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19"/>
  </p:notesMasterIdLst>
  <p:sldIdLst>
    <p:sldId id="256" r:id="rId2"/>
    <p:sldId id="257" r:id="rId3"/>
    <p:sldId id="258" r:id="rId4"/>
    <p:sldId id="261" r:id="rId5"/>
    <p:sldId id="270" r:id="rId6"/>
    <p:sldId id="263" r:id="rId7"/>
    <p:sldId id="264" r:id="rId8"/>
    <p:sldId id="259" r:id="rId9"/>
    <p:sldId id="260" r:id="rId10"/>
    <p:sldId id="262" r:id="rId11"/>
    <p:sldId id="266" r:id="rId12"/>
    <p:sldId id="265" r:id="rId13"/>
    <p:sldId id="268" r:id="rId14"/>
    <p:sldId id="267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2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After reducing ACEs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Reduction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Sheet1!$A$2:$A$11</c:f>
              <c:strCache>
                <c:ptCount val="10"/>
                <c:pt idx="0">
                  <c:v>heroin/crack cocaine use</c:v>
                </c:pt>
                <c:pt idx="1">
                  <c:v>incarceration</c:v>
                </c:pt>
                <c:pt idx="2">
                  <c:v>violence perpetration</c:v>
                </c:pt>
                <c:pt idx="3">
                  <c:v>violence victimisation</c:v>
                </c:pt>
                <c:pt idx="4">
                  <c:v>cannabis use</c:v>
                </c:pt>
                <c:pt idx="5">
                  <c:v>unitended teen pregnancy</c:v>
                </c:pt>
                <c:pt idx="6">
                  <c:v>high risk drinking</c:v>
                </c:pt>
                <c:pt idx="7">
                  <c:v>early sex (before 16 years)</c:v>
                </c:pt>
                <c:pt idx="8">
                  <c:v>smoking </c:v>
                </c:pt>
                <c:pt idx="9">
                  <c:v>poor diet</c:v>
                </c:pt>
              </c:strCache>
            </c:strRef>
          </c:cat>
          <c:val>
            <c:numRef>
              <c:f>Sheet1!$B$2:$B$11</c:f>
              <c:numCache>
                <c:formatCode>0%</c:formatCode>
                <c:ptCount val="10"/>
                <c:pt idx="0">
                  <c:v>0.66</c:v>
                </c:pt>
                <c:pt idx="1">
                  <c:v>0.65</c:v>
                </c:pt>
                <c:pt idx="2">
                  <c:v>0.6</c:v>
                </c:pt>
                <c:pt idx="3">
                  <c:v>0.56999999999999995</c:v>
                </c:pt>
                <c:pt idx="4">
                  <c:v>0.42</c:v>
                </c:pt>
                <c:pt idx="5">
                  <c:v>0.41</c:v>
                </c:pt>
                <c:pt idx="6">
                  <c:v>0.35</c:v>
                </c:pt>
                <c:pt idx="7">
                  <c:v>0.31</c:v>
                </c:pt>
                <c:pt idx="8">
                  <c:v>0.24</c:v>
                </c:pt>
                <c:pt idx="9">
                  <c:v>0.16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4AE-48A7-9323-E33D39390D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335426584"/>
        <c:axId val="335420024"/>
      </c:barChart>
      <c:catAx>
        <c:axId val="33542658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5420024"/>
        <c:crosses val="autoZero"/>
        <c:auto val="1"/>
        <c:lblAlgn val="ctr"/>
        <c:lblOffset val="100"/>
        <c:noMultiLvlLbl val="0"/>
      </c:catAx>
      <c:valAx>
        <c:axId val="33542002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54265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England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2009/10-2011/12</c:v>
                </c:pt>
                <c:pt idx="1">
                  <c:v>2012/13-2014/15</c:v>
                </c:pt>
                <c:pt idx="2">
                  <c:v>2013/14-2015/16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0.22</c:v>
                </c:pt>
                <c:pt idx="1">
                  <c:v>0.21</c:v>
                </c:pt>
                <c:pt idx="2">
                  <c:v>0.22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49-47BA-A11F-61FEB0691FE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2009/10-2011/12</c:v>
                </c:pt>
                <c:pt idx="1">
                  <c:v>2012/13-2014/15</c:v>
                </c:pt>
                <c:pt idx="2">
                  <c:v>2013/14-2015/16</c:v>
                </c:pt>
              </c:strCache>
            </c:strRef>
          </c:cat>
          <c:val>
            <c:numRef>
              <c:f>Sheet1!$C$2:$C$4</c:f>
              <c:numCache>
                <c:formatCode>0%</c:formatCode>
                <c:ptCount val="3"/>
                <c:pt idx="0">
                  <c:v>0.21</c:v>
                </c:pt>
                <c:pt idx="1">
                  <c:v>0.23</c:v>
                </c:pt>
                <c:pt idx="2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A49-47BA-A11F-61FEB0691FE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noFill/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2009/10-2011/12</c:v>
                </c:pt>
                <c:pt idx="1">
                  <c:v>2012/13-2014/15</c:v>
                </c:pt>
                <c:pt idx="2">
                  <c:v>2013/14-2015/16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 formatCode="0%">
                  <c:v>0.25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535-494C-A932-57D79CB6DEB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417907176"/>
        <c:axId val="417905536"/>
      </c:barChart>
      <c:catAx>
        <c:axId val="4179071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7905536"/>
        <c:crosses val="autoZero"/>
        <c:auto val="1"/>
        <c:lblAlgn val="ctr"/>
        <c:lblOffset val="100"/>
        <c:noMultiLvlLbl val="0"/>
      </c:catAx>
      <c:valAx>
        <c:axId val="4179055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79071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England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2009/10-2011/12</c:v>
                </c:pt>
                <c:pt idx="1">
                  <c:v>2012/13-2014/15</c:v>
                </c:pt>
                <c:pt idx="2">
                  <c:v>2013/14-2015/16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0.3</c:v>
                </c:pt>
                <c:pt idx="1">
                  <c:v>0.28999999999999998</c:v>
                </c:pt>
                <c:pt idx="2">
                  <c:v>0.28999999999999998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073-40AA-95F4-96BF42D911E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2009/10-2011/12</c:v>
                </c:pt>
                <c:pt idx="1">
                  <c:v>2012/13-2014/15</c:v>
                </c:pt>
                <c:pt idx="2">
                  <c:v>2013/14-2015/16</c:v>
                </c:pt>
              </c:strCache>
            </c:strRef>
          </c:cat>
          <c:val>
            <c:numRef>
              <c:f>Sheet1!$C$2:$C$4</c:f>
              <c:numCache>
                <c:formatCode>0%</c:formatCode>
                <c:ptCount val="3"/>
                <c:pt idx="0">
                  <c:v>0.33</c:v>
                </c:pt>
                <c:pt idx="1">
                  <c:v>0.3</c:v>
                </c:pt>
                <c:pt idx="2">
                  <c:v>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073-40AA-95F4-96BF42D911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17844712"/>
        <c:axId val="417843400"/>
      </c:barChart>
      <c:catAx>
        <c:axId val="4178447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7843400"/>
        <c:crosses val="autoZero"/>
        <c:auto val="1"/>
        <c:lblAlgn val="ctr"/>
        <c:lblOffset val="100"/>
        <c:noMultiLvlLbl val="0"/>
      </c:catAx>
      <c:valAx>
        <c:axId val="4178434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784471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Five or more GCSEs at A*-C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England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2010-11</c:v>
                </c:pt>
                <c:pt idx="1">
                  <c:v>2013-14</c:v>
                </c:pt>
                <c:pt idx="2">
                  <c:v>2014-15</c:v>
                </c:pt>
              </c:strCache>
            </c:strRef>
          </c:cat>
          <c:val>
            <c:numRef>
              <c:f>Sheet1!$B$2:$B$4</c:f>
              <c:numCache>
                <c:formatCode>0.0%</c:formatCode>
                <c:ptCount val="3"/>
                <c:pt idx="0">
                  <c:v>0.79500000000000004</c:v>
                </c:pt>
                <c:pt idx="1">
                  <c:v>0.53400000000000003</c:v>
                </c:pt>
                <c:pt idx="2">
                  <c:v>0.52800000000000002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510-4634-84E8-3FA23AE6D1E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Wales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overflow" horzOverflow="overflow" vert="horz" wrap="square" lIns="38100" tIns="19050" rIns="38100" bIns="19050" anchor="ctr" anchorCtr="1">
                <a:no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2010-11</c:v>
                </c:pt>
                <c:pt idx="1">
                  <c:v>2013-14</c:v>
                </c:pt>
                <c:pt idx="2">
                  <c:v>2014-15</c:v>
                </c:pt>
              </c:strCache>
            </c:strRef>
          </c:cat>
          <c:val>
            <c:numRef>
              <c:f>Sheet1!$C$2:$C$4</c:f>
              <c:numCache>
                <c:formatCode>0.0%</c:formatCode>
                <c:ptCount val="3"/>
                <c:pt idx="0">
                  <c:v>0.67300000000000004</c:v>
                </c:pt>
                <c:pt idx="1">
                  <c:v>0.82299999999999995</c:v>
                </c:pt>
                <c:pt idx="2">
                  <c:v>0.84099999999999997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6510-4634-84E8-3FA23AE6D1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97884504"/>
        <c:axId val="497881552"/>
      </c:barChart>
      <c:catAx>
        <c:axId val="4978845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7881552"/>
        <c:crosses val="autoZero"/>
        <c:auto val="1"/>
        <c:lblAlgn val="ctr"/>
        <c:lblOffset val="100"/>
        <c:noMultiLvlLbl val="0"/>
      </c:catAx>
      <c:valAx>
        <c:axId val="4978815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788450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58F532-19E8-489A-9F2F-26A5A9109898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3179F1-4B96-453C-8FD7-944233262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37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strategies/160920-taking-wales-forward-en.pdf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cyp/170419-families-first-programme-guidance-en.pdf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caecd/research/110805-drop-attainment-during-transition-phase-particular-focus-child-poverty-en.pdf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https://www.legislation.gov.uk/anaw/2015/2/section/4/enacted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789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http://gov.wales/docs/strategies/160920-taking-wales-forward-en.pdf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775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http://www2.nphs.wales.nhs.uk:8080/PRIDDocs.nsf/7c21215d6d0c613e80256f490030c05a/d488a3852491bc1d80257f370038919e/$FILE/ACE%20Report%20FINAL%20%28E%29.pdf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0210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http://gov.wales/docs/dsjlg/publications/cyp/170419-families-first-programme-guidance-en.pdf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523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Statistics for Wales, (2017) </a:t>
            </a:r>
            <a:r>
              <a:rPr lang="en-GB" i="1" dirty="0"/>
              <a:t>Households Below Average Income.</a:t>
            </a:r>
            <a:r>
              <a:rPr lang="en-GB" i="0" dirty="0"/>
              <a:t> Cardiff: Welsh Assembly Government. [Online]. Available at: https://statswales.gov.wales/Catalogue/Community-Safety-and-Social-Inclusion/Poverty/householdbelowaverageincome-by-year (Accessed: 12 February 2018)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788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http://gov.wales/docs/caecd/research/110805-drop-attainment-during-transition-phase-particular-focus-child-poverty-en.pdf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179F1-4B96-453C-8FD7-944233262F2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13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32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486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44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33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83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11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95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956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829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03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5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755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57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679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402716C-533D-4819-8312-C4486744A991}" type="datetimeFigureOut">
              <a:rPr lang="en-GB" smtClean="0"/>
              <a:t>16/02/2018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A1F1BD2E-93C0-4155-88B5-A7226AC0D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637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chart" Target="../charts/char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458B3-A2B0-49A1-8309-2DE24177C4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dirty="0"/>
              <a:t>Families First</a:t>
            </a:r>
            <a:r>
              <a:rPr lang="en-GB" dirty="0"/>
              <a:t> – an initiative designed to reduce the gap between poverty and attainment.</a:t>
            </a:r>
            <a:endParaRPr lang="en-GB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0F61D-2E16-4627-B2EC-E2882CA9B4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001" y="5408853"/>
            <a:ext cx="10572000" cy="86435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Kirsty Jenkins – 1707918</a:t>
            </a:r>
          </a:p>
          <a:p>
            <a:pPr algn="ctr"/>
            <a:r>
              <a:rPr lang="en-GB" dirty="0"/>
              <a:t>School of Social Justice and Inclusion</a:t>
            </a:r>
          </a:p>
        </p:txBody>
      </p:sp>
    </p:spTree>
    <p:extLst>
      <p:ext uri="{BB962C8B-B14F-4D97-AF65-F5344CB8AC3E}">
        <p14:creationId xmlns:p14="http://schemas.microsoft.com/office/powerpoint/2010/main" val="343928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45AFE-769F-4BBA-8310-08F26B43E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we can begin….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02761-A639-4D7F-807E-943A9CDCC8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7415" y="1903310"/>
            <a:ext cx="5194583" cy="363876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1. the action of achieving a goal toward which one has worked.</a:t>
            </a:r>
          </a:p>
          <a:p>
            <a:pPr marL="0" indent="0">
              <a:buNone/>
            </a:pPr>
            <a:r>
              <a:rPr lang="en-GB" dirty="0"/>
              <a:t>1.1. a thing achieved, especially a skill or educational achievement.”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1EDB51-B31E-4B58-9229-B1D314B64E5F}"/>
              </a:ext>
            </a:extLst>
          </p:cNvPr>
          <p:cNvSpPr txBox="1"/>
          <p:nvPr/>
        </p:nvSpPr>
        <p:spPr>
          <a:xfrm>
            <a:off x="1153551" y="2222287"/>
            <a:ext cx="3924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poverty?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F2E165-BF22-4AB8-8C6C-566BF0BA8A91}"/>
              </a:ext>
            </a:extLst>
          </p:cNvPr>
          <p:cNvSpPr txBox="1"/>
          <p:nvPr/>
        </p:nvSpPr>
        <p:spPr>
          <a:xfrm>
            <a:off x="6578991" y="2222287"/>
            <a:ext cx="4459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attainment?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C31D2B-8D53-4414-84C8-82389CC5D2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buClr>
                <a:srgbClr val="F03B5E"/>
              </a:buClr>
              <a:buNone/>
            </a:pPr>
            <a:r>
              <a:rPr lang="en-GB" dirty="0">
                <a:solidFill>
                  <a:prstClr val="white"/>
                </a:solidFill>
              </a:rPr>
              <a:t>“1. the state of being extremely poor.</a:t>
            </a:r>
          </a:p>
          <a:p>
            <a:pPr marL="0" lvl="0" indent="0">
              <a:buClr>
                <a:srgbClr val="F03B5E"/>
              </a:buClr>
              <a:buNone/>
            </a:pPr>
            <a:r>
              <a:rPr lang="en-GB" dirty="0">
                <a:solidFill>
                  <a:prstClr val="white"/>
                </a:solidFill>
              </a:rPr>
              <a:t>1.1. the renunciation of the right to individual ownership of property as part of a religious vow.</a:t>
            </a:r>
          </a:p>
          <a:p>
            <a:pPr marL="0" lvl="0" indent="0">
              <a:buClr>
                <a:srgbClr val="F03B5E"/>
              </a:buClr>
              <a:buNone/>
            </a:pPr>
            <a:r>
              <a:rPr lang="en-GB" dirty="0">
                <a:solidFill>
                  <a:prstClr val="white"/>
                </a:solidFill>
              </a:rPr>
              <a:t>2. The state of being inferior in quality or insufficient in amount.”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235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143A-0045-4A64-B292-2EF5E080D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i="1" dirty="0"/>
              <a:t>Families First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0F8FB-DF32-4B40-AF47-FEDB61CF3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en-GB" sz="2100" i="1" dirty="0"/>
              <a:t>For any family that needs help, regardless of outside factors</a:t>
            </a:r>
          </a:p>
          <a:p>
            <a:pPr>
              <a:buFontTx/>
              <a:buChar char="-"/>
            </a:pPr>
            <a:r>
              <a:rPr lang="en-GB" sz="2100" i="1" dirty="0"/>
              <a:t>To help families decide (realise??), and work towards, what they need to survive</a:t>
            </a:r>
          </a:p>
          <a:p>
            <a:pPr>
              <a:buFontTx/>
              <a:buChar char="-"/>
            </a:pPr>
            <a:r>
              <a:rPr lang="en-GB" sz="2100" i="1" dirty="0"/>
              <a:t>Each local authority decides what provisions to offer to the families in their area</a:t>
            </a:r>
          </a:p>
          <a:p>
            <a:pPr>
              <a:buFontTx/>
              <a:buChar char="-"/>
            </a:pPr>
            <a:r>
              <a:rPr lang="en-GB" sz="2100" i="1" dirty="0"/>
              <a:t>Has a list of principles that should be at the forefront of any provisions offered</a:t>
            </a:r>
          </a:p>
          <a:p>
            <a:pPr>
              <a:buFontTx/>
              <a:buChar char="-"/>
            </a:pPr>
            <a:r>
              <a:rPr lang="en-GB" sz="2100" i="1" dirty="0"/>
              <a:t>Follows many different legislations, policies and acts</a:t>
            </a:r>
          </a:p>
          <a:p>
            <a:pPr>
              <a:buFontTx/>
              <a:buChar char="-"/>
            </a:pPr>
            <a:r>
              <a:rPr lang="en-GB" sz="2100" i="1" dirty="0"/>
              <a:t>Works with other initiatives to achieve their goals</a:t>
            </a:r>
          </a:p>
          <a:p>
            <a:pPr>
              <a:buFontTx/>
              <a:buChar char="-"/>
            </a:pPr>
            <a:endParaRPr lang="en-GB" sz="2100" i="1" dirty="0"/>
          </a:p>
        </p:txBody>
      </p:sp>
    </p:spTree>
    <p:extLst>
      <p:ext uri="{BB962C8B-B14F-4D97-AF65-F5344CB8AC3E}">
        <p14:creationId xmlns:p14="http://schemas.microsoft.com/office/powerpoint/2010/main" val="466685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06CC8-9B14-4DBB-A417-7FAADB010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Initiatives and Acts that accompany </a:t>
            </a:r>
            <a:r>
              <a:rPr lang="en-GB" i="1" dirty="0"/>
              <a:t>Families First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D3ED0-F1B7-43A6-9A19-0DD30B70D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Wellbeing of Future Generations Act (2015)</a:t>
            </a:r>
          </a:p>
          <a:p>
            <a:r>
              <a:rPr lang="en-GB" dirty="0"/>
              <a:t>Social Services and Wellbeing Wales Act (2014)</a:t>
            </a:r>
          </a:p>
          <a:p>
            <a:r>
              <a:rPr lang="en-GB" dirty="0"/>
              <a:t>Taking Wales Forward (2016-21)</a:t>
            </a:r>
          </a:p>
          <a:p>
            <a:r>
              <a:rPr lang="en-GB" dirty="0"/>
              <a:t>Joint Assessment Framework for Families (JAFF)</a:t>
            </a:r>
          </a:p>
          <a:p>
            <a:r>
              <a:rPr lang="en-GB" dirty="0"/>
              <a:t>Team Around the Child (TAC)</a:t>
            </a:r>
          </a:p>
          <a:p>
            <a:r>
              <a:rPr lang="en-GB" dirty="0"/>
              <a:t>Team Around the Family (TAF)</a:t>
            </a:r>
          </a:p>
          <a:p>
            <a:r>
              <a:rPr lang="en-GB" dirty="0"/>
              <a:t>Disability Focus</a:t>
            </a:r>
          </a:p>
          <a:p>
            <a:r>
              <a:rPr lang="en-GB" dirty="0"/>
              <a:t>United Nations Conventions on the Rights of the Child (UNCRC)</a:t>
            </a:r>
          </a:p>
        </p:txBody>
      </p:sp>
    </p:spTree>
    <p:extLst>
      <p:ext uri="{BB962C8B-B14F-4D97-AF65-F5344CB8AC3E}">
        <p14:creationId xmlns:p14="http://schemas.microsoft.com/office/powerpoint/2010/main" val="3194212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04859-18D0-43B9-B2C8-F3CE5B0B4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elements….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3E318-53E9-4274-91C0-6D483D358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184709"/>
            <a:ext cx="10554574" cy="3636511"/>
          </a:xfrm>
        </p:spPr>
        <p:txBody>
          <a:bodyPr>
            <a:normAutofit lnSpcReduction="10000"/>
          </a:bodyPr>
          <a:lstStyle/>
          <a:p>
            <a:pPr algn="ctr">
              <a:buFontTx/>
              <a:buChar char="-"/>
            </a:pPr>
            <a:r>
              <a:rPr lang="en-GB" sz="4000" dirty="0"/>
              <a:t>Joint Assessment Framework for Families (JAFF)</a:t>
            </a:r>
          </a:p>
          <a:p>
            <a:pPr algn="ctr">
              <a:buFontTx/>
              <a:buChar char="-"/>
            </a:pPr>
            <a:r>
              <a:rPr lang="en-GB" sz="4000" dirty="0"/>
              <a:t>Team Around the Family (TAF)</a:t>
            </a:r>
          </a:p>
          <a:p>
            <a:pPr algn="ctr">
              <a:buFontTx/>
              <a:buChar char="-"/>
            </a:pPr>
            <a:r>
              <a:rPr lang="en-GB" sz="4000" dirty="0"/>
              <a:t>Disability Focus</a:t>
            </a:r>
          </a:p>
          <a:p>
            <a:pPr algn="ctr">
              <a:buFontTx/>
              <a:buChar char="-"/>
            </a:pPr>
            <a:r>
              <a:rPr lang="en-GB" sz="4000" dirty="0"/>
              <a:t>Strategically commissioned projects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AEB6B-0C45-41E1-93EA-77420E54B534}"/>
              </a:ext>
            </a:extLst>
          </p:cNvPr>
          <p:cNvSpPr txBox="1"/>
          <p:nvPr/>
        </p:nvSpPr>
        <p:spPr>
          <a:xfrm>
            <a:off x="8074856" y="5449083"/>
            <a:ext cx="6091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- 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369964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19FF0-9D7F-4F1D-96A6-76BDA1FA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Wellbeing of Future Generations Act 2015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EDA5E-36A4-4B8D-9CD8-8AF3E9B81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A prosperous Wales</a:t>
            </a:r>
          </a:p>
          <a:p>
            <a:pPr>
              <a:buFontTx/>
              <a:buChar char="-"/>
            </a:pPr>
            <a:r>
              <a:rPr lang="en-GB" dirty="0"/>
              <a:t>A resilient Wales</a:t>
            </a:r>
          </a:p>
          <a:p>
            <a:pPr>
              <a:buFontTx/>
              <a:buChar char="-"/>
            </a:pPr>
            <a:r>
              <a:rPr lang="en-GB" dirty="0"/>
              <a:t>A healthier Wales</a:t>
            </a:r>
          </a:p>
          <a:p>
            <a:pPr>
              <a:buFontTx/>
              <a:buChar char="-"/>
            </a:pPr>
            <a:r>
              <a:rPr lang="en-GB" dirty="0"/>
              <a:t>A more equal Wales</a:t>
            </a:r>
          </a:p>
          <a:p>
            <a:pPr>
              <a:buFontTx/>
              <a:buChar char="-"/>
            </a:pPr>
            <a:r>
              <a:rPr lang="en-GB" dirty="0"/>
              <a:t>A Wales of cohesive communities</a:t>
            </a:r>
          </a:p>
          <a:p>
            <a:pPr>
              <a:buFontTx/>
              <a:buChar char="-"/>
            </a:pPr>
            <a:r>
              <a:rPr lang="en-GB" dirty="0"/>
              <a:t>A Wales of vibrant culture and thriving Welsh language</a:t>
            </a:r>
          </a:p>
          <a:p>
            <a:pPr>
              <a:buFontTx/>
              <a:buChar char="-"/>
            </a:pPr>
            <a:r>
              <a:rPr lang="en-GB" dirty="0"/>
              <a:t>A globally responsible Wales</a:t>
            </a:r>
          </a:p>
          <a:p>
            <a:pPr marL="3371400" lvl="8" indent="0">
              <a:buNone/>
            </a:pPr>
            <a:r>
              <a:rPr lang="en-GB" dirty="0"/>
              <a:t>									</a:t>
            </a:r>
            <a:r>
              <a:rPr lang="en-GB" sz="1400" dirty="0"/>
              <a:t>- Welsh Assembly Government </a:t>
            </a:r>
          </a:p>
        </p:txBody>
      </p:sp>
    </p:spTree>
    <p:extLst>
      <p:ext uri="{BB962C8B-B14F-4D97-AF65-F5344CB8AC3E}">
        <p14:creationId xmlns:p14="http://schemas.microsoft.com/office/powerpoint/2010/main" val="2038176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D4D55-150B-4372-901F-D6C14A6FA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Taking Wales Forward (2016-2021)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5F135-7617-4343-B704-9F56380995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22" y="2222288"/>
            <a:ext cx="11896578" cy="438952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500" dirty="0"/>
              <a:t>“Taking Wales Forward sets out how this government will deliver more and better jobs through a stronger, fairer economy, improve and reform our public services, and build a united, connected and sustainable Wales” </a:t>
            </a:r>
          </a:p>
          <a:p>
            <a:pPr marL="0" indent="0" algn="ctr">
              <a:buNone/>
            </a:pPr>
            <a:r>
              <a:rPr lang="en-GB" sz="2500" dirty="0"/>
              <a:t>Taking Wales Forward (Welsh Assembly Government)</a:t>
            </a:r>
          </a:p>
        </p:txBody>
      </p:sp>
    </p:spTree>
    <p:extLst>
      <p:ext uri="{BB962C8B-B14F-4D97-AF65-F5344CB8AC3E}">
        <p14:creationId xmlns:p14="http://schemas.microsoft.com/office/powerpoint/2010/main" val="3285700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19878-4DF6-4850-8532-5B9A432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are Adverse Childhood Experiences (ACEs) 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3C83F-5223-45BA-9171-4A35C32DB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" y="2111999"/>
            <a:ext cx="5237871" cy="4746001"/>
          </a:xfrm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en-GB" u="sng" dirty="0">
                <a:solidFill>
                  <a:prstClr val="white"/>
                </a:solidFill>
              </a:rPr>
              <a:t>Example of ACEs</a:t>
            </a: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en-GB" dirty="0"/>
          </a:p>
          <a:p>
            <a:r>
              <a:rPr lang="en-GB" dirty="0"/>
              <a:t>Sexual abuse</a:t>
            </a:r>
          </a:p>
          <a:p>
            <a:r>
              <a:rPr lang="en-GB" dirty="0"/>
              <a:t>Physical abuse</a:t>
            </a:r>
          </a:p>
          <a:p>
            <a:r>
              <a:rPr lang="en-GB" dirty="0"/>
              <a:t>Verbal abuse</a:t>
            </a:r>
          </a:p>
          <a:p>
            <a:r>
              <a:rPr lang="en-GB" dirty="0"/>
              <a:t>Domestic violence</a:t>
            </a:r>
          </a:p>
          <a:p>
            <a:r>
              <a:rPr lang="en-GB" dirty="0"/>
              <a:t>Parental separation</a:t>
            </a:r>
          </a:p>
          <a:p>
            <a:r>
              <a:rPr lang="en-GB" dirty="0"/>
              <a:t>Mental illness</a:t>
            </a:r>
          </a:p>
          <a:p>
            <a:r>
              <a:rPr lang="en-GB" dirty="0"/>
              <a:t>Alcohol abuse</a:t>
            </a:r>
          </a:p>
          <a:p>
            <a:r>
              <a:rPr lang="en-GB" dirty="0"/>
              <a:t>Drug abuse</a:t>
            </a:r>
          </a:p>
          <a:p>
            <a:r>
              <a:rPr lang="en-GB" dirty="0"/>
              <a:t>Incarceration 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48FF5E7-B684-4E2D-856E-50063B38998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65793706"/>
              </p:ext>
            </p:extLst>
          </p:nvPr>
        </p:nvGraphicFramePr>
        <p:xfrm>
          <a:off x="4234375" y="1451950"/>
          <a:ext cx="7835705" cy="4958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5E8C133-F2D4-4567-A5C5-14CA0EF01D20}"/>
              </a:ext>
            </a:extLst>
          </p:cNvPr>
          <p:cNvSpPr txBox="1"/>
          <p:nvPr/>
        </p:nvSpPr>
        <p:spPr>
          <a:xfrm>
            <a:off x="6177988" y="6405805"/>
            <a:ext cx="451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Public Health Wales NHS Trust (2015)</a:t>
            </a:r>
          </a:p>
        </p:txBody>
      </p:sp>
    </p:spTree>
    <p:extLst>
      <p:ext uri="{BB962C8B-B14F-4D97-AF65-F5344CB8AC3E}">
        <p14:creationId xmlns:p14="http://schemas.microsoft.com/office/powerpoint/2010/main" val="407652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9" grpId="0" uiExpand="1">
        <p:bldSub>
          <a:bldChart bld="series"/>
        </p:bldSub>
      </p:bldGraphic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FA581-12D4-446F-8109-DB534FE7B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8A53D-1C3A-49FA-9469-B6E04B312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424" y="2774301"/>
            <a:ext cx="10554574" cy="36365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“Early intervention is about taking action as soon as possible to tackle problems for children and families before they become more difficult to reverse”.</a:t>
            </a:r>
            <a:endParaRPr lang="en-GB" dirty="0">
              <a:solidFill>
                <a:prstClr val="white"/>
              </a:solidFill>
            </a:endParaRP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en-GB" dirty="0">
                <a:solidFill>
                  <a:prstClr val="white"/>
                </a:solidFill>
              </a:rPr>
              <a:t>				</a:t>
            </a: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en-GB" dirty="0">
                <a:solidFill>
                  <a:prstClr val="white"/>
                </a:solidFill>
              </a:rPr>
              <a:t>- Early Intervention Foundation (</a:t>
            </a:r>
            <a:r>
              <a:rPr lang="en-GB" i="1" dirty="0">
                <a:solidFill>
                  <a:prstClr val="white"/>
                </a:solidFill>
              </a:rPr>
              <a:t>cited</a:t>
            </a:r>
            <a:r>
              <a:rPr lang="en-GB" dirty="0">
                <a:solidFill>
                  <a:prstClr val="white"/>
                </a:solidFill>
              </a:rPr>
              <a:t> in Families First programme guidance)</a:t>
            </a:r>
          </a:p>
          <a:p>
            <a:pPr marL="0" indent="0" algn="ctr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223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A174B1B-A673-4108-AAA7-1B8EE2E8C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poverty in England and Wales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007C0A-0FEB-48BB-BC9E-61B0BF4031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8614" y="2265750"/>
            <a:ext cx="5189857" cy="576262"/>
          </a:xfrm>
        </p:spPr>
        <p:txBody>
          <a:bodyPr/>
          <a:lstStyle/>
          <a:p>
            <a:r>
              <a:rPr lang="en-GB" dirty="0"/>
              <a:t>Percentage of all people living in poverty After Housing Costs (AHC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24C07381-0352-4779-BB6F-AC2BB80C11F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71077583"/>
              </p:ext>
            </p:extLst>
          </p:nvPr>
        </p:nvGraphicFramePr>
        <p:xfrm>
          <a:off x="0" y="2751137"/>
          <a:ext cx="6096000" cy="41068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FA0937F-CC1F-417A-AE4D-B6472F5900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14614" y="2265750"/>
            <a:ext cx="5194583" cy="576262"/>
          </a:xfrm>
        </p:spPr>
        <p:txBody>
          <a:bodyPr/>
          <a:lstStyle/>
          <a:p>
            <a:r>
              <a:rPr lang="en-GB" dirty="0"/>
              <a:t>Percentage of children living in poverty After Housing Costs (AHC)</a:t>
            </a:r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4A9FFFC0-0EDE-4FD3-92AB-55F379C3507D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28273130"/>
              </p:ext>
            </p:extLst>
          </p:nvPr>
        </p:nvGraphicFramePr>
        <p:xfrm>
          <a:off x="6188074" y="2751138"/>
          <a:ext cx="6003925" cy="41068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3E50BECE-12ED-4368-BE1C-8F5B398ECA5E}"/>
              </a:ext>
            </a:extLst>
          </p:cNvPr>
          <p:cNvSpPr txBox="1"/>
          <p:nvPr/>
        </p:nvSpPr>
        <p:spPr>
          <a:xfrm>
            <a:off x="3615070" y="1417638"/>
            <a:ext cx="66559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Statistics for Wales (2017)</a:t>
            </a:r>
          </a:p>
        </p:txBody>
      </p:sp>
    </p:spTree>
    <p:extLst>
      <p:ext uri="{BB962C8B-B14F-4D97-AF65-F5344CB8AC3E}">
        <p14:creationId xmlns:p14="http://schemas.microsoft.com/office/powerpoint/2010/main" val="35232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Chart bld="category"/>
        </p:bldSub>
      </p:bldGraphic>
      <p:bldGraphic spid="14" grpId="0" uiExpand="1">
        <p:bldSub>
          <a:bldChart bld="category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attainment in England and Wales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92293309"/>
              </p:ext>
            </p:extLst>
          </p:nvPr>
        </p:nvGraphicFramePr>
        <p:xfrm>
          <a:off x="814388" y="2751138"/>
          <a:ext cx="5189537" cy="3109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Statistical First Release, 2017, Welsh Assemble Government</a:t>
            </a:r>
          </a:p>
          <a:p>
            <a:r>
              <a:rPr lang="en-GB" dirty="0"/>
              <a:t>Department </a:t>
            </a:r>
            <a:r>
              <a:rPr lang="en-GB"/>
              <a:t>for Education,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56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 uiExpand="1">
        <p:bldSub>
          <a:bldChart bld="category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Transition Phase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The Welsh Assembly Government conducted an assessment in 2011 called “</a:t>
            </a:r>
            <a:r>
              <a:rPr lang="en-GB" sz="4000" i="1" dirty="0"/>
              <a:t>Investigating the Drop in Attainment during the Transition Phase with a Particular Focus on Child Poverty”</a:t>
            </a:r>
            <a:r>
              <a:rPr lang="en-GB" sz="4000" dirty="0"/>
              <a:t>. </a:t>
            </a:r>
          </a:p>
          <a:p>
            <a:pPr marL="0" indent="0" algn="ctr">
              <a:buNone/>
            </a:pPr>
            <a:r>
              <a:rPr lang="en-GB" sz="2000" dirty="0"/>
              <a:t>- Welsh Assembly Government, 2011</a:t>
            </a:r>
          </a:p>
        </p:txBody>
      </p:sp>
    </p:spTree>
    <p:extLst>
      <p:ext uri="{BB962C8B-B14F-4D97-AF65-F5344CB8AC3E}">
        <p14:creationId xmlns:p14="http://schemas.microsoft.com/office/powerpoint/2010/main" val="1664544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74507-90F6-41C3-965E-34B1D1862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United Nations Convention on the Rights of the Child (UNCRC)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C473B-6342-4844-8A6C-F068B6627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54 articles in the UNCRC that all countries that have signed have agreed to follow</a:t>
            </a:r>
          </a:p>
          <a:p>
            <a:r>
              <a:rPr lang="en-GB" dirty="0"/>
              <a:t>1-42 are about how every child should be treated</a:t>
            </a:r>
          </a:p>
          <a:p>
            <a:r>
              <a:rPr lang="en-GB" dirty="0"/>
              <a:t>43-54 are about how governments and adults should work together</a:t>
            </a:r>
          </a:p>
          <a:p>
            <a:r>
              <a:rPr lang="en-GB" dirty="0"/>
              <a:t>“The UK signed the convention on 19 April 199, ratified it on 16 December 1991 and it came into force on 15 January 1992.” (Department for Education, 2015) </a:t>
            </a:r>
          </a:p>
        </p:txBody>
      </p:sp>
    </p:spTree>
    <p:extLst>
      <p:ext uri="{BB962C8B-B14F-4D97-AF65-F5344CB8AC3E}">
        <p14:creationId xmlns:p14="http://schemas.microsoft.com/office/powerpoint/2010/main" val="990902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872D8-4322-40C1-87CD-FDB8B619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childhoods in a changing world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AC7B5-B4A1-4631-A3DF-901694BF9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dirty="0"/>
              <a:t>Whilst the levels of child poverty have been reduced through utilising different initiatives the decline has stopped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(Margaret, et al., 2010).</a:t>
            </a:r>
            <a:r>
              <a:rPr lang="en-GB" sz="4000" dirty="0"/>
              <a:t> Almost all of the initiatives that the Welsh government introduced, directly follow the articles in the UNCRC.</a:t>
            </a:r>
          </a:p>
        </p:txBody>
      </p:sp>
    </p:spTree>
    <p:extLst>
      <p:ext uri="{BB962C8B-B14F-4D97-AF65-F5344CB8AC3E}">
        <p14:creationId xmlns:p14="http://schemas.microsoft.com/office/powerpoint/2010/main" val="4797284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5A1C6-9D54-4590-92A7-11E317BD3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Diversity, equality and achievement in education.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DB82F-A174-45A0-B9D5-E1C3FEB55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000" dirty="0"/>
              <a:t>“Poverty and homelessness have considerable knock-on effects in terms of children’s capacity to engage with their education.” 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40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Knowels</a:t>
            </a: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Lander, 2011)</a:t>
            </a:r>
          </a:p>
        </p:txBody>
      </p:sp>
    </p:spTree>
    <p:extLst>
      <p:ext uri="{BB962C8B-B14F-4D97-AF65-F5344CB8AC3E}">
        <p14:creationId xmlns:p14="http://schemas.microsoft.com/office/powerpoint/2010/main" val="95024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03C88-FC25-4295-BC23-2D43EC1B7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Improvements statistics??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D8FE02A-B0FB-4CAA-BAAD-4454CA4E8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450060"/>
              </p:ext>
            </p:extLst>
          </p:nvPr>
        </p:nvGraphicFramePr>
        <p:xfrm>
          <a:off x="221277" y="1906248"/>
          <a:ext cx="9423764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23764">
                  <a:extLst>
                    <a:ext uri="{9D8B030D-6E8A-4147-A177-3AD203B41FA5}">
                      <a16:colId xmlns:a16="http://schemas.microsoft.com/office/drawing/2014/main" val="42766544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Percentage of…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56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Participant adults (25 years and over) attaining a nationally recognised qualification or accreditation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338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Participant young people (aged 16-24 years) attaining a nationally recognised qualification or accreditation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43588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Participants that have entered further learning or training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745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Primary school children who have improved their school attendance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3465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Secondary school children (up to the age of 16 years at the point of entry) who have improved their school attendance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3303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Children who improve their basic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2762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Young people (aged 16-24 years) who improve their basic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2215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Participant parents with improved ability to support their child’s learning and development needs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317184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8B22873-C27D-45F5-BDDD-C4BA171B37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378926"/>
              </p:ext>
            </p:extLst>
          </p:nvPr>
        </p:nvGraphicFramePr>
        <p:xfrm>
          <a:off x="9645041" y="1906248"/>
          <a:ext cx="978421" cy="4422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8421">
                  <a:extLst>
                    <a:ext uri="{9D8B030D-6E8A-4147-A177-3AD203B41FA5}">
                      <a16:colId xmlns:a16="http://schemas.microsoft.com/office/drawing/2014/main" val="103818469"/>
                    </a:ext>
                  </a:extLst>
                </a:gridCol>
              </a:tblGrid>
              <a:tr h="37270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3515009"/>
                  </a:ext>
                </a:extLst>
              </a:tr>
              <a:tr h="640520">
                <a:tc>
                  <a:txBody>
                    <a:bodyPr/>
                    <a:lstStyle/>
                    <a:p>
                      <a:r>
                        <a:rPr lang="en-GB" dirty="0"/>
                        <a:t>59%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262147"/>
                  </a:ext>
                </a:extLst>
              </a:tr>
              <a:tr h="634816">
                <a:tc>
                  <a:txBody>
                    <a:bodyPr/>
                    <a:lstStyle/>
                    <a:p>
                      <a:r>
                        <a:rPr lang="en-GB" dirty="0"/>
                        <a:t>51%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235584"/>
                  </a:ext>
                </a:extLst>
              </a:tr>
              <a:tr h="377831">
                <a:tc>
                  <a:txBody>
                    <a:bodyPr/>
                    <a:lstStyle/>
                    <a:p>
                      <a:r>
                        <a:rPr lang="en-GB" dirty="0"/>
                        <a:t>45%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3908754"/>
                  </a:ext>
                </a:extLst>
              </a:tr>
              <a:tr h="361204">
                <a:tc>
                  <a:txBody>
                    <a:bodyPr/>
                    <a:lstStyle/>
                    <a:p>
                      <a:r>
                        <a:rPr lang="en-GB" dirty="0"/>
                        <a:t>61%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5906030"/>
                  </a:ext>
                </a:extLst>
              </a:tr>
              <a:tr h="646970">
                <a:tc>
                  <a:txBody>
                    <a:bodyPr/>
                    <a:lstStyle/>
                    <a:p>
                      <a:r>
                        <a:rPr lang="en-GB" dirty="0"/>
                        <a:t>66%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276070"/>
                  </a:ext>
                </a:extLst>
              </a:tr>
              <a:tr h="363082">
                <a:tc>
                  <a:txBody>
                    <a:bodyPr/>
                    <a:lstStyle/>
                    <a:p>
                      <a:r>
                        <a:rPr lang="en-GB" dirty="0"/>
                        <a:t>93%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152387"/>
                  </a:ext>
                </a:extLst>
              </a:tr>
              <a:tr h="377831">
                <a:tc>
                  <a:txBody>
                    <a:bodyPr/>
                    <a:lstStyle/>
                    <a:p>
                      <a:r>
                        <a:rPr lang="en-GB" dirty="0"/>
                        <a:t>71%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6515905"/>
                  </a:ext>
                </a:extLst>
              </a:tr>
              <a:tr h="524504">
                <a:tc>
                  <a:txBody>
                    <a:bodyPr/>
                    <a:lstStyle/>
                    <a:p>
                      <a:r>
                        <a:rPr lang="en-GB" dirty="0"/>
                        <a:t>80%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1142566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C079EC9-E152-40C9-8602-17EB67820584}"/>
              </a:ext>
            </a:extLst>
          </p:cNvPr>
          <p:cNvSpPr txBox="1"/>
          <p:nvPr/>
        </p:nvSpPr>
        <p:spPr>
          <a:xfrm>
            <a:off x="1415441" y="6438378"/>
            <a:ext cx="9208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	(Welsh Government Process Change Performance Measures,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04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8076375E-B6F3-4A71-A038-944ABEBFDA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51179"/>
            <a:ext cx="11887200" cy="6555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Bradshaw, J., 2016.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well-being of children in the UK.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4th ed. Bristol: Policy Press.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Department for Education, 2015.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Policy paper 2010-2015 Government policy: equality.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https://www.gov.uk/government/publications/2010-to-2015-government-policy-equality/2010-to-2015-government-policy-equality#appendix-6-the-united-nations-convention-on-the-rights-of-the-child-uncrc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Knowels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&amp; Lander, V., 2011.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Diversity, equality and </a:t>
            </a:r>
            <a:r>
              <a:rPr kumimoji="0" lang="en-US" altLang="en-US" sz="15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achivement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education.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Thousand Oaks.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Margaret, C. M.,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Siencyn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W. &amp; Tucker, S., 2010.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childhoods in a changing world.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Stroke-on-Trent: Trentham.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Assembly for Wales, 2015.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Well-being of Future Generations Act.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https://www.legislation.gov.uk/anaw/2015/2/section/4/enacted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NHS Trust, 2015.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Adverse Childhood Experiences (ACE) Study.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http://www2.nphs.wales.nhs.uk:8080/PRIDDocs.nsf/7c21215d6d0c613e80256f490030c05a/d488a3852491bc1d80257f370038919e/$FILE/ACE%20Report%20FINAL%20%28E%29.pdf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13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Government, 2011. </a:t>
            </a:r>
            <a:r>
              <a:rPr kumimoji="0" lang="en-US" altLang="en-US" sz="15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Invesstigating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Drop in Attainment during the Transition Phase with a Particular Focus on Child Poverty.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http://gov.wales/docs/caecd/research/110805-drop-attainment-during-transition-phase-particular-focus-child-poverty-en.pdf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Process Change Performance Measures, 2017.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Families First National Performance Measures Data.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http://gov.wales/docs/dsjlg/publications/cyp/171129-families-first-highlight-data-16-17-en.pdf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2016.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Taking Wales Forward.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http://gov.wales/docs/strategies/160920-taking-wales-forward-en.pdf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2017.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Families First - </a:t>
            </a:r>
            <a:r>
              <a:rPr kumimoji="0" lang="en-US" altLang="en-US" sz="15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Guidance.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5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http://gov.wales/docs/dsjlg/publications/cyp/170419-families-first-programme-guidance-en.pdf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February 2018].</a:t>
            </a:r>
            <a:endParaRPr kumimoji="0" lang="en-GB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877342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431</TotalTime>
  <Words>920</Words>
  <Application>Microsoft Office PowerPoint</Application>
  <PresentationFormat>Widescreen</PresentationFormat>
  <Paragraphs>126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Century Gothic</vt:lpstr>
      <vt:lpstr>Times New Roman</vt:lpstr>
      <vt:lpstr>Wingdings 2</vt:lpstr>
      <vt:lpstr>Quotable</vt:lpstr>
      <vt:lpstr>Families First – an initiative designed to reduce the gap between poverty and attainment.</vt:lpstr>
      <vt:lpstr>Before we can begin….</vt:lpstr>
      <vt:lpstr>What is Families First?</vt:lpstr>
      <vt:lpstr>Initiatives and Acts that accompany Families First</vt:lpstr>
      <vt:lpstr>Four elements….</vt:lpstr>
      <vt:lpstr>Wellbeing of Future Generations Act 2015</vt:lpstr>
      <vt:lpstr>Taking Wales Forward (2016-2021)</vt:lpstr>
      <vt:lpstr>What are Adverse Childhood Experiences (ACEs) ?</vt:lpstr>
      <vt:lpstr>Early Intervention</vt:lpstr>
      <vt:lpstr>Comparing poverty in England and Wales</vt:lpstr>
      <vt:lpstr>Comparing attainment in England and Wales</vt:lpstr>
      <vt:lpstr>Transition Phase</vt:lpstr>
      <vt:lpstr>United Nations Convention on the Rights of the Child (UNCRC)</vt:lpstr>
      <vt:lpstr>Early childhoods in a changing world </vt:lpstr>
      <vt:lpstr>Diversity, equality and achievement in education.</vt:lpstr>
      <vt:lpstr>Improvements statistics??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Families First – an initiative designed to reduce the gap between poverty and attainment.</dc:title>
  <dc:creator>Kirsty Jenkins</dc:creator>
  <cp:lastModifiedBy>Kirsty Jenkins (1707918)</cp:lastModifiedBy>
  <cp:revision>32</cp:revision>
  <dcterms:created xsi:type="dcterms:W3CDTF">2018-02-14T16:49:09Z</dcterms:created>
  <dcterms:modified xsi:type="dcterms:W3CDTF">2018-02-16T08:58:15Z</dcterms:modified>
</cp:coreProperties>
</file>