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5889/progresif.v22i2.3602" TargetMode="External"/><Relationship Id="rId2" Type="http://schemas.openxmlformats.org/officeDocument/2006/relationships/hyperlink" Target="https://doi.org/10.26623/jprt.v17i2.436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09/EuroSP60621.2024.00051" TargetMode="External"/><Relationship Id="rId5" Type="http://schemas.openxmlformats.org/officeDocument/2006/relationships/hyperlink" Target="https://doi.org/10.6028/NIST.SP.800-63B-4" TargetMode="External"/><Relationship Id="rId4" Type="http://schemas.openxmlformats.org/officeDocument/2006/relationships/hyperlink" Target="https://www.raspberrypi.com/products/raspberry-pi-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6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94360" y="640080"/>
            <a:ext cx="109728" cy="512064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960120" y="960120"/>
            <a:ext cx="10424160" cy="2011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FFFFFF"/>
                </a:solidFill>
              </a:defRPr>
            </a:pPr>
            <a:r>
              <a:rPr sz="3100" b="1">
                <a:solidFill>
                  <a:srgbClr val="FFFFFF"/>
                </a:solidFill>
              </a:rPr>
              <a:t>Design and Implementation of a Secure</a:t>
            </a:r>
            <a:br/>
            <a:r>
              <a:rPr sz="3100" b="1">
                <a:solidFill>
                  <a:srgbClr val="FFFFFF"/>
                </a:solidFill>
              </a:rPr>
              <a:t>Personal Cloud Storage System Using Raspberry Pi and Nextcloud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87552" y="3657600"/>
            <a:ext cx="3418500" cy="21749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800"/>
              </a:spcAft>
              <a:defRPr sz="1800">
                <a:solidFill>
                  <a:srgbClr val="DCE6F2"/>
                </a:solidFill>
              </a:defRPr>
            </a:pPr>
            <a:r>
              <a:rPr sz="1800" dirty="0">
                <a:solidFill>
                  <a:srgbClr val="DCE6F2"/>
                </a:solidFill>
              </a:rPr>
              <a:t>Valerio Cinquemani</a:t>
            </a:r>
            <a:r>
              <a:rPr lang="it-IT" sz="1800" dirty="0">
                <a:solidFill>
                  <a:srgbClr val="DCE6F2"/>
                </a:solidFill>
              </a:rPr>
              <a:t> </a:t>
            </a:r>
          </a:p>
          <a:p>
            <a:pPr>
              <a:spcAft>
                <a:spcPts val="800"/>
              </a:spcAft>
              <a:defRPr sz="1800">
                <a:solidFill>
                  <a:srgbClr val="DCE6F2"/>
                </a:solidFill>
              </a:defRPr>
            </a:pPr>
            <a:r>
              <a:rPr lang="it-IT" sz="1800" dirty="0">
                <a:solidFill>
                  <a:srgbClr val="DCE6F2"/>
                </a:solidFill>
              </a:rPr>
              <a:t>2130904</a:t>
            </a:r>
          </a:p>
          <a:p>
            <a:pPr>
              <a:spcAft>
                <a:spcPts val="800"/>
              </a:spcAft>
              <a:defRPr sz="1800">
                <a:solidFill>
                  <a:srgbClr val="DCE6F2"/>
                </a:solidFill>
              </a:defRPr>
            </a:pPr>
            <a:r>
              <a:rPr lang="it-IT" dirty="0">
                <a:solidFill>
                  <a:srgbClr val="DCE6F2"/>
                </a:solidFill>
              </a:rPr>
              <a:t>UWTSD</a:t>
            </a:r>
          </a:p>
          <a:p>
            <a:pPr>
              <a:spcAft>
                <a:spcPts val="800"/>
              </a:spcAft>
              <a:defRPr sz="1800">
                <a:solidFill>
                  <a:srgbClr val="DCE6F2"/>
                </a:solidFill>
              </a:defRPr>
            </a:pPr>
            <a:r>
              <a:rPr lang="it-IT" sz="1800" dirty="0">
                <a:solidFill>
                  <a:srgbClr val="DCE6F2"/>
                </a:solidFill>
              </a:rPr>
              <a:t>Interim Viva </a:t>
            </a:r>
            <a:endParaRPr sz="1800" dirty="0">
              <a:solidFill>
                <a:srgbClr val="DCE6F2"/>
              </a:solidFill>
            </a:endParaRPr>
          </a:p>
          <a:p>
            <a:pPr>
              <a:spcAft>
                <a:spcPts val="800"/>
              </a:spcAft>
              <a:defRPr sz="1500">
                <a:solidFill>
                  <a:srgbClr val="DCE6F2"/>
                </a:solidFill>
              </a:defRPr>
            </a:pPr>
            <a:r>
              <a:rPr sz="1500" dirty="0">
                <a:solidFill>
                  <a:srgbClr val="DCE6F2"/>
                </a:solidFill>
              </a:rPr>
              <a:t>BSc (Hons) Applied Computing</a:t>
            </a:r>
          </a:p>
          <a:p>
            <a:pPr>
              <a:spcAft>
                <a:spcPts val="800"/>
              </a:spcAft>
              <a:defRPr sz="1500">
                <a:solidFill>
                  <a:srgbClr val="DCE6F2"/>
                </a:solidFill>
              </a:defRPr>
            </a:pPr>
            <a:r>
              <a:rPr sz="1500" dirty="0">
                <a:solidFill>
                  <a:srgbClr val="DCE6F2"/>
                </a:solidFill>
              </a:rPr>
              <a:t>Interim Viva Presentation • </a:t>
            </a:r>
            <a:r>
              <a:rPr lang="it-IT" sz="1500" dirty="0">
                <a:solidFill>
                  <a:srgbClr val="DCE6F2"/>
                </a:solidFill>
              </a:rPr>
              <a:t>October </a:t>
            </a:r>
            <a:r>
              <a:rPr sz="1500" dirty="0">
                <a:solidFill>
                  <a:srgbClr val="DCE6F2"/>
                </a:solidFill>
              </a:rPr>
              <a:t>2026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092440" y="2423160"/>
            <a:ext cx="2743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FFFFFF"/>
                </a:solidFill>
              </a:defRPr>
            </a:pPr>
            <a:r>
              <a:rPr sz="1400" b="1">
                <a:solidFill>
                  <a:srgbClr val="FFFFFF"/>
                </a:solidFill>
              </a:rPr>
              <a:t>PRIVATE CLOUD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Project Introduction &amp; Motivation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325880"/>
            <a:ext cx="5303520" cy="19202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40080" y="1325880"/>
            <a:ext cx="73152" cy="192024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1490472"/>
            <a:ext cx="493775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What is the project?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1984248"/>
            <a:ext cx="4937759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A self-hosted personal cloud storage system using a Raspberry Pi 5, Nextcloud and an external SSD.</a:t>
            </a:r>
            <a:br/>
            <a:br/>
            <a:r>
              <a:rPr sz="1400">
                <a:solidFill>
                  <a:srgbClr val="1E232A"/>
                </a:solidFill>
              </a:rPr>
              <a:t>The system will provide file storage, synchronisation and remote access.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17920" y="1325880"/>
            <a:ext cx="5303520" cy="19202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217920" y="1325880"/>
            <a:ext cx="73152" cy="192024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19088" y="1490472"/>
            <a:ext cx="493775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Why this project?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19088" y="1984248"/>
            <a:ext cx="4937759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• Greater control over personal data</a:t>
            </a:r>
            <a:br/>
            <a:r>
              <a:rPr sz="1400">
                <a:solidFill>
                  <a:srgbClr val="1E232A"/>
                </a:solidFill>
              </a:rPr>
              <a:t>• Low-cost and open-source technologies</a:t>
            </a:r>
            <a:br/>
            <a:r>
              <a:rPr sz="1400">
                <a:solidFill>
                  <a:srgbClr val="1E232A"/>
                </a:solidFill>
              </a:rPr>
              <a:t>• Practical experience in cloud and cybersecurity</a:t>
            </a:r>
            <a:br/>
            <a:r>
              <a:rPr sz="1400">
                <a:solidFill>
                  <a:srgbClr val="1E232A"/>
                </a:solidFill>
              </a:rPr>
              <a:t>• Relevant to my future IT career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3520440"/>
            <a:ext cx="10881360" cy="15087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40080" y="3520440"/>
            <a:ext cx="73152" cy="150876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41247" y="3685032"/>
            <a:ext cx="218630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 dirty="0">
                <a:solidFill>
                  <a:srgbClr val="192B46"/>
                </a:solidFill>
              </a:rPr>
              <a:t>Who can benefit</a:t>
            </a:r>
            <a:r>
              <a:rPr lang="it-IT" sz="1800" b="1" dirty="0" err="1">
                <a:solidFill>
                  <a:srgbClr val="192B46"/>
                </a:solidFill>
              </a:rPr>
              <a:t>ted</a:t>
            </a:r>
            <a:r>
              <a:rPr sz="1800" b="1" dirty="0">
                <a:solidFill>
                  <a:srgbClr val="192B46"/>
                </a:solidFill>
              </a:rPr>
              <a:t>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41247" y="4178808"/>
            <a:ext cx="10515600" cy="685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Home users, students and small organisations interested in affordable, privacy-focused and self-hosted cloud storage.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Aim, Research Question &amp; Objectives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234440"/>
            <a:ext cx="1088136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40080" y="1234440"/>
            <a:ext cx="73152" cy="123444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1399032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Research Question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1892808"/>
            <a:ext cx="105156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Can a Raspberry Pi-based private cloud storage system provide a secure, reliable, and cost-effective alternative to commercial cloud storage services for personal use?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" y="2697480"/>
            <a:ext cx="10881360" cy="96012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40080" y="2697480"/>
            <a:ext cx="73152" cy="96012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41247" y="2862072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Aim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3355848"/>
            <a:ext cx="10515600" cy="137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To design, implement and evaluate a secure personal cloud storage system using Raspberry Pi and Nextcloud.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7240" y="3840480"/>
            <a:ext cx="10515600" cy="2103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500" b="0">
                <a:solidFill>
                  <a:srgbClr val="1E232A"/>
                </a:solidFill>
              </a:defRPr>
            </a:pPr>
            <a:r>
              <a:rPr sz="1500" b="0">
                <a:solidFill>
                  <a:srgbClr val="FFFFFF"/>
                </a:solidFill>
              </a:rPr>
              <a:t>1. Review research on cloud storage and self-hosted solutions.</a:t>
            </a:r>
          </a:p>
          <a:p>
            <a:pPr>
              <a:spcAft>
                <a:spcPts val="1000"/>
              </a:spcAft>
              <a:defRPr sz="1500" b="0">
                <a:solidFill>
                  <a:srgbClr val="1E232A"/>
                </a:solidFill>
              </a:defRPr>
            </a:pPr>
            <a:r>
              <a:rPr sz="1500" b="0">
                <a:solidFill>
                  <a:srgbClr val="FFFFFF"/>
                </a:solidFill>
              </a:rPr>
              <a:t>2. Configure and deploy a Raspberry Pi-based Nextcloud server.</a:t>
            </a:r>
          </a:p>
          <a:p>
            <a:pPr>
              <a:spcAft>
                <a:spcPts val="1000"/>
              </a:spcAft>
              <a:defRPr sz="1500" b="0">
                <a:solidFill>
                  <a:srgbClr val="1E232A"/>
                </a:solidFill>
              </a:defRPr>
            </a:pPr>
            <a:r>
              <a:rPr sz="1500" b="0">
                <a:solidFill>
                  <a:srgbClr val="FFFFFF"/>
                </a:solidFill>
              </a:rPr>
              <a:t>3. Implement HTTPS, authentication and other security measures.</a:t>
            </a:r>
          </a:p>
          <a:p>
            <a:pPr>
              <a:spcAft>
                <a:spcPts val="1000"/>
              </a:spcAft>
              <a:defRPr sz="1500" b="0">
                <a:solidFill>
                  <a:srgbClr val="1E232A"/>
                </a:solidFill>
              </a:defRPr>
            </a:pPr>
            <a:r>
              <a:rPr sz="1500" b="0">
                <a:solidFill>
                  <a:srgbClr val="FFFFFF"/>
                </a:solidFill>
              </a:rPr>
              <a:t>4. Test performance, storage functionality and remote accessibility.</a:t>
            </a:r>
          </a:p>
          <a:p>
            <a:pPr>
              <a:spcAft>
                <a:spcPts val="1000"/>
              </a:spcAft>
              <a:defRPr sz="1500" b="0">
                <a:solidFill>
                  <a:srgbClr val="1E232A"/>
                </a:solidFill>
              </a:defRPr>
            </a:pPr>
            <a:r>
              <a:rPr sz="1500" b="0">
                <a:solidFill>
                  <a:srgbClr val="FFFFFF"/>
                </a:solidFill>
              </a:rPr>
              <a:t>5. Evaluate security, usability and cost-effectiveness.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Literature Review &amp; Critique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4</a:t>
            </a:r>
          </a:p>
        </p:txBody>
      </p:sp>
      <p:sp>
        <p:nvSpPr>
          <p:cNvPr id="101" name="Card 101"/>
          <p:cNvSpPr/>
          <p:nvPr/>
        </p:nvSpPr>
        <p:spPr>
          <a:xfrm>
            <a:off x="640080" y="1234440"/>
            <a:ext cx="3474720" cy="301752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2" name="Accent 102"/>
          <p:cNvSpPr/>
          <p:nvPr/>
        </p:nvSpPr>
        <p:spPr>
          <a:xfrm>
            <a:off x="640080" y="1234440"/>
            <a:ext cx="73152" cy="301752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3" name="Text 103"/>
          <p:cNvSpPr txBox="1"/>
          <p:nvPr/>
        </p:nvSpPr>
        <p:spPr>
          <a:xfrm>
            <a:off x="841247" y="1364440"/>
            <a:ext cx="3108960" cy="38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600" b="1" dirty="0">
                <a:solidFill>
                  <a:srgbClr val="192B46"/>
                </a:solidFill>
              </a:rPr>
              <a:t>Putra et al., 2021</a:t>
            </a:r>
          </a:p>
        </p:txBody>
      </p:sp>
      <p:sp>
        <p:nvSpPr>
          <p:cNvPr id="104" name="Text 104"/>
          <p:cNvSpPr txBox="1"/>
          <p:nvPr/>
        </p:nvSpPr>
        <p:spPr>
          <a:xfrm>
            <a:off x="841247" y="1794440"/>
            <a:ext cx="3108960" cy="237752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900"/>
              </a:spcAft>
            </a:pPr>
            <a:r>
              <a:rPr lang="en-GB" sz="1300" i="1" dirty="0">
                <a:solidFill>
                  <a:srgbClr val="4A5568"/>
                </a:solidFill>
              </a:rPr>
              <a:t>Private cloud storage on a Raspberry Pi 3 Model B (1 GB RAM, 16 GB microSD).</a:t>
            </a:r>
          </a:p>
          <a:p>
            <a:pPr algn="l">
              <a:spcAft>
                <a:spcPts val="900"/>
              </a:spcAft>
            </a:pPr>
            <a:r>
              <a:rPr lang="en-GB" sz="1400" b="1" dirty="0">
                <a:solidFill>
                  <a:srgbClr val="2E7D4F"/>
                </a:solidFill>
              </a:rPr>
              <a:t>Strength: </a:t>
            </a:r>
            <a:r>
              <a:rPr lang="en-GB" sz="1400" dirty="0">
                <a:solidFill>
                  <a:srgbClr val="1E232A"/>
                </a:solidFill>
              </a:rPr>
              <a:t>user acceptance tests rated usefulness at 92.5% and usage at 93.3%.</a:t>
            </a:r>
          </a:p>
          <a:p>
            <a:r>
              <a:rPr lang="en-GB" sz="1400" b="1" dirty="0">
                <a:solidFill>
                  <a:srgbClr val="B45309"/>
                </a:solidFill>
              </a:rPr>
              <a:t>Limitation: </a:t>
            </a:r>
            <a:r>
              <a:rPr lang="en-GB" sz="1400" dirty="0">
                <a:solidFill>
                  <a:srgbClr val="1E232A"/>
                </a:solidFill>
              </a:rPr>
              <a:t>errors appear with 5 simultaneous devices and timeouts beyond that; low-spec hardware and a 20 Mbps link [1].</a:t>
            </a:r>
          </a:p>
        </p:txBody>
      </p:sp>
      <p:sp>
        <p:nvSpPr>
          <p:cNvPr id="105" name="Card 105"/>
          <p:cNvSpPr/>
          <p:nvPr/>
        </p:nvSpPr>
        <p:spPr>
          <a:xfrm>
            <a:off x="4343400" y="1234440"/>
            <a:ext cx="3474720" cy="301752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6" name="Accent 106"/>
          <p:cNvSpPr/>
          <p:nvPr/>
        </p:nvSpPr>
        <p:spPr>
          <a:xfrm>
            <a:off x="4343400" y="1234440"/>
            <a:ext cx="73152" cy="301752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7" name="Text 107"/>
          <p:cNvSpPr txBox="1"/>
          <p:nvPr/>
        </p:nvSpPr>
        <p:spPr>
          <a:xfrm>
            <a:off x="4544567" y="1364440"/>
            <a:ext cx="3108960" cy="38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600" b="1" dirty="0">
                <a:solidFill>
                  <a:srgbClr val="192B46"/>
                </a:solidFill>
              </a:rPr>
              <a:t> </a:t>
            </a:r>
            <a:r>
              <a:rPr lang="en-GB" sz="1600" b="1" dirty="0" err="1">
                <a:solidFill>
                  <a:srgbClr val="192B46"/>
                </a:solidFill>
              </a:rPr>
              <a:t>Suhendi</a:t>
            </a:r>
            <a:r>
              <a:rPr lang="en-GB" sz="1600" b="1" dirty="0">
                <a:solidFill>
                  <a:srgbClr val="192B46"/>
                </a:solidFill>
              </a:rPr>
              <a:t> et al., 2026</a:t>
            </a:r>
          </a:p>
        </p:txBody>
      </p:sp>
      <p:sp>
        <p:nvSpPr>
          <p:cNvPr id="108" name="Text 108"/>
          <p:cNvSpPr txBox="1"/>
          <p:nvPr/>
        </p:nvSpPr>
        <p:spPr>
          <a:xfrm>
            <a:off x="4544567" y="1794440"/>
            <a:ext cx="3108960" cy="237752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900"/>
              </a:spcAft>
            </a:pPr>
            <a:r>
              <a:rPr lang="en-GB" sz="1300" i="1" dirty="0" err="1">
                <a:solidFill>
                  <a:srgbClr val="4A5568"/>
                </a:solidFill>
              </a:rPr>
              <a:t>Nextcloud</a:t>
            </a:r>
            <a:r>
              <a:rPr lang="en-GB" sz="1300" i="1" dirty="0">
                <a:solidFill>
                  <a:srgbClr val="4A5568"/>
                </a:solidFill>
              </a:rPr>
              <a:t> on a Raspberry Pi 4 with Ubuntu Server, Apache, MySQL and PHP.</a:t>
            </a:r>
          </a:p>
          <a:p>
            <a:pPr algn="l">
              <a:spcAft>
                <a:spcPts val="900"/>
              </a:spcAft>
            </a:pPr>
            <a:r>
              <a:rPr lang="en-GB" sz="1400" b="1" dirty="0">
                <a:solidFill>
                  <a:srgbClr val="2E7D4F"/>
                </a:solidFill>
              </a:rPr>
              <a:t>Strength: </a:t>
            </a:r>
            <a:r>
              <a:rPr lang="en-GB" sz="1400" dirty="0">
                <a:solidFill>
                  <a:srgbClr val="1E232A"/>
                </a:solidFill>
              </a:rPr>
              <a:t>closest to this project; measured transfer times (e.g. 100 MB uploaded in about 26 s).</a:t>
            </a:r>
          </a:p>
          <a:p>
            <a:r>
              <a:rPr lang="en-GB" sz="1400" b="1" dirty="0">
                <a:solidFill>
                  <a:srgbClr val="B45309"/>
                </a:solidFill>
              </a:rPr>
              <a:t>Limitation: </a:t>
            </a:r>
            <a:r>
              <a:rPr lang="en-GB" sz="1400" dirty="0">
                <a:solidFill>
                  <a:srgbClr val="1E232A"/>
                </a:solidFill>
              </a:rPr>
              <a:t>the authors admit hardware performance limits and the lack of modern security methods [2].</a:t>
            </a:r>
          </a:p>
        </p:txBody>
      </p:sp>
      <p:sp>
        <p:nvSpPr>
          <p:cNvPr id="109" name="Card 109"/>
          <p:cNvSpPr/>
          <p:nvPr/>
        </p:nvSpPr>
        <p:spPr>
          <a:xfrm>
            <a:off x="8046720" y="1234440"/>
            <a:ext cx="3474720" cy="301752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0" name="Accent 110"/>
          <p:cNvSpPr/>
          <p:nvPr/>
        </p:nvSpPr>
        <p:spPr>
          <a:xfrm>
            <a:off x="8046720" y="1234440"/>
            <a:ext cx="73152" cy="301752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1" name="Text 111"/>
          <p:cNvSpPr txBox="1"/>
          <p:nvPr/>
        </p:nvSpPr>
        <p:spPr>
          <a:xfrm>
            <a:off x="8247887" y="1364440"/>
            <a:ext cx="3108960" cy="38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600" b="1" dirty="0">
                <a:solidFill>
                  <a:srgbClr val="192B46"/>
                </a:solidFill>
              </a:rPr>
              <a:t> </a:t>
            </a:r>
            <a:r>
              <a:rPr lang="en-GB" sz="1600" b="1" dirty="0" err="1">
                <a:solidFill>
                  <a:srgbClr val="192B46"/>
                </a:solidFill>
              </a:rPr>
              <a:t>Elhabian</a:t>
            </a:r>
            <a:r>
              <a:rPr lang="en-GB" sz="1600" b="1" dirty="0">
                <a:solidFill>
                  <a:srgbClr val="192B46"/>
                </a:solidFill>
              </a:rPr>
              <a:t>, 2025</a:t>
            </a:r>
          </a:p>
        </p:txBody>
      </p:sp>
      <p:sp>
        <p:nvSpPr>
          <p:cNvPr id="112" name="Text 112"/>
          <p:cNvSpPr txBox="1"/>
          <p:nvPr/>
        </p:nvSpPr>
        <p:spPr>
          <a:xfrm>
            <a:off x="8247887" y="1794440"/>
            <a:ext cx="3108960" cy="237752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900"/>
              </a:spcAft>
            </a:pPr>
            <a:r>
              <a:rPr lang="en-GB" sz="1300" i="1" dirty="0">
                <a:solidFill>
                  <a:srgbClr val="4A5568"/>
                </a:solidFill>
              </a:rPr>
              <a:t>Privacy-oriented storage on a Raspberry Pi 400 using a custom Node.js platform with hashing and compression.</a:t>
            </a:r>
          </a:p>
          <a:p>
            <a:pPr algn="l">
              <a:spcAft>
                <a:spcPts val="900"/>
              </a:spcAft>
            </a:pPr>
            <a:r>
              <a:rPr lang="en-GB" sz="1400" b="1" dirty="0">
                <a:solidFill>
                  <a:srgbClr val="2E7D4F"/>
                </a:solidFill>
              </a:rPr>
              <a:t>Strength: </a:t>
            </a:r>
            <a:r>
              <a:rPr lang="en-GB" sz="1400" dirty="0">
                <a:solidFill>
                  <a:srgbClr val="1E232A"/>
                </a:solidFill>
              </a:rPr>
              <a:t>compared against established platforms (</a:t>
            </a:r>
            <a:r>
              <a:rPr lang="en-GB" sz="1400" dirty="0" err="1">
                <a:solidFill>
                  <a:srgbClr val="1E232A"/>
                </a:solidFill>
              </a:rPr>
              <a:t>Nextcloud</a:t>
            </a:r>
            <a:r>
              <a:rPr lang="en-GB" sz="1400" dirty="0">
                <a:solidFill>
                  <a:srgbClr val="1E232A"/>
                </a:solidFill>
              </a:rPr>
              <a:t> and OpenStack).</a:t>
            </a:r>
          </a:p>
          <a:p>
            <a:r>
              <a:rPr lang="en-GB" sz="1400" b="1" dirty="0">
                <a:solidFill>
                  <a:srgbClr val="B45309"/>
                </a:solidFill>
              </a:rPr>
              <a:t>Limitation: </a:t>
            </a:r>
            <a:r>
              <a:rPr lang="en-GB" sz="1400" dirty="0">
                <a:solidFill>
                  <a:srgbClr val="1E232A"/>
                </a:solidFill>
              </a:rPr>
              <a:t>only 50 KB–25 MB files tested; the </a:t>
            </a:r>
            <a:r>
              <a:rPr lang="en-GB" sz="1400" dirty="0" err="1">
                <a:solidFill>
                  <a:srgbClr val="1E232A"/>
                </a:solidFill>
              </a:rPr>
              <a:t>Nextcloud</a:t>
            </a:r>
            <a:r>
              <a:rPr lang="en-GB" sz="1400" dirty="0">
                <a:solidFill>
                  <a:srgbClr val="1E232A"/>
                </a:solidFill>
              </a:rPr>
              <a:t> set-up is not described, so results are hard to reproduce [3].</a:t>
            </a:r>
          </a:p>
        </p:txBody>
      </p:sp>
      <p:sp>
        <p:nvSpPr>
          <p:cNvPr id="113" name="Card 113"/>
          <p:cNvSpPr/>
          <p:nvPr/>
        </p:nvSpPr>
        <p:spPr>
          <a:xfrm>
            <a:off x="640080" y="4434840"/>
            <a:ext cx="10881360" cy="173736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4" name="Accent 114"/>
          <p:cNvSpPr/>
          <p:nvPr/>
        </p:nvSpPr>
        <p:spPr>
          <a:xfrm>
            <a:off x="640080" y="4434840"/>
            <a:ext cx="73152" cy="173736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5" name="Text 115"/>
          <p:cNvSpPr txBox="1"/>
          <p:nvPr/>
        </p:nvSpPr>
        <p:spPr>
          <a:xfrm>
            <a:off x="841247" y="4560000"/>
            <a:ext cx="10515600" cy="38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600" b="1">
                <a:solidFill>
                  <a:srgbClr val="192B46"/>
                </a:solidFill>
              </a:rPr>
              <a:t>Research Gap</a:t>
            </a:r>
          </a:p>
        </p:txBody>
      </p:sp>
      <p:sp>
        <p:nvSpPr>
          <p:cNvPr id="116" name="Text 116"/>
          <p:cNvSpPr txBox="1"/>
          <p:nvPr/>
        </p:nvSpPr>
        <p:spPr>
          <a:xfrm>
            <a:off x="841247" y="5000000"/>
            <a:ext cx="10515600" cy="110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r>
              <a:rPr lang="en-GB" sz="1600" dirty="0">
                <a:solidFill>
                  <a:srgbClr val="1E232A"/>
                </a:solidFill>
              </a:rPr>
              <a:t>Earlier work relies on older or custom </a:t>
            </a:r>
            <a:r>
              <a:rPr lang="en-GB" sz="1600">
                <a:solidFill>
                  <a:srgbClr val="1E232A"/>
                </a:solidFill>
              </a:rPr>
              <a:t>set-ups or </a:t>
            </a:r>
            <a:r>
              <a:rPr lang="en-GB" sz="1600" dirty="0">
                <a:solidFill>
                  <a:srgbClr val="1E232A"/>
                </a:solidFill>
              </a:rPr>
              <a:t>on </a:t>
            </a:r>
            <a:r>
              <a:rPr lang="en-GB" sz="1600" dirty="0" err="1">
                <a:solidFill>
                  <a:srgbClr val="1E232A"/>
                </a:solidFill>
              </a:rPr>
              <a:t>Nextcloud</a:t>
            </a:r>
            <a:r>
              <a:rPr lang="en-GB" sz="1600" dirty="0">
                <a:solidFill>
                  <a:srgbClr val="1E232A"/>
                </a:solidFill>
              </a:rPr>
              <a:t> with Raspberry Pi 4 where security is acknowledged as a limitation [1], [2], [3]. </a:t>
            </a:r>
            <a:r>
              <a:rPr lang="en-GB" sz="1600" b="1" dirty="0">
                <a:solidFill>
                  <a:srgbClr val="1E232A"/>
                </a:solidFill>
              </a:rPr>
              <a:t>This project deploys </a:t>
            </a:r>
            <a:r>
              <a:rPr lang="en-GB" sz="1600" b="1" dirty="0" err="1">
                <a:solidFill>
                  <a:srgbClr val="1E232A"/>
                </a:solidFill>
              </a:rPr>
              <a:t>Nextcloud</a:t>
            </a:r>
            <a:r>
              <a:rPr lang="en-GB" sz="1600" b="1" dirty="0">
                <a:solidFill>
                  <a:srgbClr val="1E232A"/>
                </a:solidFill>
              </a:rPr>
              <a:t> on a Raspberry Pi 5 with HTTPS, strong authentication and regular updates, and evaluates security, performance, usability and cost-effectiveness for personal use.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Methodology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5</a:t>
            </a:r>
          </a:p>
        </p:txBody>
      </p:sp>
      <p:sp>
        <p:nvSpPr>
          <p:cNvPr id="101" name="Card 101"/>
          <p:cNvSpPr/>
          <p:nvPr/>
        </p:nvSpPr>
        <p:spPr>
          <a:xfrm>
            <a:off x="640080" y="1200000"/>
            <a:ext cx="1900000" cy="24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2" name="Accent 102"/>
          <p:cNvSpPr/>
          <p:nvPr/>
        </p:nvSpPr>
        <p:spPr>
          <a:xfrm>
            <a:off x="640080" y="1200000"/>
            <a:ext cx="73152" cy="2400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3" name="Text 103"/>
          <p:cNvSpPr txBox="1"/>
          <p:nvPr/>
        </p:nvSpPr>
        <p:spPr>
          <a:xfrm>
            <a:off x="830080" y="1320000"/>
            <a:ext cx="1640000" cy="33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500" b="1">
                <a:solidFill>
                  <a:srgbClr val="192B46"/>
                </a:solidFill>
              </a:rPr>
              <a:t>1  Analysis</a:t>
            </a:r>
          </a:p>
        </p:txBody>
      </p:sp>
      <p:sp>
        <p:nvSpPr>
          <p:cNvPr id="104" name="Text 104"/>
          <p:cNvSpPr txBox="1"/>
          <p:nvPr/>
        </p:nvSpPr>
        <p:spPr>
          <a:xfrm>
            <a:off x="830080" y="1760000"/>
            <a:ext cx="1640000" cy="17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Define the requirements: storage, remote access, security, low cost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Review related work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Choose hardware and software</a:t>
            </a:r>
          </a:p>
        </p:txBody>
      </p:sp>
      <p:sp>
        <p:nvSpPr>
          <p:cNvPr id="105" name="Chevron 105"/>
          <p:cNvSpPr/>
          <p:nvPr/>
        </p:nvSpPr>
        <p:spPr>
          <a:xfrm>
            <a:off x="2600080" y="2170000"/>
            <a:ext cx="225340" cy="460000"/>
          </a:xfrm>
          <a:prstGeom prst="chevron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6" name="Card 106"/>
          <p:cNvSpPr/>
          <p:nvPr/>
        </p:nvSpPr>
        <p:spPr>
          <a:xfrm>
            <a:off x="2885420" y="1200000"/>
            <a:ext cx="1900000" cy="24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7" name="Accent 107"/>
          <p:cNvSpPr/>
          <p:nvPr/>
        </p:nvSpPr>
        <p:spPr>
          <a:xfrm>
            <a:off x="2885420" y="1200000"/>
            <a:ext cx="73152" cy="2400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8" name="Text 108"/>
          <p:cNvSpPr txBox="1"/>
          <p:nvPr/>
        </p:nvSpPr>
        <p:spPr>
          <a:xfrm>
            <a:off x="3075420" y="1320000"/>
            <a:ext cx="1640000" cy="33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500" b="1">
                <a:solidFill>
                  <a:srgbClr val="192B46"/>
                </a:solidFill>
              </a:rPr>
              <a:t>2  Design</a:t>
            </a:r>
          </a:p>
        </p:txBody>
      </p:sp>
      <p:sp>
        <p:nvSpPr>
          <p:cNvPr id="109" name="Text 109"/>
          <p:cNvSpPr txBox="1"/>
          <p:nvPr/>
        </p:nvSpPr>
        <p:spPr>
          <a:xfrm>
            <a:off x="3075420" y="1760000"/>
            <a:ext cx="1640000" cy="17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Architecture and network layout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Security plan: HTTPS, authentication, firewall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Test plan and metrics</a:t>
            </a:r>
          </a:p>
        </p:txBody>
      </p:sp>
      <p:sp>
        <p:nvSpPr>
          <p:cNvPr id="110" name="Chevron 110"/>
          <p:cNvSpPr/>
          <p:nvPr/>
        </p:nvSpPr>
        <p:spPr>
          <a:xfrm>
            <a:off x="4845420" y="2170000"/>
            <a:ext cx="225340" cy="460000"/>
          </a:xfrm>
          <a:prstGeom prst="chevron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1" name="Card 111"/>
          <p:cNvSpPr/>
          <p:nvPr/>
        </p:nvSpPr>
        <p:spPr>
          <a:xfrm>
            <a:off x="5130760" y="1200000"/>
            <a:ext cx="1900000" cy="24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2" name="Accent 112"/>
          <p:cNvSpPr/>
          <p:nvPr/>
        </p:nvSpPr>
        <p:spPr>
          <a:xfrm>
            <a:off x="5130760" y="1200000"/>
            <a:ext cx="73152" cy="2400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3" name="Text 113"/>
          <p:cNvSpPr txBox="1"/>
          <p:nvPr/>
        </p:nvSpPr>
        <p:spPr>
          <a:xfrm>
            <a:off x="5320760" y="1320000"/>
            <a:ext cx="1640000" cy="33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500" b="1">
                <a:solidFill>
                  <a:srgbClr val="192B46"/>
                </a:solidFill>
              </a:rPr>
              <a:t>3  Implementation</a:t>
            </a:r>
          </a:p>
        </p:txBody>
      </p:sp>
      <p:sp>
        <p:nvSpPr>
          <p:cNvPr id="114" name="Text 114"/>
          <p:cNvSpPr txBox="1"/>
          <p:nvPr/>
        </p:nvSpPr>
        <p:spPr>
          <a:xfrm>
            <a:off x="5320760" y="1760000"/>
            <a:ext cx="1640000" cy="17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Install the OS on the Raspberry Pi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Set up Nextcloud, Apache, MariaDB and PHP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Configure storage, users and security</a:t>
            </a:r>
          </a:p>
        </p:txBody>
      </p:sp>
      <p:sp>
        <p:nvSpPr>
          <p:cNvPr id="115" name="Chevron 115"/>
          <p:cNvSpPr/>
          <p:nvPr/>
        </p:nvSpPr>
        <p:spPr>
          <a:xfrm>
            <a:off x="7090760" y="2170000"/>
            <a:ext cx="225340" cy="460000"/>
          </a:xfrm>
          <a:prstGeom prst="chevron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6" name="Card 116"/>
          <p:cNvSpPr/>
          <p:nvPr/>
        </p:nvSpPr>
        <p:spPr>
          <a:xfrm>
            <a:off x="7376100" y="1200000"/>
            <a:ext cx="1900000" cy="24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7" name="Accent 117"/>
          <p:cNvSpPr/>
          <p:nvPr/>
        </p:nvSpPr>
        <p:spPr>
          <a:xfrm>
            <a:off x="7376100" y="1200000"/>
            <a:ext cx="73152" cy="2400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8" name="Text 118"/>
          <p:cNvSpPr txBox="1"/>
          <p:nvPr/>
        </p:nvSpPr>
        <p:spPr>
          <a:xfrm>
            <a:off x="7566100" y="1320000"/>
            <a:ext cx="1640000" cy="33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500" b="1">
                <a:solidFill>
                  <a:srgbClr val="192B46"/>
                </a:solidFill>
              </a:rPr>
              <a:t>4  Testing</a:t>
            </a:r>
          </a:p>
        </p:txBody>
      </p:sp>
      <p:sp>
        <p:nvSpPr>
          <p:cNvPr id="119" name="Text 119"/>
          <p:cNvSpPr txBox="1"/>
          <p:nvPr/>
        </p:nvSpPr>
        <p:spPr>
          <a:xfrm>
            <a:off x="7566100" y="1760000"/>
            <a:ext cx="1640000" cy="17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Upload and download speed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CPU and RAM usage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Security and access-control checks</a:t>
            </a:r>
          </a:p>
        </p:txBody>
      </p:sp>
      <p:sp>
        <p:nvSpPr>
          <p:cNvPr id="120" name="Chevron 120"/>
          <p:cNvSpPr/>
          <p:nvPr/>
        </p:nvSpPr>
        <p:spPr>
          <a:xfrm>
            <a:off x="9336100" y="2170000"/>
            <a:ext cx="225340" cy="460000"/>
          </a:xfrm>
          <a:prstGeom prst="chevron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21" name="Card 121"/>
          <p:cNvSpPr/>
          <p:nvPr/>
        </p:nvSpPr>
        <p:spPr>
          <a:xfrm>
            <a:off x="9621440" y="1200000"/>
            <a:ext cx="1900000" cy="24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22" name="Accent 122"/>
          <p:cNvSpPr/>
          <p:nvPr/>
        </p:nvSpPr>
        <p:spPr>
          <a:xfrm>
            <a:off x="9621440" y="1200000"/>
            <a:ext cx="73152" cy="240000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23" name="Text 123"/>
          <p:cNvSpPr txBox="1"/>
          <p:nvPr/>
        </p:nvSpPr>
        <p:spPr>
          <a:xfrm>
            <a:off x="9811440" y="1320000"/>
            <a:ext cx="1640000" cy="33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500" b="1">
                <a:solidFill>
                  <a:srgbClr val="192B46"/>
                </a:solidFill>
              </a:rPr>
              <a:t>5  Evaluation</a:t>
            </a:r>
          </a:p>
        </p:txBody>
      </p:sp>
      <p:sp>
        <p:nvSpPr>
          <p:cNvPr id="124" name="Text 124"/>
          <p:cNvSpPr txBox="1"/>
          <p:nvPr/>
        </p:nvSpPr>
        <p:spPr>
          <a:xfrm>
            <a:off x="9811440" y="1760000"/>
            <a:ext cx="1640000" cy="17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Compare the results with the objectives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Compare with commercial cloud services</a:t>
            </a:r>
          </a:p>
          <a:p>
            <a:pPr algn="l">
              <a:spcAft>
                <a:spcPts val="600"/>
              </a:spcAft>
            </a:pPr>
            <a:r>
              <a:rPr lang="en-GB" sz="1300">
                <a:solidFill>
                  <a:srgbClr val="1E232A"/>
                </a:solidFill>
              </a:rPr>
              <a:t>• Conclusions and limitations</a:t>
            </a:r>
          </a:p>
        </p:txBody>
      </p:sp>
      <p:sp>
        <p:nvSpPr>
          <p:cNvPr id="125" name="Text 125"/>
          <p:cNvSpPr txBox="1"/>
          <p:nvPr/>
        </p:nvSpPr>
        <p:spPr>
          <a:xfrm>
            <a:off x="640080" y="3710000"/>
            <a:ext cx="10881360" cy="2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ctr"/>
            <a:r>
              <a:rPr lang="en-GB" sz="1200" i="1">
                <a:solidFill>
                  <a:srgbClr val="FFFFFF"/>
                </a:solidFill>
              </a:rPr>
              <a:t>Iterative approach: test results can lead to changes in the configuration and security settings.</a:t>
            </a:r>
          </a:p>
        </p:txBody>
      </p:sp>
      <p:sp>
        <p:nvSpPr>
          <p:cNvPr id="126" name="Card 126"/>
          <p:cNvSpPr/>
          <p:nvPr/>
        </p:nvSpPr>
        <p:spPr>
          <a:xfrm>
            <a:off x="640080" y="4130000"/>
            <a:ext cx="5290680" cy="22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27" name="Accent 127"/>
          <p:cNvSpPr/>
          <p:nvPr/>
        </p:nvSpPr>
        <p:spPr>
          <a:xfrm>
            <a:off x="640080" y="4130000"/>
            <a:ext cx="73152" cy="2200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28" name="Text 128"/>
          <p:cNvSpPr txBox="1"/>
          <p:nvPr/>
        </p:nvSpPr>
        <p:spPr>
          <a:xfrm>
            <a:off x="860080" y="4230000"/>
            <a:ext cx="4800000" cy="33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600" b="1">
                <a:solidFill>
                  <a:srgbClr val="192B46"/>
                </a:solidFill>
              </a:rPr>
              <a:t>Primary Sources</a:t>
            </a:r>
            <a:r>
              <a:rPr lang="en-GB" sz="1200" i="1">
                <a:solidFill>
                  <a:srgbClr val="4A5568"/>
                </a:solidFill>
              </a:rPr>
              <a:t>   Data I will generate myself</a:t>
            </a:r>
          </a:p>
        </p:txBody>
      </p:sp>
      <p:sp>
        <p:nvSpPr>
          <p:cNvPr id="129" name="Text 129"/>
          <p:cNvSpPr txBox="1"/>
          <p:nvPr/>
        </p:nvSpPr>
        <p:spPr>
          <a:xfrm>
            <a:off x="860080" y="4690000"/>
            <a:ext cx="4800000" cy="15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Raspberry Pi test environment</a:t>
            </a:r>
          </a:p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Nextcloud server</a:t>
            </a:r>
          </a:p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Upload/download measurements</a:t>
            </a:r>
          </a:p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CPU and memory monitoring</a:t>
            </a:r>
          </a:p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Security and remote-access testing</a:t>
            </a:r>
          </a:p>
        </p:txBody>
      </p:sp>
      <p:sp>
        <p:nvSpPr>
          <p:cNvPr id="130" name="Card 130"/>
          <p:cNvSpPr/>
          <p:nvPr/>
        </p:nvSpPr>
        <p:spPr>
          <a:xfrm>
            <a:off x="6230760" y="4130000"/>
            <a:ext cx="5290680" cy="22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31" name="Accent 131"/>
          <p:cNvSpPr/>
          <p:nvPr/>
        </p:nvSpPr>
        <p:spPr>
          <a:xfrm>
            <a:off x="6230760" y="4130000"/>
            <a:ext cx="73152" cy="220000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32" name="Text 132"/>
          <p:cNvSpPr txBox="1"/>
          <p:nvPr/>
        </p:nvSpPr>
        <p:spPr>
          <a:xfrm>
            <a:off x="6450760" y="4230000"/>
            <a:ext cx="4800000" cy="33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600" b="1">
                <a:solidFill>
                  <a:srgbClr val="192B46"/>
                </a:solidFill>
              </a:rPr>
              <a:t>Secondary Sources</a:t>
            </a:r>
            <a:r>
              <a:rPr lang="en-GB" sz="1200" i="1">
                <a:solidFill>
                  <a:srgbClr val="4A5568"/>
                </a:solidFill>
              </a:rPr>
              <a:t>   Published knowledge</a:t>
            </a:r>
          </a:p>
        </p:txBody>
      </p:sp>
      <p:sp>
        <p:nvSpPr>
          <p:cNvPr id="133" name="Text 133"/>
          <p:cNvSpPr txBox="1"/>
          <p:nvPr/>
        </p:nvSpPr>
        <p:spPr>
          <a:xfrm>
            <a:off x="6450760" y="4690000"/>
            <a:ext cx="4800000" cy="15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Peer-reviewed research papers</a:t>
            </a:r>
          </a:p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IEEE Xplore</a:t>
            </a:r>
          </a:p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ACM Digital Library</a:t>
            </a:r>
          </a:p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Google Scholar</a:t>
            </a:r>
          </a:p>
          <a:p>
            <a:pPr algn="l">
              <a:spcAft>
                <a:spcPts val="300"/>
              </a:spcAft>
            </a:pPr>
            <a:r>
              <a:rPr lang="en-GB" sz="1350">
                <a:solidFill>
                  <a:srgbClr val="1E232A"/>
                </a:solidFill>
              </a:rPr>
              <a:t>• Raspberry Pi and Nextcloud documentation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System Design / Architecture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6</a:t>
            </a:r>
          </a:p>
        </p:txBody>
      </p:sp>
      <p:sp>
        <p:nvSpPr>
          <p:cNvPr id="101" name="Text 101"/>
          <p:cNvSpPr txBox="1"/>
          <p:nvPr/>
        </p:nvSpPr>
        <p:spPr>
          <a:xfrm>
            <a:off x="640080" y="1080000"/>
            <a:ext cx="2000000" cy="28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100" b="1">
                <a:solidFill>
                  <a:srgbClr val="FFFFFF"/>
                </a:solidFill>
              </a:rPr>
              <a:t>CLIENTS</a:t>
            </a:r>
          </a:p>
        </p:txBody>
      </p:sp>
      <p:sp>
        <p:nvSpPr>
          <p:cNvPr id="102" name="Text 102"/>
          <p:cNvSpPr txBox="1"/>
          <p:nvPr/>
        </p:nvSpPr>
        <p:spPr>
          <a:xfrm>
            <a:off x="3050000" y="1080000"/>
            <a:ext cx="1900000" cy="28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100" b="1">
                <a:solidFill>
                  <a:srgbClr val="FFFFFF"/>
                </a:solidFill>
              </a:rPr>
              <a:t>NETWORK</a:t>
            </a:r>
          </a:p>
        </p:txBody>
      </p:sp>
      <p:sp>
        <p:nvSpPr>
          <p:cNvPr id="103" name="Text 103"/>
          <p:cNvSpPr txBox="1"/>
          <p:nvPr/>
        </p:nvSpPr>
        <p:spPr>
          <a:xfrm>
            <a:off x="5350000" y="1080000"/>
            <a:ext cx="6170000" cy="28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100" b="1">
                <a:solidFill>
                  <a:srgbClr val="FFFFFF"/>
                </a:solidFill>
              </a:rPr>
              <a:t>SERVER: RASPBERRY PI 5 </a:t>
            </a:r>
            <a:r>
              <a:rPr lang="en-GB" sz="1000">
                <a:solidFill>
                  <a:srgbClr val="CBD5E1"/>
                </a:solidFill>
              </a:rPr>
              <a:t>[4]</a:t>
            </a:r>
          </a:p>
        </p:txBody>
      </p:sp>
      <p:sp>
        <p:nvSpPr>
          <p:cNvPr id="104" name="Card 104"/>
          <p:cNvSpPr/>
          <p:nvPr/>
        </p:nvSpPr>
        <p:spPr>
          <a:xfrm>
            <a:off x="640080" y="1400000"/>
            <a:ext cx="2000000" cy="135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5" name="Accent 105"/>
          <p:cNvSpPr/>
          <p:nvPr/>
        </p:nvSpPr>
        <p:spPr>
          <a:xfrm>
            <a:off x="640080" y="1400000"/>
            <a:ext cx="73152" cy="1350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6" name="Text 106"/>
          <p:cNvSpPr txBox="1"/>
          <p:nvPr/>
        </p:nvSpPr>
        <p:spPr>
          <a:xfrm>
            <a:off x="840000" y="1590000"/>
            <a:ext cx="1700000" cy="100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500"/>
              </a:spcAft>
            </a:pPr>
            <a:r>
              <a:rPr lang="en-GB" sz="1500" b="1">
                <a:solidFill>
                  <a:srgbClr val="192B46"/>
                </a:solidFill>
              </a:rPr>
              <a:t>Laptop</a:t>
            </a:r>
          </a:p>
          <a:p>
            <a:pPr algn="l"/>
            <a:r>
              <a:rPr lang="en-GB" sz="1150">
                <a:solidFill>
                  <a:srgbClr val="1E232A"/>
                </a:solidFill>
              </a:rPr>
              <a:t>Web browser or Nextcloud desktop client</a:t>
            </a:r>
          </a:p>
        </p:txBody>
      </p:sp>
      <p:sp>
        <p:nvSpPr>
          <p:cNvPr id="107" name="Card 107"/>
          <p:cNvSpPr/>
          <p:nvPr/>
        </p:nvSpPr>
        <p:spPr>
          <a:xfrm>
            <a:off x="640080" y="2950000"/>
            <a:ext cx="2000000" cy="135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8" name="Accent 108"/>
          <p:cNvSpPr/>
          <p:nvPr/>
        </p:nvSpPr>
        <p:spPr>
          <a:xfrm>
            <a:off x="640080" y="2950000"/>
            <a:ext cx="73152" cy="1350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09" name="Text 109"/>
          <p:cNvSpPr txBox="1"/>
          <p:nvPr/>
        </p:nvSpPr>
        <p:spPr>
          <a:xfrm>
            <a:off x="840000" y="3140000"/>
            <a:ext cx="1700000" cy="100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>
              <a:spcAft>
                <a:spcPts val="500"/>
              </a:spcAft>
            </a:pPr>
            <a:r>
              <a:rPr lang="en-GB" sz="1500" b="1">
                <a:solidFill>
                  <a:srgbClr val="192B46"/>
                </a:solidFill>
              </a:rPr>
              <a:t>Smartphone</a:t>
            </a:r>
          </a:p>
          <a:p>
            <a:pPr algn="l"/>
            <a:r>
              <a:rPr lang="en-GB" sz="1150">
                <a:solidFill>
                  <a:srgbClr val="1E232A"/>
                </a:solidFill>
              </a:rPr>
              <a:t>Nextcloud mobile app</a:t>
            </a:r>
          </a:p>
        </p:txBody>
      </p:sp>
      <p:sp>
        <p:nvSpPr>
          <p:cNvPr id="110" name="Card 110"/>
          <p:cNvSpPr/>
          <p:nvPr/>
        </p:nvSpPr>
        <p:spPr>
          <a:xfrm>
            <a:off x="3050000" y="1400000"/>
            <a:ext cx="1900000" cy="29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1" name="Accent 111"/>
          <p:cNvSpPr/>
          <p:nvPr/>
        </p:nvSpPr>
        <p:spPr>
          <a:xfrm>
            <a:off x="3050000" y="1400000"/>
            <a:ext cx="73152" cy="290000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2" name="Text 112"/>
          <p:cNvSpPr txBox="1"/>
          <p:nvPr/>
        </p:nvSpPr>
        <p:spPr>
          <a:xfrm>
            <a:off x="3250000" y="1510000"/>
            <a:ext cx="1600000" cy="52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300" b="1">
                <a:solidFill>
                  <a:srgbClr val="192B46"/>
                </a:solidFill>
              </a:rPr>
              <a:t>Internet / local network</a:t>
            </a:r>
          </a:p>
        </p:txBody>
      </p:sp>
      <p:sp>
        <p:nvSpPr>
          <p:cNvPr id="113" name="Chip 113"/>
          <p:cNvSpPr/>
          <p:nvPr/>
        </p:nvSpPr>
        <p:spPr>
          <a:xfrm>
            <a:off x="3250000" y="2120000"/>
            <a:ext cx="1560000" cy="500000"/>
          </a:xfrm>
          <a:prstGeom prst="roundRect">
            <a:avLst>
              <a:gd name="adj" fmla="val 10000"/>
            </a:avLst>
          </a:prstGeom>
          <a:solidFill>
            <a:srgbClr val="2B66B0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150" b="1">
                <a:solidFill>
                  <a:srgbClr val="FFFFFF"/>
                </a:solidFill>
              </a:rPr>
              <a:t>HTTPS encryption</a:t>
            </a:r>
          </a:p>
        </p:txBody>
      </p:sp>
      <p:sp>
        <p:nvSpPr>
          <p:cNvPr id="114" name="Chip 114"/>
          <p:cNvSpPr/>
          <p:nvPr/>
        </p:nvSpPr>
        <p:spPr>
          <a:xfrm>
            <a:off x="3250000" y="2760000"/>
            <a:ext cx="1560000" cy="500000"/>
          </a:xfrm>
          <a:prstGeom prst="roundRect">
            <a:avLst>
              <a:gd name="adj" fmla="val 10000"/>
            </a:avLst>
          </a:prstGeom>
          <a:solidFill>
            <a:srgbClr val="2B66B0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150" b="1">
                <a:solidFill>
                  <a:srgbClr val="FFFFFF"/>
                </a:solidFill>
              </a:rPr>
              <a:t>Firewall</a:t>
            </a:r>
          </a:p>
        </p:txBody>
      </p:sp>
      <p:sp>
        <p:nvSpPr>
          <p:cNvPr id="115" name="Chip 115"/>
          <p:cNvSpPr/>
          <p:nvPr/>
        </p:nvSpPr>
        <p:spPr>
          <a:xfrm>
            <a:off x="3250000" y="3400000"/>
            <a:ext cx="1560000" cy="500000"/>
          </a:xfrm>
          <a:prstGeom prst="roundRect">
            <a:avLst>
              <a:gd name="adj" fmla="val 10000"/>
            </a:avLst>
          </a:prstGeom>
          <a:solidFill>
            <a:srgbClr val="347D55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150" b="1">
                <a:solidFill>
                  <a:srgbClr val="FFFFFF"/>
                </a:solidFill>
              </a:rPr>
              <a:t>SSH (admin only)</a:t>
            </a:r>
          </a:p>
        </p:txBody>
      </p:sp>
      <p:sp>
        <p:nvSpPr>
          <p:cNvPr id="116" name="Text 116"/>
          <p:cNvSpPr txBox="1"/>
          <p:nvPr/>
        </p:nvSpPr>
        <p:spPr>
          <a:xfrm>
            <a:off x="3250000" y="4050000"/>
            <a:ext cx="1600000" cy="24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000" i="1">
                <a:solidFill>
                  <a:srgbClr val="4A5568"/>
                </a:solidFill>
              </a:rPr>
              <a:t>Remote or local access</a:t>
            </a:r>
          </a:p>
        </p:txBody>
      </p:sp>
      <p:sp>
        <p:nvSpPr>
          <p:cNvPr id="117" name="Arrow 117"/>
          <p:cNvSpPr/>
          <p:nvPr/>
        </p:nvSpPr>
        <p:spPr>
          <a:xfrm>
            <a:off x="2665000" y="1920000"/>
            <a:ext cx="360000" cy="300000"/>
          </a:xfrm>
          <a:prstGeom prst="leftRightArrow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8" name="Arrow 118"/>
          <p:cNvSpPr/>
          <p:nvPr/>
        </p:nvSpPr>
        <p:spPr>
          <a:xfrm>
            <a:off x="2665000" y="3470000"/>
            <a:ext cx="360000" cy="300000"/>
          </a:xfrm>
          <a:prstGeom prst="leftRightArrow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19" name="Arrow 119"/>
          <p:cNvSpPr/>
          <p:nvPr/>
        </p:nvSpPr>
        <p:spPr>
          <a:xfrm>
            <a:off x="4975000" y="2700000"/>
            <a:ext cx="350000" cy="300000"/>
          </a:xfrm>
          <a:prstGeom prst="leftRightArrow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20" name="Card 120"/>
          <p:cNvSpPr/>
          <p:nvPr/>
        </p:nvSpPr>
        <p:spPr>
          <a:xfrm>
            <a:off x="5350000" y="1400000"/>
            <a:ext cx="6170000" cy="290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21" name="Accent 121"/>
          <p:cNvSpPr/>
          <p:nvPr/>
        </p:nvSpPr>
        <p:spPr>
          <a:xfrm>
            <a:off x="5350000" y="1400000"/>
            <a:ext cx="73152" cy="2900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22" name="Text 122"/>
          <p:cNvSpPr txBox="1"/>
          <p:nvPr/>
        </p:nvSpPr>
        <p:spPr>
          <a:xfrm>
            <a:off x="5600000" y="1500000"/>
            <a:ext cx="2900000" cy="2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100" b="1">
                <a:solidFill>
                  <a:srgbClr val="4A5568"/>
                </a:solidFill>
              </a:rPr>
              <a:t>Software stack</a:t>
            </a:r>
          </a:p>
        </p:txBody>
      </p:sp>
      <p:sp>
        <p:nvSpPr>
          <p:cNvPr id="123" name="Text 123"/>
          <p:cNvSpPr txBox="1"/>
          <p:nvPr/>
        </p:nvSpPr>
        <p:spPr>
          <a:xfrm>
            <a:off x="8800000" y="1500000"/>
            <a:ext cx="2500000" cy="26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100" b="1">
                <a:solidFill>
                  <a:srgbClr val="4A5568"/>
                </a:solidFill>
              </a:rPr>
              <a:t>Hardware</a:t>
            </a:r>
          </a:p>
        </p:txBody>
      </p:sp>
      <p:sp>
        <p:nvSpPr>
          <p:cNvPr id="124" name="Layer 124"/>
          <p:cNvSpPr/>
          <p:nvPr/>
        </p:nvSpPr>
        <p:spPr>
          <a:xfrm>
            <a:off x="5600000" y="1800000"/>
            <a:ext cx="3000000" cy="560000"/>
          </a:xfrm>
          <a:prstGeom prst="roundRect">
            <a:avLst>
              <a:gd name="adj" fmla="val 10000"/>
            </a:avLst>
          </a:prstGeom>
          <a:solidFill>
            <a:srgbClr val="347D55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250" b="1">
                <a:solidFill>
                  <a:srgbClr val="FFFFFF"/>
                </a:solidFill>
              </a:rPr>
              <a:t>Nextcloud</a:t>
            </a:r>
          </a:p>
          <a:p>
            <a:pPr algn="ctr"/>
            <a:r>
              <a:rPr lang="en-GB" sz="1150">
                <a:solidFill>
                  <a:srgbClr val="FFFFFF"/>
                </a:solidFill>
              </a:rPr>
              <a:t>file sync, sharing and users</a:t>
            </a:r>
          </a:p>
        </p:txBody>
      </p:sp>
      <p:sp>
        <p:nvSpPr>
          <p:cNvPr id="125" name="Layer 125"/>
          <p:cNvSpPr/>
          <p:nvPr/>
        </p:nvSpPr>
        <p:spPr>
          <a:xfrm>
            <a:off x="5600000" y="2420000"/>
            <a:ext cx="3000000" cy="560000"/>
          </a:xfrm>
          <a:prstGeom prst="roundRect">
            <a:avLst>
              <a:gd name="adj" fmla="val 10000"/>
            </a:avLst>
          </a:prstGeom>
          <a:solidFill>
            <a:srgbClr val="2B66B0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250" b="1">
                <a:solidFill>
                  <a:srgbClr val="FFFFFF"/>
                </a:solidFill>
              </a:rPr>
              <a:t>Apache + PHP</a:t>
            </a:r>
          </a:p>
          <a:p>
            <a:pPr algn="ctr"/>
            <a:r>
              <a:rPr lang="en-GB" sz="1150">
                <a:solidFill>
                  <a:srgbClr val="FFFFFF"/>
                </a:solidFill>
              </a:rPr>
              <a:t>web server that runs Nextcloud</a:t>
            </a:r>
          </a:p>
        </p:txBody>
      </p:sp>
      <p:sp>
        <p:nvSpPr>
          <p:cNvPr id="126" name="Layer 126"/>
          <p:cNvSpPr/>
          <p:nvPr/>
        </p:nvSpPr>
        <p:spPr>
          <a:xfrm>
            <a:off x="5600000" y="3040000"/>
            <a:ext cx="3000000" cy="560000"/>
          </a:xfrm>
          <a:prstGeom prst="roundRect">
            <a:avLst>
              <a:gd name="adj" fmla="val 10000"/>
            </a:avLst>
          </a:prstGeom>
          <a:solidFill>
            <a:srgbClr val="2B66B0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250" b="1">
                <a:solidFill>
                  <a:srgbClr val="FFFFFF"/>
                </a:solidFill>
              </a:rPr>
              <a:t>MariaDB</a:t>
            </a:r>
          </a:p>
          <a:p>
            <a:pPr algn="ctr"/>
            <a:r>
              <a:rPr lang="en-GB" sz="1150">
                <a:solidFill>
                  <a:srgbClr val="FFFFFF"/>
                </a:solidFill>
              </a:rPr>
              <a:t>database for users and file metadata</a:t>
            </a:r>
          </a:p>
        </p:txBody>
      </p:sp>
      <p:sp>
        <p:nvSpPr>
          <p:cNvPr id="127" name="Layer 127"/>
          <p:cNvSpPr/>
          <p:nvPr/>
        </p:nvSpPr>
        <p:spPr>
          <a:xfrm>
            <a:off x="5600000" y="3660000"/>
            <a:ext cx="3000000" cy="560000"/>
          </a:xfrm>
          <a:prstGeom prst="roundRect">
            <a:avLst>
              <a:gd name="adj" fmla="val 10000"/>
            </a:avLst>
          </a:prstGeom>
          <a:solidFill>
            <a:srgbClr val="192B46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250" b="1">
                <a:solidFill>
                  <a:srgbClr val="FFFFFF"/>
                </a:solidFill>
              </a:rPr>
              <a:t>Linux OS</a:t>
            </a:r>
          </a:p>
          <a:p>
            <a:pPr algn="ctr"/>
            <a:r>
              <a:rPr lang="en-GB" sz="1150">
                <a:solidFill>
                  <a:srgbClr val="FFFFFF"/>
                </a:solidFill>
              </a:rPr>
              <a:t>installed on the microSD card</a:t>
            </a:r>
          </a:p>
        </p:txBody>
      </p:sp>
      <p:sp>
        <p:nvSpPr>
          <p:cNvPr id="129" name="SoC 129"/>
          <p:cNvSpPr/>
          <p:nvPr/>
        </p:nvSpPr>
        <p:spPr>
          <a:xfrm>
            <a:off x="8800000" y="1800000"/>
            <a:ext cx="2500000" cy="1180000"/>
          </a:xfrm>
          <a:prstGeom prst="roundRect">
            <a:avLst>
              <a:gd name="adj" fmla="val 8000"/>
            </a:avLst>
          </a:prstGeom>
          <a:solidFill>
            <a:srgbClr val="192B46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pPr algn="ctr">
              <a:spcAft>
                <a:spcPts val="300"/>
              </a:spcAft>
            </a:pPr>
            <a:r>
              <a:rPr lang="en-GB" sz="1200" b="1">
                <a:solidFill>
                  <a:srgbClr val="FFFFFF"/>
                </a:solidFill>
              </a:rPr>
              <a:t>BCM2712 SoC</a:t>
            </a:r>
          </a:p>
          <a:p>
            <a:pPr algn="ctr"/>
            <a:r>
              <a:rPr lang="en-GB" sz="1150">
                <a:solidFill>
                  <a:srgbClr val="FFFFFF"/>
                </a:solidFill>
              </a:rPr>
              <a:t>4× Cortex-A76, 2.4 GHz</a:t>
            </a:r>
          </a:p>
          <a:p>
            <a:pPr algn="ctr"/>
            <a:r>
              <a:rPr lang="en-GB" sz="1150">
                <a:solidFill>
                  <a:srgbClr val="FFFFFF"/>
                </a:solidFill>
              </a:rPr>
              <a:t>VideoCore VII GPU</a:t>
            </a:r>
          </a:p>
          <a:p>
            <a:pPr algn="ctr"/>
            <a:r>
              <a:rPr lang="en-GB" sz="1150">
                <a:solidFill>
                  <a:srgbClr val="FFFFFF"/>
                </a:solidFill>
              </a:rPr>
              <a:t>LPDDR4X RAM</a:t>
            </a:r>
          </a:p>
        </p:txBody>
      </p:sp>
      <p:sp>
        <p:nvSpPr>
          <p:cNvPr id="130" name="RP1 130"/>
          <p:cNvSpPr/>
          <p:nvPr/>
        </p:nvSpPr>
        <p:spPr>
          <a:xfrm>
            <a:off x="8800000" y="3040000"/>
            <a:ext cx="2500000" cy="560000"/>
          </a:xfrm>
          <a:prstGeom prst="roundRect">
            <a:avLst>
              <a:gd name="adj" fmla="val 10000"/>
            </a:avLst>
          </a:prstGeom>
          <a:solidFill>
            <a:srgbClr val="3A5A8C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200" b="1">
                <a:solidFill>
                  <a:srgbClr val="FFFFFF"/>
                </a:solidFill>
              </a:rPr>
              <a:t>RP1 I/O controller</a:t>
            </a:r>
          </a:p>
          <a:p>
            <a:pPr algn="ctr"/>
            <a:r>
              <a:rPr lang="en-GB" sz="1000">
                <a:solidFill>
                  <a:srgbClr val="FFFFFF"/>
                </a:solidFill>
              </a:rPr>
              <a:t>USB 3.0 · Gigabit Ethernet · GPIO</a:t>
            </a:r>
          </a:p>
        </p:txBody>
      </p:sp>
      <p:sp>
        <p:nvSpPr>
          <p:cNvPr id="131" name="SSD 131"/>
          <p:cNvSpPr/>
          <p:nvPr/>
        </p:nvSpPr>
        <p:spPr>
          <a:xfrm>
            <a:off x="8800000" y="3660000"/>
            <a:ext cx="2500000" cy="520000"/>
          </a:xfrm>
          <a:prstGeom prst="roundRect">
            <a:avLst>
              <a:gd name="adj" fmla="val 10000"/>
            </a:avLst>
          </a:prstGeom>
          <a:solidFill>
            <a:srgbClr val="347D55"/>
          </a:solidFill>
          <a:ln>
            <a:noFill/>
          </a:ln>
        </p:spPr>
        <p:txBody>
          <a:bodyPr wrap="square" lIns="50000" tIns="30000" rIns="50000" bIns="30000" rtlCol="0" anchor="ctr">
            <a:noAutofit/>
          </a:bodyPr>
          <a:lstStyle/>
          <a:p>
            <a:pPr algn="ctr"/>
            <a:r>
              <a:rPr lang="en-GB" sz="1200" b="1">
                <a:solidFill>
                  <a:srgbClr val="FFFFFF"/>
                </a:solidFill>
              </a:rPr>
              <a:t>External SSD</a:t>
            </a:r>
          </a:p>
          <a:p>
            <a:pPr algn="ctr"/>
            <a:r>
              <a:rPr lang="en-GB" sz="1050">
                <a:solidFill>
                  <a:srgbClr val="FFFFFF"/>
                </a:solidFill>
              </a:rPr>
              <a:t>stores the user files</a:t>
            </a:r>
          </a:p>
        </p:txBody>
      </p:sp>
      <p:sp>
        <p:nvSpPr>
          <p:cNvPr id="132" name="Card 132"/>
          <p:cNvSpPr/>
          <p:nvPr/>
        </p:nvSpPr>
        <p:spPr>
          <a:xfrm>
            <a:off x="640080" y="4580000"/>
            <a:ext cx="10881360" cy="178000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 w="15875"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33" name="Accent 133"/>
          <p:cNvSpPr/>
          <p:nvPr/>
        </p:nvSpPr>
        <p:spPr>
          <a:xfrm>
            <a:off x="640080" y="4580000"/>
            <a:ext cx="73152" cy="178000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34" name="Text 134"/>
          <p:cNvSpPr txBox="1"/>
          <p:nvPr/>
        </p:nvSpPr>
        <p:spPr>
          <a:xfrm>
            <a:off x="840000" y="4670000"/>
            <a:ext cx="6000000" cy="3000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noAutofit/>
          </a:bodyPr>
          <a:lstStyle/>
          <a:p>
            <a:pPr algn="l"/>
            <a:r>
              <a:rPr lang="en-GB" sz="1500" b="1">
                <a:solidFill>
                  <a:srgbClr val="192B46"/>
                </a:solidFill>
              </a:rPr>
              <a:t>How it works</a:t>
            </a:r>
          </a:p>
        </p:txBody>
      </p:sp>
      <p:sp>
        <p:nvSpPr>
          <p:cNvPr id="135" name="Step 135"/>
          <p:cNvSpPr/>
          <p:nvPr/>
        </p:nvSpPr>
        <p:spPr>
          <a:xfrm>
            <a:off x="900000" y="5040000"/>
            <a:ext cx="2300000" cy="11900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5875">
            <a:solidFill>
              <a:srgbClr val="9DB4D3"/>
            </a:solidFill>
          </a:ln>
        </p:spPr>
        <p:txBody>
          <a:bodyPr wrap="square" lIns="90000" tIns="70000" rIns="90000" bIns="40000" rtlCol="0" anchor="t">
            <a:noAutofit/>
          </a:bodyPr>
          <a:lstStyle/>
          <a:p>
            <a:pPr algn="l">
              <a:spcAft>
                <a:spcPts val="400"/>
              </a:spcAft>
            </a:pPr>
            <a:r>
              <a:rPr lang="en-GB" sz="1400" b="1">
                <a:solidFill>
                  <a:srgbClr val="2B66B0"/>
                </a:solidFill>
              </a:rPr>
              <a:t>1  Request</a:t>
            </a:r>
          </a:p>
          <a:p>
            <a:pPr algn="l"/>
            <a:r>
              <a:rPr lang="en-GB" sz="1300">
                <a:solidFill>
                  <a:srgbClr val="1E232A"/>
                </a:solidFill>
              </a:rPr>
              <a:t>A laptop or phone connects over HTTPS and the user logs in.</a:t>
            </a:r>
          </a:p>
        </p:txBody>
      </p:sp>
      <p:sp>
        <p:nvSpPr>
          <p:cNvPr id="136" name="Arrow 136"/>
          <p:cNvSpPr/>
          <p:nvPr/>
        </p:nvSpPr>
        <p:spPr>
          <a:xfrm>
            <a:off x="3240000" y="5510000"/>
            <a:ext cx="306000" cy="250000"/>
          </a:xfrm>
          <a:prstGeom prst="rightArrow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37" name="Step 137"/>
          <p:cNvSpPr/>
          <p:nvPr/>
        </p:nvSpPr>
        <p:spPr>
          <a:xfrm>
            <a:off x="3586000" y="5040000"/>
            <a:ext cx="2300000" cy="11900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5875">
            <a:solidFill>
              <a:srgbClr val="9DB4D3"/>
            </a:solidFill>
          </a:ln>
        </p:spPr>
        <p:txBody>
          <a:bodyPr wrap="square" lIns="90000" tIns="70000" rIns="90000" bIns="40000" rtlCol="0" anchor="t">
            <a:noAutofit/>
          </a:bodyPr>
          <a:lstStyle/>
          <a:p>
            <a:pPr algn="l">
              <a:spcAft>
                <a:spcPts val="400"/>
              </a:spcAft>
            </a:pPr>
            <a:r>
              <a:rPr lang="en-GB" sz="1400" b="1">
                <a:solidFill>
                  <a:srgbClr val="2B66B0"/>
                </a:solidFill>
              </a:rPr>
              <a:t>2  Protection</a:t>
            </a:r>
          </a:p>
          <a:p>
            <a:pPr algn="l"/>
            <a:r>
              <a:rPr lang="en-GB" sz="1300">
                <a:solidFill>
                  <a:srgbClr val="1E232A"/>
                </a:solidFill>
              </a:rPr>
              <a:t>The router and firewall let only allowed traffic reach the Pi.</a:t>
            </a:r>
          </a:p>
        </p:txBody>
      </p:sp>
      <p:sp>
        <p:nvSpPr>
          <p:cNvPr id="138" name="Arrow 138"/>
          <p:cNvSpPr/>
          <p:nvPr/>
        </p:nvSpPr>
        <p:spPr>
          <a:xfrm>
            <a:off x="5926000" y="5510000"/>
            <a:ext cx="306000" cy="250000"/>
          </a:xfrm>
          <a:prstGeom prst="rightArrow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39" name="Step 139"/>
          <p:cNvSpPr/>
          <p:nvPr/>
        </p:nvSpPr>
        <p:spPr>
          <a:xfrm>
            <a:off x="6272000" y="5040000"/>
            <a:ext cx="2300000" cy="11900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5875">
            <a:solidFill>
              <a:srgbClr val="9DB4D3"/>
            </a:solidFill>
          </a:ln>
        </p:spPr>
        <p:txBody>
          <a:bodyPr wrap="square" lIns="90000" tIns="70000" rIns="90000" bIns="40000" rtlCol="0" anchor="t">
            <a:noAutofit/>
          </a:bodyPr>
          <a:lstStyle/>
          <a:p>
            <a:pPr algn="l">
              <a:spcAft>
                <a:spcPts val="400"/>
              </a:spcAft>
            </a:pPr>
            <a:r>
              <a:rPr lang="en-GB" sz="1400" b="1">
                <a:solidFill>
                  <a:srgbClr val="2B66B0"/>
                </a:solidFill>
              </a:rPr>
              <a:t>3  Processing</a:t>
            </a:r>
          </a:p>
          <a:p>
            <a:pPr algn="l"/>
            <a:r>
              <a:rPr lang="en-GB" sz="1300">
                <a:solidFill>
                  <a:srgbClr val="1E232A"/>
                </a:solidFill>
              </a:rPr>
              <a:t>Apache and PHP run Nextcloud, which checks the user’s permissions.</a:t>
            </a:r>
          </a:p>
        </p:txBody>
      </p:sp>
      <p:sp>
        <p:nvSpPr>
          <p:cNvPr id="140" name="Arrow 140"/>
          <p:cNvSpPr/>
          <p:nvPr/>
        </p:nvSpPr>
        <p:spPr>
          <a:xfrm>
            <a:off x="8612000" y="5510000"/>
            <a:ext cx="306000" cy="250000"/>
          </a:xfrm>
          <a:prstGeom prst="rightArrow">
            <a:avLst/>
          </a:prstGeom>
          <a:solidFill>
            <a:srgbClr val="8CA3C0"/>
          </a:solidFill>
          <a:ln>
            <a:noFill/>
          </a:ln>
        </p:spPr>
        <p:txBody>
          <a:bodyPr wrap="square" lIns="45720" tIns="45720" rIns="45720" bIns="45720" rtlCol="0" anchor="ctr">
            <a:noAutofit/>
          </a:bodyPr>
          <a:lstStyle/>
          <a:p>
            <a:endParaRPr lang="en-GB"/>
          </a:p>
        </p:txBody>
      </p:sp>
      <p:sp>
        <p:nvSpPr>
          <p:cNvPr id="141" name="Step 141"/>
          <p:cNvSpPr/>
          <p:nvPr/>
        </p:nvSpPr>
        <p:spPr>
          <a:xfrm>
            <a:off x="8958000" y="5040000"/>
            <a:ext cx="2300000" cy="11900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5875">
            <a:solidFill>
              <a:srgbClr val="9DB4D3"/>
            </a:solidFill>
          </a:ln>
        </p:spPr>
        <p:txBody>
          <a:bodyPr wrap="square" lIns="90000" tIns="70000" rIns="90000" bIns="40000" rtlCol="0" anchor="t">
            <a:noAutofit/>
          </a:bodyPr>
          <a:lstStyle/>
          <a:p>
            <a:pPr algn="l">
              <a:spcAft>
                <a:spcPts val="400"/>
              </a:spcAft>
            </a:pPr>
            <a:r>
              <a:rPr lang="en-GB" sz="1400" b="1">
                <a:solidFill>
                  <a:srgbClr val="2B66B0"/>
                </a:solidFill>
              </a:rPr>
              <a:t>4  Storage</a:t>
            </a:r>
          </a:p>
          <a:p>
            <a:pPr algn="l"/>
            <a:r>
              <a:rPr lang="en-GB" sz="1300">
                <a:solidFill>
                  <a:srgbClr val="1E232A"/>
                </a:solidFill>
              </a:rPr>
              <a:t>Files are read or written on the SSD; metadata goes to MariaDB.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Security &amp; Testing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280160"/>
            <a:ext cx="5257800" cy="22860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40080" y="1280160"/>
            <a:ext cx="73152" cy="228600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1444751"/>
            <a:ext cx="48920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Security Measures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1938528"/>
            <a:ext cx="4892040" cy="1463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• HTTPS encryption</a:t>
            </a:r>
            <a:br/>
            <a:r>
              <a:rPr sz="1400">
                <a:solidFill>
                  <a:srgbClr val="1E232A"/>
                </a:solidFill>
              </a:rPr>
              <a:t>• Strong authentication and passwords [5]</a:t>
            </a:r>
            <a:br/>
            <a:r>
              <a:rPr sz="1400">
                <a:solidFill>
                  <a:srgbClr val="1E232A"/>
                </a:solidFill>
              </a:rPr>
              <a:t>• Firewall configuration</a:t>
            </a:r>
            <a:br/>
            <a:r>
              <a:rPr sz="1400">
                <a:solidFill>
                  <a:srgbClr val="1E232A"/>
                </a:solidFill>
              </a:rPr>
              <a:t>• Access permissions</a:t>
            </a:r>
            <a:br/>
            <a:r>
              <a:rPr sz="1400">
                <a:solidFill>
                  <a:srgbClr val="1E232A"/>
                </a:solidFill>
              </a:rPr>
              <a:t>• Regular software updates [6]</a:t>
            </a:r>
            <a:br/>
            <a:r>
              <a:rPr sz="1400">
                <a:solidFill>
                  <a:srgbClr val="1E232A"/>
                </a:solidFill>
              </a:rPr>
              <a:t>• SSH for secure administration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17920" y="1280160"/>
            <a:ext cx="5257800" cy="22860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217920" y="1280160"/>
            <a:ext cx="73152" cy="228600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19088" y="1444751"/>
            <a:ext cx="48920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System Testing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19088" y="1938528"/>
            <a:ext cx="4892040" cy="1463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• Upload/download speed</a:t>
            </a:r>
            <a:br/>
            <a:r>
              <a:rPr sz="1400">
                <a:solidFill>
                  <a:srgbClr val="1E232A"/>
                </a:solidFill>
              </a:rPr>
              <a:t>• CPU and RAM usage</a:t>
            </a:r>
            <a:br/>
            <a:r>
              <a:rPr sz="1400">
                <a:solidFill>
                  <a:srgbClr val="1E232A"/>
                </a:solidFill>
              </a:rPr>
              <a:t>• Response time</a:t>
            </a:r>
            <a:br/>
            <a:r>
              <a:rPr sz="1400">
                <a:solidFill>
                  <a:srgbClr val="1E232A"/>
                </a:solidFill>
              </a:rPr>
              <a:t>• File synchronisation</a:t>
            </a:r>
            <a:br/>
            <a:r>
              <a:rPr sz="1400">
                <a:solidFill>
                  <a:srgbClr val="1E232A"/>
                </a:solidFill>
              </a:rPr>
              <a:t>• Remote accessibility</a:t>
            </a:r>
            <a:br/>
            <a:r>
              <a:rPr sz="1400">
                <a:solidFill>
                  <a:srgbClr val="1E232A"/>
                </a:solidFill>
              </a:rPr>
              <a:t>• Authentication and access-control tests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3886200"/>
            <a:ext cx="10835640" cy="109728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40080" y="3886200"/>
            <a:ext cx="73152" cy="109728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41247" y="4050791"/>
            <a:ext cx="104698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Ethical / Privacy Approach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41247" y="4544568"/>
            <a:ext cx="10469880" cy="274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Only non-sensitive sample files will be used. No personal data or human participants are required for the research.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Project Plan — 12 Weeks</a:t>
            </a:r>
          </a:p>
        </p:txBody>
      </p:sp>
      <p:sp>
        <p:nvSpPr>
          <p:cNvPr id="156" name="Rectangle 15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7" name="TextBox 156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8</a:t>
            </a:r>
          </a:p>
        </p:txBody>
      </p:sp>
      <p:pic>
        <p:nvPicPr>
          <p:cNvPr id="158" name="Gantt chart" descr="Gantt chart of the 12-week project plan with overlapping task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234440"/>
            <a:ext cx="10552176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Expected Outcomes &amp; Benefits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280160"/>
            <a:ext cx="5257800" cy="233172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40080" y="1280160"/>
            <a:ext cx="73152" cy="233172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1444751"/>
            <a:ext cx="48920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Expected Outcomes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1938528"/>
            <a:ext cx="4892040" cy="1508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• Functional private cloud storage</a:t>
            </a:r>
            <a:br/>
            <a:r>
              <a:rPr sz="1400">
                <a:solidFill>
                  <a:srgbClr val="1E232A"/>
                </a:solidFill>
              </a:rPr>
              <a:t>• Secure remote file access</a:t>
            </a:r>
            <a:br/>
            <a:r>
              <a:rPr sz="1400">
                <a:solidFill>
                  <a:srgbClr val="1E232A"/>
                </a:solidFill>
              </a:rPr>
              <a:t>• File synchronisation</a:t>
            </a:r>
            <a:br/>
            <a:r>
              <a:rPr sz="1400">
                <a:solidFill>
                  <a:srgbClr val="1E232A"/>
                </a:solidFill>
              </a:rPr>
              <a:t>• Performance measurements</a:t>
            </a:r>
            <a:br/>
            <a:r>
              <a:rPr sz="1400">
                <a:solidFill>
                  <a:srgbClr val="1E232A"/>
                </a:solidFill>
              </a:rPr>
              <a:t>• Security evaluation</a:t>
            </a:r>
            <a:br/>
            <a:r>
              <a:rPr sz="1400">
                <a:solidFill>
                  <a:srgbClr val="1E232A"/>
                </a:solidFill>
              </a:rPr>
              <a:t>• Comparison with commercial cloud services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17920" y="1280160"/>
            <a:ext cx="5257800" cy="233172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217920" y="1280160"/>
            <a:ext cx="73152" cy="233172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19088" y="1444751"/>
            <a:ext cx="48920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Potential Beneficiaries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19088" y="1938528"/>
            <a:ext cx="4892040" cy="1508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• Home users</a:t>
            </a:r>
            <a:br/>
            <a:r>
              <a:rPr sz="1400">
                <a:solidFill>
                  <a:srgbClr val="1E232A"/>
                </a:solidFill>
              </a:rPr>
              <a:t>• Students</a:t>
            </a:r>
            <a:br/>
            <a:r>
              <a:rPr sz="1400">
                <a:solidFill>
                  <a:srgbClr val="1E232A"/>
                </a:solidFill>
              </a:rPr>
              <a:t>• Small organisations</a:t>
            </a:r>
            <a:br/>
            <a:r>
              <a:rPr sz="1400">
                <a:solidFill>
                  <a:srgbClr val="1E232A"/>
                </a:solidFill>
              </a:rPr>
              <a:t>• Users seeking greater data control</a:t>
            </a:r>
            <a:br/>
            <a:r>
              <a:rPr sz="1400">
                <a:solidFill>
                  <a:srgbClr val="1E232A"/>
                </a:solidFill>
              </a:rPr>
              <a:t>• IT students developing practical skills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3977639"/>
            <a:ext cx="10835640" cy="10515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40080" y="3977639"/>
            <a:ext cx="73152" cy="105156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41247" y="4142231"/>
            <a:ext cx="104698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92B46"/>
                </a:solidFill>
              </a:defRPr>
            </a:pPr>
            <a:r>
              <a:rPr sz="1800" b="1">
                <a:solidFill>
                  <a:srgbClr val="192B46"/>
                </a:solidFill>
              </a:rPr>
              <a:t>Career Development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41247" y="4636007"/>
            <a:ext cx="10469880" cy="2285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32A"/>
                </a:solidFill>
              </a:defRPr>
            </a:pPr>
            <a:r>
              <a:rPr sz="1400">
                <a:solidFill>
                  <a:srgbClr val="1E232A"/>
                </a:solidFill>
              </a:rPr>
              <a:t>The project will provide practical experience in Linux, networking, cloud technologies, system administration and cybersecurity.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9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818120" y="6166440"/>
            <a:ext cx="34747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92B46"/>
                </a:solidFill>
              </a:defRPr>
            </a:pPr>
            <a:r>
              <a:rPr sz="1400" b="1">
                <a:solidFill>
                  <a:srgbClr val="FFFFFF"/>
                </a:solidFill>
              </a:rPr>
              <a:t>Control • Access • Security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 t="750" b="75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234440"/>
            <a:ext cx="10881360" cy="25000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40080" y="1234440"/>
            <a:ext cx="73152" cy="2500000"/>
          </a:xfrm>
          <a:prstGeom prst="rect">
            <a:avLst/>
          </a:prstGeom>
          <a:solidFill>
            <a:srgbClr val="347D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41247" y="1500000"/>
            <a:ext cx="10515600" cy="190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1E232A"/>
                </a:solidFill>
              </a:defRPr>
            </a:pPr>
            <a:r>
              <a:rPr sz="2000" dirty="0">
                <a:solidFill>
                  <a:srgbClr val="1E232A"/>
                </a:solidFill>
              </a:rPr>
              <a:t>The project will develop and evaluate a secure, low-cost and self-hosted cloud storage solution using Raspberry Pi and </a:t>
            </a:r>
            <a:r>
              <a:rPr sz="2000" dirty="0" err="1">
                <a:solidFill>
                  <a:srgbClr val="1E232A"/>
                </a:solidFill>
              </a:rPr>
              <a:t>Nextcloud</a:t>
            </a:r>
            <a:r>
              <a:rPr sz="2000" dirty="0">
                <a:solidFill>
                  <a:srgbClr val="1E232A"/>
                </a:solidFill>
              </a:rPr>
              <a:t>.</a:t>
            </a:r>
            <a:br>
              <a:rPr sz="2000" dirty="0"/>
            </a:br>
            <a:br>
              <a:rPr sz="2000" dirty="0"/>
            </a:br>
            <a:r>
              <a:rPr sz="2000" dirty="0">
                <a:solidFill>
                  <a:srgbClr val="1E232A"/>
                </a:solidFill>
              </a:rPr>
              <a:t>The final evaluation will focus on security, performance, usability, remote access and cost-effectiveness for personal and small-scale use.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7640" y="0"/>
            <a:ext cx="12191695" cy="6858000"/>
          </a:xfrm>
          <a:prstGeom prst="rect">
            <a:avLst/>
          </a:prstGeom>
          <a:solidFill>
            <a:srgbClr val="192B46">
              <a:alpha val="74000"/>
            </a:srgbClr>
          </a:solidFill>
          <a:ln>
            <a:noFill/>
          </a:ln>
        </p:spPr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92B46"/>
                </a:solidFill>
              </a:defRPr>
            </a:pPr>
            <a:r>
              <a:rPr sz="28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D"/>
                </a:solidFill>
              </a:defRPr>
            </a:pPr>
            <a:r>
              <a:rPr sz="900">
                <a:solidFill>
                  <a:srgbClr val="CBD5E1"/>
                </a:solidFill>
              </a:rPr>
              <a:t>11</a:t>
            </a:r>
          </a:p>
        </p:txBody>
      </p:sp>
      <p:sp>
        <p:nvSpPr>
          <p:cNvPr id="20" name="Card 20"/>
          <p:cNvSpPr/>
          <p:nvPr/>
        </p:nvSpPr>
        <p:spPr>
          <a:xfrm>
            <a:off x="640080" y="1234440"/>
            <a:ext cx="10835640" cy="4480560"/>
          </a:xfrm>
          <a:prstGeom prst="roundRect">
            <a:avLst>
              <a:gd name="adj" fmla="val 5000"/>
            </a:avLst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Accent 21"/>
          <p:cNvSpPr/>
          <p:nvPr/>
        </p:nvSpPr>
        <p:spPr>
          <a:xfrm>
            <a:off x="640080" y="1234440"/>
            <a:ext cx="73152" cy="4480560"/>
          </a:xfrm>
          <a:prstGeom prst="rect">
            <a:avLst/>
          </a:prstGeom>
          <a:solidFill>
            <a:srgbClr val="2B66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ferences text"/>
          <p:cNvSpPr txBox="1"/>
          <p:nvPr/>
        </p:nvSpPr>
        <p:spPr>
          <a:xfrm>
            <a:off x="914400" y="1463040"/>
            <a:ext cx="10287000" cy="4023360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marL="457200" indent="-457200">
              <a:spcAft>
                <a:spcPts val="900"/>
              </a:spcAft>
              <a:buNone/>
            </a:pPr>
            <a:r>
              <a:rPr lang="en-GB" sz="1400">
                <a:solidFill>
                  <a:srgbClr val="1E232A"/>
                </a:solidFill>
              </a:rPr>
              <a:t>[1]</a:t>
            </a:r>
            <a:r>
              <a:rPr lang="en-GB" sz="1400"/>
              <a:t>	</a:t>
            </a:r>
            <a:r>
              <a:rPr lang="en-GB" sz="1400">
                <a:solidFill>
                  <a:srgbClr val="1E232A"/>
                </a:solidFill>
              </a:rPr>
              <a:t>R. A. Putra, A. Handayanto, and S. Wibowo, “Implementasi private cloud storage menggunakan Raspberry Pi,” </a:t>
            </a:r>
            <a:r>
              <a:rPr lang="en-GB" sz="1400" i="1">
                <a:solidFill>
                  <a:srgbClr val="1E232A"/>
                </a:solidFill>
              </a:rPr>
              <a:t>Pengemb. Rekayasa Teknol.</a:t>
            </a:r>
            <a:r>
              <a:rPr lang="en-GB" sz="1400">
                <a:solidFill>
                  <a:srgbClr val="1E232A"/>
                </a:solidFill>
              </a:rPr>
              <a:t>, vol. 5, no. 2, pp. 100–107, Nov. 2021, doi: </a:t>
            </a:r>
            <a:r>
              <a:rPr lang="en-GB" sz="1400" u="sng">
                <a:solidFill>
                  <a:srgbClr val="2B66B0"/>
                </a:solidFill>
                <a:hlinkClick r:id="rId2"/>
              </a:rPr>
              <a:t>10.26623/jprt.v17i2.4367</a:t>
            </a:r>
            <a:r>
              <a:rPr lang="en-GB" sz="1400">
                <a:solidFill>
                  <a:srgbClr val="1E232A"/>
                </a:solidFill>
              </a:rPr>
              <a:t>.</a:t>
            </a:r>
          </a:p>
          <a:p>
            <a:pPr marL="457200" indent="-457200">
              <a:spcAft>
                <a:spcPts val="900"/>
              </a:spcAft>
              <a:buNone/>
            </a:pPr>
            <a:r>
              <a:rPr lang="en-GB" sz="1400">
                <a:solidFill>
                  <a:srgbClr val="1E232A"/>
                </a:solidFill>
              </a:rPr>
              <a:t>[2]</a:t>
            </a:r>
            <a:r>
              <a:rPr lang="en-GB" sz="1400"/>
              <a:t>	</a:t>
            </a:r>
            <a:r>
              <a:rPr lang="en-GB" sz="1400">
                <a:solidFill>
                  <a:srgbClr val="1E232A"/>
                </a:solidFill>
              </a:rPr>
              <a:t>A. A. Suhendi, N. Noprianto, R. N. Iman, and S. Syifaurachman, “Nextcloud based personal cloud storage implementation on Raspberry-Pi 4 for lightweight cloud infrastructure,” </a:t>
            </a:r>
            <a:r>
              <a:rPr lang="en-GB" sz="1400" i="1">
                <a:solidFill>
                  <a:srgbClr val="1E232A"/>
                </a:solidFill>
              </a:rPr>
              <a:t>Progresif: J. Ilm. Komput.</a:t>
            </a:r>
            <a:r>
              <a:rPr lang="en-GB" sz="1400">
                <a:solidFill>
                  <a:srgbClr val="1E232A"/>
                </a:solidFill>
              </a:rPr>
              <a:t>, vol. 22, no. 2, pp. 378–387, Apr. 2026, doi: </a:t>
            </a:r>
            <a:r>
              <a:rPr lang="en-GB" sz="1400" u="sng">
                <a:solidFill>
                  <a:srgbClr val="2B66B0"/>
                </a:solidFill>
                <a:hlinkClick r:id="rId3"/>
              </a:rPr>
              <a:t>10.35889/progresif.v22i2.3602</a:t>
            </a:r>
            <a:r>
              <a:rPr lang="en-GB" sz="1400">
                <a:solidFill>
                  <a:srgbClr val="1E232A"/>
                </a:solidFill>
              </a:rPr>
              <a:t>.</a:t>
            </a:r>
          </a:p>
          <a:p>
            <a:pPr marL="457200" indent="-457200">
              <a:spcAft>
                <a:spcPts val="900"/>
              </a:spcAft>
              <a:buNone/>
            </a:pPr>
            <a:r>
              <a:rPr lang="en-GB" sz="1400">
                <a:solidFill>
                  <a:srgbClr val="1E232A"/>
                </a:solidFill>
              </a:rPr>
              <a:t>[3]</a:t>
            </a:r>
            <a:r>
              <a:rPr lang="en-GB" sz="1400"/>
              <a:t>	</a:t>
            </a:r>
            <a:r>
              <a:rPr lang="en-GB" sz="1400">
                <a:solidFill>
                  <a:srgbClr val="1E232A"/>
                </a:solidFill>
              </a:rPr>
              <a:t>T. S. Elhabian, “A more privacy cloud storage system based on Raspberry Pi,” </a:t>
            </a:r>
            <a:r>
              <a:rPr lang="en-GB" sz="1400" i="1">
                <a:solidFill>
                  <a:srgbClr val="1E232A"/>
                </a:solidFill>
              </a:rPr>
              <a:t>J. ACS Adv. Comput. Sci.</a:t>
            </a:r>
            <a:r>
              <a:rPr lang="en-GB" sz="1400">
                <a:solidFill>
                  <a:srgbClr val="1E232A"/>
                </a:solidFill>
              </a:rPr>
              <a:t>, vol. 16, no. 1, 2025.</a:t>
            </a:r>
          </a:p>
          <a:p>
            <a:pPr marL="457200" indent="-457200">
              <a:spcAft>
                <a:spcPts val="900"/>
              </a:spcAft>
              <a:buNone/>
            </a:pPr>
            <a:r>
              <a:rPr lang="en-GB" sz="1400">
                <a:solidFill>
                  <a:srgbClr val="1E232A"/>
                </a:solidFill>
              </a:rPr>
              <a:t>[4]</a:t>
            </a:r>
            <a:r>
              <a:rPr lang="en-GB" sz="1400"/>
              <a:t>	</a:t>
            </a:r>
            <a:r>
              <a:rPr lang="en-GB" sz="1400">
                <a:solidFill>
                  <a:srgbClr val="1E232A"/>
                </a:solidFill>
              </a:rPr>
              <a:t>Raspberry Pi Ltd., “Raspberry Pi 5.” Raspberry Pi. Accessed: Oct. 14, 2026. [Online]. Available: </a:t>
            </a:r>
            <a:r>
              <a:rPr lang="en-GB" sz="1400" u="sng">
                <a:solidFill>
                  <a:srgbClr val="2B66B0"/>
                </a:solidFill>
                <a:hlinkClick r:id="rId4"/>
              </a:rPr>
              <a:t>https://www.raspberrypi.com/products/raspberry-pi-5/</a:t>
            </a:r>
          </a:p>
          <a:p>
            <a:pPr marL="457200" indent="-457200">
              <a:spcAft>
                <a:spcPts val="900"/>
              </a:spcAft>
              <a:buNone/>
            </a:pPr>
            <a:r>
              <a:rPr lang="en-GB" sz="1400">
                <a:solidFill>
                  <a:srgbClr val="1E232A"/>
                </a:solidFill>
              </a:rPr>
              <a:t>[5]</a:t>
            </a:r>
            <a:r>
              <a:rPr lang="en-GB" sz="1400"/>
              <a:t>	</a:t>
            </a:r>
            <a:r>
              <a:rPr lang="en-GB" sz="1400">
                <a:solidFill>
                  <a:srgbClr val="1E232A"/>
                </a:solidFill>
              </a:rPr>
              <a:t>D. Temoshok </a:t>
            </a:r>
            <a:r>
              <a:rPr lang="en-GB" sz="1400" i="1">
                <a:solidFill>
                  <a:srgbClr val="1E232A"/>
                </a:solidFill>
              </a:rPr>
              <a:t>et al.</a:t>
            </a:r>
            <a:r>
              <a:rPr lang="en-GB" sz="1400">
                <a:solidFill>
                  <a:srgbClr val="1E232A"/>
                </a:solidFill>
              </a:rPr>
              <a:t>, “Digital identity guidelines: Authentication and authenticator management,” Nat. Inst. Standards Technol., Gaithersburg, MD, USA, NIST SP 800-63B-4, Jul. 2025, doi: </a:t>
            </a:r>
            <a:r>
              <a:rPr lang="en-GB" sz="1400" u="sng">
                <a:solidFill>
                  <a:srgbClr val="2B66B0"/>
                </a:solidFill>
                <a:hlinkClick r:id="rId5"/>
              </a:rPr>
              <a:t>10.6028/NIST.SP.800-63B-4</a:t>
            </a:r>
            <a:r>
              <a:rPr lang="en-GB" sz="1400">
                <a:solidFill>
                  <a:srgbClr val="1E232A"/>
                </a:solidFill>
              </a:rPr>
              <a:t>.</a:t>
            </a:r>
          </a:p>
          <a:p>
            <a:pPr marL="457200" indent="-457200">
              <a:spcAft>
                <a:spcPts val="900"/>
              </a:spcAft>
              <a:buNone/>
            </a:pPr>
            <a:r>
              <a:rPr lang="en-GB" sz="1400">
                <a:solidFill>
                  <a:srgbClr val="1E232A"/>
                </a:solidFill>
              </a:rPr>
              <a:t>[6]</a:t>
            </a:r>
            <a:r>
              <a:rPr lang="en-GB" sz="1400"/>
              <a:t>	</a:t>
            </a:r>
            <a:r>
              <a:rPr lang="en-GB" sz="1400">
                <a:solidFill>
                  <a:srgbClr val="1E232A"/>
                </a:solidFill>
              </a:rPr>
              <a:t>M. R. Albrecht, M. Backendal, D. Coppola, and K. G. Paterson, “Share with care: Breaking E2EE in Nextcloud,” in </a:t>
            </a:r>
            <a:r>
              <a:rPr lang="en-GB" sz="1400" i="1">
                <a:solidFill>
                  <a:srgbClr val="1E232A"/>
                </a:solidFill>
              </a:rPr>
              <a:t>Proc. IEEE Eur. Symp. Secur. Privacy (EuroS&amp;P)</a:t>
            </a:r>
            <a:r>
              <a:rPr lang="en-GB" sz="1400">
                <a:solidFill>
                  <a:srgbClr val="1E232A"/>
                </a:solidFill>
              </a:rPr>
              <a:t>, 2024, pp. 828–840, doi: </a:t>
            </a:r>
            <a:r>
              <a:rPr lang="en-GB" sz="1400" u="sng">
                <a:solidFill>
                  <a:srgbClr val="2B66B0"/>
                </a:solidFill>
                <a:hlinkClick r:id="rId6"/>
              </a:rPr>
              <a:t>10.1109/EuroSP60621.2024.00051</a:t>
            </a:r>
            <a:r>
              <a:rPr lang="en-GB" sz="1400">
                <a:solidFill>
                  <a:srgbClr val="1E232A"/>
                </a:solidFill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1406</Words>
  <Application>Microsoft Office PowerPoint</Application>
  <PresentationFormat>Widescreen</PresentationFormat>
  <Paragraphs>149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Valerio Cinquemani (2130904)</cp:lastModifiedBy>
  <cp:revision>12</cp:revision>
  <dcterms:created xsi:type="dcterms:W3CDTF">2013-01-27T09:14:16Z</dcterms:created>
  <dcterms:modified xsi:type="dcterms:W3CDTF">2026-10-16T17:54:26Z</dcterms:modified>
  <cp:category/>
</cp:coreProperties>
</file>