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0" y="17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DD64A-C6D9-5EA6-E78E-88B52F17699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EAA4B770-F550-AA6E-E599-76FE263791E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510B4F8-167C-CC77-E80D-91769449EB4D}"/>
              </a:ext>
            </a:extLst>
          </p:cNvPr>
          <p:cNvSpPr txBox="1">
            <a:spLocks noGrp="1"/>
          </p:cNvSpPr>
          <p:nvPr>
            <p:ph type="dt" sz="half" idx="7"/>
          </p:nvPr>
        </p:nvSpPr>
        <p:spPr/>
        <p:txBody>
          <a:bodyPr/>
          <a:lstStyle>
            <a:lvl1pPr>
              <a:defRPr/>
            </a:lvl1pPr>
          </a:lstStyle>
          <a:p>
            <a:pPr lvl="0"/>
            <a:fld id="{B20B84D7-C009-4837-A05C-FF271154FA65}" type="datetime1">
              <a:rPr lang="en-GB"/>
              <a:pPr lvl="0"/>
              <a:t>09/02/2023</a:t>
            </a:fld>
            <a:endParaRPr lang="en-GB"/>
          </a:p>
        </p:txBody>
      </p:sp>
      <p:sp>
        <p:nvSpPr>
          <p:cNvPr id="5" name="Footer Placeholder 4">
            <a:extLst>
              <a:ext uri="{FF2B5EF4-FFF2-40B4-BE49-F238E27FC236}">
                <a16:creationId xmlns:a16="http://schemas.microsoft.com/office/drawing/2014/main" id="{FE23DCBE-F221-7A78-2631-6B437AF3D0F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D344666-18F6-C6B6-5D75-268C87B9BCCC}"/>
              </a:ext>
            </a:extLst>
          </p:cNvPr>
          <p:cNvSpPr txBox="1">
            <a:spLocks noGrp="1"/>
          </p:cNvSpPr>
          <p:nvPr>
            <p:ph type="sldNum" sz="quarter" idx="8"/>
          </p:nvPr>
        </p:nvSpPr>
        <p:spPr/>
        <p:txBody>
          <a:bodyPr/>
          <a:lstStyle>
            <a:lvl1pPr>
              <a:defRPr/>
            </a:lvl1pPr>
          </a:lstStyle>
          <a:p>
            <a:pPr lvl="0"/>
            <a:fld id="{82906F56-75B3-487D-8F17-409476FBD0D7}" type="slidenum">
              <a:t>‹#›</a:t>
            </a:fld>
            <a:endParaRPr lang="en-GB"/>
          </a:p>
        </p:txBody>
      </p:sp>
    </p:spTree>
    <p:extLst>
      <p:ext uri="{BB962C8B-B14F-4D97-AF65-F5344CB8AC3E}">
        <p14:creationId xmlns:p14="http://schemas.microsoft.com/office/powerpoint/2010/main" val="95514225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1E280-D63B-FB5F-3318-12217B63475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D6B7207-F4F7-7E66-9D69-7B26ABB88CC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E61906-7E49-05C9-05E4-35E7352EC60C}"/>
              </a:ext>
            </a:extLst>
          </p:cNvPr>
          <p:cNvSpPr txBox="1">
            <a:spLocks noGrp="1"/>
          </p:cNvSpPr>
          <p:nvPr>
            <p:ph type="dt" sz="half" idx="7"/>
          </p:nvPr>
        </p:nvSpPr>
        <p:spPr/>
        <p:txBody>
          <a:bodyPr/>
          <a:lstStyle>
            <a:lvl1pPr>
              <a:defRPr/>
            </a:lvl1pPr>
          </a:lstStyle>
          <a:p>
            <a:pPr lvl="0"/>
            <a:fld id="{A0FC8A41-8F9B-4391-8C8B-CE2532F445A4}" type="datetime1">
              <a:rPr lang="en-GB"/>
              <a:pPr lvl="0"/>
              <a:t>09/02/2023</a:t>
            </a:fld>
            <a:endParaRPr lang="en-GB"/>
          </a:p>
        </p:txBody>
      </p:sp>
      <p:sp>
        <p:nvSpPr>
          <p:cNvPr id="5" name="Footer Placeholder 4">
            <a:extLst>
              <a:ext uri="{FF2B5EF4-FFF2-40B4-BE49-F238E27FC236}">
                <a16:creationId xmlns:a16="http://schemas.microsoft.com/office/drawing/2014/main" id="{41E86721-81A5-405C-CB7D-DE9B7B737ED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DA30EA-3993-FEBE-D798-87C962918633}"/>
              </a:ext>
            </a:extLst>
          </p:cNvPr>
          <p:cNvSpPr txBox="1">
            <a:spLocks noGrp="1"/>
          </p:cNvSpPr>
          <p:nvPr>
            <p:ph type="sldNum" sz="quarter" idx="8"/>
          </p:nvPr>
        </p:nvSpPr>
        <p:spPr/>
        <p:txBody>
          <a:bodyPr/>
          <a:lstStyle>
            <a:lvl1pPr>
              <a:defRPr/>
            </a:lvl1pPr>
          </a:lstStyle>
          <a:p>
            <a:pPr lvl="0"/>
            <a:fld id="{E6FD44C1-1772-436C-BAF1-B1C79A5A95D7}" type="slidenum">
              <a:t>‹#›</a:t>
            </a:fld>
            <a:endParaRPr lang="en-GB"/>
          </a:p>
        </p:txBody>
      </p:sp>
    </p:spTree>
    <p:extLst>
      <p:ext uri="{BB962C8B-B14F-4D97-AF65-F5344CB8AC3E}">
        <p14:creationId xmlns:p14="http://schemas.microsoft.com/office/powerpoint/2010/main" val="64391970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0B646-D2A6-193A-D419-5050FAC14D4C}"/>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A0BF691-B870-2100-FDFE-DB2F2456A48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C312115-0150-8C08-8523-59EB19E60145}"/>
              </a:ext>
            </a:extLst>
          </p:cNvPr>
          <p:cNvSpPr txBox="1">
            <a:spLocks noGrp="1"/>
          </p:cNvSpPr>
          <p:nvPr>
            <p:ph type="dt" sz="half" idx="7"/>
          </p:nvPr>
        </p:nvSpPr>
        <p:spPr/>
        <p:txBody>
          <a:bodyPr/>
          <a:lstStyle>
            <a:lvl1pPr>
              <a:defRPr/>
            </a:lvl1pPr>
          </a:lstStyle>
          <a:p>
            <a:pPr lvl="0"/>
            <a:fld id="{3C632403-3F34-4172-A2FB-AD75D9466E02}" type="datetime1">
              <a:rPr lang="en-GB"/>
              <a:pPr lvl="0"/>
              <a:t>09/02/2023</a:t>
            </a:fld>
            <a:endParaRPr lang="en-GB"/>
          </a:p>
        </p:txBody>
      </p:sp>
      <p:sp>
        <p:nvSpPr>
          <p:cNvPr id="5" name="Footer Placeholder 4">
            <a:extLst>
              <a:ext uri="{FF2B5EF4-FFF2-40B4-BE49-F238E27FC236}">
                <a16:creationId xmlns:a16="http://schemas.microsoft.com/office/drawing/2014/main" id="{C7B5CB75-9F6D-1875-0CB6-05869941F0A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E1801AD-99F8-9BEC-8E74-72CD11618290}"/>
              </a:ext>
            </a:extLst>
          </p:cNvPr>
          <p:cNvSpPr txBox="1">
            <a:spLocks noGrp="1"/>
          </p:cNvSpPr>
          <p:nvPr>
            <p:ph type="sldNum" sz="quarter" idx="8"/>
          </p:nvPr>
        </p:nvSpPr>
        <p:spPr/>
        <p:txBody>
          <a:bodyPr/>
          <a:lstStyle>
            <a:lvl1pPr>
              <a:defRPr/>
            </a:lvl1pPr>
          </a:lstStyle>
          <a:p>
            <a:pPr lvl="0"/>
            <a:fld id="{F1E17368-7BF9-48DF-9DA7-A87FA1BFB2F0}" type="slidenum">
              <a:t>‹#›</a:t>
            </a:fld>
            <a:endParaRPr lang="en-GB"/>
          </a:p>
        </p:txBody>
      </p:sp>
    </p:spTree>
    <p:extLst>
      <p:ext uri="{BB962C8B-B14F-4D97-AF65-F5344CB8AC3E}">
        <p14:creationId xmlns:p14="http://schemas.microsoft.com/office/powerpoint/2010/main" val="4177010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09281-76C7-50A4-417E-E6903E03FD9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3DC79FF-2F5C-DFFB-3085-C3CDF2065844}"/>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BFCDA3-9F05-10E7-3BBE-6AE2AF3B52BB}"/>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C0E7D8-6DCD-9EE5-8EF1-D05BCB5FA0C2}"/>
              </a:ext>
            </a:extLst>
          </p:cNvPr>
          <p:cNvSpPr txBox="1">
            <a:spLocks noGrp="1"/>
          </p:cNvSpPr>
          <p:nvPr>
            <p:ph type="dt" sz="half" idx="7"/>
          </p:nvPr>
        </p:nvSpPr>
        <p:spPr/>
        <p:txBody>
          <a:bodyPr/>
          <a:lstStyle>
            <a:lvl1pPr>
              <a:defRPr/>
            </a:lvl1pPr>
          </a:lstStyle>
          <a:p>
            <a:pPr lvl="0"/>
            <a:fld id="{89CF99E9-B4A6-4A0E-9342-5274E221FD64}" type="datetime1">
              <a:rPr lang="en-GB"/>
              <a:pPr lvl="0"/>
              <a:t>09/02/2023</a:t>
            </a:fld>
            <a:endParaRPr lang="en-GB"/>
          </a:p>
        </p:txBody>
      </p:sp>
      <p:sp>
        <p:nvSpPr>
          <p:cNvPr id="6" name="Footer Placeholder 5">
            <a:extLst>
              <a:ext uri="{FF2B5EF4-FFF2-40B4-BE49-F238E27FC236}">
                <a16:creationId xmlns:a16="http://schemas.microsoft.com/office/drawing/2014/main" id="{F1B01AFF-4844-3A0F-664C-07E8426BECD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72AE3E6-0C80-145C-A9B5-88A2C8EBA9CF}"/>
              </a:ext>
            </a:extLst>
          </p:cNvPr>
          <p:cNvSpPr txBox="1">
            <a:spLocks noGrp="1"/>
          </p:cNvSpPr>
          <p:nvPr>
            <p:ph type="sldNum" sz="quarter" idx="8"/>
          </p:nvPr>
        </p:nvSpPr>
        <p:spPr/>
        <p:txBody>
          <a:bodyPr/>
          <a:lstStyle>
            <a:lvl1pPr>
              <a:defRPr/>
            </a:lvl1pPr>
          </a:lstStyle>
          <a:p>
            <a:pPr lvl="0"/>
            <a:fld id="{3E400E84-8F04-42D5-9D2E-16E9F41CE2DB}" type="slidenum">
              <a:t>‹#›</a:t>
            </a:fld>
            <a:endParaRPr lang="en-GB"/>
          </a:p>
        </p:txBody>
      </p:sp>
    </p:spTree>
    <p:extLst>
      <p:ext uri="{BB962C8B-B14F-4D97-AF65-F5344CB8AC3E}">
        <p14:creationId xmlns:p14="http://schemas.microsoft.com/office/powerpoint/2010/main" val="3803957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F268A-E3AA-F162-2AED-4C9415A8442F}"/>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708C1E2-F752-2224-E588-EECD3ECF705C}"/>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B402EF49-46EB-0B18-B3A8-74CB5F07616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B1F643-AC7C-71AB-4E3B-E6E217679E46}"/>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2EFA1DA8-5F1E-E36E-650B-E3F4F3036EAA}"/>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ECFB92-F6AD-A694-4641-F4B4F9A5F23D}"/>
              </a:ext>
            </a:extLst>
          </p:cNvPr>
          <p:cNvSpPr txBox="1">
            <a:spLocks noGrp="1"/>
          </p:cNvSpPr>
          <p:nvPr>
            <p:ph type="dt" sz="half" idx="7"/>
          </p:nvPr>
        </p:nvSpPr>
        <p:spPr/>
        <p:txBody>
          <a:bodyPr/>
          <a:lstStyle>
            <a:lvl1pPr>
              <a:defRPr/>
            </a:lvl1pPr>
          </a:lstStyle>
          <a:p>
            <a:pPr lvl="0"/>
            <a:fld id="{205B5EC7-3C6B-428F-ABAD-C853CA13AA3C}" type="datetime1">
              <a:rPr lang="en-GB"/>
              <a:pPr lvl="0"/>
              <a:t>09/02/2023</a:t>
            </a:fld>
            <a:endParaRPr lang="en-GB"/>
          </a:p>
        </p:txBody>
      </p:sp>
      <p:sp>
        <p:nvSpPr>
          <p:cNvPr id="8" name="Footer Placeholder 7">
            <a:extLst>
              <a:ext uri="{FF2B5EF4-FFF2-40B4-BE49-F238E27FC236}">
                <a16:creationId xmlns:a16="http://schemas.microsoft.com/office/drawing/2014/main" id="{0D0AD6AC-5661-367B-97F4-A4DEE48B8B6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40F94D6-5EE5-C3F6-09C2-594F592A1A6F}"/>
              </a:ext>
            </a:extLst>
          </p:cNvPr>
          <p:cNvSpPr txBox="1">
            <a:spLocks noGrp="1"/>
          </p:cNvSpPr>
          <p:nvPr>
            <p:ph type="sldNum" sz="quarter" idx="8"/>
          </p:nvPr>
        </p:nvSpPr>
        <p:spPr/>
        <p:txBody>
          <a:bodyPr/>
          <a:lstStyle>
            <a:lvl1pPr>
              <a:defRPr/>
            </a:lvl1pPr>
          </a:lstStyle>
          <a:p>
            <a:pPr lvl="0"/>
            <a:fld id="{50CDB768-3152-49C0-9A73-45E711F57D08}" type="slidenum">
              <a:t>‹#›</a:t>
            </a:fld>
            <a:endParaRPr lang="en-GB"/>
          </a:p>
        </p:txBody>
      </p:sp>
    </p:spTree>
    <p:extLst>
      <p:ext uri="{BB962C8B-B14F-4D97-AF65-F5344CB8AC3E}">
        <p14:creationId xmlns:p14="http://schemas.microsoft.com/office/powerpoint/2010/main" val="2893647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A9D7B-54B2-CCAE-EB7B-3C08667DE73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FD39595E-5249-4E22-6823-7409CDC6A4E6}"/>
              </a:ext>
            </a:extLst>
          </p:cNvPr>
          <p:cNvSpPr txBox="1">
            <a:spLocks noGrp="1"/>
          </p:cNvSpPr>
          <p:nvPr>
            <p:ph type="dt" sz="half" idx="7"/>
          </p:nvPr>
        </p:nvSpPr>
        <p:spPr/>
        <p:txBody>
          <a:bodyPr/>
          <a:lstStyle>
            <a:lvl1pPr>
              <a:defRPr/>
            </a:lvl1pPr>
          </a:lstStyle>
          <a:p>
            <a:pPr lvl="0"/>
            <a:fld id="{3F20EDB6-C4DE-4B75-B649-E94F5698F38D}" type="datetime1">
              <a:rPr lang="en-GB"/>
              <a:pPr lvl="0"/>
              <a:t>09/02/2023</a:t>
            </a:fld>
            <a:endParaRPr lang="en-GB"/>
          </a:p>
        </p:txBody>
      </p:sp>
      <p:sp>
        <p:nvSpPr>
          <p:cNvPr id="4" name="Footer Placeholder 3">
            <a:extLst>
              <a:ext uri="{FF2B5EF4-FFF2-40B4-BE49-F238E27FC236}">
                <a16:creationId xmlns:a16="http://schemas.microsoft.com/office/drawing/2014/main" id="{8AFF214B-23FC-1A2F-B88D-4E298AAA7A0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CB764A3-1727-0809-F0CB-AFB5D89CC9F5}"/>
              </a:ext>
            </a:extLst>
          </p:cNvPr>
          <p:cNvSpPr txBox="1">
            <a:spLocks noGrp="1"/>
          </p:cNvSpPr>
          <p:nvPr>
            <p:ph type="sldNum" sz="quarter" idx="8"/>
          </p:nvPr>
        </p:nvSpPr>
        <p:spPr/>
        <p:txBody>
          <a:bodyPr/>
          <a:lstStyle>
            <a:lvl1pPr>
              <a:defRPr/>
            </a:lvl1pPr>
          </a:lstStyle>
          <a:p>
            <a:pPr lvl="0"/>
            <a:fld id="{C070DC6E-4B35-4BB4-8EAC-F5D1B2352B6A}" type="slidenum">
              <a:t>‹#›</a:t>
            </a:fld>
            <a:endParaRPr lang="en-GB"/>
          </a:p>
        </p:txBody>
      </p:sp>
    </p:spTree>
    <p:extLst>
      <p:ext uri="{BB962C8B-B14F-4D97-AF65-F5344CB8AC3E}">
        <p14:creationId xmlns:p14="http://schemas.microsoft.com/office/powerpoint/2010/main" val="2218919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F141DA-05BC-9112-4BD4-A4372F93C01A}"/>
              </a:ext>
            </a:extLst>
          </p:cNvPr>
          <p:cNvSpPr txBox="1">
            <a:spLocks noGrp="1"/>
          </p:cNvSpPr>
          <p:nvPr>
            <p:ph type="dt" sz="half" idx="7"/>
          </p:nvPr>
        </p:nvSpPr>
        <p:spPr/>
        <p:txBody>
          <a:bodyPr/>
          <a:lstStyle>
            <a:lvl1pPr>
              <a:defRPr/>
            </a:lvl1pPr>
          </a:lstStyle>
          <a:p>
            <a:pPr lvl="0"/>
            <a:fld id="{998CBAD9-BADA-4D92-938C-50037346854A}" type="datetime1">
              <a:rPr lang="en-GB"/>
              <a:pPr lvl="0"/>
              <a:t>09/02/2023</a:t>
            </a:fld>
            <a:endParaRPr lang="en-GB"/>
          </a:p>
        </p:txBody>
      </p:sp>
      <p:sp>
        <p:nvSpPr>
          <p:cNvPr id="3" name="Footer Placeholder 2">
            <a:extLst>
              <a:ext uri="{FF2B5EF4-FFF2-40B4-BE49-F238E27FC236}">
                <a16:creationId xmlns:a16="http://schemas.microsoft.com/office/drawing/2014/main" id="{E898FAA9-174A-AF45-2E35-FB6A953000B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FB30A68-81AB-0073-3E4B-F12BCDC93FBB}"/>
              </a:ext>
            </a:extLst>
          </p:cNvPr>
          <p:cNvSpPr txBox="1">
            <a:spLocks noGrp="1"/>
          </p:cNvSpPr>
          <p:nvPr>
            <p:ph type="sldNum" sz="quarter" idx="8"/>
          </p:nvPr>
        </p:nvSpPr>
        <p:spPr/>
        <p:txBody>
          <a:bodyPr/>
          <a:lstStyle>
            <a:lvl1pPr>
              <a:defRPr/>
            </a:lvl1pPr>
          </a:lstStyle>
          <a:p>
            <a:pPr lvl="0"/>
            <a:fld id="{11664759-137A-4424-B304-1428EA4F9BFD}" type="slidenum">
              <a:t>‹#›</a:t>
            </a:fld>
            <a:endParaRPr lang="en-GB"/>
          </a:p>
        </p:txBody>
      </p:sp>
    </p:spTree>
    <p:extLst>
      <p:ext uri="{BB962C8B-B14F-4D97-AF65-F5344CB8AC3E}">
        <p14:creationId xmlns:p14="http://schemas.microsoft.com/office/powerpoint/2010/main" val="1765818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D166-8A12-E7EA-EACA-76643FD20DB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3898627-1086-1C45-BDA9-ADE5CBEF0C0E}"/>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C1F166-1F36-D163-F9B8-519591EA68D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296AD7C-D6CC-8384-FE69-8858C3BAAEB3}"/>
              </a:ext>
            </a:extLst>
          </p:cNvPr>
          <p:cNvSpPr txBox="1">
            <a:spLocks noGrp="1"/>
          </p:cNvSpPr>
          <p:nvPr>
            <p:ph type="dt" sz="half" idx="7"/>
          </p:nvPr>
        </p:nvSpPr>
        <p:spPr/>
        <p:txBody>
          <a:bodyPr/>
          <a:lstStyle>
            <a:lvl1pPr>
              <a:defRPr/>
            </a:lvl1pPr>
          </a:lstStyle>
          <a:p>
            <a:pPr lvl="0"/>
            <a:fld id="{90167EAA-0377-4A88-A159-FB0157279EBD}" type="datetime1">
              <a:rPr lang="en-GB"/>
              <a:pPr lvl="0"/>
              <a:t>09/02/2023</a:t>
            </a:fld>
            <a:endParaRPr lang="en-GB"/>
          </a:p>
        </p:txBody>
      </p:sp>
      <p:sp>
        <p:nvSpPr>
          <p:cNvPr id="6" name="Footer Placeholder 5">
            <a:extLst>
              <a:ext uri="{FF2B5EF4-FFF2-40B4-BE49-F238E27FC236}">
                <a16:creationId xmlns:a16="http://schemas.microsoft.com/office/drawing/2014/main" id="{EC374B97-772C-C638-AC6E-9B372922EF9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EA3A7DF-27F5-1E87-CB8A-D550DA1ADE71}"/>
              </a:ext>
            </a:extLst>
          </p:cNvPr>
          <p:cNvSpPr txBox="1">
            <a:spLocks noGrp="1"/>
          </p:cNvSpPr>
          <p:nvPr>
            <p:ph type="sldNum" sz="quarter" idx="8"/>
          </p:nvPr>
        </p:nvSpPr>
        <p:spPr/>
        <p:txBody>
          <a:bodyPr/>
          <a:lstStyle>
            <a:lvl1pPr>
              <a:defRPr/>
            </a:lvl1pPr>
          </a:lstStyle>
          <a:p>
            <a:pPr lvl="0"/>
            <a:fld id="{EA6FEEAF-F041-4718-8DA2-D4722D568F8B}" type="slidenum">
              <a:t>‹#›</a:t>
            </a:fld>
            <a:endParaRPr lang="en-GB"/>
          </a:p>
        </p:txBody>
      </p:sp>
    </p:spTree>
    <p:extLst>
      <p:ext uri="{BB962C8B-B14F-4D97-AF65-F5344CB8AC3E}">
        <p14:creationId xmlns:p14="http://schemas.microsoft.com/office/powerpoint/2010/main" val="2684117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19954-D4D1-C76B-DAC9-AF84037FF8F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119F566E-664F-CF4C-57C7-240390375492}"/>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B3608781-7441-21BF-A02D-09894EFB0F3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C1137DF-84A3-CE42-0859-D7B1099635BB}"/>
              </a:ext>
            </a:extLst>
          </p:cNvPr>
          <p:cNvSpPr txBox="1">
            <a:spLocks noGrp="1"/>
          </p:cNvSpPr>
          <p:nvPr>
            <p:ph type="dt" sz="half" idx="7"/>
          </p:nvPr>
        </p:nvSpPr>
        <p:spPr/>
        <p:txBody>
          <a:bodyPr/>
          <a:lstStyle>
            <a:lvl1pPr>
              <a:defRPr/>
            </a:lvl1pPr>
          </a:lstStyle>
          <a:p>
            <a:pPr lvl="0"/>
            <a:fld id="{80F7CE91-0619-4A2E-ACF8-4C2451E53E10}" type="datetime1">
              <a:rPr lang="en-GB"/>
              <a:pPr lvl="0"/>
              <a:t>09/02/2023</a:t>
            </a:fld>
            <a:endParaRPr lang="en-GB"/>
          </a:p>
        </p:txBody>
      </p:sp>
      <p:sp>
        <p:nvSpPr>
          <p:cNvPr id="6" name="Footer Placeholder 5">
            <a:extLst>
              <a:ext uri="{FF2B5EF4-FFF2-40B4-BE49-F238E27FC236}">
                <a16:creationId xmlns:a16="http://schemas.microsoft.com/office/drawing/2014/main" id="{5B954523-1EEA-6E01-286C-143BA949960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C561D5E-6295-3694-A188-48F3BBE1B70A}"/>
              </a:ext>
            </a:extLst>
          </p:cNvPr>
          <p:cNvSpPr txBox="1">
            <a:spLocks noGrp="1"/>
          </p:cNvSpPr>
          <p:nvPr>
            <p:ph type="sldNum" sz="quarter" idx="8"/>
          </p:nvPr>
        </p:nvSpPr>
        <p:spPr/>
        <p:txBody>
          <a:bodyPr/>
          <a:lstStyle>
            <a:lvl1pPr>
              <a:defRPr/>
            </a:lvl1pPr>
          </a:lstStyle>
          <a:p>
            <a:pPr lvl="0"/>
            <a:fld id="{B42EC56C-7F47-42FE-B130-5CAB25B6FF78}" type="slidenum">
              <a:t>‹#›</a:t>
            </a:fld>
            <a:endParaRPr lang="en-GB"/>
          </a:p>
        </p:txBody>
      </p:sp>
    </p:spTree>
    <p:extLst>
      <p:ext uri="{BB962C8B-B14F-4D97-AF65-F5344CB8AC3E}">
        <p14:creationId xmlns:p14="http://schemas.microsoft.com/office/powerpoint/2010/main" val="1045661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3AB9-4647-981B-46AD-9E94A1B0A36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E3CAA55-4239-205C-2AE7-37B8859DA21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C5A4EF-B8A0-8CE8-7CDC-EB6C189EF20E}"/>
              </a:ext>
            </a:extLst>
          </p:cNvPr>
          <p:cNvSpPr txBox="1">
            <a:spLocks noGrp="1"/>
          </p:cNvSpPr>
          <p:nvPr>
            <p:ph type="dt" sz="half" idx="7"/>
          </p:nvPr>
        </p:nvSpPr>
        <p:spPr/>
        <p:txBody>
          <a:bodyPr/>
          <a:lstStyle>
            <a:lvl1pPr>
              <a:defRPr/>
            </a:lvl1pPr>
          </a:lstStyle>
          <a:p>
            <a:pPr lvl="0"/>
            <a:fld id="{70F1E52B-1FD7-4E83-B0FF-BE796FAD0440}" type="datetime1">
              <a:rPr lang="en-GB"/>
              <a:pPr lvl="0"/>
              <a:t>09/02/2023</a:t>
            </a:fld>
            <a:endParaRPr lang="en-GB"/>
          </a:p>
        </p:txBody>
      </p:sp>
      <p:sp>
        <p:nvSpPr>
          <p:cNvPr id="5" name="Footer Placeholder 4">
            <a:extLst>
              <a:ext uri="{FF2B5EF4-FFF2-40B4-BE49-F238E27FC236}">
                <a16:creationId xmlns:a16="http://schemas.microsoft.com/office/drawing/2014/main" id="{974E09C7-4029-05EF-7F50-32DC82873BE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75B368D-5A5B-FA46-F5F0-770356B23762}"/>
              </a:ext>
            </a:extLst>
          </p:cNvPr>
          <p:cNvSpPr txBox="1">
            <a:spLocks noGrp="1"/>
          </p:cNvSpPr>
          <p:nvPr>
            <p:ph type="sldNum" sz="quarter" idx="8"/>
          </p:nvPr>
        </p:nvSpPr>
        <p:spPr/>
        <p:txBody>
          <a:bodyPr/>
          <a:lstStyle>
            <a:lvl1pPr>
              <a:defRPr/>
            </a:lvl1pPr>
          </a:lstStyle>
          <a:p>
            <a:pPr lvl="0"/>
            <a:fld id="{077A9411-00D9-4314-8C38-D2E341F4C0BB}" type="slidenum">
              <a:t>‹#›</a:t>
            </a:fld>
            <a:endParaRPr lang="en-GB"/>
          </a:p>
        </p:txBody>
      </p:sp>
    </p:spTree>
    <p:extLst>
      <p:ext uri="{BB962C8B-B14F-4D97-AF65-F5344CB8AC3E}">
        <p14:creationId xmlns:p14="http://schemas.microsoft.com/office/powerpoint/2010/main" val="936479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EB194E-D251-0749-5C49-E2A8117D2C5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47CD3BD-5ECB-C6D5-1B82-6920E7DA3612}"/>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B58D99-9252-CF63-F89D-BCA238EB6356}"/>
              </a:ext>
            </a:extLst>
          </p:cNvPr>
          <p:cNvSpPr txBox="1">
            <a:spLocks noGrp="1"/>
          </p:cNvSpPr>
          <p:nvPr>
            <p:ph type="dt" sz="half" idx="7"/>
          </p:nvPr>
        </p:nvSpPr>
        <p:spPr/>
        <p:txBody>
          <a:bodyPr/>
          <a:lstStyle>
            <a:lvl1pPr>
              <a:defRPr/>
            </a:lvl1pPr>
          </a:lstStyle>
          <a:p>
            <a:pPr lvl="0"/>
            <a:fld id="{DBBCAABF-9475-46FA-AEA5-A112D1A92958}" type="datetime1">
              <a:rPr lang="en-GB"/>
              <a:pPr lvl="0"/>
              <a:t>09/02/2023</a:t>
            </a:fld>
            <a:endParaRPr lang="en-GB"/>
          </a:p>
        </p:txBody>
      </p:sp>
      <p:sp>
        <p:nvSpPr>
          <p:cNvPr id="5" name="Footer Placeholder 4">
            <a:extLst>
              <a:ext uri="{FF2B5EF4-FFF2-40B4-BE49-F238E27FC236}">
                <a16:creationId xmlns:a16="http://schemas.microsoft.com/office/drawing/2014/main" id="{8AD495E5-E8E8-CB17-9C92-B790A7FE8D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4374611-8B68-DE92-5270-03EF72C61484}"/>
              </a:ext>
            </a:extLst>
          </p:cNvPr>
          <p:cNvSpPr txBox="1">
            <a:spLocks noGrp="1"/>
          </p:cNvSpPr>
          <p:nvPr>
            <p:ph type="sldNum" sz="quarter" idx="8"/>
          </p:nvPr>
        </p:nvSpPr>
        <p:spPr/>
        <p:txBody>
          <a:bodyPr/>
          <a:lstStyle>
            <a:lvl1pPr>
              <a:defRPr/>
            </a:lvl1pPr>
          </a:lstStyle>
          <a:p>
            <a:pPr lvl="0"/>
            <a:fld id="{3E75DF66-2769-4410-8923-01F1C2A2E80D}" type="slidenum">
              <a:t>‹#›</a:t>
            </a:fld>
            <a:endParaRPr lang="en-GB"/>
          </a:p>
        </p:txBody>
      </p:sp>
    </p:spTree>
    <p:extLst>
      <p:ext uri="{BB962C8B-B14F-4D97-AF65-F5344CB8AC3E}">
        <p14:creationId xmlns:p14="http://schemas.microsoft.com/office/powerpoint/2010/main" val="538026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E4FF46-DCF4-4F52-6B32-5A25174BD25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5230FBA-7D9C-BD58-304F-8BEDE1F6275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5ADEC-886E-9E77-21C2-66E1EE534A8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41F8C8D-15CD-4DEB-96D5-B9A2D654DA9E}" type="datetime1">
              <a:rPr lang="en-GB"/>
              <a:pPr lvl="0"/>
              <a:t>09/02/2023</a:t>
            </a:fld>
            <a:endParaRPr lang="en-GB"/>
          </a:p>
        </p:txBody>
      </p:sp>
      <p:sp>
        <p:nvSpPr>
          <p:cNvPr id="5" name="Footer Placeholder 4">
            <a:extLst>
              <a:ext uri="{FF2B5EF4-FFF2-40B4-BE49-F238E27FC236}">
                <a16:creationId xmlns:a16="http://schemas.microsoft.com/office/drawing/2014/main" id="{792B1113-F336-115C-3674-BCA2CA744E7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7C51BAB2-9C95-AECF-E205-A1F253D0D55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5ED7FCC-39ED-4719-9A96-4536952958F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65210149-C5E8-623F-50C0-6D55E785758E}"/>
              </a:ext>
            </a:extLst>
          </p:cNvPr>
          <p:cNvSpPr txBox="1">
            <a:spLocks noGrp="1"/>
          </p:cNvSpPr>
          <p:nvPr>
            <p:ph type="subTitle" idx="1"/>
          </p:nvPr>
        </p:nvSpPr>
        <p:spPr>
          <a:xfrm>
            <a:off x="1772015" y="1628784"/>
            <a:ext cx="9144000" cy="1655758"/>
          </a:xfrm>
        </p:spPr>
        <p:txBody>
          <a:bodyPr/>
          <a:lstStyle/>
          <a:p>
            <a:pPr lvl="0"/>
            <a:r>
              <a:rPr lang="en-GB" b="1">
                <a:latin typeface="Arial" pitchFamily="34"/>
                <a:cs typeface="Arial" pitchFamily="34"/>
              </a:rPr>
              <a:t>The role and importance of quality service, hospitality, and guest services within the hotel Industry</a:t>
            </a:r>
          </a:p>
        </p:txBody>
      </p:sp>
      <p:sp>
        <p:nvSpPr>
          <p:cNvPr id="3" name="Title 1">
            <a:extLst>
              <a:ext uri="{FF2B5EF4-FFF2-40B4-BE49-F238E27FC236}">
                <a16:creationId xmlns:a16="http://schemas.microsoft.com/office/drawing/2014/main" id="{899702C2-5ED7-9028-2073-DDD434C1D8B0}"/>
              </a:ext>
            </a:extLst>
          </p:cNvPr>
          <p:cNvSpPr txBox="1">
            <a:spLocks noGrp="1"/>
          </p:cNvSpPr>
          <p:nvPr>
            <p:ph type="ctrTitle"/>
          </p:nvPr>
        </p:nvSpPr>
        <p:spPr>
          <a:xfrm>
            <a:off x="0" y="4054028"/>
            <a:ext cx="9144000" cy="3001243"/>
          </a:xfrm>
        </p:spPr>
        <p:txBody>
          <a:bodyPr anchorCtr="0">
            <a:noAutofit/>
          </a:bodyPr>
          <a:lstStyle/>
          <a:p>
            <a:pPr lvl="0" algn="l"/>
            <a:r>
              <a:rPr lang="en-GB" sz="2800" b="1">
                <a:latin typeface="Arial" pitchFamily="34"/>
                <a:cs typeface="Arial" pitchFamily="34"/>
              </a:rPr>
              <a:t>Student: Dominik Csaba David (2208146)</a:t>
            </a:r>
            <a:br>
              <a:rPr lang="en-GB" sz="2800" b="1">
                <a:latin typeface="Arial" pitchFamily="34"/>
                <a:cs typeface="Arial" pitchFamily="34"/>
              </a:rPr>
            </a:br>
            <a:r>
              <a:rPr lang="en-GB" sz="2800" b="1">
                <a:latin typeface="Arial" pitchFamily="34"/>
                <a:cs typeface="Arial" pitchFamily="34"/>
              </a:rPr>
              <a:t>Module: Hospitality and Guest Services (BMIH4003)</a:t>
            </a:r>
            <a:br>
              <a:rPr lang="en-GB" sz="2800" b="1">
                <a:latin typeface="Arial" pitchFamily="34"/>
                <a:cs typeface="Arial" pitchFamily="34"/>
              </a:rPr>
            </a:br>
            <a:r>
              <a:rPr lang="en-GB" sz="2800" b="1">
                <a:latin typeface="Arial" pitchFamily="34"/>
                <a:cs typeface="Arial" pitchFamily="34"/>
              </a:rPr>
              <a:t>Lecturer: Kathryn Flynn</a:t>
            </a:r>
            <a:br>
              <a:rPr lang="en-GB" sz="2800" b="1">
                <a:latin typeface="Arial" pitchFamily="34"/>
                <a:cs typeface="Arial" pitchFamily="34"/>
              </a:rPr>
            </a:br>
            <a:r>
              <a:rPr lang="en-GB" sz="2800" b="1">
                <a:latin typeface="Arial" pitchFamily="34"/>
                <a:cs typeface="Arial" pitchFamily="34"/>
              </a:rPr>
              <a:t>Date: 06.02.2023</a:t>
            </a:r>
            <a:br>
              <a:rPr lang="en-GB" sz="2800" b="1">
                <a:latin typeface="Arial" pitchFamily="34"/>
                <a:cs typeface="Arial" pitchFamily="34"/>
              </a:rPr>
            </a:br>
            <a:endParaRPr lang="en-GB" sz="2800" b="1">
              <a:latin typeface="Arial" pitchFamily="34"/>
              <a:cs typeface="Arial"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8851C-7660-02CF-D32C-7DF6CE6A067B}"/>
              </a:ext>
            </a:extLst>
          </p:cNvPr>
          <p:cNvSpPr txBox="1">
            <a:spLocks noGrp="1"/>
          </p:cNvSpPr>
          <p:nvPr>
            <p:ph type="title"/>
          </p:nvPr>
        </p:nvSpPr>
        <p:spPr>
          <a:xfrm>
            <a:off x="3633148" y="349940"/>
            <a:ext cx="4925708" cy="1325559"/>
          </a:xfrm>
        </p:spPr>
        <p:txBody>
          <a:bodyPr/>
          <a:lstStyle/>
          <a:p>
            <a:pPr lvl="0"/>
            <a:r>
              <a:rPr lang="en-GB" b="1"/>
              <a:t>Table of content</a:t>
            </a:r>
          </a:p>
        </p:txBody>
      </p:sp>
      <p:sp>
        <p:nvSpPr>
          <p:cNvPr id="3" name="Content Placeholder 2">
            <a:extLst>
              <a:ext uri="{FF2B5EF4-FFF2-40B4-BE49-F238E27FC236}">
                <a16:creationId xmlns:a16="http://schemas.microsoft.com/office/drawing/2014/main" id="{0C3238AC-F8CD-4AA0-BBFC-2B7F8560D289}"/>
              </a:ext>
            </a:extLst>
          </p:cNvPr>
          <p:cNvSpPr txBox="1">
            <a:spLocks noGrp="1"/>
          </p:cNvSpPr>
          <p:nvPr>
            <p:ph idx="1"/>
          </p:nvPr>
        </p:nvSpPr>
        <p:spPr>
          <a:xfrm>
            <a:off x="114866" y="1675500"/>
            <a:ext cx="8078339" cy="3665326"/>
          </a:xfrm>
        </p:spPr>
        <p:txBody>
          <a:bodyPr/>
          <a:lstStyle/>
          <a:p>
            <a:pPr lvl="0"/>
            <a:r>
              <a:rPr lang="en-GB"/>
              <a:t>Introduction to DoubleTree by Hilton</a:t>
            </a:r>
          </a:p>
          <a:p>
            <a:pPr lvl="0"/>
            <a:r>
              <a:rPr lang="en-GB"/>
              <a:t>Consumers</a:t>
            </a:r>
          </a:p>
          <a:p>
            <a:pPr lvl="0"/>
            <a:r>
              <a:rPr lang="en-GB"/>
              <a:t>Guest services and Facilities</a:t>
            </a:r>
          </a:p>
          <a:p>
            <a:pPr lvl="0"/>
            <a:r>
              <a:rPr lang="en-GB"/>
              <a:t>Function and Role of Guest Services</a:t>
            </a:r>
          </a:p>
          <a:p>
            <a:pPr lvl="0"/>
            <a:r>
              <a:rPr lang="en-GB"/>
              <a:t>Importance of Guest Expectations</a:t>
            </a:r>
          </a:p>
          <a:p>
            <a:pPr lvl="0"/>
            <a:r>
              <a:rPr lang="en-GB"/>
              <a:t>Summary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767FD-0A6F-A5A0-D4AF-94974536625C}"/>
              </a:ext>
            </a:extLst>
          </p:cNvPr>
          <p:cNvSpPr txBox="1">
            <a:spLocks noGrp="1"/>
          </p:cNvSpPr>
          <p:nvPr>
            <p:ph type="ctrTitle"/>
          </p:nvPr>
        </p:nvSpPr>
        <p:spPr>
          <a:xfrm>
            <a:off x="1337483" y="0"/>
            <a:ext cx="9144000" cy="1285381"/>
          </a:xfrm>
        </p:spPr>
        <p:txBody>
          <a:bodyPr/>
          <a:lstStyle/>
          <a:p>
            <a:pPr lvl="0"/>
            <a:r>
              <a:rPr lang="en-GB" b="1"/>
              <a:t>DoubleTree By Hilton</a:t>
            </a:r>
          </a:p>
        </p:txBody>
      </p:sp>
      <p:sp>
        <p:nvSpPr>
          <p:cNvPr id="3" name="Subtitle 2">
            <a:extLst>
              <a:ext uri="{FF2B5EF4-FFF2-40B4-BE49-F238E27FC236}">
                <a16:creationId xmlns:a16="http://schemas.microsoft.com/office/drawing/2014/main" id="{3C92D7DA-EF30-8DF5-A651-4E8E083B224A}"/>
              </a:ext>
            </a:extLst>
          </p:cNvPr>
          <p:cNvSpPr txBox="1">
            <a:spLocks noGrp="1"/>
          </p:cNvSpPr>
          <p:nvPr>
            <p:ph type="subTitle" idx="1"/>
          </p:nvPr>
        </p:nvSpPr>
        <p:spPr>
          <a:xfrm>
            <a:off x="887388" y="1993154"/>
            <a:ext cx="9144000" cy="2497820"/>
          </a:xfrm>
        </p:spPr>
        <p:txBody>
          <a:bodyPr anchorCtr="0"/>
          <a:lstStyle/>
          <a:p>
            <a:pPr lvl="0" algn="l">
              <a:lnSpc>
                <a:spcPct val="70000"/>
              </a:lnSpc>
            </a:pPr>
            <a:r>
              <a:rPr lang="en-GB" sz="1700"/>
              <a:t>- The first DoubleTree hotel opened in 1969</a:t>
            </a:r>
          </a:p>
          <a:p>
            <a:pPr lvl="0" algn="l">
              <a:lnSpc>
                <a:spcPct val="70000"/>
              </a:lnSpc>
            </a:pPr>
            <a:r>
              <a:rPr lang="en-GB" sz="1700"/>
              <a:t>- DoubleTree owned by Hilton worldwide</a:t>
            </a:r>
          </a:p>
          <a:p>
            <a:pPr lvl="0" algn="l">
              <a:lnSpc>
                <a:spcPct val="70000"/>
              </a:lnSpc>
            </a:pPr>
            <a:r>
              <a:rPr lang="en-GB" sz="1700"/>
              <a:t>- More than 600 Resorts and Hotels all around 6 continents</a:t>
            </a:r>
          </a:p>
          <a:p>
            <a:pPr lvl="0" algn="l">
              <a:lnSpc>
                <a:spcPct val="70000"/>
              </a:lnSpc>
            </a:pPr>
            <a:r>
              <a:rPr lang="en-GB" sz="1700"/>
              <a:t>- Pet Friendly</a:t>
            </a:r>
          </a:p>
          <a:p>
            <a:pPr lvl="0" algn="l">
              <a:lnSpc>
                <a:spcPct val="70000"/>
              </a:lnSpc>
            </a:pPr>
            <a:r>
              <a:rPr lang="en-GB" sz="1700"/>
              <a:t>- Family friendly</a:t>
            </a:r>
          </a:p>
          <a:p>
            <a:pPr lvl="0" algn="l">
              <a:lnSpc>
                <a:spcPct val="70000"/>
              </a:lnSpc>
            </a:pPr>
            <a:r>
              <a:rPr lang="en-GB" sz="1700"/>
              <a:t>-  Signature warm cookie (Compton, 2020)</a:t>
            </a:r>
          </a:p>
          <a:p>
            <a:pPr marL="342900" lvl="0" indent="-342900" algn="l">
              <a:lnSpc>
                <a:spcPct val="70000"/>
              </a:lnSpc>
              <a:buChar char="-"/>
            </a:pPr>
            <a:endParaRPr lang="en-GB" sz="1700"/>
          </a:p>
          <a:p>
            <a:pPr lvl="0" algn="l">
              <a:lnSpc>
                <a:spcPct val="70000"/>
              </a:lnSpc>
            </a:pPr>
            <a:r>
              <a:rPr lang="en-GB" sz="1700"/>
              <a:t> </a:t>
            </a:r>
          </a:p>
          <a:p>
            <a:pPr lvl="0" algn="l">
              <a:lnSpc>
                <a:spcPct val="70000"/>
              </a:lnSpc>
            </a:pPr>
            <a:endParaRPr lang="en-GB" sz="1700"/>
          </a:p>
          <a:p>
            <a:pPr lvl="0" algn="l">
              <a:lnSpc>
                <a:spcPct val="70000"/>
              </a:lnSpc>
            </a:pPr>
            <a:endParaRPr lang="en-GB" sz="1700"/>
          </a:p>
          <a:p>
            <a:pPr lvl="0" algn="l">
              <a:lnSpc>
                <a:spcPct val="70000"/>
              </a:lnSpc>
            </a:pPr>
            <a:endParaRPr lang="en-GB" sz="1700"/>
          </a:p>
          <a:p>
            <a:pPr lvl="0">
              <a:lnSpc>
                <a:spcPct val="70000"/>
              </a:lnSpc>
            </a:pPr>
            <a:endParaRPr lang="en-GB" sz="17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1C41E-0CFF-125F-88C8-B0BCA3E37586}"/>
              </a:ext>
            </a:extLst>
          </p:cNvPr>
          <p:cNvSpPr txBox="1">
            <a:spLocks noGrp="1"/>
          </p:cNvSpPr>
          <p:nvPr>
            <p:ph type="title"/>
          </p:nvPr>
        </p:nvSpPr>
        <p:spPr>
          <a:xfrm>
            <a:off x="3572716" y="145206"/>
            <a:ext cx="4772628" cy="1325559"/>
          </a:xfrm>
        </p:spPr>
        <p:txBody>
          <a:bodyPr/>
          <a:lstStyle/>
          <a:p>
            <a:pPr lvl="0"/>
            <a:r>
              <a:rPr lang="en-GB" b="1">
                <a:latin typeface="Arial" pitchFamily="34"/>
                <a:cs typeface="Arial" pitchFamily="34"/>
              </a:rPr>
              <a:t>Main Consumers</a:t>
            </a:r>
          </a:p>
        </p:txBody>
      </p:sp>
      <p:sp>
        <p:nvSpPr>
          <p:cNvPr id="3" name="Content Placeholder 2">
            <a:extLst>
              <a:ext uri="{FF2B5EF4-FFF2-40B4-BE49-F238E27FC236}">
                <a16:creationId xmlns:a16="http://schemas.microsoft.com/office/drawing/2014/main" id="{D7F95342-AD4B-971A-1B1A-A7EE28DCAD5A}"/>
              </a:ext>
            </a:extLst>
          </p:cNvPr>
          <p:cNvSpPr txBox="1">
            <a:spLocks noGrp="1"/>
          </p:cNvSpPr>
          <p:nvPr>
            <p:ph idx="1"/>
          </p:nvPr>
        </p:nvSpPr>
        <p:spPr/>
        <p:txBody>
          <a:bodyPr/>
          <a:lstStyle/>
          <a:p>
            <a:pPr lvl="0"/>
            <a:r>
              <a:rPr lang="en-GB"/>
              <a:t>Leisure</a:t>
            </a:r>
          </a:p>
          <a:p>
            <a:pPr lvl="0"/>
            <a:r>
              <a:rPr lang="en-GB"/>
              <a:t>Business</a:t>
            </a:r>
          </a:p>
          <a:p>
            <a:pPr marL="0" lvl="0" indent="0">
              <a:buNone/>
            </a:pP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1F5B-DFC3-F5DB-C0CA-12E1FE626A00}"/>
              </a:ext>
            </a:extLst>
          </p:cNvPr>
          <p:cNvSpPr txBox="1">
            <a:spLocks noGrp="1"/>
          </p:cNvSpPr>
          <p:nvPr>
            <p:ph type="title"/>
          </p:nvPr>
        </p:nvSpPr>
        <p:spPr>
          <a:xfrm>
            <a:off x="2122989" y="318823"/>
            <a:ext cx="8734065" cy="1325559"/>
          </a:xfrm>
        </p:spPr>
        <p:txBody>
          <a:bodyPr/>
          <a:lstStyle/>
          <a:p>
            <a:pPr lvl="0"/>
            <a:r>
              <a:rPr lang="en-GB" b="1">
                <a:latin typeface="Arial" pitchFamily="34"/>
                <a:cs typeface="Arial" pitchFamily="34"/>
              </a:rPr>
              <a:t>Guest Services and Facilities</a:t>
            </a:r>
          </a:p>
        </p:txBody>
      </p:sp>
      <p:sp>
        <p:nvSpPr>
          <p:cNvPr id="3" name="Content Placeholder 2">
            <a:extLst>
              <a:ext uri="{FF2B5EF4-FFF2-40B4-BE49-F238E27FC236}">
                <a16:creationId xmlns:a16="http://schemas.microsoft.com/office/drawing/2014/main" id="{20AB7C11-0B37-1002-2CBE-30D7A8AC5600}"/>
              </a:ext>
            </a:extLst>
          </p:cNvPr>
          <p:cNvSpPr txBox="1">
            <a:spLocks noGrp="1"/>
          </p:cNvSpPr>
          <p:nvPr>
            <p:ph idx="1"/>
          </p:nvPr>
        </p:nvSpPr>
        <p:spPr/>
        <p:txBody>
          <a:bodyPr/>
          <a:lstStyle/>
          <a:p>
            <a:pPr lvl="0"/>
            <a:r>
              <a:rPr lang="en-GB" b="1"/>
              <a:t>OFFERS</a:t>
            </a:r>
          </a:p>
          <a:p>
            <a:pPr lvl="0"/>
            <a:r>
              <a:rPr lang="en-GB"/>
              <a:t>Spa facilities (vary by locations)</a:t>
            </a:r>
          </a:p>
          <a:p>
            <a:pPr lvl="0"/>
            <a:r>
              <a:rPr lang="en-GB"/>
              <a:t>Hilton Honors loyalty program</a:t>
            </a:r>
          </a:p>
          <a:p>
            <a:pPr lvl="0"/>
            <a:r>
              <a:rPr lang="en-GB"/>
              <a:t>Pet Friendly</a:t>
            </a:r>
          </a:p>
          <a:p>
            <a:pPr lvl="0"/>
            <a:r>
              <a:rPr lang="en-GB"/>
              <a:t>Business services</a:t>
            </a:r>
          </a:p>
          <a:p>
            <a:pPr lvl="0"/>
            <a:endParaRPr lang="en-GB"/>
          </a:p>
          <a:p>
            <a:pPr lvl="0"/>
            <a:endParaRPr lang="en-GB"/>
          </a:p>
          <a:p>
            <a:pPr lvl="0"/>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027B0-57C5-E5CF-367C-D61097EBE95B}"/>
              </a:ext>
            </a:extLst>
          </p:cNvPr>
          <p:cNvSpPr txBox="1">
            <a:spLocks noGrp="1"/>
          </p:cNvSpPr>
          <p:nvPr>
            <p:ph type="title"/>
          </p:nvPr>
        </p:nvSpPr>
        <p:spPr/>
        <p:txBody>
          <a:bodyPr/>
          <a:lstStyle/>
          <a:p>
            <a:pPr lvl="0"/>
            <a:r>
              <a:rPr lang="en-GB" b="1">
                <a:latin typeface="Arial" pitchFamily="34"/>
                <a:cs typeface="Arial" pitchFamily="34"/>
              </a:rPr>
              <a:t>Function and Role of Guest Services</a:t>
            </a:r>
          </a:p>
        </p:txBody>
      </p:sp>
      <p:sp>
        <p:nvSpPr>
          <p:cNvPr id="3" name="Content Placeholder 2">
            <a:extLst>
              <a:ext uri="{FF2B5EF4-FFF2-40B4-BE49-F238E27FC236}">
                <a16:creationId xmlns:a16="http://schemas.microsoft.com/office/drawing/2014/main" id="{F8ED2236-8476-4670-7DD7-ED2710894A20}"/>
              </a:ext>
            </a:extLst>
          </p:cNvPr>
          <p:cNvSpPr txBox="1">
            <a:spLocks noGrp="1"/>
          </p:cNvSpPr>
          <p:nvPr>
            <p:ph idx="1"/>
          </p:nvPr>
        </p:nvSpPr>
        <p:spPr/>
        <p:txBody>
          <a:bodyPr/>
          <a:lstStyle/>
          <a:p>
            <a:pPr lvl="0"/>
            <a:r>
              <a:rPr lang="en-GB"/>
              <a:t>Personalised attention and assistance</a:t>
            </a:r>
          </a:p>
          <a:p>
            <a:pPr lvl="0"/>
            <a:r>
              <a:rPr lang="en-GB"/>
              <a:t>The 5 senses</a:t>
            </a:r>
          </a:p>
          <a:p>
            <a:pPr lvl="0"/>
            <a:r>
              <a:rPr lang="en-GB"/>
              <a:t>Ensure the guest are comfortable with the stay and experience</a:t>
            </a:r>
          </a:p>
          <a:p>
            <a:pPr lvl="0"/>
            <a:r>
              <a:rPr lang="en-GB"/>
              <a:t>High level of customer service</a:t>
            </a:r>
          </a:p>
          <a:p>
            <a:pPr lvl="0"/>
            <a:r>
              <a:rPr lang="en-GB"/>
              <a:t>Emotional intelligence,: “Emotional intelligence (EI) helps employees regulate their emotions and display appropriate emotions, and hence should help hospitality workers provide outstanding service.”</a:t>
            </a:r>
          </a:p>
          <a:p>
            <a:pPr marL="0" lvl="0" indent="0" algn="r">
              <a:buNone/>
            </a:pPr>
            <a:endParaRPr lang="en-GB"/>
          </a:p>
          <a:p>
            <a:pPr marL="0" lvl="0" indent="0" algn="r">
              <a:buNone/>
            </a:pPr>
            <a:r>
              <a:rPr lang="en-GB"/>
              <a:t>(Miao, Humphrey and Qian, 2021)</a:t>
            </a:r>
          </a:p>
          <a:p>
            <a:pPr marL="0" lvl="0" indent="0">
              <a:buNone/>
            </a:pP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A773-507F-BBFD-D560-F6C75F888A82}"/>
              </a:ext>
            </a:extLst>
          </p:cNvPr>
          <p:cNvSpPr txBox="1">
            <a:spLocks noGrp="1"/>
          </p:cNvSpPr>
          <p:nvPr>
            <p:ph type="title"/>
          </p:nvPr>
        </p:nvSpPr>
        <p:spPr/>
        <p:txBody>
          <a:bodyPr/>
          <a:lstStyle/>
          <a:p>
            <a:pPr lvl="0"/>
            <a:r>
              <a:rPr lang="en-GB" b="1">
                <a:latin typeface="Arial" pitchFamily="34"/>
                <a:cs typeface="Arial" pitchFamily="34"/>
              </a:rPr>
              <a:t>Importance of Guest Expectations</a:t>
            </a:r>
          </a:p>
        </p:txBody>
      </p:sp>
      <p:sp>
        <p:nvSpPr>
          <p:cNvPr id="3" name="Content Placeholder 2">
            <a:extLst>
              <a:ext uri="{FF2B5EF4-FFF2-40B4-BE49-F238E27FC236}">
                <a16:creationId xmlns:a16="http://schemas.microsoft.com/office/drawing/2014/main" id="{1592B21C-40CA-A934-AD70-332D9ABF31B3}"/>
              </a:ext>
            </a:extLst>
          </p:cNvPr>
          <p:cNvSpPr txBox="1">
            <a:spLocks noGrp="1"/>
          </p:cNvSpPr>
          <p:nvPr>
            <p:ph idx="1"/>
          </p:nvPr>
        </p:nvSpPr>
        <p:spPr/>
        <p:txBody>
          <a:bodyPr/>
          <a:lstStyle/>
          <a:p>
            <a:pPr lvl="0"/>
            <a:r>
              <a:rPr lang="en-GB"/>
              <a:t>Guest expectations play a crucial role in the hospitality industry as they help determine the level of satisfaction guests will have with their experience (Shoes For Crews Europe, 2019).</a:t>
            </a:r>
          </a:p>
          <a:p>
            <a:pPr lvl="0"/>
            <a:r>
              <a:rPr lang="en-GB"/>
              <a:t>If clients begin with the wrong expectations, they will ultimately feel manipulated and dissatisfied. And the result is negative reviews, decreased consumer loyalty, and decreased revenue(Hallstrom,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2C823-C9DD-419D-0116-685F1921F887}"/>
              </a:ext>
            </a:extLst>
          </p:cNvPr>
          <p:cNvSpPr txBox="1">
            <a:spLocks noGrp="1"/>
          </p:cNvSpPr>
          <p:nvPr>
            <p:ph type="title"/>
          </p:nvPr>
        </p:nvSpPr>
        <p:spPr>
          <a:xfrm>
            <a:off x="4079110" y="226231"/>
            <a:ext cx="3004599" cy="1325559"/>
          </a:xfrm>
        </p:spPr>
        <p:txBody>
          <a:bodyPr/>
          <a:lstStyle/>
          <a:p>
            <a:pPr lvl="0"/>
            <a:r>
              <a:rPr lang="en-GB" b="1">
                <a:latin typeface="Arial" pitchFamily="34"/>
                <a:cs typeface="Arial" pitchFamily="34"/>
              </a:rPr>
              <a:t>Summary</a:t>
            </a:r>
          </a:p>
        </p:txBody>
      </p:sp>
      <p:sp>
        <p:nvSpPr>
          <p:cNvPr id="3" name="Content Placeholder 2">
            <a:extLst>
              <a:ext uri="{FF2B5EF4-FFF2-40B4-BE49-F238E27FC236}">
                <a16:creationId xmlns:a16="http://schemas.microsoft.com/office/drawing/2014/main" id="{B1A78705-7394-4807-91AF-F50C88C5E40F}"/>
              </a:ext>
            </a:extLst>
          </p:cNvPr>
          <p:cNvSpPr txBox="1">
            <a:spLocks noGrp="1"/>
          </p:cNvSpPr>
          <p:nvPr>
            <p:ph idx="1"/>
          </p:nvPr>
        </p:nvSpPr>
        <p:spPr/>
        <p:txBody>
          <a:bodyPr/>
          <a:lstStyle/>
          <a:p>
            <a:pPr marL="0" lvl="0" indent="0">
              <a:buNone/>
            </a:pPr>
            <a:r>
              <a:rPr lang="en-GB"/>
              <a:t>- Organizations need functions to do tasks efficiently. Customer service helps customers address problems. Good customer service builds trust, loyalty, and business growth. Excellent customer service helps companies stand out and create long-term connections with customers.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5E9F7-1D21-597B-FDE6-3EFBB9503ABF}"/>
              </a:ext>
            </a:extLst>
          </p:cNvPr>
          <p:cNvSpPr>
            <a:spLocks noGrp="1"/>
          </p:cNvSpPr>
          <p:nvPr>
            <p:ph type="title"/>
          </p:nvPr>
        </p:nvSpPr>
        <p:spPr>
          <a:xfrm>
            <a:off x="4966138" y="-415263"/>
            <a:ext cx="1663261" cy="1325559"/>
          </a:xfrm>
        </p:spPr>
        <p:txBody>
          <a:bodyPr>
            <a:normAutofit/>
          </a:bodyPr>
          <a:lstStyle/>
          <a:p>
            <a:pPr algn="just"/>
            <a:r>
              <a:rPr lang="en-GB" sz="2000" b="1" dirty="0">
                <a:latin typeface="Arial" panose="020B0604020202020204" pitchFamily="34" charset="0"/>
                <a:cs typeface="Arial" panose="020B0604020202020204" pitchFamily="34" charset="0"/>
              </a:rPr>
              <a:t>References</a:t>
            </a:r>
            <a:endParaRPr lang="en-GB" sz="2000" dirty="0"/>
          </a:p>
        </p:txBody>
      </p:sp>
      <p:sp>
        <p:nvSpPr>
          <p:cNvPr id="3" name="Content Placeholder 2">
            <a:extLst>
              <a:ext uri="{FF2B5EF4-FFF2-40B4-BE49-F238E27FC236}">
                <a16:creationId xmlns:a16="http://schemas.microsoft.com/office/drawing/2014/main" id="{47A53E72-E594-6CE2-FBAA-31C89CBCAC37}"/>
              </a:ext>
            </a:extLst>
          </p:cNvPr>
          <p:cNvSpPr>
            <a:spLocks noGrp="1"/>
          </p:cNvSpPr>
          <p:nvPr>
            <p:ph idx="1"/>
          </p:nvPr>
        </p:nvSpPr>
        <p:spPr>
          <a:xfrm>
            <a:off x="73574" y="446143"/>
            <a:ext cx="12118426" cy="6293615"/>
          </a:xfrm>
        </p:spPr>
        <p:txBody>
          <a:bodyPr>
            <a:normAutofit/>
          </a:bodyPr>
          <a:lstStyle/>
          <a:p>
            <a:pPr marL="0" indent="0">
              <a:buNone/>
            </a:pPr>
            <a:r>
              <a:rPr lang="en-GB" sz="1400" i="1" dirty="0">
                <a:effectLst/>
                <a:latin typeface="Arial" panose="020B0604020202020204" pitchFamily="34" charset="0"/>
                <a:ea typeface="Times New Roman" panose="02020603050405020304" pitchFamily="18" charset="0"/>
                <a:cs typeface="Arial" panose="020B0604020202020204" pitchFamily="34" charset="0"/>
              </a:rPr>
              <a:t>Car rental</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Hilton for the stay</a:t>
            </a:r>
            <a:r>
              <a:rPr lang="en-GB" sz="1400" dirty="0">
                <a:effectLst/>
                <a:latin typeface="Arial" panose="020B0604020202020204" pitchFamily="34" charset="0"/>
                <a:ea typeface="Times New Roman" panose="02020603050405020304" pitchFamily="18" charset="0"/>
                <a:cs typeface="Arial" panose="020B0604020202020204" pitchFamily="34" charset="0"/>
              </a:rPr>
              <a:t>. Available at: https://www.hilton.com/en/offers/car-rental/?cid=OH%2CMB%2COffersPgCarRental%2CMULTIPR%2CTile%2CHome%2CSingleLink%2Ci87077 (Accessed: February 6, 2023). </a:t>
            </a:r>
          </a:p>
          <a:p>
            <a:pPr marL="0" indent="0">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Compton, N.B. (2020) </a:t>
            </a:r>
            <a:r>
              <a:rPr lang="en-GB" sz="1400" i="1" dirty="0">
                <a:effectLst/>
                <a:latin typeface="Arial" panose="020B0604020202020204" pitchFamily="34" charset="0"/>
                <a:ea typeface="Times New Roman" panose="02020603050405020304" pitchFamily="18" charset="0"/>
                <a:cs typeface="Arial" panose="020B0604020202020204" pitchFamily="34" charset="0"/>
              </a:rPr>
              <a:t>For the first time ever, Doubletree has released its iconic Chocolate chip cookie recipe</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The Washington Post</a:t>
            </a:r>
            <a:r>
              <a:rPr lang="en-GB" sz="1400" dirty="0">
                <a:effectLst/>
                <a:latin typeface="Arial" panose="020B0604020202020204" pitchFamily="34" charset="0"/>
                <a:ea typeface="Times New Roman" panose="02020603050405020304" pitchFamily="18" charset="0"/>
                <a:cs typeface="Arial" panose="020B0604020202020204" pitchFamily="34" charset="0"/>
              </a:rPr>
              <a:t>. WP Company. Available at: https://www.washingtonpost.com/travel/2020/04/09/first-time-ever-doubletree-has-released-its-iconic-chocolate-chip-cookie-recipe/ (Accessed: February 6, 2023). </a:t>
            </a:r>
          </a:p>
          <a:p>
            <a:pPr marL="0" indent="0">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Europe, E.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Start a DoubleTree by Hilton franchise in 2023</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Entrepreneur</a:t>
            </a:r>
            <a:r>
              <a:rPr lang="en-GB" sz="1400" dirty="0">
                <a:effectLst/>
                <a:latin typeface="Arial" panose="020B0604020202020204" pitchFamily="34" charset="0"/>
                <a:ea typeface="Times New Roman" panose="02020603050405020304" pitchFamily="18" charset="0"/>
                <a:cs typeface="Arial" panose="020B0604020202020204" pitchFamily="34" charset="0"/>
              </a:rPr>
              <a:t>. Available at: https://www.entrepreneur.com/franchises/doubletreebyhilton/284273 (Accessed: February 6, 2023). </a:t>
            </a:r>
          </a:p>
          <a:p>
            <a:pPr marL="0" indent="0">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Europe, S.F.C. (2019) </a:t>
            </a:r>
            <a:r>
              <a:rPr lang="en-GB" sz="1400" i="1" dirty="0">
                <a:effectLst/>
                <a:latin typeface="Arial" panose="020B0604020202020204" pitchFamily="34" charset="0"/>
                <a:ea typeface="Times New Roman" panose="02020603050405020304" pitchFamily="18" charset="0"/>
                <a:cs typeface="Arial" panose="020B0604020202020204" pitchFamily="34" charset="0"/>
              </a:rPr>
              <a:t>2020 hotel guest expectations that all hotel staff need to be aware of</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Shoes for Crews GB</a:t>
            </a:r>
            <a:r>
              <a:rPr lang="en-GB" sz="1400" dirty="0">
                <a:effectLst/>
                <a:latin typeface="Arial" panose="020B0604020202020204" pitchFamily="34" charset="0"/>
                <a:ea typeface="Times New Roman" panose="02020603050405020304" pitchFamily="18" charset="0"/>
                <a:cs typeface="Arial" panose="020B0604020202020204" pitchFamily="34" charset="0"/>
              </a:rPr>
              <a:t>. Available at: https://www.sfceurope.com/uk/blog/2020-hotel-guest-expectations-that-all-hotel-staff-need-to-be-aware-of (Accessed: February 6, 2023). </a:t>
            </a:r>
          </a:p>
          <a:p>
            <a:pPr marL="0" indent="0">
              <a:buNone/>
            </a:pPr>
            <a:r>
              <a:rPr lang="en-GB" sz="1400" dirty="0">
                <a:effectLst/>
                <a:latin typeface="Arial" panose="020B0604020202020204" pitchFamily="34" charset="0"/>
                <a:ea typeface="Calibri" panose="020F0502020204030204" pitchFamily="34" charset="0"/>
                <a:cs typeface="Arial" panose="020B0604020202020204" pitchFamily="34" charset="0"/>
              </a:rPr>
              <a:t>Hallstrom, C. (2021) </a:t>
            </a:r>
            <a:r>
              <a:rPr lang="en-GB" sz="1400" i="1" dirty="0">
                <a:effectLst/>
                <a:latin typeface="Arial" panose="020B0604020202020204" pitchFamily="34" charset="0"/>
                <a:ea typeface="Calibri" panose="020F0502020204030204" pitchFamily="34" charset="0"/>
                <a:cs typeface="Arial" panose="020B0604020202020204" pitchFamily="34" charset="0"/>
              </a:rPr>
              <a:t>Customer expectations in hotels: How to make your guests happy every time</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i="1" dirty="0" err="1">
                <a:effectLst/>
                <a:latin typeface="Arial" panose="020B0604020202020204" pitchFamily="34" charset="0"/>
                <a:ea typeface="Calibri" panose="020F0502020204030204" pitchFamily="34" charset="0"/>
                <a:cs typeface="Arial" panose="020B0604020202020204" pitchFamily="34" charset="0"/>
              </a:rPr>
              <a:t>HermesThemes</a:t>
            </a:r>
            <a:r>
              <a:rPr lang="en-GB" sz="1400" dirty="0">
                <a:effectLst/>
                <a:latin typeface="Arial" panose="020B0604020202020204" pitchFamily="34" charset="0"/>
                <a:ea typeface="Calibri" panose="020F0502020204030204" pitchFamily="34" charset="0"/>
                <a:cs typeface="Arial" panose="020B0604020202020204" pitchFamily="34" charset="0"/>
              </a:rPr>
              <a:t>. Available at: https://www.hermesthemes.com/customer-expectations-hotels-make-guests-happy-every-time/ (Accessed: February 6, 2023). </a:t>
            </a: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Hyland, P. (2021) </a:t>
            </a:r>
            <a:r>
              <a:rPr lang="en-GB" sz="1400" i="1" kern="0" dirty="0">
                <a:effectLst/>
                <a:latin typeface="Arial" panose="020B0604020202020204" pitchFamily="34" charset="0"/>
                <a:ea typeface="Times New Roman" panose="02020603050405020304" pitchFamily="18" charset="0"/>
                <a:cs typeface="Arial" panose="020B0604020202020204" pitchFamily="34" charset="0"/>
              </a:rPr>
              <a:t>Top 10 largest hotel chains in the world: .TR</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t>
            </a:r>
            <a:r>
              <a:rPr lang="en-GB" sz="1400" i="1" kern="0" dirty="0">
                <a:effectLst/>
                <a:latin typeface="Arial" panose="020B0604020202020204" pitchFamily="34" charset="0"/>
                <a:ea typeface="Times New Roman" panose="02020603050405020304" pitchFamily="18" charset="0"/>
                <a:cs typeface="Arial" panose="020B0604020202020204" pitchFamily="34" charset="0"/>
              </a:rPr>
              <a:t>TOP 10 Largest Hotel Chains in the World | .TR</a:t>
            </a:r>
            <a:r>
              <a:rPr lang="en-GB" sz="1400" kern="0" dirty="0">
                <a:effectLst/>
                <a:latin typeface="Arial" panose="020B0604020202020204" pitchFamily="34" charset="0"/>
                <a:ea typeface="Times New Roman" panose="02020603050405020304" pitchFamily="18" charset="0"/>
                <a:cs typeface="Arial" panose="020B0604020202020204" pitchFamily="34" charset="0"/>
              </a:rPr>
              <a:t>. Tourism Review Media. Available at: https://www.tourism-review.com/top-10-world-largest-hotel-groups-news1988 (Accessed: February 7, 2023). </a:t>
            </a:r>
          </a:p>
          <a:p>
            <a:pPr marL="0" indent="0">
              <a:buNone/>
            </a:pPr>
            <a:r>
              <a:rPr lang="en-GB" sz="1400" dirty="0" err="1">
                <a:effectLst/>
                <a:latin typeface="Arial" panose="020B0604020202020204" pitchFamily="34" charset="0"/>
                <a:ea typeface="Times New Roman" panose="02020603050405020304" pitchFamily="18" charset="0"/>
                <a:cs typeface="Arial" panose="020B0604020202020204" pitchFamily="34" charset="0"/>
              </a:rPr>
              <a:t>Lavanchy</a:t>
            </a:r>
            <a:r>
              <a:rPr lang="en-GB" sz="1400" dirty="0">
                <a:effectLst/>
                <a:latin typeface="Arial" panose="020B0604020202020204" pitchFamily="34" charset="0"/>
                <a:ea typeface="Times New Roman" panose="02020603050405020304" pitchFamily="18" charset="0"/>
                <a:cs typeface="Arial" panose="020B0604020202020204" pitchFamily="34" charset="0"/>
              </a:rPr>
              <a:t>, D. (2018) </a:t>
            </a:r>
            <a:r>
              <a:rPr lang="en-GB" sz="1400" i="1" dirty="0">
                <a:effectLst/>
                <a:latin typeface="Arial" panose="020B0604020202020204" pitchFamily="34" charset="0"/>
                <a:ea typeface="Times New Roman" panose="02020603050405020304" pitchFamily="18" charset="0"/>
                <a:cs typeface="Arial" panose="020B0604020202020204" pitchFamily="34" charset="0"/>
              </a:rPr>
              <a:t>Understanding the difference between business and Leisure Travellers</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Geneva Business News | </a:t>
            </a:r>
            <a:r>
              <a:rPr lang="en-GB" sz="1400" i="1" dirty="0" err="1">
                <a:effectLst/>
                <a:latin typeface="Arial" panose="020B0604020202020204" pitchFamily="34" charset="0"/>
                <a:ea typeface="Times New Roman" panose="02020603050405020304" pitchFamily="18" charset="0"/>
                <a:cs typeface="Arial" panose="020B0604020202020204" pitchFamily="34" charset="0"/>
              </a:rPr>
              <a:t>Actualités</a:t>
            </a:r>
            <a:r>
              <a:rPr lang="en-GB" sz="1400" i="1"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err="1">
                <a:effectLst/>
                <a:latin typeface="Arial" panose="020B0604020202020204" pitchFamily="34" charset="0"/>
                <a:ea typeface="Times New Roman" panose="02020603050405020304" pitchFamily="18" charset="0"/>
                <a:cs typeface="Arial" panose="020B0604020202020204" pitchFamily="34" charset="0"/>
              </a:rPr>
              <a:t>Emploi</a:t>
            </a:r>
            <a:r>
              <a:rPr lang="en-GB" sz="1400" i="1" dirty="0">
                <a:effectLst/>
                <a:latin typeface="Arial" panose="020B0604020202020204" pitchFamily="34" charset="0"/>
                <a:ea typeface="Times New Roman" panose="02020603050405020304" pitchFamily="18" charset="0"/>
                <a:cs typeface="Arial" panose="020B0604020202020204" pitchFamily="34" charset="0"/>
              </a:rPr>
              <a:t>, RH, </a:t>
            </a:r>
            <a:r>
              <a:rPr lang="en-GB" sz="1400" i="1" dirty="0" err="1">
                <a:effectLst/>
                <a:latin typeface="Arial" panose="020B0604020202020204" pitchFamily="34" charset="0"/>
                <a:ea typeface="Times New Roman" panose="02020603050405020304" pitchFamily="18" charset="0"/>
                <a:cs typeface="Arial" panose="020B0604020202020204" pitchFamily="34" charset="0"/>
              </a:rPr>
              <a:t>économie</a:t>
            </a:r>
            <a:r>
              <a:rPr lang="en-GB" sz="1400" i="1"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err="1">
                <a:effectLst/>
                <a:latin typeface="Arial" panose="020B0604020202020204" pitchFamily="34" charset="0"/>
                <a:ea typeface="Times New Roman" panose="02020603050405020304" pitchFamily="18" charset="0"/>
                <a:cs typeface="Arial" panose="020B0604020202020204" pitchFamily="34" charset="0"/>
              </a:rPr>
              <a:t>entreprises</a:t>
            </a:r>
            <a:r>
              <a:rPr lang="en-GB" sz="1400" i="1" dirty="0">
                <a:effectLst/>
                <a:latin typeface="Arial" panose="020B0604020202020204" pitchFamily="34" charset="0"/>
                <a:ea typeface="Times New Roman" panose="02020603050405020304" pitchFamily="18" charset="0"/>
                <a:cs typeface="Arial" panose="020B0604020202020204" pitchFamily="34" charset="0"/>
              </a:rPr>
              <a:t>, Genève, Suisse.</a:t>
            </a:r>
            <a:r>
              <a:rPr lang="en-GB" sz="1400" dirty="0">
                <a:effectLst/>
                <a:latin typeface="Arial" panose="020B0604020202020204" pitchFamily="34" charset="0"/>
                <a:ea typeface="Times New Roman" panose="02020603050405020304" pitchFamily="18" charset="0"/>
                <a:cs typeface="Arial" panose="020B0604020202020204" pitchFamily="34" charset="0"/>
              </a:rPr>
              <a:t> Available at: https://www.gbnews.ch/understanding-the-difference-between-business-and-leisure-travellers/ (Accessed: February 6, 2023). </a:t>
            </a:r>
          </a:p>
          <a:p>
            <a:pPr marL="0" indent="0">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Miao, C., Humphrey, R. and Qian, S. (1970) </a:t>
            </a:r>
            <a:r>
              <a:rPr lang="en-GB" sz="1400" i="1" dirty="0">
                <a:effectLst/>
                <a:latin typeface="Arial" panose="020B0604020202020204" pitchFamily="34" charset="0"/>
                <a:ea typeface="Times New Roman" panose="02020603050405020304" pitchFamily="18" charset="0"/>
                <a:cs typeface="Arial" panose="020B0604020202020204" pitchFamily="34" charset="0"/>
              </a:rPr>
              <a:t>[pdf] emotional intelligence and job performance in the hospitality industry: A meta-analytic review: Semantic scholar</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International Journal of Contemporary Hospitality Management</a:t>
            </a:r>
            <a:r>
              <a:rPr lang="en-GB" sz="1400" dirty="0">
                <a:effectLst/>
                <a:latin typeface="Arial" panose="020B0604020202020204" pitchFamily="34" charset="0"/>
                <a:ea typeface="Times New Roman" panose="02020603050405020304" pitchFamily="18" charset="0"/>
                <a:cs typeface="Arial" panose="020B0604020202020204" pitchFamily="34" charset="0"/>
              </a:rPr>
              <a:t>. Available at: https://www.semanticscholar.org/paper/Emotional-intelligence-and-job-performance-in-the-a-Miao-Humphrey/764c28e99a7af9866d7bc484a85bd4817dd978aa (Accessed: February 6, 2023). </a:t>
            </a:r>
          </a:p>
          <a:p>
            <a:pPr marL="0" indent="0">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Miller, A. (2022) </a:t>
            </a:r>
            <a:r>
              <a:rPr lang="en-GB" sz="1400" i="1" kern="0" dirty="0">
                <a:effectLst/>
                <a:latin typeface="Arial" panose="020B0604020202020204" pitchFamily="34" charset="0"/>
                <a:ea typeface="Times New Roman" panose="02020603050405020304" pitchFamily="18" charset="0"/>
                <a:cs typeface="Arial" panose="020B0604020202020204" pitchFamily="34" charset="0"/>
              </a:rPr>
              <a:t>Hilton Hotels </a:t>
            </a:r>
            <a:r>
              <a:rPr lang="en-GB" sz="1400" i="1" kern="0" dirty="0" err="1">
                <a:effectLst/>
                <a:latin typeface="Arial" panose="020B0604020202020204" pitchFamily="34" charset="0"/>
                <a:ea typeface="Times New Roman" panose="02020603050405020304" pitchFamily="18" charset="0"/>
                <a:cs typeface="Arial" panose="020B0604020202020204" pitchFamily="34" charset="0"/>
              </a:rPr>
              <a:t>Honors</a:t>
            </a:r>
            <a:r>
              <a:rPr lang="en-GB" sz="1400" i="1" kern="0" dirty="0">
                <a:effectLst/>
                <a:latin typeface="Arial" panose="020B0604020202020204" pitchFamily="34" charset="0"/>
                <a:ea typeface="Times New Roman" panose="02020603050405020304" pitchFamily="18" charset="0"/>
                <a:cs typeface="Arial" panose="020B0604020202020204" pitchFamily="34" charset="0"/>
              </a:rPr>
              <a:t> Loyalty Program Review [in-depth]</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t>
            </a:r>
            <a:r>
              <a:rPr lang="en-GB" sz="1400" i="1" kern="0" dirty="0">
                <a:effectLst/>
                <a:latin typeface="Arial" panose="020B0604020202020204" pitchFamily="34" charset="0"/>
                <a:ea typeface="Times New Roman" panose="02020603050405020304" pitchFamily="18" charset="0"/>
                <a:cs typeface="Arial" panose="020B0604020202020204" pitchFamily="34" charset="0"/>
              </a:rPr>
              <a:t>UpgradedPoints.com</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Available at: https://upgradedpoints.com/travel/hotels/hilton-hhonors-loyalty-program/ (Accessed: February 6, 2023). </a:t>
            </a:r>
            <a:endParaRPr lang="en-GB" sz="1400" kern="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Tunstall, S. (2021) </a:t>
            </a:r>
            <a:r>
              <a:rPr lang="en-GB" sz="1400" i="1" kern="0" dirty="0">
                <a:effectLst/>
                <a:latin typeface="Arial" panose="020B0604020202020204" pitchFamily="34" charset="0"/>
                <a:ea typeface="Times New Roman" panose="02020603050405020304" pitchFamily="18" charset="0"/>
                <a:cs typeface="Arial" panose="020B0604020202020204" pitchFamily="34" charset="0"/>
              </a:rPr>
              <a:t>Can I bring my dog to DoubleTree by Hilton?</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t>
            </a:r>
            <a:r>
              <a:rPr lang="en-GB" sz="1400" i="1" kern="0" dirty="0" err="1">
                <a:effectLst/>
                <a:latin typeface="Arial" panose="020B0604020202020204" pitchFamily="34" charset="0"/>
                <a:ea typeface="Times New Roman" panose="02020603050405020304" pitchFamily="18" charset="0"/>
                <a:cs typeface="Arial" panose="020B0604020202020204" pitchFamily="34" charset="0"/>
              </a:rPr>
              <a:t>BringFido</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Available at: https://www.bringfido.com/blog/doubletree-by-hilton-pet-policy/ (Accessed: February 7, 2023). </a:t>
            </a:r>
            <a:endParaRPr lang="en-GB" sz="1400" kern="15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8649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TotalTime>
  <Words>826</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Student: Dominik Csaba David (2208146) Module: Hospitality and Guest Services (BMIH4003) Lecturer: Kathryn Flynn Date: 06.02.2023 </vt:lpstr>
      <vt:lpstr>Table of content</vt:lpstr>
      <vt:lpstr>DoubleTree By Hilton</vt:lpstr>
      <vt:lpstr>Main Consumers</vt:lpstr>
      <vt:lpstr>Guest Services and Facilities</vt:lpstr>
      <vt:lpstr>Function and Role of Guest Services</vt:lpstr>
      <vt:lpstr>Importance of Guest Expectations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Dominik Csaba David (2208146) Module: Hospitality and Guest Services (BMIH4003) Lecturer: Kathryn Flynn Date: 06.02.2023 </dc:title>
  <dc:creator>Dominik Csab David (2208146)</dc:creator>
  <cp:lastModifiedBy>Dominik Csab David (2208146)</cp:lastModifiedBy>
  <cp:revision>4</cp:revision>
  <dcterms:created xsi:type="dcterms:W3CDTF">2023-02-06T16:28:07Z</dcterms:created>
  <dcterms:modified xsi:type="dcterms:W3CDTF">2023-02-09T16:48:53Z</dcterms:modified>
</cp:coreProperties>
</file>