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59" r:id="rId7"/>
    <p:sldId id="260" r:id="rId8"/>
    <p:sldId id="258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2A75B6-55C1-4140-919F-42D054C02F3C}" v="207" dt="2025-02-12T18:59:24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87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9EB098-5394-4AAB-9BF2-3FB4396BEA74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0DC086-F91D-4FAE-886C-91276204D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900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0DC086-F91D-4FAE-886C-91276204D9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84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window in a room&#10;&#10;Description automatically generated">
            <a:extLst>
              <a:ext uri="{FF2B5EF4-FFF2-40B4-BE49-F238E27FC236}">
                <a16:creationId xmlns:a16="http://schemas.microsoft.com/office/drawing/2014/main" id="{866C977E-CFC1-C9E5-7247-B0E92270E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32" r="9091" b="3650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546657-13F6-F59B-DD14-07658AA7BD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Professional placement seminar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47DCE-9470-1AF8-904C-BF3985F8A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 a 10-minute presentation by Caleb Rees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266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6000"/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C6F4B7-D10C-F588-CC79-6E32D2124233}"/>
              </a:ext>
            </a:extLst>
          </p:cNvPr>
          <p:cNvSpPr txBox="1"/>
          <p:nvPr/>
        </p:nvSpPr>
        <p:spPr>
          <a:xfrm>
            <a:off x="167149" y="324464"/>
            <a:ext cx="5486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was the goal of this module?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BAB1D1-9B87-36BE-77FD-B169C4EA4CD1}"/>
              </a:ext>
            </a:extLst>
          </p:cNvPr>
          <p:cNvSpPr txBox="1"/>
          <p:nvPr/>
        </p:nvSpPr>
        <p:spPr>
          <a:xfrm>
            <a:off x="344130" y="2271252"/>
            <a:ext cx="56338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Strata Florida trust assigned me and another student to sort through and catalogue an assemblage.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31744B-912B-DCB0-93DF-8FA98FF4ACDF}"/>
              </a:ext>
            </a:extLst>
          </p:cNvPr>
          <p:cNvSpPr txBox="1"/>
          <p:nvPr/>
        </p:nvSpPr>
        <p:spPr>
          <a:xfrm>
            <a:off x="344130" y="3429000"/>
            <a:ext cx="42180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assemblage was a collection taken from Strata Florida's old farmhouse </a:t>
            </a:r>
            <a:r>
              <a:rPr lang="en-GB" dirty="0" err="1"/>
              <a:t>Mynachlog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A6964D-FFFA-C6BA-6898-49FC4626437C}"/>
              </a:ext>
            </a:extLst>
          </p:cNvPr>
          <p:cNvSpPr txBox="1"/>
          <p:nvPr/>
        </p:nvSpPr>
        <p:spPr>
          <a:xfrm>
            <a:off x="344130" y="4679704"/>
            <a:ext cx="46506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assemblage was to be documented and catalogued in the given time frame of four weeks.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5878BA7-AFE3-A83B-238F-E85A9E66EC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988" y="186506"/>
            <a:ext cx="2225641" cy="3953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9AA2E129-1FEA-30A4-7D38-65C3A02D0D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0068" y="0"/>
            <a:ext cx="2828486" cy="5024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4EFC213A-570E-3448-D923-350590B1D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834" y="3890665"/>
            <a:ext cx="5177970" cy="2915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442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518D9D-A14A-7929-0AB4-6951DE886A61}"/>
              </a:ext>
            </a:extLst>
          </p:cNvPr>
          <p:cNvSpPr txBox="1"/>
          <p:nvPr/>
        </p:nvSpPr>
        <p:spPr>
          <a:xfrm>
            <a:off x="2614863" y="737936"/>
            <a:ext cx="731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was the assemblage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D79EC4-D558-2D40-745C-1B3E0351BC98}"/>
              </a:ext>
            </a:extLst>
          </p:cNvPr>
          <p:cNvSpPr txBox="1"/>
          <p:nvPr/>
        </p:nvSpPr>
        <p:spPr>
          <a:xfrm>
            <a:off x="256674" y="2125215"/>
            <a:ext cx="58393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assemblage was a collection of items that had been stored in the old farmhouse kitchen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ADC2AE-38DD-045D-5FCE-41DF939834DB}"/>
              </a:ext>
            </a:extLst>
          </p:cNvPr>
          <p:cNvSpPr txBox="1"/>
          <p:nvPr/>
        </p:nvSpPr>
        <p:spPr>
          <a:xfrm>
            <a:off x="256675" y="3428999"/>
            <a:ext cx="58393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general date of these items was from the 1890s-1990s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D4B7FE-1BC4-EF5F-6B9D-99A9DDA8E626}"/>
              </a:ext>
            </a:extLst>
          </p:cNvPr>
          <p:cNvSpPr txBox="1"/>
          <p:nvPr/>
        </p:nvSpPr>
        <p:spPr>
          <a:xfrm>
            <a:off x="256674" y="4816278"/>
            <a:ext cx="5476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items range from kitchen utensils to a full portrait of the house’s owner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1AE35CB-2188-DD56-B81D-E47467588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242" y="2663876"/>
            <a:ext cx="6453996" cy="363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749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46BAF9-E02A-4AE6-9A27-6612C6C241DA}"/>
              </a:ext>
            </a:extLst>
          </p:cNvPr>
          <p:cNvSpPr txBox="1"/>
          <p:nvPr/>
        </p:nvSpPr>
        <p:spPr>
          <a:xfrm>
            <a:off x="489283" y="1340060"/>
            <a:ext cx="51013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House was the refectory of the Abbey but was rebuilt in the 16</a:t>
            </a:r>
            <a:r>
              <a:rPr lang="en-GB" baseline="30000" dirty="0"/>
              <a:t>th</a:t>
            </a:r>
            <a:r>
              <a:rPr lang="en-GB" dirty="0"/>
              <a:t> century as a mansion</a:t>
            </a:r>
          </a:p>
          <a:p>
            <a:r>
              <a:rPr lang="en-GB" dirty="0"/>
              <a:t>Then it was refurbished in the 19</a:t>
            </a:r>
            <a:r>
              <a:rPr lang="en-GB" baseline="30000" dirty="0"/>
              <a:t>th</a:t>
            </a:r>
            <a:r>
              <a:rPr lang="en-GB" dirty="0"/>
              <a:t> and 20</a:t>
            </a:r>
            <a:r>
              <a:rPr lang="en-GB" baseline="30000" dirty="0"/>
              <a:t>th</a:t>
            </a:r>
            <a:r>
              <a:rPr lang="en-GB" dirty="0"/>
              <a:t> century before being abandoned due to its decline.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47E51E-32CF-73FC-724A-8B8AE4BB4524}"/>
              </a:ext>
            </a:extLst>
          </p:cNvPr>
          <p:cNvSpPr txBox="1"/>
          <p:nvPr/>
        </p:nvSpPr>
        <p:spPr>
          <a:xfrm>
            <a:off x="489283" y="4494592"/>
            <a:ext cx="47003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However, there is talks of  a large-scale refurbishing being done to restore the house.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B87629-FCCD-2CE1-1F59-5187F4226959}"/>
              </a:ext>
            </a:extLst>
          </p:cNvPr>
          <p:cNvSpPr txBox="1"/>
          <p:nvPr/>
        </p:nvSpPr>
        <p:spPr>
          <a:xfrm>
            <a:off x="4640826" y="324465"/>
            <a:ext cx="31266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Background</a:t>
            </a:r>
            <a:r>
              <a:rPr lang="en-GB" dirty="0"/>
              <a:t> </a:t>
            </a:r>
          </a:p>
        </p:txBody>
      </p:sp>
      <p:pic>
        <p:nvPicPr>
          <p:cNvPr id="5126" name="Picture 6" descr="Picture">
            <a:extLst>
              <a:ext uri="{FF2B5EF4-FFF2-40B4-BE49-F238E27FC236}">
                <a16:creationId xmlns:a16="http://schemas.microsoft.com/office/drawing/2014/main" id="{7C46A27B-886A-F421-A28B-A5FEF9A92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019" y="1582994"/>
            <a:ext cx="5580105" cy="418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807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EF3E62-FD0D-5474-6163-C31A7F5EE1BD}"/>
              </a:ext>
            </a:extLst>
          </p:cNvPr>
          <p:cNvSpPr txBox="1"/>
          <p:nvPr/>
        </p:nvSpPr>
        <p:spPr>
          <a:xfrm>
            <a:off x="4237704" y="690787"/>
            <a:ext cx="30185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Methodology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5837D8-AA9F-DFF2-E398-B6E434F09ABF}"/>
              </a:ext>
            </a:extLst>
          </p:cNvPr>
          <p:cNvSpPr txBox="1"/>
          <p:nvPr/>
        </p:nvSpPr>
        <p:spPr>
          <a:xfrm>
            <a:off x="2153264" y="1673814"/>
            <a:ext cx="24875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acquire the assemblage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587782-6559-0BBA-D53E-C1AE0D8C920D}"/>
              </a:ext>
            </a:extLst>
          </p:cNvPr>
          <p:cNvSpPr txBox="1"/>
          <p:nvPr/>
        </p:nvSpPr>
        <p:spPr>
          <a:xfrm>
            <a:off x="7118556" y="1659558"/>
            <a:ext cx="27038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 a box of artefacts that we need to go through in that given day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8457AD-4538-B2E7-59E2-D0839C292E9E}"/>
              </a:ext>
            </a:extLst>
          </p:cNvPr>
          <p:cNvSpPr txBox="1"/>
          <p:nvPr/>
        </p:nvSpPr>
        <p:spPr>
          <a:xfrm>
            <a:off x="2025445" y="4039249"/>
            <a:ext cx="2160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Write out the objects profile on a custom designed artefact  sheet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287AEB-F32A-8749-8A66-CF805992EDC2}"/>
              </a:ext>
            </a:extLst>
          </p:cNvPr>
          <p:cNvSpPr txBox="1"/>
          <p:nvPr/>
        </p:nvSpPr>
        <p:spPr>
          <a:xfrm>
            <a:off x="7288551" y="4039249"/>
            <a:ext cx="19271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Then transcribe the data onto Microsoft excel for ease of access</a:t>
            </a:r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82C28DEE-CF18-46E9-B5F4-23E22D06BF30}"/>
              </a:ext>
            </a:extLst>
          </p:cNvPr>
          <p:cNvCxnSpPr/>
          <p:nvPr/>
        </p:nvCxnSpPr>
        <p:spPr>
          <a:xfrm>
            <a:off x="4886632" y="2067714"/>
            <a:ext cx="1986116" cy="1270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38EBEA8A-F662-F5A1-125E-ACC02C3D81EA}"/>
              </a:ext>
            </a:extLst>
          </p:cNvPr>
          <p:cNvCxnSpPr/>
          <p:nvPr/>
        </p:nvCxnSpPr>
        <p:spPr>
          <a:xfrm rot="10800000" flipV="1">
            <a:off x="4640825" y="2781374"/>
            <a:ext cx="2330245" cy="844812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E05DB60-62E9-62D7-2385-0022072C01F8}"/>
              </a:ext>
            </a:extLst>
          </p:cNvPr>
          <p:cNvCxnSpPr/>
          <p:nvPr/>
        </p:nvCxnSpPr>
        <p:spPr>
          <a:xfrm>
            <a:off x="4503174" y="4541565"/>
            <a:ext cx="246789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9647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20B156-A7AF-ACD4-72DA-10F91FF2BC43}"/>
              </a:ext>
            </a:extLst>
          </p:cNvPr>
          <p:cNvSpPr txBox="1"/>
          <p:nvPr/>
        </p:nvSpPr>
        <p:spPr>
          <a:xfrm>
            <a:off x="4921822" y="447625"/>
            <a:ext cx="2599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Reflections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EA7C5D-CE3C-A1D8-DB3F-17E0D15A303B}"/>
              </a:ext>
            </a:extLst>
          </p:cNvPr>
          <p:cNvSpPr txBox="1"/>
          <p:nvPr/>
        </p:nvSpPr>
        <p:spPr>
          <a:xfrm>
            <a:off x="1310316" y="1936999"/>
            <a:ext cx="4610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Data handling - messy data and clarity.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A399B3-DE9C-3913-8F36-39EAA74F1E49}"/>
              </a:ext>
            </a:extLst>
          </p:cNvPr>
          <p:cNvSpPr txBox="1"/>
          <p:nvPr/>
        </p:nvSpPr>
        <p:spPr>
          <a:xfrm>
            <a:off x="1310316" y="2938816"/>
            <a:ext cx="6958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Contemporary archaeology -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79B5D2-E6B7-FCB2-A001-866000BAAC3B}"/>
              </a:ext>
            </a:extLst>
          </p:cNvPr>
          <p:cNvSpPr txBox="1"/>
          <p:nvPr/>
        </p:nvSpPr>
        <p:spPr>
          <a:xfrm>
            <a:off x="1310316" y="3942113"/>
            <a:ext cx="78336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Visiting the site and being able to talk to people who are working on the project.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377277-283F-1168-C97D-DFCDA8F1903B}"/>
              </a:ext>
            </a:extLst>
          </p:cNvPr>
          <p:cNvSpPr txBox="1"/>
          <p:nvPr/>
        </p:nvSpPr>
        <p:spPr>
          <a:xfrm>
            <a:off x="1310316" y="5220929"/>
            <a:ext cx="794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fact it was an actual task given by an actual archaeological trust</a:t>
            </a:r>
          </a:p>
        </p:txBody>
      </p:sp>
    </p:spTree>
    <p:extLst>
      <p:ext uri="{BB962C8B-B14F-4D97-AF65-F5344CB8AC3E}">
        <p14:creationId xmlns:p14="http://schemas.microsoft.com/office/powerpoint/2010/main" val="2054418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7F3949-758A-7C9E-2119-8E10708AF3B7}"/>
              </a:ext>
            </a:extLst>
          </p:cNvPr>
          <p:cNvSpPr txBox="1"/>
          <p:nvPr/>
        </p:nvSpPr>
        <p:spPr>
          <a:xfrm>
            <a:off x="4709652" y="668594"/>
            <a:ext cx="29306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Referencing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6FE6D6-863F-A429-4B5F-1C8A84678873}"/>
              </a:ext>
            </a:extLst>
          </p:cNvPr>
          <p:cNvSpPr txBox="1"/>
          <p:nvPr/>
        </p:nvSpPr>
        <p:spPr>
          <a:xfrm>
            <a:off x="0" y="1638746"/>
            <a:ext cx="13017666" cy="116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Harrison, R. and Schofield, J. (eds) (2010)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After Modernity: Archaeological Approaches to the Contemporary Past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Oxford: Oxford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Goldstein (eds) 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Heritage and Archaeology in Practice: Presentation, Teaching, and Engagement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Gainesville: University Press of Florida, pp. 98–108.</a:t>
            </a:r>
            <a:endParaRPr lang="en-GB" sz="11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Archaeology in Practice: Presentation, Teaching, and Engagement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Gainesville: University Press of Florida</a:t>
            </a: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16D49F16-D2B9-5651-A86F-81A82DBAC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082095"/>
            <a:ext cx="6359433" cy="143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florida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2025.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strata floriorg.uk.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file:///C:/Users/Harry%20Rees/Zotero/storage/TMAMJAK9/www.strataflorida.org.uk.html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8th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febuary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5E44AB7-AE7C-7316-3E08-A03CEEDC927A}"/>
              </a:ext>
            </a:extLst>
          </p:cNvPr>
          <p:cNvSpPr txBox="1"/>
          <p:nvPr/>
        </p:nvSpPr>
        <p:spPr>
          <a:xfrm>
            <a:off x="0" y="3380578"/>
            <a:ext cx="12570301" cy="13301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Rathje, W.L. and Murphy, C. (2001) </a:t>
            </a:r>
            <a:r>
              <a:rPr lang="en-GB" sz="1100" i="1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Rubbish!: The Archaeology of Garbage</a:t>
            </a:r>
            <a:r>
              <a:rPr lang="en-GB" sz="11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University of Arizona Press.</a:t>
            </a:r>
          </a:p>
          <a:p>
            <a:endParaRPr lang="en-GB" sz="1100" kern="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Burton, J. (2019) ‘Authority and Conflict at The Cistercian Abbey of Strata Florida’,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Welsh History Review / 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Cylchgrawn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Hanes Cymru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29(3), pp. 377–407. Available at: https://doi.org/10.16922/whr.29.3.2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663664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1" ma:contentTypeDescription="Create a new document." ma:contentTypeScope="" ma:versionID="18b3edd155aebed63e19caf9ab09f416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c2b89703537a80c54fd2b5806fe023aa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106D95C0-ACDC-40ED-8A3F-923B264AF8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3EA78-5594-4586-85C2-8F05D5BAA9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3016FB-E998-4653-9D9E-1B480CA02136}">
  <ds:schemaRefs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purl.org/dc/dcmitype/"/>
    <ds:schemaRef ds:uri="47a3e2db-67be-4841-b3a5-2f2fb1d7c7b3"/>
    <ds:schemaRef ds:uri="60ab93c2-c2e2-4a82-ab36-09e8ba3f753e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7378</TotalTime>
  <Words>450</Words>
  <Application>Microsoft Office PowerPoint</Application>
  <PresentationFormat>Widescreen</PresentationFormat>
  <Paragraphs>36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Century Gothic</vt:lpstr>
      <vt:lpstr>Wingdings 3</vt:lpstr>
      <vt:lpstr>Ion</vt:lpstr>
      <vt:lpstr>Professional placement seminar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Caleb Rees (2305437)</dc:creator>
  <cp:lastModifiedBy>Caleb Rees (2305437)</cp:lastModifiedBy>
  <cp:revision>2</cp:revision>
  <dcterms:created xsi:type="dcterms:W3CDTF">2025-02-07T16:04:53Z</dcterms:created>
  <dcterms:modified xsi:type="dcterms:W3CDTF">2025-02-12T19:03:23Z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