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00CA68-D069-C188-9643-81A735233FB5}" v="2" dt="2025-05-19T10:53:30.848"/>
    <p1510:client id="{46445424-7BC7-B122-84F1-2BE30AC876A2}" v="22" dt="2025-05-19T07:40:20.817"/>
    <p1510:client id="{8BAED436-1050-6DCC-3995-2D6266898BBE}" v="2650" dt="2025-05-18T15:28:56.891"/>
    <p1510:client id="{B559E848-76C4-FDCF-75F3-37EDF45CDA0B}" v="43" dt="2025-05-18T15:31:43.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3.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4.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3.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4.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7EEDFA-B2AC-418D-BBA3-41A78E56E1E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4455B88-E45E-47AE-B7AA-B190ECF69FEF}">
      <dgm:prSet/>
      <dgm:spPr/>
      <dgm:t>
        <a:bodyPr/>
        <a:lstStyle/>
        <a:p>
          <a:r>
            <a:rPr lang="en-US" b="1"/>
            <a:t>Demand: </a:t>
          </a:r>
          <a:r>
            <a:rPr lang="en-US"/>
            <a:t>Gov Wales (2025), currently there is a high increase in international tourists visiting Wales with high demand for cycling activities and landscape.</a:t>
          </a:r>
        </a:p>
      </dgm:t>
    </dgm:pt>
    <dgm:pt modelId="{AB79931D-6D59-41AD-9867-D8536BDEFFF3}" type="parTrans" cxnId="{CBC8EE44-2A8B-406E-94EF-E9E76E1F06DA}">
      <dgm:prSet/>
      <dgm:spPr/>
      <dgm:t>
        <a:bodyPr/>
        <a:lstStyle/>
        <a:p>
          <a:endParaRPr lang="en-US"/>
        </a:p>
      </dgm:t>
    </dgm:pt>
    <dgm:pt modelId="{BAE5BDD2-2129-4927-83BF-3E6E0023BF1C}" type="sibTrans" cxnId="{CBC8EE44-2A8B-406E-94EF-E9E76E1F06DA}">
      <dgm:prSet/>
      <dgm:spPr/>
      <dgm:t>
        <a:bodyPr/>
        <a:lstStyle/>
        <a:p>
          <a:endParaRPr lang="en-US"/>
        </a:p>
      </dgm:t>
    </dgm:pt>
    <dgm:pt modelId="{578CFBAF-35F1-4635-B0D3-42F87C0DF745}">
      <dgm:prSet/>
      <dgm:spPr/>
      <dgm:t>
        <a:bodyPr/>
        <a:lstStyle/>
        <a:p>
          <a:r>
            <a:rPr lang="en-US"/>
            <a:t>outdoor events can minimize the environmental impact as high trend for sustainable actions and initiatives, the use of biodegradable items or recyclable materials.</a:t>
          </a:r>
        </a:p>
      </dgm:t>
    </dgm:pt>
    <dgm:pt modelId="{B9E573CD-A72D-431A-AC2B-8BDBA7BD17F4}" type="parTrans" cxnId="{117092C1-F553-47ED-829B-F25D0EB57236}">
      <dgm:prSet/>
      <dgm:spPr/>
      <dgm:t>
        <a:bodyPr/>
        <a:lstStyle/>
        <a:p>
          <a:endParaRPr lang="en-US"/>
        </a:p>
      </dgm:t>
    </dgm:pt>
    <dgm:pt modelId="{FDCBE940-A908-4094-991B-7CD85C0316DB}" type="sibTrans" cxnId="{117092C1-F553-47ED-829B-F25D0EB57236}">
      <dgm:prSet/>
      <dgm:spPr/>
      <dgm:t>
        <a:bodyPr/>
        <a:lstStyle/>
        <a:p>
          <a:endParaRPr lang="en-US"/>
        </a:p>
      </dgm:t>
    </dgm:pt>
    <dgm:pt modelId="{4C295F7E-A0AA-4B13-A28E-84645A3D4608}">
      <dgm:prSet/>
      <dgm:spPr/>
      <dgm:t>
        <a:bodyPr/>
        <a:lstStyle/>
        <a:p>
          <a:r>
            <a:rPr lang="en-US"/>
            <a:t>ISSUE: biggest issue of the outdoor event is the weather and natural disasters and isolated location; the nearest petrol station is nearly 30 miles away from the location of the event</a:t>
          </a:r>
        </a:p>
      </dgm:t>
    </dgm:pt>
    <dgm:pt modelId="{E5B561F6-AA08-4F66-9FA0-3A371CED1BB4}" type="parTrans" cxnId="{A5615DA3-969E-49EB-9FAD-A1EF38797E67}">
      <dgm:prSet/>
      <dgm:spPr/>
      <dgm:t>
        <a:bodyPr/>
        <a:lstStyle/>
        <a:p>
          <a:endParaRPr lang="en-US"/>
        </a:p>
      </dgm:t>
    </dgm:pt>
    <dgm:pt modelId="{DA03D964-9C4C-4056-BEAE-A7082BF2ADF8}" type="sibTrans" cxnId="{A5615DA3-969E-49EB-9FAD-A1EF38797E67}">
      <dgm:prSet/>
      <dgm:spPr/>
      <dgm:t>
        <a:bodyPr/>
        <a:lstStyle/>
        <a:p>
          <a:endParaRPr lang="en-US"/>
        </a:p>
      </dgm:t>
    </dgm:pt>
    <dgm:pt modelId="{7DDE91A5-ECA2-4074-B018-07BEE7A122DA}">
      <dgm:prSet/>
      <dgm:spPr/>
      <dgm:t>
        <a:bodyPr/>
        <a:lstStyle/>
        <a:p>
          <a:r>
            <a:rPr lang="en-US"/>
            <a:t>Good facts: opportunities for outdoor social activities, people are more connected and open to socialize to an outdoor event, higher revenue for local businesses impacting the infrastructure</a:t>
          </a:r>
        </a:p>
      </dgm:t>
    </dgm:pt>
    <dgm:pt modelId="{54927F50-56D7-450C-AFFF-6FC3EC79110D}" type="parTrans" cxnId="{29E2E313-8D47-4A8B-B123-318C8465BA92}">
      <dgm:prSet/>
      <dgm:spPr/>
      <dgm:t>
        <a:bodyPr/>
        <a:lstStyle/>
        <a:p>
          <a:endParaRPr lang="en-US"/>
        </a:p>
      </dgm:t>
    </dgm:pt>
    <dgm:pt modelId="{616B2BF9-2B07-4160-8CDD-E7A85EC33055}" type="sibTrans" cxnId="{29E2E313-8D47-4A8B-B123-318C8465BA92}">
      <dgm:prSet/>
      <dgm:spPr/>
      <dgm:t>
        <a:bodyPr/>
        <a:lstStyle/>
        <a:p>
          <a:endParaRPr lang="en-US"/>
        </a:p>
      </dgm:t>
    </dgm:pt>
    <dgm:pt modelId="{D53AE1B7-2418-406D-92CB-6CB83E01E3B7}">
      <dgm:prSet/>
      <dgm:spPr/>
      <dgm:t>
        <a:bodyPr/>
        <a:lstStyle/>
        <a:p>
          <a:r>
            <a:rPr lang="en-US"/>
            <a:t>Bad facts: the level of pollution is higher, increased waste and energy, vegetation and soil damage, disturbing the habitats and managing an outdoor event requires more permits and resources compared to indoor event.</a:t>
          </a:r>
        </a:p>
      </dgm:t>
    </dgm:pt>
    <dgm:pt modelId="{142155DE-DB6D-49DA-A5BB-144F1BFFC8F4}" type="parTrans" cxnId="{3AAE24AA-073D-4670-9608-6AC3981FBA06}">
      <dgm:prSet/>
      <dgm:spPr/>
      <dgm:t>
        <a:bodyPr/>
        <a:lstStyle/>
        <a:p>
          <a:endParaRPr lang="en-US"/>
        </a:p>
      </dgm:t>
    </dgm:pt>
    <dgm:pt modelId="{79EE3DA2-12C7-4CF7-84E0-6C2B508EC265}" type="sibTrans" cxnId="{3AAE24AA-073D-4670-9608-6AC3981FBA06}">
      <dgm:prSet/>
      <dgm:spPr/>
      <dgm:t>
        <a:bodyPr/>
        <a:lstStyle/>
        <a:p>
          <a:endParaRPr lang="en-US"/>
        </a:p>
      </dgm:t>
    </dgm:pt>
    <dgm:pt modelId="{CF4C2C74-33E8-4D8E-8231-B253F3F0ED12}" type="pres">
      <dgm:prSet presAssocID="{7C7EEDFA-B2AC-418D-BBA3-41A78E56E1EF}" presName="root" presStyleCnt="0">
        <dgm:presLayoutVars>
          <dgm:dir/>
          <dgm:resizeHandles val="exact"/>
        </dgm:presLayoutVars>
      </dgm:prSet>
      <dgm:spPr/>
    </dgm:pt>
    <dgm:pt modelId="{EA1C11F2-4A43-44F1-A110-EE85D2C054CB}" type="pres">
      <dgm:prSet presAssocID="{74455B88-E45E-47AE-B7AA-B190ECF69FEF}" presName="compNode" presStyleCnt="0"/>
      <dgm:spPr/>
    </dgm:pt>
    <dgm:pt modelId="{0356E3DF-0F47-423E-ACA4-E65FCA8B7C43}" type="pres">
      <dgm:prSet presAssocID="{74455B88-E45E-47AE-B7AA-B190ECF69FEF}" presName="bgRect" presStyleLbl="bgShp" presStyleIdx="0" presStyleCnt="5"/>
      <dgm:spPr/>
    </dgm:pt>
    <dgm:pt modelId="{A47156ED-BB26-443E-9540-9C09AA02EDAA}" type="pres">
      <dgm:prSet presAssocID="{74455B88-E45E-47AE-B7AA-B190ECF69FE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ke"/>
        </a:ext>
      </dgm:extLst>
    </dgm:pt>
    <dgm:pt modelId="{3200B989-6EFC-4136-B303-86D2A666BAF0}" type="pres">
      <dgm:prSet presAssocID="{74455B88-E45E-47AE-B7AA-B190ECF69FEF}" presName="spaceRect" presStyleCnt="0"/>
      <dgm:spPr/>
    </dgm:pt>
    <dgm:pt modelId="{14D92004-4223-4A5B-BF9D-EC04AA8CFED9}" type="pres">
      <dgm:prSet presAssocID="{74455B88-E45E-47AE-B7AA-B190ECF69FEF}" presName="parTx" presStyleLbl="revTx" presStyleIdx="0" presStyleCnt="5">
        <dgm:presLayoutVars>
          <dgm:chMax val="0"/>
          <dgm:chPref val="0"/>
        </dgm:presLayoutVars>
      </dgm:prSet>
      <dgm:spPr/>
    </dgm:pt>
    <dgm:pt modelId="{80C5E184-7AE9-4761-AE56-129C472C154A}" type="pres">
      <dgm:prSet presAssocID="{BAE5BDD2-2129-4927-83BF-3E6E0023BF1C}" presName="sibTrans" presStyleCnt="0"/>
      <dgm:spPr/>
    </dgm:pt>
    <dgm:pt modelId="{93401FAB-9955-4150-BE52-84EDA9E38E70}" type="pres">
      <dgm:prSet presAssocID="{578CFBAF-35F1-4635-B0D3-42F87C0DF745}" presName="compNode" presStyleCnt="0"/>
      <dgm:spPr/>
    </dgm:pt>
    <dgm:pt modelId="{4CFF55A2-EDCA-485B-BC25-FF0975B510FD}" type="pres">
      <dgm:prSet presAssocID="{578CFBAF-35F1-4635-B0D3-42F87C0DF745}" presName="bgRect" presStyleLbl="bgShp" presStyleIdx="1" presStyleCnt="5"/>
      <dgm:spPr/>
    </dgm:pt>
    <dgm:pt modelId="{CCBB7BF2-B783-4E25-8F7B-6D860EF33F04}" type="pres">
      <dgm:prSet presAssocID="{578CFBAF-35F1-4635-B0D3-42F87C0DF74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Sign"/>
        </a:ext>
      </dgm:extLst>
    </dgm:pt>
    <dgm:pt modelId="{30C328A3-EFD8-47BB-8980-FE91DDDFD338}" type="pres">
      <dgm:prSet presAssocID="{578CFBAF-35F1-4635-B0D3-42F87C0DF745}" presName="spaceRect" presStyleCnt="0"/>
      <dgm:spPr/>
    </dgm:pt>
    <dgm:pt modelId="{B6F514C8-8412-42C5-9536-27D6710036EB}" type="pres">
      <dgm:prSet presAssocID="{578CFBAF-35F1-4635-B0D3-42F87C0DF745}" presName="parTx" presStyleLbl="revTx" presStyleIdx="1" presStyleCnt="5">
        <dgm:presLayoutVars>
          <dgm:chMax val="0"/>
          <dgm:chPref val="0"/>
        </dgm:presLayoutVars>
      </dgm:prSet>
      <dgm:spPr/>
    </dgm:pt>
    <dgm:pt modelId="{D755C7FF-6E60-48F6-B818-FAF58A10B5BC}" type="pres">
      <dgm:prSet presAssocID="{FDCBE940-A908-4094-991B-7CD85C0316DB}" presName="sibTrans" presStyleCnt="0"/>
      <dgm:spPr/>
    </dgm:pt>
    <dgm:pt modelId="{C3166791-40DD-476A-A497-D73572F3C384}" type="pres">
      <dgm:prSet presAssocID="{4C295F7E-A0AA-4B13-A28E-84645A3D4608}" presName="compNode" presStyleCnt="0"/>
      <dgm:spPr/>
    </dgm:pt>
    <dgm:pt modelId="{0619F10E-F64D-4C9B-8EAA-35900C188F23}" type="pres">
      <dgm:prSet presAssocID="{4C295F7E-A0AA-4B13-A28E-84645A3D4608}" presName="bgRect" presStyleLbl="bgShp" presStyleIdx="2" presStyleCnt="5"/>
      <dgm:spPr/>
    </dgm:pt>
    <dgm:pt modelId="{6ADD5CD0-CB89-4A50-88D9-E0277E649CE8}" type="pres">
      <dgm:prSet presAssocID="{4C295F7E-A0AA-4B13-A28E-84645A3D460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ning"/>
        </a:ext>
      </dgm:extLst>
    </dgm:pt>
    <dgm:pt modelId="{EF8059BD-FAB5-49A9-90FD-E49F9F4BCE23}" type="pres">
      <dgm:prSet presAssocID="{4C295F7E-A0AA-4B13-A28E-84645A3D4608}" presName="spaceRect" presStyleCnt="0"/>
      <dgm:spPr/>
    </dgm:pt>
    <dgm:pt modelId="{49E23918-98D0-456A-AA37-80692781F7B4}" type="pres">
      <dgm:prSet presAssocID="{4C295F7E-A0AA-4B13-A28E-84645A3D4608}" presName="parTx" presStyleLbl="revTx" presStyleIdx="2" presStyleCnt="5">
        <dgm:presLayoutVars>
          <dgm:chMax val="0"/>
          <dgm:chPref val="0"/>
        </dgm:presLayoutVars>
      </dgm:prSet>
      <dgm:spPr/>
    </dgm:pt>
    <dgm:pt modelId="{E4C8E7C4-1899-4531-AD5E-0ED464D8AEA7}" type="pres">
      <dgm:prSet presAssocID="{DA03D964-9C4C-4056-BEAE-A7082BF2ADF8}" presName="sibTrans" presStyleCnt="0"/>
      <dgm:spPr/>
    </dgm:pt>
    <dgm:pt modelId="{EFF90013-FDD2-4420-9903-4C21393DF4A0}" type="pres">
      <dgm:prSet presAssocID="{7DDE91A5-ECA2-4074-B018-07BEE7A122DA}" presName="compNode" presStyleCnt="0"/>
      <dgm:spPr/>
    </dgm:pt>
    <dgm:pt modelId="{49CD670F-1A1E-435D-A0A2-68735ADAB557}" type="pres">
      <dgm:prSet presAssocID="{7DDE91A5-ECA2-4074-B018-07BEE7A122DA}" presName="bgRect" presStyleLbl="bgShp" presStyleIdx="3" presStyleCnt="5"/>
      <dgm:spPr/>
    </dgm:pt>
    <dgm:pt modelId="{60B093FE-F46C-430A-96BA-2B7CB636825A}" type="pres">
      <dgm:prSet presAssocID="{7DDE91A5-ECA2-4074-B018-07BEE7A122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k scene"/>
        </a:ext>
      </dgm:extLst>
    </dgm:pt>
    <dgm:pt modelId="{5AA295ED-7A05-4DDB-8FE8-2D602218EC99}" type="pres">
      <dgm:prSet presAssocID="{7DDE91A5-ECA2-4074-B018-07BEE7A122DA}" presName="spaceRect" presStyleCnt="0"/>
      <dgm:spPr/>
    </dgm:pt>
    <dgm:pt modelId="{8D6EA17C-EE82-434F-9388-9ABE9E3DB6FB}" type="pres">
      <dgm:prSet presAssocID="{7DDE91A5-ECA2-4074-B018-07BEE7A122DA}" presName="parTx" presStyleLbl="revTx" presStyleIdx="3" presStyleCnt="5">
        <dgm:presLayoutVars>
          <dgm:chMax val="0"/>
          <dgm:chPref val="0"/>
        </dgm:presLayoutVars>
      </dgm:prSet>
      <dgm:spPr/>
    </dgm:pt>
    <dgm:pt modelId="{4D25A808-6986-499C-AD2A-01B733DB24A1}" type="pres">
      <dgm:prSet presAssocID="{616B2BF9-2B07-4160-8CDD-E7A85EC33055}" presName="sibTrans" presStyleCnt="0"/>
      <dgm:spPr/>
    </dgm:pt>
    <dgm:pt modelId="{5E4D8DBD-5AA4-4421-A201-E1CB98C94874}" type="pres">
      <dgm:prSet presAssocID="{D53AE1B7-2418-406D-92CB-6CB83E01E3B7}" presName="compNode" presStyleCnt="0"/>
      <dgm:spPr/>
    </dgm:pt>
    <dgm:pt modelId="{33450DDB-905D-4D40-8558-2049A281FBCD}" type="pres">
      <dgm:prSet presAssocID="{D53AE1B7-2418-406D-92CB-6CB83E01E3B7}" presName="bgRect" presStyleLbl="bgShp" presStyleIdx="4" presStyleCnt="5"/>
      <dgm:spPr/>
    </dgm:pt>
    <dgm:pt modelId="{65D50748-08D4-4CC9-819C-00A695445C79}" type="pres">
      <dgm:prSet presAssocID="{D53AE1B7-2418-406D-92CB-6CB83E01E3B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rest scene"/>
        </a:ext>
      </dgm:extLst>
    </dgm:pt>
    <dgm:pt modelId="{6797B3F4-9D1C-417A-BE63-15A4FD407BAA}" type="pres">
      <dgm:prSet presAssocID="{D53AE1B7-2418-406D-92CB-6CB83E01E3B7}" presName="spaceRect" presStyleCnt="0"/>
      <dgm:spPr/>
    </dgm:pt>
    <dgm:pt modelId="{0BA68CFB-1B10-4B04-B94C-72244CB755B4}" type="pres">
      <dgm:prSet presAssocID="{D53AE1B7-2418-406D-92CB-6CB83E01E3B7}" presName="parTx" presStyleLbl="revTx" presStyleIdx="4" presStyleCnt="5">
        <dgm:presLayoutVars>
          <dgm:chMax val="0"/>
          <dgm:chPref val="0"/>
        </dgm:presLayoutVars>
      </dgm:prSet>
      <dgm:spPr/>
    </dgm:pt>
  </dgm:ptLst>
  <dgm:cxnLst>
    <dgm:cxn modelId="{E671F305-60AA-462A-A59E-23FF079FA97F}" type="presOf" srcId="{4C295F7E-A0AA-4B13-A28E-84645A3D4608}" destId="{49E23918-98D0-456A-AA37-80692781F7B4}" srcOrd="0" destOrd="0" presId="urn:microsoft.com/office/officeart/2018/2/layout/IconVerticalSolidList"/>
    <dgm:cxn modelId="{29E2E313-8D47-4A8B-B123-318C8465BA92}" srcId="{7C7EEDFA-B2AC-418D-BBA3-41A78E56E1EF}" destId="{7DDE91A5-ECA2-4074-B018-07BEE7A122DA}" srcOrd="3" destOrd="0" parTransId="{54927F50-56D7-450C-AFFF-6FC3EC79110D}" sibTransId="{616B2BF9-2B07-4160-8CDD-E7A85EC33055}"/>
    <dgm:cxn modelId="{243B2C5F-BF53-4E7B-8936-533FC00D9480}" type="presOf" srcId="{7C7EEDFA-B2AC-418D-BBA3-41A78E56E1EF}" destId="{CF4C2C74-33E8-4D8E-8231-B253F3F0ED12}" srcOrd="0" destOrd="0" presId="urn:microsoft.com/office/officeart/2018/2/layout/IconVerticalSolidList"/>
    <dgm:cxn modelId="{6528D860-ADFA-40AE-B8DB-18D147D7E756}" type="presOf" srcId="{7DDE91A5-ECA2-4074-B018-07BEE7A122DA}" destId="{8D6EA17C-EE82-434F-9388-9ABE9E3DB6FB}" srcOrd="0" destOrd="0" presId="urn:microsoft.com/office/officeart/2018/2/layout/IconVerticalSolidList"/>
    <dgm:cxn modelId="{CBC8EE44-2A8B-406E-94EF-E9E76E1F06DA}" srcId="{7C7EEDFA-B2AC-418D-BBA3-41A78E56E1EF}" destId="{74455B88-E45E-47AE-B7AA-B190ECF69FEF}" srcOrd="0" destOrd="0" parTransId="{AB79931D-6D59-41AD-9867-D8536BDEFFF3}" sibTransId="{BAE5BDD2-2129-4927-83BF-3E6E0023BF1C}"/>
    <dgm:cxn modelId="{6A744746-31C7-40E7-A50C-1FBDFC5867F6}" type="presOf" srcId="{74455B88-E45E-47AE-B7AA-B190ECF69FEF}" destId="{14D92004-4223-4A5B-BF9D-EC04AA8CFED9}" srcOrd="0" destOrd="0" presId="urn:microsoft.com/office/officeart/2018/2/layout/IconVerticalSolidList"/>
    <dgm:cxn modelId="{94737090-FA41-41A4-B2D8-A7F577157E2A}" type="presOf" srcId="{D53AE1B7-2418-406D-92CB-6CB83E01E3B7}" destId="{0BA68CFB-1B10-4B04-B94C-72244CB755B4}" srcOrd="0" destOrd="0" presId="urn:microsoft.com/office/officeart/2018/2/layout/IconVerticalSolidList"/>
    <dgm:cxn modelId="{A5615DA3-969E-49EB-9FAD-A1EF38797E67}" srcId="{7C7EEDFA-B2AC-418D-BBA3-41A78E56E1EF}" destId="{4C295F7E-A0AA-4B13-A28E-84645A3D4608}" srcOrd="2" destOrd="0" parTransId="{E5B561F6-AA08-4F66-9FA0-3A371CED1BB4}" sibTransId="{DA03D964-9C4C-4056-BEAE-A7082BF2ADF8}"/>
    <dgm:cxn modelId="{3AAE24AA-073D-4670-9608-6AC3981FBA06}" srcId="{7C7EEDFA-B2AC-418D-BBA3-41A78E56E1EF}" destId="{D53AE1B7-2418-406D-92CB-6CB83E01E3B7}" srcOrd="4" destOrd="0" parTransId="{142155DE-DB6D-49DA-A5BB-144F1BFFC8F4}" sibTransId="{79EE3DA2-12C7-4CF7-84E0-6C2B508EC265}"/>
    <dgm:cxn modelId="{117092C1-F553-47ED-829B-F25D0EB57236}" srcId="{7C7EEDFA-B2AC-418D-BBA3-41A78E56E1EF}" destId="{578CFBAF-35F1-4635-B0D3-42F87C0DF745}" srcOrd="1" destOrd="0" parTransId="{B9E573CD-A72D-431A-AC2B-8BDBA7BD17F4}" sibTransId="{FDCBE940-A908-4094-991B-7CD85C0316DB}"/>
    <dgm:cxn modelId="{2BB7DCF2-B90E-4933-A59D-2063F6F5A432}" type="presOf" srcId="{578CFBAF-35F1-4635-B0D3-42F87C0DF745}" destId="{B6F514C8-8412-42C5-9536-27D6710036EB}" srcOrd="0" destOrd="0" presId="urn:microsoft.com/office/officeart/2018/2/layout/IconVerticalSolidList"/>
    <dgm:cxn modelId="{F27D37B9-2514-4297-898F-2BC1B6B14D54}" type="presParOf" srcId="{CF4C2C74-33E8-4D8E-8231-B253F3F0ED12}" destId="{EA1C11F2-4A43-44F1-A110-EE85D2C054CB}" srcOrd="0" destOrd="0" presId="urn:microsoft.com/office/officeart/2018/2/layout/IconVerticalSolidList"/>
    <dgm:cxn modelId="{527707F9-D946-4A7C-B205-E0B02D01CACD}" type="presParOf" srcId="{EA1C11F2-4A43-44F1-A110-EE85D2C054CB}" destId="{0356E3DF-0F47-423E-ACA4-E65FCA8B7C43}" srcOrd="0" destOrd="0" presId="urn:microsoft.com/office/officeart/2018/2/layout/IconVerticalSolidList"/>
    <dgm:cxn modelId="{895CE8D6-0B6F-4F70-996D-4BAB395FE0E6}" type="presParOf" srcId="{EA1C11F2-4A43-44F1-A110-EE85D2C054CB}" destId="{A47156ED-BB26-443E-9540-9C09AA02EDAA}" srcOrd="1" destOrd="0" presId="urn:microsoft.com/office/officeart/2018/2/layout/IconVerticalSolidList"/>
    <dgm:cxn modelId="{64BB1987-1B25-4B7C-B53E-6203D47ECE2D}" type="presParOf" srcId="{EA1C11F2-4A43-44F1-A110-EE85D2C054CB}" destId="{3200B989-6EFC-4136-B303-86D2A666BAF0}" srcOrd="2" destOrd="0" presId="urn:microsoft.com/office/officeart/2018/2/layout/IconVerticalSolidList"/>
    <dgm:cxn modelId="{9655A0C9-9B45-4007-ACCA-805D20D58AB3}" type="presParOf" srcId="{EA1C11F2-4A43-44F1-A110-EE85D2C054CB}" destId="{14D92004-4223-4A5B-BF9D-EC04AA8CFED9}" srcOrd="3" destOrd="0" presId="urn:microsoft.com/office/officeart/2018/2/layout/IconVerticalSolidList"/>
    <dgm:cxn modelId="{27C826D0-8AD2-4C84-B062-5DF3A710DC2D}" type="presParOf" srcId="{CF4C2C74-33E8-4D8E-8231-B253F3F0ED12}" destId="{80C5E184-7AE9-4761-AE56-129C472C154A}" srcOrd="1" destOrd="0" presId="urn:microsoft.com/office/officeart/2018/2/layout/IconVerticalSolidList"/>
    <dgm:cxn modelId="{6C0D30B4-578F-4611-B9AB-2053920BB30C}" type="presParOf" srcId="{CF4C2C74-33E8-4D8E-8231-B253F3F0ED12}" destId="{93401FAB-9955-4150-BE52-84EDA9E38E70}" srcOrd="2" destOrd="0" presId="urn:microsoft.com/office/officeart/2018/2/layout/IconVerticalSolidList"/>
    <dgm:cxn modelId="{99A7A963-FD74-46CD-8A8A-E5C40AC928D8}" type="presParOf" srcId="{93401FAB-9955-4150-BE52-84EDA9E38E70}" destId="{4CFF55A2-EDCA-485B-BC25-FF0975B510FD}" srcOrd="0" destOrd="0" presId="urn:microsoft.com/office/officeart/2018/2/layout/IconVerticalSolidList"/>
    <dgm:cxn modelId="{AD0524C4-2D60-4A9C-A237-A64DB56CD533}" type="presParOf" srcId="{93401FAB-9955-4150-BE52-84EDA9E38E70}" destId="{CCBB7BF2-B783-4E25-8F7B-6D860EF33F04}" srcOrd="1" destOrd="0" presId="urn:microsoft.com/office/officeart/2018/2/layout/IconVerticalSolidList"/>
    <dgm:cxn modelId="{138E41A2-D6AF-4B6E-9F00-96EE43E35178}" type="presParOf" srcId="{93401FAB-9955-4150-BE52-84EDA9E38E70}" destId="{30C328A3-EFD8-47BB-8980-FE91DDDFD338}" srcOrd="2" destOrd="0" presId="urn:microsoft.com/office/officeart/2018/2/layout/IconVerticalSolidList"/>
    <dgm:cxn modelId="{3086F1B8-7A6D-4BA0-ACF1-D113130418A8}" type="presParOf" srcId="{93401FAB-9955-4150-BE52-84EDA9E38E70}" destId="{B6F514C8-8412-42C5-9536-27D6710036EB}" srcOrd="3" destOrd="0" presId="urn:microsoft.com/office/officeart/2018/2/layout/IconVerticalSolidList"/>
    <dgm:cxn modelId="{9FB504F7-367B-4506-B8EF-0E32DB60D4EE}" type="presParOf" srcId="{CF4C2C74-33E8-4D8E-8231-B253F3F0ED12}" destId="{D755C7FF-6E60-48F6-B818-FAF58A10B5BC}" srcOrd="3" destOrd="0" presId="urn:microsoft.com/office/officeart/2018/2/layout/IconVerticalSolidList"/>
    <dgm:cxn modelId="{412C3C49-1CEA-4BA4-8F29-DA44114C10C0}" type="presParOf" srcId="{CF4C2C74-33E8-4D8E-8231-B253F3F0ED12}" destId="{C3166791-40DD-476A-A497-D73572F3C384}" srcOrd="4" destOrd="0" presId="urn:microsoft.com/office/officeart/2018/2/layout/IconVerticalSolidList"/>
    <dgm:cxn modelId="{7BB04216-6D2A-4F34-856F-21B7DEB1C925}" type="presParOf" srcId="{C3166791-40DD-476A-A497-D73572F3C384}" destId="{0619F10E-F64D-4C9B-8EAA-35900C188F23}" srcOrd="0" destOrd="0" presId="urn:microsoft.com/office/officeart/2018/2/layout/IconVerticalSolidList"/>
    <dgm:cxn modelId="{209FE8AC-FA87-4734-A4BA-C3474A69A09A}" type="presParOf" srcId="{C3166791-40DD-476A-A497-D73572F3C384}" destId="{6ADD5CD0-CB89-4A50-88D9-E0277E649CE8}" srcOrd="1" destOrd="0" presId="urn:microsoft.com/office/officeart/2018/2/layout/IconVerticalSolidList"/>
    <dgm:cxn modelId="{20E0221B-81CA-428B-B908-8AB00CB77D18}" type="presParOf" srcId="{C3166791-40DD-476A-A497-D73572F3C384}" destId="{EF8059BD-FAB5-49A9-90FD-E49F9F4BCE23}" srcOrd="2" destOrd="0" presId="urn:microsoft.com/office/officeart/2018/2/layout/IconVerticalSolidList"/>
    <dgm:cxn modelId="{03F44A97-BAF4-4DA1-AB4B-B6BF066F1187}" type="presParOf" srcId="{C3166791-40DD-476A-A497-D73572F3C384}" destId="{49E23918-98D0-456A-AA37-80692781F7B4}" srcOrd="3" destOrd="0" presId="urn:microsoft.com/office/officeart/2018/2/layout/IconVerticalSolidList"/>
    <dgm:cxn modelId="{C1AC998B-8530-44D0-98E6-10F2648A1D89}" type="presParOf" srcId="{CF4C2C74-33E8-4D8E-8231-B253F3F0ED12}" destId="{E4C8E7C4-1899-4531-AD5E-0ED464D8AEA7}" srcOrd="5" destOrd="0" presId="urn:microsoft.com/office/officeart/2018/2/layout/IconVerticalSolidList"/>
    <dgm:cxn modelId="{03B9B235-8F94-432A-8D7B-6552579DD835}" type="presParOf" srcId="{CF4C2C74-33E8-4D8E-8231-B253F3F0ED12}" destId="{EFF90013-FDD2-4420-9903-4C21393DF4A0}" srcOrd="6" destOrd="0" presId="urn:microsoft.com/office/officeart/2018/2/layout/IconVerticalSolidList"/>
    <dgm:cxn modelId="{CAB9947A-3902-40D9-9E67-A1C91AA086DB}" type="presParOf" srcId="{EFF90013-FDD2-4420-9903-4C21393DF4A0}" destId="{49CD670F-1A1E-435D-A0A2-68735ADAB557}" srcOrd="0" destOrd="0" presId="urn:microsoft.com/office/officeart/2018/2/layout/IconVerticalSolidList"/>
    <dgm:cxn modelId="{FBFB958E-1DE6-4AA5-96AA-D6524B29E12D}" type="presParOf" srcId="{EFF90013-FDD2-4420-9903-4C21393DF4A0}" destId="{60B093FE-F46C-430A-96BA-2B7CB636825A}" srcOrd="1" destOrd="0" presId="urn:microsoft.com/office/officeart/2018/2/layout/IconVerticalSolidList"/>
    <dgm:cxn modelId="{149AFEBB-C696-4170-BD0E-F6EE10B2A9CB}" type="presParOf" srcId="{EFF90013-FDD2-4420-9903-4C21393DF4A0}" destId="{5AA295ED-7A05-4DDB-8FE8-2D602218EC99}" srcOrd="2" destOrd="0" presId="urn:microsoft.com/office/officeart/2018/2/layout/IconVerticalSolidList"/>
    <dgm:cxn modelId="{DD27A942-37FD-4BE9-BA10-39E6D4473032}" type="presParOf" srcId="{EFF90013-FDD2-4420-9903-4C21393DF4A0}" destId="{8D6EA17C-EE82-434F-9388-9ABE9E3DB6FB}" srcOrd="3" destOrd="0" presId="urn:microsoft.com/office/officeart/2018/2/layout/IconVerticalSolidList"/>
    <dgm:cxn modelId="{2FFE5EB7-1EDF-43CB-8242-8F28127A1250}" type="presParOf" srcId="{CF4C2C74-33E8-4D8E-8231-B253F3F0ED12}" destId="{4D25A808-6986-499C-AD2A-01B733DB24A1}" srcOrd="7" destOrd="0" presId="urn:microsoft.com/office/officeart/2018/2/layout/IconVerticalSolidList"/>
    <dgm:cxn modelId="{FCB16D5E-423B-4813-AC48-CD77B84B7FFC}" type="presParOf" srcId="{CF4C2C74-33E8-4D8E-8231-B253F3F0ED12}" destId="{5E4D8DBD-5AA4-4421-A201-E1CB98C94874}" srcOrd="8" destOrd="0" presId="urn:microsoft.com/office/officeart/2018/2/layout/IconVerticalSolidList"/>
    <dgm:cxn modelId="{4B25D9CC-ADC0-4788-954F-04866910C44C}" type="presParOf" srcId="{5E4D8DBD-5AA4-4421-A201-E1CB98C94874}" destId="{33450DDB-905D-4D40-8558-2049A281FBCD}" srcOrd="0" destOrd="0" presId="urn:microsoft.com/office/officeart/2018/2/layout/IconVerticalSolidList"/>
    <dgm:cxn modelId="{B6D7E083-F626-440A-AFA5-55F0531C4F47}" type="presParOf" srcId="{5E4D8DBD-5AA4-4421-A201-E1CB98C94874}" destId="{65D50748-08D4-4CC9-819C-00A695445C79}" srcOrd="1" destOrd="0" presId="urn:microsoft.com/office/officeart/2018/2/layout/IconVerticalSolidList"/>
    <dgm:cxn modelId="{B64A43E9-B77B-4BB6-AA56-456E69961B5E}" type="presParOf" srcId="{5E4D8DBD-5AA4-4421-A201-E1CB98C94874}" destId="{6797B3F4-9D1C-417A-BE63-15A4FD407BAA}" srcOrd="2" destOrd="0" presId="urn:microsoft.com/office/officeart/2018/2/layout/IconVerticalSolidList"/>
    <dgm:cxn modelId="{6CFC8FC4-F2BB-4836-9F98-1CA91B2A904E}" type="presParOf" srcId="{5E4D8DBD-5AA4-4421-A201-E1CB98C94874}" destId="{0BA68CFB-1B10-4B04-B94C-72244CB755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57BFFA-4BD8-490C-B148-2D552DC5BA4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5D16CAF6-76FF-46AF-AB31-DA9C978D433A}">
      <dgm:prSet/>
      <dgm:spPr/>
      <dgm:t>
        <a:bodyPr/>
        <a:lstStyle/>
        <a:p>
          <a:r>
            <a:rPr lang="en-US" b="1"/>
            <a:t>Target Market </a:t>
          </a:r>
          <a:r>
            <a:rPr lang="en-US"/>
            <a:t> Conwy county borough / Eryri National Park</a:t>
          </a:r>
        </a:p>
      </dgm:t>
    </dgm:pt>
    <dgm:pt modelId="{12CD2F13-6597-49D6-B37B-C8E13E00AF23}" type="parTrans" cxnId="{9DB6B58F-2B9C-4475-9C0A-DC50134BB657}">
      <dgm:prSet/>
      <dgm:spPr/>
      <dgm:t>
        <a:bodyPr/>
        <a:lstStyle/>
        <a:p>
          <a:endParaRPr lang="en-US"/>
        </a:p>
      </dgm:t>
    </dgm:pt>
    <dgm:pt modelId="{7D422B06-EB7D-437D-90F1-A78779F4F112}" type="sibTrans" cxnId="{9DB6B58F-2B9C-4475-9C0A-DC50134BB657}">
      <dgm:prSet/>
      <dgm:spPr/>
      <dgm:t>
        <a:bodyPr/>
        <a:lstStyle/>
        <a:p>
          <a:endParaRPr lang="en-US"/>
        </a:p>
      </dgm:t>
    </dgm:pt>
    <dgm:pt modelId="{6CE89E18-DBBF-4F70-8655-C0D9FE82A97E}">
      <dgm:prSet/>
      <dgm:spPr/>
      <dgm:t>
        <a:bodyPr/>
        <a:lstStyle/>
        <a:p>
          <a:r>
            <a:rPr lang="en-US"/>
            <a:t>Population: 114,850 (Gov,2025)</a:t>
          </a:r>
        </a:p>
      </dgm:t>
    </dgm:pt>
    <dgm:pt modelId="{A437698F-34A0-43C0-A79A-9CC6617AA5A8}" type="parTrans" cxnId="{70CA9C13-02FA-4906-B4DE-9084AFC27CF1}">
      <dgm:prSet/>
      <dgm:spPr/>
      <dgm:t>
        <a:bodyPr/>
        <a:lstStyle/>
        <a:p>
          <a:endParaRPr lang="en-US"/>
        </a:p>
      </dgm:t>
    </dgm:pt>
    <dgm:pt modelId="{E4A64C73-6377-40A6-BC34-466760033028}" type="sibTrans" cxnId="{70CA9C13-02FA-4906-B4DE-9084AFC27CF1}">
      <dgm:prSet/>
      <dgm:spPr/>
      <dgm:t>
        <a:bodyPr/>
        <a:lstStyle/>
        <a:p>
          <a:endParaRPr lang="en-US"/>
        </a:p>
      </dgm:t>
    </dgm:pt>
    <dgm:pt modelId="{ACA9A257-3FBB-4EA0-A2BC-656CAA0DDC7B}">
      <dgm:prSet/>
      <dgm:spPr/>
      <dgm:t>
        <a:bodyPr/>
        <a:lstStyle/>
        <a:p>
          <a:r>
            <a:rPr lang="en-US"/>
            <a:t>Workers: 51,800</a:t>
          </a:r>
        </a:p>
      </dgm:t>
    </dgm:pt>
    <dgm:pt modelId="{45597132-6A5D-4E59-8190-D75FC7FA9BB3}" type="parTrans" cxnId="{95C5078C-024D-4EC9-A834-DFC00A1EAB14}">
      <dgm:prSet/>
      <dgm:spPr/>
      <dgm:t>
        <a:bodyPr/>
        <a:lstStyle/>
        <a:p>
          <a:endParaRPr lang="en-US"/>
        </a:p>
      </dgm:t>
    </dgm:pt>
    <dgm:pt modelId="{9FEF4568-39AD-495E-9947-C617BE2CA361}" type="sibTrans" cxnId="{95C5078C-024D-4EC9-A834-DFC00A1EAB14}">
      <dgm:prSet/>
      <dgm:spPr/>
      <dgm:t>
        <a:bodyPr/>
        <a:lstStyle/>
        <a:p>
          <a:endParaRPr lang="en-US"/>
        </a:p>
      </dgm:t>
    </dgm:pt>
    <dgm:pt modelId="{78012242-A6F1-4E65-BEE7-2AEACDB9E56A}">
      <dgm:prSet/>
      <dgm:spPr/>
      <dgm:t>
        <a:bodyPr/>
        <a:lstStyle/>
        <a:p>
          <a:r>
            <a:rPr lang="en-US"/>
            <a:t>Businesses: tourist location, significant number of hospitality businesses</a:t>
          </a:r>
        </a:p>
      </dgm:t>
    </dgm:pt>
    <dgm:pt modelId="{A64421A4-FB2C-4BD5-96C2-F884D688C29D}" type="parTrans" cxnId="{C4F6C367-DAF9-4155-833E-A5D3BC0114DD}">
      <dgm:prSet/>
      <dgm:spPr/>
      <dgm:t>
        <a:bodyPr/>
        <a:lstStyle/>
        <a:p>
          <a:endParaRPr lang="en-US"/>
        </a:p>
      </dgm:t>
    </dgm:pt>
    <dgm:pt modelId="{17C533A7-6C82-4065-A4E9-D4E672562C69}" type="sibTrans" cxnId="{C4F6C367-DAF9-4155-833E-A5D3BC0114DD}">
      <dgm:prSet/>
      <dgm:spPr/>
      <dgm:t>
        <a:bodyPr/>
        <a:lstStyle/>
        <a:p>
          <a:endParaRPr lang="en-US"/>
        </a:p>
      </dgm:t>
    </dgm:pt>
    <dgm:pt modelId="{2FFC79F4-7AB2-4126-8587-11B56BE8FD81}">
      <dgm:prSet/>
      <dgm:spPr/>
      <dgm:t>
        <a:bodyPr/>
        <a:lstStyle/>
        <a:p>
          <a:r>
            <a:rPr lang="en-US"/>
            <a:t>Visitors: 7.8 million visitors in 2021 </a:t>
          </a:r>
        </a:p>
      </dgm:t>
    </dgm:pt>
    <dgm:pt modelId="{5FC1EF10-C00F-4462-A002-18144E418ECF}" type="parTrans" cxnId="{3BB89CFA-D17B-465B-9361-AD69DFC6A8D8}">
      <dgm:prSet/>
      <dgm:spPr/>
      <dgm:t>
        <a:bodyPr/>
        <a:lstStyle/>
        <a:p>
          <a:endParaRPr lang="en-US"/>
        </a:p>
      </dgm:t>
    </dgm:pt>
    <dgm:pt modelId="{00A563B7-9ED1-4646-A766-DAD6FDA9F8DC}" type="sibTrans" cxnId="{3BB89CFA-D17B-465B-9361-AD69DFC6A8D8}">
      <dgm:prSet/>
      <dgm:spPr/>
      <dgm:t>
        <a:bodyPr/>
        <a:lstStyle/>
        <a:p>
          <a:endParaRPr lang="en-US"/>
        </a:p>
      </dgm:t>
    </dgm:pt>
    <dgm:pt modelId="{2C785CB6-B22F-4AFF-92F3-0AF3BF2525B7}">
      <dgm:prSet/>
      <dgm:spPr/>
      <dgm:t>
        <a:bodyPr/>
        <a:lstStyle/>
        <a:p>
          <a:r>
            <a:rPr lang="en-US" b="1"/>
            <a:t>Competition</a:t>
          </a:r>
          <a:endParaRPr lang="en-US"/>
        </a:p>
      </dgm:t>
    </dgm:pt>
    <dgm:pt modelId="{58EC36EC-D4B2-4BEA-97CF-992B9D79C3BB}" type="parTrans" cxnId="{8CAC053A-5D92-4953-A700-3C49538F8C58}">
      <dgm:prSet/>
      <dgm:spPr/>
      <dgm:t>
        <a:bodyPr/>
        <a:lstStyle/>
        <a:p>
          <a:endParaRPr lang="en-US"/>
        </a:p>
      </dgm:t>
    </dgm:pt>
    <dgm:pt modelId="{78B7204C-A3B4-4E8F-A067-B21D79ACD596}" type="sibTrans" cxnId="{8CAC053A-5D92-4953-A700-3C49538F8C58}">
      <dgm:prSet/>
      <dgm:spPr/>
      <dgm:t>
        <a:bodyPr/>
        <a:lstStyle/>
        <a:p>
          <a:endParaRPr lang="en-US"/>
        </a:p>
      </dgm:t>
    </dgm:pt>
    <dgm:pt modelId="{E9FFEA31-BC3F-4140-8EA3-3C6EC0A50632}">
      <dgm:prSet/>
      <dgm:spPr/>
      <dgm:t>
        <a:bodyPr/>
        <a:lstStyle/>
        <a:p>
          <a:r>
            <a:rPr lang="en-US"/>
            <a:t>Eryri Local </a:t>
          </a:r>
        </a:p>
      </dgm:t>
    </dgm:pt>
    <dgm:pt modelId="{028FB8A2-639B-4723-8EE9-046C1824295D}" type="parTrans" cxnId="{D36B0839-6519-49F1-AC7B-4BDD307D2EA5}">
      <dgm:prSet/>
      <dgm:spPr/>
      <dgm:t>
        <a:bodyPr/>
        <a:lstStyle/>
        <a:p>
          <a:endParaRPr lang="en-US"/>
        </a:p>
      </dgm:t>
    </dgm:pt>
    <dgm:pt modelId="{91EE875A-757A-4595-B9A5-4FCEF32B1C38}" type="sibTrans" cxnId="{D36B0839-6519-49F1-AC7B-4BDD307D2EA5}">
      <dgm:prSet/>
      <dgm:spPr/>
      <dgm:t>
        <a:bodyPr/>
        <a:lstStyle/>
        <a:p>
          <a:endParaRPr lang="en-US"/>
        </a:p>
      </dgm:t>
    </dgm:pt>
    <dgm:pt modelId="{9D6129F5-740F-4814-A139-6FA83FFF5FA4}">
      <dgm:prSet/>
      <dgm:spPr/>
      <dgm:t>
        <a:bodyPr/>
        <a:lstStyle/>
        <a:p>
          <a:r>
            <a:rPr lang="en-US" b="1"/>
            <a:t>GDPR</a:t>
          </a:r>
          <a:endParaRPr lang="en-US"/>
        </a:p>
      </dgm:t>
    </dgm:pt>
    <dgm:pt modelId="{FB749534-F985-41A4-A638-1F73F0C3EB65}" type="parTrans" cxnId="{9700D2B4-DE5E-492C-973F-A233EA3A6AA8}">
      <dgm:prSet/>
      <dgm:spPr/>
      <dgm:t>
        <a:bodyPr/>
        <a:lstStyle/>
        <a:p>
          <a:endParaRPr lang="en-US"/>
        </a:p>
      </dgm:t>
    </dgm:pt>
    <dgm:pt modelId="{F38AA29B-F8E0-4974-9FE8-A30FDAE53DE5}" type="sibTrans" cxnId="{9700D2B4-DE5E-492C-973F-A233EA3A6AA8}">
      <dgm:prSet/>
      <dgm:spPr/>
      <dgm:t>
        <a:bodyPr/>
        <a:lstStyle/>
        <a:p>
          <a:endParaRPr lang="en-US"/>
        </a:p>
      </dgm:t>
    </dgm:pt>
    <dgm:pt modelId="{54696BDF-0EF0-4E55-9D6C-C100C7492641}">
      <dgm:prSet/>
      <dgm:spPr/>
      <dgm:t>
        <a:bodyPr/>
        <a:lstStyle/>
        <a:p>
          <a:r>
            <a:rPr lang="en-US"/>
            <a:t>Policy for price, refunds, event process, personal data, payments</a:t>
          </a:r>
        </a:p>
      </dgm:t>
    </dgm:pt>
    <dgm:pt modelId="{8DE22DA6-8047-4C76-BDB9-60082D10DC83}" type="parTrans" cxnId="{894B2F9D-99C0-47DE-A0C8-5B371A1EC829}">
      <dgm:prSet/>
      <dgm:spPr/>
      <dgm:t>
        <a:bodyPr/>
        <a:lstStyle/>
        <a:p>
          <a:endParaRPr lang="en-US"/>
        </a:p>
      </dgm:t>
    </dgm:pt>
    <dgm:pt modelId="{A2DB19A1-981A-49E5-9D67-96CEDC91BA4E}" type="sibTrans" cxnId="{894B2F9D-99C0-47DE-A0C8-5B371A1EC829}">
      <dgm:prSet/>
      <dgm:spPr/>
      <dgm:t>
        <a:bodyPr/>
        <a:lstStyle/>
        <a:p>
          <a:endParaRPr lang="en-US"/>
        </a:p>
      </dgm:t>
    </dgm:pt>
    <dgm:pt modelId="{3FCB3544-FE92-4E34-8EBA-5A40C3F06B4E}">
      <dgm:prSet/>
      <dgm:spPr/>
      <dgm:t>
        <a:bodyPr/>
        <a:lstStyle/>
        <a:p>
          <a:r>
            <a:rPr lang="en-US" b="1"/>
            <a:t>Promotion</a:t>
          </a:r>
          <a:endParaRPr lang="en-US"/>
        </a:p>
      </dgm:t>
    </dgm:pt>
    <dgm:pt modelId="{A4B37965-0E04-476D-90EC-36BBB68874CC}" type="parTrans" cxnId="{CA5E468C-5BE1-4EFA-B143-82028059F050}">
      <dgm:prSet/>
      <dgm:spPr/>
      <dgm:t>
        <a:bodyPr/>
        <a:lstStyle/>
        <a:p>
          <a:endParaRPr lang="en-US"/>
        </a:p>
      </dgm:t>
    </dgm:pt>
    <dgm:pt modelId="{8297315E-D434-44B3-A26E-0287D89938F7}" type="sibTrans" cxnId="{CA5E468C-5BE1-4EFA-B143-82028059F050}">
      <dgm:prSet/>
      <dgm:spPr/>
      <dgm:t>
        <a:bodyPr/>
        <a:lstStyle/>
        <a:p>
          <a:endParaRPr lang="en-US"/>
        </a:p>
      </dgm:t>
    </dgm:pt>
    <dgm:pt modelId="{D50AA236-6734-484F-BE24-FB031E00C16E}">
      <dgm:prSet/>
      <dgm:spPr/>
      <dgm:t>
        <a:bodyPr/>
        <a:lstStyle/>
        <a:p>
          <a:r>
            <a:rPr lang="en-US"/>
            <a:t>Early Booking Tickets PROMO with £ 15 off / pers</a:t>
          </a:r>
        </a:p>
      </dgm:t>
    </dgm:pt>
    <dgm:pt modelId="{883B9503-C1F8-4716-B629-B8E0CEB5508D}" type="parTrans" cxnId="{2A98F3C1-949C-4A66-8D88-70DC7F6C60D1}">
      <dgm:prSet/>
      <dgm:spPr/>
      <dgm:t>
        <a:bodyPr/>
        <a:lstStyle/>
        <a:p>
          <a:endParaRPr lang="en-US"/>
        </a:p>
      </dgm:t>
    </dgm:pt>
    <dgm:pt modelId="{0698E425-C5A3-403C-BEC3-8B2C7D3B5339}" type="sibTrans" cxnId="{2A98F3C1-949C-4A66-8D88-70DC7F6C60D1}">
      <dgm:prSet/>
      <dgm:spPr/>
      <dgm:t>
        <a:bodyPr/>
        <a:lstStyle/>
        <a:p>
          <a:endParaRPr lang="en-US"/>
        </a:p>
      </dgm:t>
    </dgm:pt>
    <dgm:pt modelId="{7CC7BF1F-B4F7-4F1D-9BFA-F9F540574877}">
      <dgm:prSet/>
      <dgm:spPr/>
      <dgm:t>
        <a:bodyPr/>
        <a:lstStyle/>
        <a:p>
          <a:r>
            <a:rPr lang="en-US"/>
            <a:t>Last Minute Booking Tickets PROMO with £ 65 off / pers</a:t>
          </a:r>
        </a:p>
      </dgm:t>
    </dgm:pt>
    <dgm:pt modelId="{511E3442-81F4-4F75-80DA-FFB12DD79212}" type="parTrans" cxnId="{A7FFBDEA-5A82-4B6B-8EE3-AC367888BA0B}">
      <dgm:prSet/>
      <dgm:spPr/>
      <dgm:t>
        <a:bodyPr/>
        <a:lstStyle/>
        <a:p>
          <a:endParaRPr lang="en-US"/>
        </a:p>
      </dgm:t>
    </dgm:pt>
    <dgm:pt modelId="{5A4DC72C-FB70-4CAB-B390-4FB15322095C}" type="sibTrans" cxnId="{A7FFBDEA-5A82-4B6B-8EE3-AC367888BA0B}">
      <dgm:prSet/>
      <dgm:spPr/>
      <dgm:t>
        <a:bodyPr/>
        <a:lstStyle/>
        <a:p>
          <a:endParaRPr lang="en-US"/>
        </a:p>
      </dgm:t>
    </dgm:pt>
    <dgm:pt modelId="{0B9432C6-9DAB-4BF2-9057-8FE405072868}" type="pres">
      <dgm:prSet presAssocID="{BF57BFFA-4BD8-490C-B148-2D552DC5BA40}" presName="Name0" presStyleCnt="0">
        <dgm:presLayoutVars>
          <dgm:dir/>
          <dgm:resizeHandles val="exact"/>
        </dgm:presLayoutVars>
      </dgm:prSet>
      <dgm:spPr/>
    </dgm:pt>
    <dgm:pt modelId="{00915CE5-4EB8-4927-AF8B-FD733A3BAE05}" type="pres">
      <dgm:prSet presAssocID="{5D16CAF6-76FF-46AF-AB31-DA9C978D433A}" presName="node" presStyleLbl="node1" presStyleIdx="0" presStyleCnt="12">
        <dgm:presLayoutVars>
          <dgm:bulletEnabled val="1"/>
        </dgm:presLayoutVars>
      </dgm:prSet>
      <dgm:spPr/>
    </dgm:pt>
    <dgm:pt modelId="{BC8A6ECB-842C-489D-9E07-1A9FCDD30C34}" type="pres">
      <dgm:prSet presAssocID="{7D422B06-EB7D-437D-90F1-A78779F4F112}" presName="sibTrans" presStyleLbl="sibTrans1D1" presStyleIdx="0" presStyleCnt="11"/>
      <dgm:spPr/>
    </dgm:pt>
    <dgm:pt modelId="{FAB410A7-1802-441A-A604-D2AC78613E78}" type="pres">
      <dgm:prSet presAssocID="{7D422B06-EB7D-437D-90F1-A78779F4F112}" presName="connectorText" presStyleLbl="sibTrans1D1" presStyleIdx="0" presStyleCnt="11"/>
      <dgm:spPr/>
    </dgm:pt>
    <dgm:pt modelId="{C0D4D40A-9F20-44C8-9A3E-E9AB145AF027}" type="pres">
      <dgm:prSet presAssocID="{6CE89E18-DBBF-4F70-8655-C0D9FE82A97E}" presName="node" presStyleLbl="node1" presStyleIdx="1" presStyleCnt="12">
        <dgm:presLayoutVars>
          <dgm:bulletEnabled val="1"/>
        </dgm:presLayoutVars>
      </dgm:prSet>
      <dgm:spPr/>
    </dgm:pt>
    <dgm:pt modelId="{9BF2AF94-0ADB-48C0-A60A-BDAE9494CA17}" type="pres">
      <dgm:prSet presAssocID="{E4A64C73-6377-40A6-BC34-466760033028}" presName="sibTrans" presStyleLbl="sibTrans1D1" presStyleIdx="1" presStyleCnt="11"/>
      <dgm:spPr/>
    </dgm:pt>
    <dgm:pt modelId="{2B542E94-C9E7-4405-81F8-576392604BC4}" type="pres">
      <dgm:prSet presAssocID="{E4A64C73-6377-40A6-BC34-466760033028}" presName="connectorText" presStyleLbl="sibTrans1D1" presStyleIdx="1" presStyleCnt="11"/>
      <dgm:spPr/>
    </dgm:pt>
    <dgm:pt modelId="{EF52EFC6-442F-43C4-AB47-36EB3DD4998F}" type="pres">
      <dgm:prSet presAssocID="{ACA9A257-3FBB-4EA0-A2BC-656CAA0DDC7B}" presName="node" presStyleLbl="node1" presStyleIdx="2" presStyleCnt="12">
        <dgm:presLayoutVars>
          <dgm:bulletEnabled val="1"/>
        </dgm:presLayoutVars>
      </dgm:prSet>
      <dgm:spPr/>
    </dgm:pt>
    <dgm:pt modelId="{444D862D-0028-45A2-AEA0-C52E06CE293D}" type="pres">
      <dgm:prSet presAssocID="{9FEF4568-39AD-495E-9947-C617BE2CA361}" presName="sibTrans" presStyleLbl="sibTrans1D1" presStyleIdx="2" presStyleCnt="11"/>
      <dgm:spPr/>
    </dgm:pt>
    <dgm:pt modelId="{7F73181B-4098-4B82-8E2C-CD2500A72D3B}" type="pres">
      <dgm:prSet presAssocID="{9FEF4568-39AD-495E-9947-C617BE2CA361}" presName="connectorText" presStyleLbl="sibTrans1D1" presStyleIdx="2" presStyleCnt="11"/>
      <dgm:spPr/>
    </dgm:pt>
    <dgm:pt modelId="{B8D0BFE8-D736-4E9B-A19E-0F53F4707DE0}" type="pres">
      <dgm:prSet presAssocID="{78012242-A6F1-4E65-BEE7-2AEACDB9E56A}" presName="node" presStyleLbl="node1" presStyleIdx="3" presStyleCnt="12">
        <dgm:presLayoutVars>
          <dgm:bulletEnabled val="1"/>
        </dgm:presLayoutVars>
      </dgm:prSet>
      <dgm:spPr/>
    </dgm:pt>
    <dgm:pt modelId="{AE83F7F6-7A53-42B5-B2EE-662F98447F02}" type="pres">
      <dgm:prSet presAssocID="{17C533A7-6C82-4065-A4E9-D4E672562C69}" presName="sibTrans" presStyleLbl="sibTrans1D1" presStyleIdx="3" presStyleCnt="11"/>
      <dgm:spPr/>
    </dgm:pt>
    <dgm:pt modelId="{EDC75255-38A5-4605-BEE1-91D73CA628E2}" type="pres">
      <dgm:prSet presAssocID="{17C533A7-6C82-4065-A4E9-D4E672562C69}" presName="connectorText" presStyleLbl="sibTrans1D1" presStyleIdx="3" presStyleCnt="11"/>
      <dgm:spPr/>
    </dgm:pt>
    <dgm:pt modelId="{9ADC8A87-2067-4A15-9640-6A43259F8DDF}" type="pres">
      <dgm:prSet presAssocID="{2FFC79F4-7AB2-4126-8587-11B56BE8FD81}" presName="node" presStyleLbl="node1" presStyleIdx="4" presStyleCnt="12">
        <dgm:presLayoutVars>
          <dgm:bulletEnabled val="1"/>
        </dgm:presLayoutVars>
      </dgm:prSet>
      <dgm:spPr/>
    </dgm:pt>
    <dgm:pt modelId="{6A04AC69-BA84-43EB-B27C-8E068DC505E7}" type="pres">
      <dgm:prSet presAssocID="{00A563B7-9ED1-4646-A766-DAD6FDA9F8DC}" presName="sibTrans" presStyleLbl="sibTrans1D1" presStyleIdx="4" presStyleCnt="11"/>
      <dgm:spPr/>
    </dgm:pt>
    <dgm:pt modelId="{77787B16-9C0C-4538-B288-AC6EBEE2E75C}" type="pres">
      <dgm:prSet presAssocID="{00A563B7-9ED1-4646-A766-DAD6FDA9F8DC}" presName="connectorText" presStyleLbl="sibTrans1D1" presStyleIdx="4" presStyleCnt="11"/>
      <dgm:spPr/>
    </dgm:pt>
    <dgm:pt modelId="{1921A170-0A73-43D3-9D8E-B85C8FE25096}" type="pres">
      <dgm:prSet presAssocID="{2C785CB6-B22F-4AFF-92F3-0AF3BF2525B7}" presName="node" presStyleLbl="node1" presStyleIdx="5" presStyleCnt="12">
        <dgm:presLayoutVars>
          <dgm:bulletEnabled val="1"/>
        </dgm:presLayoutVars>
      </dgm:prSet>
      <dgm:spPr/>
    </dgm:pt>
    <dgm:pt modelId="{BDCE0115-078F-4B94-8843-21592BD00B15}" type="pres">
      <dgm:prSet presAssocID="{78B7204C-A3B4-4E8F-A067-B21D79ACD596}" presName="sibTrans" presStyleLbl="sibTrans1D1" presStyleIdx="5" presStyleCnt="11"/>
      <dgm:spPr/>
    </dgm:pt>
    <dgm:pt modelId="{65383FA7-760F-44EA-9E66-A771E622259F}" type="pres">
      <dgm:prSet presAssocID="{78B7204C-A3B4-4E8F-A067-B21D79ACD596}" presName="connectorText" presStyleLbl="sibTrans1D1" presStyleIdx="5" presStyleCnt="11"/>
      <dgm:spPr/>
    </dgm:pt>
    <dgm:pt modelId="{4ABD1882-3272-4539-AB5C-26965EC98486}" type="pres">
      <dgm:prSet presAssocID="{E9FFEA31-BC3F-4140-8EA3-3C6EC0A50632}" presName="node" presStyleLbl="node1" presStyleIdx="6" presStyleCnt="12">
        <dgm:presLayoutVars>
          <dgm:bulletEnabled val="1"/>
        </dgm:presLayoutVars>
      </dgm:prSet>
      <dgm:spPr/>
    </dgm:pt>
    <dgm:pt modelId="{3B5B1D05-1153-423D-B04C-F591AF00AF65}" type="pres">
      <dgm:prSet presAssocID="{91EE875A-757A-4595-B9A5-4FCEF32B1C38}" presName="sibTrans" presStyleLbl="sibTrans1D1" presStyleIdx="6" presStyleCnt="11"/>
      <dgm:spPr/>
    </dgm:pt>
    <dgm:pt modelId="{9E1FFBAD-CD49-4A82-A5C8-9A52A6AEAF41}" type="pres">
      <dgm:prSet presAssocID="{91EE875A-757A-4595-B9A5-4FCEF32B1C38}" presName="connectorText" presStyleLbl="sibTrans1D1" presStyleIdx="6" presStyleCnt="11"/>
      <dgm:spPr/>
    </dgm:pt>
    <dgm:pt modelId="{362DE71B-F073-4E31-A80E-F895E497C028}" type="pres">
      <dgm:prSet presAssocID="{9D6129F5-740F-4814-A139-6FA83FFF5FA4}" presName="node" presStyleLbl="node1" presStyleIdx="7" presStyleCnt="12">
        <dgm:presLayoutVars>
          <dgm:bulletEnabled val="1"/>
        </dgm:presLayoutVars>
      </dgm:prSet>
      <dgm:spPr/>
    </dgm:pt>
    <dgm:pt modelId="{9161B4A7-AE5B-40FE-81C8-6F0660EC5A4E}" type="pres">
      <dgm:prSet presAssocID="{F38AA29B-F8E0-4974-9FE8-A30FDAE53DE5}" presName="sibTrans" presStyleLbl="sibTrans1D1" presStyleIdx="7" presStyleCnt="11"/>
      <dgm:spPr/>
    </dgm:pt>
    <dgm:pt modelId="{C1F003E0-A595-4FC4-BD25-FC86F2EAEE15}" type="pres">
      <dgm:prSet presAssocID="{F38AA29B-F8E0-4974-9FE8-A30FDAE53DE5}" presName="connectorText" presStyleLbl="sibTrans1D1" presStyleIdx="7" presStyleCnt="11"/>
      <dgm:spPr/>
    </dgm:pt>
    <dgm:pt modelId="{737B7C09-B1D5-4468-940B-8E55B63B491A}" type="pres">
      <dgm:prSet presAssocID="{54696BDF-0EF0-4E55-9D6C-C100C7492641}" presName="node" presStyleLbl="node1" presStyleIdx="8" presStyleCnt="12">
        <dgm:presLayoutVars>
          <dgm:bulletEnabled val="1"/>
        </dgm:presLayoutVars>
      </dgm:prSet>
      <dgm:spPr/>
    </dgm:pt>
    <dgm:pt modelId="{8A18DA26-C40E-4F6E-B979-247DC621F18F}" type="pres">
      <dgm:prSet presAssocID="{A2DB19A1-981A-49E5-9D67-96CEDC91BA4E}" presName="sibTrans" presStyleLbl="sibTrans1D1" presStyleIdx="8" presStyleCnt="11"/>
      <dgm:spPr/>
    </dgm:pt>
    <dgm:pt modelId="{73B91BC9-A637-408C-8072-74F90FC48C3A}" type="pres">
      <dgm:prSet presAssocID="{A2DB19A1-981A-49E5-9D67-96CEDC91BA4E}" presName="connectorText" presStyleLbl="sibTrans1D1" presStyleIdx="8" presStyleCnt="11"/>
      <dgm:spPr/>
    </dgm:pt>
    <dgm:pt modelId="{1E2D8F75-B837-456E-86D9-43FA345D1AF5}" type="pres">
      <dgm:prSet presAssocID="{3FCB3544-FE92-4E34-8EBA-5A40C3F06B4E}" presName="node" presStyleLbl="node1" presStyleIdx="9" presStyleCnt="12">
        <dgm:presLayoutVars>
          <dgm:bulletEnabled val="1"/>
        </dgm:presLayoutVars>
      </dgm:prSet>
      <dgm:spPr/>
    </dgm:pt>
    <dgm:pt modelId="{F7E41685-2CB9-471E-B2DD-5687DAD5EF66}" type="pres">
      <dgm:prSet presAssocID="{8297315E-D434-44B3-A26E-0287D89938F7}" presName="sibTrans" presStyleLbl="sibTrans1D1" presStyleIdx="9" presStyleCnt="11"/>
      <dgm:spPr/>
    </dgm:pt>
    <dgm:pt modelId="{781B9BCD-5ED8-4C35-9901-D51D9947A531}" type="pres">
      <dgm:prSet presAssocID="{8297315E-D434-44B3-A26E-0287D89938F7}" presName="connectorText" presStyleLbl="sibTrans1D1" presStyleIdx="9" presStyleCnt="11"/>
      <dgm:spPr/>
    </dgm:pt>
    <dgm:pt modelId="{6EB560F7-4647-490A-B70F-B33A17B5A52D}" type="pres">
      <dgm:prSet presAssocID="{D50AA236-6734-484F-BE24-FB031E00C16E}" presName="node" presStyleLbl="node1" presStyleIdx="10" presStyleCnt="12">
        <dgm:presLayoutVars>
          <dgm:bulletEnabled val="1"/>
        </dgm:presLayoutVars>
      </dgm:prSet>
      <dgm:spPr/>
    </dgm:pt>
    <dgm:pt modelId="{FD2F22F6-8923-4483-9F0E-91008F3D7222}" type="pres">
      <dgm:prSet presAssocID="{0698E425-C5A3-403C-BEC3-8B2C7D3B5339}" presName="sibTrans" presStyleLbl="sibTrans1D1" presStyleIdx="10" presStyleCnt="11"/>
      <dgm:spPr/>
    </dgm:pt>
    <dgm:pt modelId="{FC8188CE-BE61-403C-AA89-37D78FA8F56A}" type="pres">
      <dgm:prSet presAssocID="{0698E425-C5A3-403C-BEC3-8B2C7D3B5339}" presName="connectorText" presStyleLbl="sibTrans1D1" presStyleIdx="10" presStyleCnt="11"/>
      <dgm:spPr/>
    </dgm:pt>
    <dgm:pt modelId="{F988478B-6E49-49C5-8938-B2FC24BFA13D}" type="pres">
      <dgm:prSet presAssocID="{7CC7BF1F-B4F7-4F1D-9BFA-F9F540574877}" presName="node" presStyleLbl="node1" presStyleIdx="11" presStyleCnt="12">
        <dgm:presLayoutVars>
          <dgm:bulletEnabled val="1"/>
        </dgm:presLayoutVars>
      </dgm:prSet>
      <dgm:spPr/>
    </dgm:pt>
  </dgm:ptLst>
  <dgm:cxnLst>
    <dgm:cxn modelId="{FD741C02-1EAA-4AF3-AE59-DAAAC4307DE5}" type="presOf" srcId="{2C785CB6-B22F-4AFF-92F3-0AF3BF2525B7}" destId="{1921A170-0A73-43D3-9D8E-B85C8FE25096}" srcOrd="0" destOrd="0" presId="urn:microsoft.com/office/officeart/2016/7/layout/RepeatingBendingProcessNew"/>
    <dgm:cxn modelId="{EFEA100C-F6FB-4EE7-A9DA-370448712087}" type="presOf" srcId="{ACA9A257-3FBB-4EA0-A2BC-656CAA0DDC7B}" destId="{EF52EFC6-442F-43C4-AB47-36EB3DD4998F}" srcOrd="0" destOrd="0" presId="urn:microsoft.com/office/officeart/2016/7/layout/RepeatingBendingProcessNew"/>
    <dgm:cxn modelId="{70CA9C13-02FA-4906-B4DE-9084AFC27CF1}" srcId="{BF57BFFA-4BD8-490C-B148-2D552DC5BA40}" destId="{6CE89E18-DBBF-4F70-8655-C0D9FE82A97E}" srcOrd="1" destOrd="0" parTransId="{A437698F-34A0-43C0-A79A-9CC6617AA5A8}" sibTransId="{E4A64C73-6377-40A6-BC34-466760033028}"/>
    <dgm:cxn modelId="{80C4DF22-2238-4913-B752-35D7CDC2AC5C}" type="presOf" srcId="{F38AA29B-F8E0-4974-9FE8-A30FDAE53DE5}" destId="{9161B4A7-AE5B-40FE-81C8-6F0660EC5A4E}" srcOrd="0" destOrd="0" presId="urn:microsoft.com/office/officeart/2016/7/layout/RepeatingBendingProcessNew"/>
    <dgm:cxn modelId="{CD22CB24-F55A-478F-8873-3A8B131151CF}" type="presOf" srcId="{78B7204C-A3B4-4E8F-A067-B21D79ACD596}" destId="{BDCE0115-078F-4B94-8843-21592BD00B15}" srcOrd="0" destOrd="0" presId="urn:microsoft.com/office/officeart/2016/7/layout/RepeatingBendingProcessNew"/>
    <dgm:cxn modelId="{37EB5D26-1EC5-461B-8C97-F853FF16062D}" type="presOf" srcId="{7D422B06-EB7D-437D-90F1-A78779F4F112}" destId="{FAB410A7-1802-441A-A604-D2AC78613E78}" srcOrd="1" destOrd="0" presId="urn:microsoft.com/office/officeart/2016/7/layout/RepeatingBendingProcessNew"/>
    <dgm:cxn modelId="{EBB8F72B-B6B8-40BF-91EE-243B44A227C6}" type="presOf" srcId="{A2DB19A1-981A-49E5-9D67-96CEDC91BA4E}" destId="{73B91BC9-A637-408C-8072-74F90FC48C3A}" srcOrd="1" destOrd="0" presId="urn:microsoft.com/office/officeart/2016/7/layout/RepeatingBendingProcessNew"/>
    <dgm:cxn modelId="{6064352C-4557-48B6-A244-5FB3475426B4}" type="presOf" srcId="{7D422B06-EB7D-437D-90F1-A78779F4F112}" destId="{BC8A6ECB-842C-489D-9E07-1A9FCDD30C34}" srcOrd="0" destOrd="0" presId="urn:microsoft.com/office/officeart/2016/7/layout/RepeatingBendingProcessNew"/>
    <dgm:cxn modelId="{30335F34-ADC7-48AA-851F-4C67F2A1E766}" type="presOf" srcId="{8297315E-D434-44B3-A26E-0287D89938F7}" destId="{F7E41685-2CB9-471E-B2DD-5687DAD5EF66}" srcOrd="0" destOrd="0" presId="urn:microsoft.com/office/officeart/2016/7/layout/RepeatingBendingProcessNew"/>
    <dgm:cxn modelId="{432DD635-CBCC-47ED-B7AD-3711D19717DF}" type="presOf" srcId="{91EE875A-757A-4595-B9A5-4FCEF32B1C38}" destId="{3B5B1D05-1153-423D-B04C-F591AF00AF65}" srcOrd="0" destOrd="0" presId="urn:microsoft.com/office/officeart/2016/7/layout/RepeatingBendingProcessNew"/>
    <dgm:cxn modelId="{D36B0839-6519-49F1-AC7B-4BDD307D2EA5}" srcId="{BF57BFFA-4BD8-490C-B148-2D552DC5BA40}" destId="{E9FFEA31-BC3F-4140-8EA3-3C6EC0A50632}" srcOrd="6" destOrd="0" parTransId="{028FB8A2-639B-4723-8EE9-046C1824295D}" sibTransId="{91EE875A-757A-4595-B9A5-4FCEF32B1C38}"/>
    <dgm:cxn modelId="{8CAC053A-5D92-4953-A700-3C49538F8C58}" srcId="{BF57BFFA-4BD8-490C-B148-2D552DC5BA40}" destId="{2C785CB6-B22F-4AFF-92F3-0AF3BF2525B7}" srcOrd="5" destOrd="0" parTransId="{58EC36EC-D4B2-4BEA-97CF-992B9D79C3BB}" sibTransId="{78B7204C-A3B4-4E8F-A067-B21D79ACD596}"/>
    <dgm:cxn modelId="{AF6DC25D-0A25-4147-B44B-8E835A94AF88}" type="presOf" srcId="{BF57BFFA-4BD8-490C-B148-2D552DC5BA40}" destId="{0B9432C6-9DAB-4BF2-9057-8FE405072868}" srcOrd="0" destOrd="0" presId="urn:microsoft.com/office/officeart/2016/7/layout/RepeatingBendingProcessNew"/>
    <dgm:cxn modelId="{C4F6C367-DAF9-4155-833E-A5D3BC0114DD}" srcId="{BF57BFFA-4BD8-490C-B148-2D552DC5BA40}" destId="{78012242-A6F1-4E65-BEE7-2AEACDB9E56A}" srcOrd="3" destOrd="0" parTransId="{A64421A4-FB2C-4BD5-96C2-F884D688C29D}" sibTransId="{17C533A7-6C82-4065-A4E9-D4E672562C69}"/>
    <dgm:cxn modelId="{B760D66F-32EA-4E1F-8D4B-48AA5FCDD852}" type="presOf" srcId="{F38AA29B-F8E0-4974-9FE8-A30FDAE53DE5}" destId="{C1F003E0-A595-4FC4-BD25-FC86F2EAEE15}" srcOrd="1" destOrd="0" presId="urn:microsoft.com/office/officeart/2016/7/layout/RepeatingBendingProcessNew"/>
    <dgm:cxn modelId="{2A547B73-23E7-46D7-8A19-50F1A716D4B3}" type="presOf" srcId="{8297315E-D434-44B3-A26E-0287D89938F7}" destId="{781B9BCD-5ED8-4C35-9901-D51D9947A531}" srcOrd="1" destOrd="0" presId="urn:microsoft.com/office/officeart/2016/7/layout/RepeatingBendingProcessNew"/>
    <dgm:cxn modelId="{B91CD353-582D-4920-939B-27F94B355B5A}" type="presOf" srcId="{E4A64C73-6377-40A6-BC34-466760033028}" destId="{9BF2AF94-0ADB-48C0-A60A-BDAE9494CA17}" srcOrd="0" destOrd="0" presId="urn:microsoft.com/office/officeart/2016/7/layout/RepeatingBendingProcessNew"/>
    <dgm:cxn modelId="{01478856-5FDF-4A07-AF95-D86E4A132859}" type="presOf" srcId="{E9FFEA31-BC3F-4140-8EA3-3C6EC0A50632}" destId="{4ABD1882-3272-4539-AB5C-26965EC98486}" srcOrd="0" destOrd="0" presId="urn:microsoft.com/office/officeart/2016/7/layout/RepeatingBendingProcessNew"/>
    <dgm:cxn modelId="{D4D0BD85-D5B4-4DCF-9360-C60E902376F7}" type="presOf" srcId="{9FEF4568-39AD-495E-9947-C617BE2CA361}" destId="{7F73181B-4098-4B82-8E2C-CD2500A72D3B}" srcOrd="1" destOrd="0" presId="urn:microsoft.com/office/officeart/2016/7/layout/RepeatingBendingProcessNew"/>
    <dgm:cxn modelId="{95C5078C-024D-4EC9-A834-DFC00A1EAB14}" srcId="{BF57BFFA-4BD8-490C-B148-2D552DC5BA40}" destId="{ACA9A257-3FBB-4EA0-A2BC-656CAA0DDC7B}" srcOrd="2" destOrd="0" parTransId="{45597132-6A5D-4E59-8190-D75FC7FA9BB3}" sibTransId="{9FEF4568-39AD-495E-9947-C617BE2CA361}"/>
    <dgm:cxn modelId="{CA5E468C-5BE1-4EFA-B143-82028059F050}" srcId="{BF57BFFA-4BD8-490C-B148-2D552DC5BA40}" destId="{3FCB3544-FE92-4E34-8EBA-5A40C3F06B4E}" srcOrd="9" destOrd="0" parTransId="{A4B37965-0E04-476D-90EC-36BBB68874CC}" sibTransId="{8297315E-D434-44B3-A26E-0287D89938F7}"/>
    <dgm:cxn modelId="{9DB6B58F-2B9C-4475-9C0A-DC50134BB657}" srcId="{BF57BFFA-4BD8-490C-B148-2D552DC5BA40}" destId="{5D16CAF6-76FF-46AF-AB31-DA9C978D433A}" srcOrd="0" destOrd="0" parTransId="{12CD2F13-6597-49D6-B37B-C8E13E00AF23}" sibTransId="{7D422B06-EB7D-437D-90F1-A78779F4F112}"/>
    <dgm:cxn modelId="{B68AC291-44F6-4553-A789-82A84B5270DB}" type="presOf" srcId="{A2DB19A1-981A-49E5-9D67-96CEDC91BA4E}" destId="{8A18DA26-C40E-4F6E-B979-247DC621F18F}" srcOrd="0" destOrd="0" presId="urn:microsoft.com/office/officeart/2016/7/layout/RepeatingBendingProcessNew"/>
    <dgm:cxn modelId="{9C2BAB9B-03BC-4AC4-A428-E0DC720EB093}" type="presOf" srcId="{E4A64C73-6377-40A6-BC34-466760033028}" destId="{2B542E94-C9E7-4405-81F8-576392604BC4}" srcOrd="1" destOrd="0" presId="urn:microsoft.com/office/officeart/2016/7/layout/RepeatingBendingProcessNew"/>
    <dgm:cxn modelId="{894B2F9D-99C0-47DE-A0C8-5B371A1EC829}" srcId="{BF57BFFA-4BD8-490C-B148-2D552DC5BA40}" destId="{54696BDF-0EF0-4E55-9D6C-C100C7492641}" srcOrd="8" destOrd="0" parTransId="{8DE22DA6-8047-4C76-BDB9-60082D10DC83}" sibTransId="{A2DB19A1-981A-49E5-9D67-96CEDC91BA4E}"/>
    <dgm:cxn modelId="{243D889E-1EF2-40EB-9F66-6CF67B1072D1}" type="presOf" srcId="{91EE875A-757A-4595-B9A5-4FCEF32B1C38}" destId="{9E1FFBAD-CD49-4A82-A5C8-9A52A6AEAF41}" srcOrd="1" destOrd="0" presId="urn:microsoft.com/office/officeart/2016/7/layout/RepeatingBendingProcessNew"/>
    <dgm:cxn modelId="{02E6BD9F-F400-4766-9A49-7496560C4F63}" type="presOf" srcId="{00A563B7-9ED1-4646-A766-DAD6FDA9F8DC}" destId="{6A04AC69-BA84-43EB-B27C-8E068DC505E7}" srcOrd="0" destOrd="0" presId="urn:microsoft.com/office/officeart/2016/7/layout/RepeatingBendingProcessNew"/>
    <dgm:cxn modelId="{C75568A1-C600-4D5C-B33F-4F66147F1FB7}" type="presOf" srcId="{5D16CAF6-76FF-46AF-AB31-DA9C978D433A}" destId="{00915CE5-4EB8-4927-AF8B-FD733A3BAE05}" srcOrd="0" destOrd="0" presId="urn:microsoft.com/office/officeart/2016/7/layout/RepeatingBendingProcessNew"/>
    <dgm:cxn modelId="{9700D2B4-DE5E-492C-973F-A233EA3A6AA8}" srcId="{BF57BFFA-4BD8-490C-B148-2D552DC5BA40}" destId="{9D6129F5-740F-4814-A139-6FA83FFF5FA4}" srcOrd="7" destOrd="0" parTransId="{FB749534-F985-41A4-A638-1F73F0C3EB65}" sibTransId="{F38AA29B-F8E0-4974-9FE8-A30FDAE53DE5}"/>
    <dgm:cxn modelId="{11B005C0-534D-451B-846A-3295368A0F65}" type="presOf" srcId="{00A563B7-9ED1-4646-A766-DAD6FDA9F8DC}" destId="{77787B16-9C0C-4538-B288-AC6EBEE2E75C}" srcOrd="1" destOrd="0" presId="urn:microsoft.com/office/officeart/2016/7/layout/RepeatingBendingProcessNew"/>
    <dgm:cxn modelId="{2A98F3C1-949C-4A66-8D88-70DC7F6C60D1}" srcId="{BF57BFFA-4BD8-490C-B148-2D552DC5BA40}" destId="{D50AA236-6734-484F-BE24-FB031E00C16E}" srcOrd="10" destOrd="0" parTransId="{883B9503-C1F8-4716-B629-B8E0CEB5508D}" sibTransId="{0698E425-C5A3-403C-BEC3-8B2C7D3B5339}"/>
    <dgm:cxn modelId="{5B67C1C2-1987-4072-925B-900F25752274}" type="presOf" srcId="{17C533A7-6C82-4065-A4E9-D4E672562C69}" destId="{EDC75255-38A5-4605-BEE1-91D73CA628E2}" srcOrd="1" destOrd="0" presId="urn:microsoft.com/office/officeart/2016/7/layout/RepeatingBendingProcessNew"/>
    <dgm:cxn modelId="{F10100C5-5AB3-44DE-B9BF-8A43342B8C52}" type="presOf" srcId="{78012242-A6F1-4E65-BEE7-2AEACDB9E56A}" destId="{B8D0BFE8-D736-4E9B-A19E-0F53F4707DE0}" srcOrd="0" destOrd="0" presId="urn:microsoft.com/office/officeart/2016/7/layout/RepeatingBendingProcessNew"/>
    <dgm:cxn modelId="{DDA668CF-AEBB-4F9D-B123-E74C62E72B75}" type="presOf" srcId="{78B7204C-A3B4-4E8F-A067-B21D79ACD596}" destId="{65383FA7-760F-44EA-9E66-A771E622259F}" srcOrd="1" destOrd="0" presId="urn:microsoft.com/office/officeart/2016/7/layout/RepeatingBendingProcessNew"/>
    <dgm:cxn modelId="{F58947D1-DBC5-4784-999B-436FD2258E94}" type="presOf" srcId="{54696BDF-0EF0-4E55-9D6C-C100C7492641}" destId="{737B7C09-B1D5-4468-940B-8E55B63B491A}" srcOrd="0" destOrd="0" presId="urn:microsoft.com/office/officeart/2016/7/layout/RepeatingBendingProcessNew"/>
    <dgm:cxn modelId="{043758D1-6ADD-410C-AA6D-56949173BE43}" type="presOf" srcId="{0698E425-C5A3-403C-BEC3-8B2C7D3B5339}" destId="{FC8188CE-BE61-403C-AA89-37D78FA8F56A}" srcOrd="1" destOrd="0" presId="urn:microsoft.com/office/officeart/2016/7/layout/RepeatingBendingProcessNew"/>
    <dgm:cxn modelId="{1A83B6D2-A532-4345-BF76-752DE4092E96}" type="presOf" srcId="{17C533A7-6C82-4065-A4E9-D4E672562C69}" destId="{AE83F7F6-7A53-42B5-B2EE-662F98447F02}" srcOrd="0" destOrd="0" presId="urn:microsoft.com/office/officeart/2016/7/layout/RepeatingBendingProcessNew"/>
    <dgm:cxn modelId="{3924C3D7-6428-42B2-81B0-7A0E43D96F39}" type="presOf" srcId="{7CC7BF1F-B4F7-4F1D-9BFA-F9F540574877}" destId="{F988478B-6E49-49C5-8938-B2FC24BFA13D}" srcOrd="0" destOrd="0" presId="urn:microsoft.com/office/officeart/2016/7/layout/RepeatingBendingProcessNew"/>
    <dgm:cxn modelId="{246967D8-37C9-4756-88A8-F53124562321}" type="presOf" srcId="{D50AA236-6734-484F-BE24-FB031E00C16E}" destId="{6EB560F7-4647-490A-B70F-B33A17B5A52D}" srcOrd="0" destOrd="0" presId="urn:microsoft.com/office/officeart/2016/7/layout/RepeatingBendingProcessNew"/>
    <dgm:cxn modelId="{1B3475D9-4963-457D-8A79-93EA0A27A354}" type="presOf" srcId="{9FEF4568-39AD-495E-9947-C617BE2CA361}" destId="{444D862D-0028-45A2-AEA0-C52E06CE293D}" srcOrd="0" destOrd="0" presId="urn:microsoft.com/office/officeart/2016/7/layout/RepeatingBendingProcessNew"/>
    <dgm:cxn modelId="{055EB6E4-649D-42ED-B739-D8ACFFA90E7E}" type="presOf" srcId="{6CE89E18-DBBF-4F70-8655-C0D9FE82A97E}" destId="{C0D4D40A-9F20-44C8-9A3E-E9AB145AF027}" srcOrd="0" destOrd="0" presId="urn:microsoft.com/office/officeart/2016/7/layout/RepeatingBendingProcessNew"/>
    <dgm:cxn modelId="{A7FFBDEA-5A82-4B6B-8EE3-AC367888BA0B}" srcId="{BF57BFFA-4BD8-490C-B148-2D552DC5BA40}" destId="{7CC7BF1F-B4F7-4F1D-9BFA-F9F540574877}" srcOrd="11" destOrd="0" parTransId="{511E3442-81F4-4F75-80DA-FFB12DD79212}" sibTransId="{5A4DC72C-FB70-4CAB-B390-4FB15322095C}"/>
    <dgm:cxn modelId="{96B507ED-7BF1-45D7-8D99-8212EE2A1180}" type="presOf" srcId="{9D6129F5-740F-4814-A139-6FA83FFF5FA4}" destId="{362DE71B-F073-4E31-A80E-F895E497C028}" srcOrd="0" destOrd="0" presId="urn:microsoft.com/office/officeart/2016/7/layout/RepeatingBendingProcessNew"/>
    <dgm:cxn modelId="{0354E6EF-FB3B-4C47-9162-F61DEF6E4726}" type="presOf" srcId="{2FFC79F4-7AB2-4126-8587-11B56BE8FD81}" destId="{9ADC8A87-2067-4A15-9640-6A43259F8DDF}" srcOrd="0" destOrd="0" presId="urn:microsoft.com/office/officeart/2016/7/layout/RepeatingBendingProcessNew"/>
    <dgm:cxn modelId="{1B3CDAF0-9AA0-4196-BF83-23894A37D087}" type="presOf" srcId="{3FCB3544-FE92-4E34-8EBA-5A40C3F06B4E}" destId="{1E2D8F75-B837-456E-86D9-43FA345D1AF5}" srcOrd="0" destOrd="0" presId="urn:microsoft.com/office/officeart/2016/7/layout/RepeatingBendingProcessNew"/>
    <dgm:cxn modelId="{0D9D1CF1-8FFB-46EE-B15B-D6CFF55CA5CB}" type="presOf" srcId="{0698E425-C5A3-403C-BEC3-8B2C7D3B5339}" destId="{FD2F22F6-8923-4483-9F0E-91008F3D7222}" srcOrd="0" destOrd="0" presId="urn:microsoft.com/office/officeart/2016/7/layout/RepeatingBendingProcessNew"/>
    <dgm:cxn modelId="{3BB89CFA-D17B-465B-9361-AD69DFC6A8D8}" srcId="{BF57BFFA-4BD8-490C-B148-2D552DC5BA40}" destId="{2FFC79F4-7AB2-4126-8587-11B56BE8FD81}" srcOrd="4" destOrd="0" parTransId="{5FC1EF10-C00F-4462-A002-18144E418ECF}" sibTransId="{00A563B7-9ED1-4646-A766-DAD6FDA9F8DC}"/>
    <dgm:cxn modelId="{1412C75E-9061-49FA-A383-93638083E1F4}" type="presParOf" srcId="{0B9432C6-9DAB-4BF2-9057-8FE405072868}" destId="{00915CE5-4EB8-4927-AF8B-FD733A3BAE05}" srcOrd="0" destOrd="0" presId="urn:microsoft.com/office/officeart/2016/7/layout/RepeatingBendingProcessNew"/>
    <dgm:cxn modelId="{0DC79F03-90A2-4484-9F0B-D1373948C6E2}" type="presParOf" srcId="{0B9432C6-9DAB-4BF2-9057-8FE405072868}" destId="{BC8A6ECB-842C-489D-9E07-1A9FCDD30C34}" srcOrd="1" destOrd="0" presId="urn:microsoft.com/office/officeart/2016/7/layout/RepeatingBendingProcessNew"/>
    <dgm:cxn modelId="{F32C26C0-9C73-43A6-9C9E-BB1DD1E15AB1}" type="presParOf" srcId="{BC8A6ECB-842C-489D-9E07-1A9FCDD30C34}" destId="{FAB410A7-1802-441A-A604-D2AC78613E78}" srcOrd="0" destOrd="0" presId="urn:microsoft.com/office/officeart/2016/7/layout/RepeatingBendingProcessNew"/>
    <dgm:cxn modelId="{777FC66D-90CD-4927-A3A8-341D0568EE3F}" type="presParOf" srcId="{0B9432C6-9DAB-4BF2-9057-8FE405072868}" destId="{C0D4D40A-9F20-44C8-9A3E-E9AB145AF027}" srcOrd="2" destOrd="0" presId="urn:microsoft.com/office/officeart/2016/7/layout/RepeatingBendingProcessNew"/>
    <dgm:cxn modelId="{CC943A4B-57DE-4B97-8CE0-ADB42F3E4A0A}" type="presParOf" srcId="{0B9432C6-9DAB-4BF2-9057-8FE405072868}" destId="{9BF2AF94-0ADB-48C0-A60A-BDAE9494CA17}" srcOrd="3" destOrd="0" presId="urn:microsoft.com/office/officeart/2016/7/layout/RepeatingBendingProcessNew"/>
    <dgm:cxn modelId="{D7F7351F-8346-47AC-9CE1-DD9C15C0730B}" type="presParOf" srcId="{9BF2AF94-0ADB-48C0-A60A-BDAE9494CA17}" destId="{2B542E94-C9E7-4405-81F8-576392604BC4}" srcOrd="0" destOrd="0" presId="urn:microsoft.com/office/officeart/2016/7/layout/RepeatingBendingProcessNew"/>
    <dgm:cxn modelId="{8EE04E71-8C49-4932-83E3-1EF786FFA7A8}" type="presParOf" srcId="{0B9432C6-9DAB-4BF2-9057-8FE405072868}" destId="{EF52EFC6-442F-43C4-AB47-36EB3DD4998F}" srcOrd="4" destOrd="0" presId="urn:microsoft.com/office/officeart/2016/7/layout/RepeatingBendingProcessNew"/>
    <dgm:cxn modelId="{7AC97F19-9927-4CBB-8779-4B0FBB35534F}" type="presParOf" srcId="{0B9432C6-9DAB-4BF2-9057-8FE405072868}" destId="{444D862D-0028-45A2-AEA0-C52E06CE293D}" srcOrd="5" destOrd="0" presId="urn:microsoft.com/office/officeart/2016/7/layout/RepeatingBendingProcessNew"/>
    <dgm:cxn modelId="{AB59E142-F439-4859-8815-CA4731938CDE}" type="presParOf" srcId="{444D862D-0028-45A2-AEA0-C52E06CE293D}" destId="{7F73181B-4098-4B82-8E2C-CD2500A72D3B}" srcOrd="0" destOrd="0" presId="urn:microsoft.com/office/officeart/2016/7/layout/RepeatingBendingProcessNew"/>
    <dgm:cxn modelId="{276486F9-5325-4E0F-B526-872C858A8FC0}" type="presParOf" srcId="{0B9432C6-9DAB-4BF2-9057-8FE405072868}" destId="{B8D0BFE8-D736-4E9B-A19E-0F53F4707DE0}" srcOrd="6" destOrd="0" presId="urn:microsoft.com/office/officeart/2016/7/layout/RepeatingBendingProcessNew"/>
    <dgm:cxn modelId="{DB8B0F6E-348A-4BE8-B9DB-F477FB87552F}" type="presParOf" srcId="{0B9432C6-9DAB-4BF2-9057-8FE405072868}" destId="{AE83F7F6-7A53-42B5-B2EE-662F98447F02}" srcOrd="7" destOrd="0" presId="urn:microsoft.com/office/officeart/2016/7/layout/RepeatingBendingProcessNew"/>
    <dgm:cxn modelId="{93B38BD3-0C9D-4061-8818-0FB0923E0C96}" type="presParOf" srcId="{AE83F7F6-7A53-42B5-B2EE-662F98447F02}" destId="{EDC75255-38A5-4605-BEE1-91D73CA628E2}" srcOrd="0" destOrd="0" presId="urn:microsoft.com/office/officeart/2016/7/layout/RepeatingBendingProcessNew"/>
    <dgm:cxn modelId="{0830B301-9A86-411E-B955-98DD768418DA}" type="presParOf" srcId="{0B9432C6-9DAB-4BF2-9057-8FE405072868}" destId="{9ADC8A87-2067-4A15-9640-6A43259F8DDF}" srcOrd="8" destOrd="0" presId="urn:microsoft.com/office/officeart/2016/7/layout/RepeatingBendingProcessNew"/>
    <dgm:cxn modelId="{E97F9AFE-D1D3-45C3-9485-85D938F89037}" type="presParOf" srcId="{0B9432C6-9DAB-4BF2-9057-8FE405072868}" destId="{6A04AC69-BA84-43EB-B27C-8E068DC505E7}" srcOrd="9" destOrd="0" presId="urn:microsoft.com/office/officeart/2016/7/layout/RepeatingBendingProcessNew"/>
    <dgm:cxn modelId="{4FAFB239-4614-4834-8AB9-B15CCF1E1612}" type="presParOf" srcId="{6A04AC69-BA84-43EB-B27C-8E068DC505E7}" destId="{77787B16-9C0C-4538-B288-AC6EBEE2E75C}" srcOrd="0" destOrd="0" presId="urn:microsoft.com/office/officeart/2016/7/layout/RepeatingBendingProcessNew"/>
    <dgm:cxn modelId="{1F03797B-DAD6-4A03-97A2-1B4ED065FDD4}" type="presParOf" srcId="{0B9432C6-9DAB-4BF2-9057-8FE405072868}" destId="{1921A170-0A73-43D3-9D8E-B85C8FE25096}" srcOrd="10" destOrd="0" presId="urn:microsoft.com/office/officeart/2016/7/layout/RepeatingBendingProcessNew"/>
    <dgm:cxn modelId="{8961F912-2A6F-4360-B23D-422B08743217}" type="presParOf" srcId="{0B9432C6-9DAB-4BF2-9057-8FE405072868}" destId="{BDCE0115-078F-4B94-8843-21592BD00B15}" srcOrd="11" destOrd="0" presId="urn:microsoft.com/office/officeart/2016/7/layout/RepeatingBendingProcessNew"/>
    <dgm:cxn modelId="{9B8504A3-0751-4DAB-8B54-934B638EAE61}" type="presParOf" srcId="{BDCE0115-078F-4B94-8843-21592BD00B15}" destId="{65383FA7-760F-44EA-9E66-A771E622259F}" srcOrd="0" destOrd="0" presId="urn:microsoft.com/office/officeart/2016/7/layout/RepeatingBendingProcessNew"/>
    <dgm:cxn modelId="{CF1ADD1E-FEBD-41A0-9AEF-870C2FBA71F5}" type="presParOf" srcId="{0B9432C6-9DAB-4BF2-9057-8FE405072868}" destId="{4ABD1882-3272-4539-AB5C-26965EC98486}" srcOrd="12" destOrd="0" presId="urn:microsoft.com/office/officeart/2016/7/layout/RepeatingBendingProcessNew"/>
    <dgm:cxn modelId="{E0B7F5E4-B0F2-4B19-8490-21E6247F4634}" type="presParOf" srcId="{0B9432C6-9DAB-4BF2-9057-8FE405072868}" destId="{3B5B1D05-1153-423D-B04C-F591AF00AF65}" srcOrd="13" destOrd="0" presId="urn:microsoft.com/office/officeart/2016/7/layout/RepeatingBendingProcessNew"/>
    <dgm:cxn modelId="{1B855BB2-B964-4EBF-A67A-21AF02D985F2}" type="presParOf" srcId="{3B5B1D05-1153-423D-B04C-F591AF00AF65}" destId="{9E1FFBAD-CD49-4A82-A5C8-9A52A6AEAF41}" srcOrd="0" destOrd="0" presId="urn:microsoft.com/office/officeart/2016/7/layout/RepeatingBendingProcessNew"/>
    <dgm:cxn modelId="{48E8F021-30FE-4074-BE22-CE5ACB791522}" type="presParOf" srcId="{0B9432C6-9DAB-4BF2-9057-8FE405072868}" destId="{362DE71B-F073-4E31-A80E-F895E497C028}" srcOrd="14" destOrd="0" presId="urn:microsoft.com/office/officeart/2016/7/layout/RepeatingBendingProcessNew"/>
    <dgm:cxn modelId="{9A881195-7624-4BC6-97F4-79CA3337EAC2}" type="presParOf" srcId="{0B9432C6-9DAB-4BF2-9057-8FE405072868}" destId="{9161B4A7-AE5B-40FE-81C8-6F0660EC5A4E}" srcOrd="15" destOrd="0" presId="urn:microsoft.com/office/officeart/2016/7/layout/RepeatingBendingProcessNew"/>
    <dgm:cxn modelId="{D1C85CBA-19A9-4062-A0FF-7F4168D1A863}" type="presParOf" srcId="{9161B4A7-AE5B-40FE-81C8-6F0660EC5A4E}" destId="{C1F003E0-A595-4FC4-BD25-FC86F2EAEE15}" srcOrd="0" destOrd="0" presId="urn:microsoft.com/office/officeart/2016/7/layout/RepeatingBendingProcessNew"/>
    <dgm:cxn modelId="{B666F358-5DE0-4F06-AA6F-FC50C812E383}" type="presParOf" srcId="{0B9432C6-9DAB-4BF2-9057-8FE405072868}" destId="{737B7C09-B1D5-4468-940B-8E55B63B491A}" srcOrd="16" destOrd="0" presId="urn:microsoft.com/office/officeart/2016/7/layout/RepeatingBendingProcessNew"/>
    <dgm:cxn modelId="{91BF304F-AA29-4E51-988B-0A42D49DB884}" type="presParOf" srcId="{0B9432C6-9DAB-4BF2-9057-8FE405072868}" destId="{8A18DA26-C40E-4F6E-B979-247DC621F18F}" srcOrd="17" destOrd="0" presId="urn:microsoft.com/office/officeart/2016/7/layout/RepeatingBendingProcessNew"/>
    <dgm:cxn modelId="{21DDA4D5-1C21-4A88-8970-9B9C35CB924B}" type="presParOf" srcId="{8A18DA26-C40E-4F6E-B979-247DC621F18F}" destId="{73B91BC9-A637-408C-8072-74F90FC48C3A}" srcOrd="0" destOrd="0" presId="urn:microsoft.com/office/officeart/2016/7/layout/RepeatingBendingProcessNew"/>
    <dgm:cxn modelId="{7306A234-EC47-4F0A-893E-90459B667C52}" type="presParOf" srcId="{0B9432C6-9DAB-4BF2-9057-8FE405072868}" destId="{1E2D8F75-B837-456E-86D9-43FA345D1AF5}" srcOrd="18" destOrd="0" presId="urn:microsoft.com/office/officeart/2016/7/layout/RepeatingBendingProcessNew"/>
    <dgm:cxn modelId="{57064A92-BA9D-4DEF-AB89-37FB6943ECE8}" type="presParOf" srcId="{0B9432C6-9DAB-4BF2-9057-8FE405072868}" destId="{F7E41685-2CB9-471E-B2DD-5687DAD5EF66}" srcOrd="19" destOrd="0" presId="urn:microsoft.com/office/officeart/2016/7/layout/RepeatingBendingProcessNew"/>
    <dgm:cxn modelId="{011D7C52-9850-40DC-8D12-4BB558116690}" type="presParOf" srcId="{F7E41685-2CB9-471E-B2DD-5687DAD5EF66}" destId="{781B9BCD-5ED8-4C35-9901-D51D9947A531}" srcOrd="0" destOrd="0" presId="urn:microsoft.com/office/officeart/2016/7/layout/RepeatingBendingProcessNew"/>
    <dgm:cxn modelId="{C2D6777E-3AFB-4E01-B4D4-56861EF99AB6}" type="presParOf" srcId="{0B9432C6-9DAB-4BF2-9057-8FE405072868}" destId="{6EB560F7-4647-490A-B70F-B33A17B5A52D}" srcOrd="20" destOrd="0" presId="urn:microsoft.com/office/officeart/2016/7/layout/RepeatingBendingProcessNew"/>
    <dgm:cxn modelId="{DADB2C35-C22F-4711-927E-7BE80357C2F7}" type="presParOf" srcId="{0B9432C6-9DAB-4BF2-9057-8FE405072868}" destId="{FD2F22F6-8923-4483-9F0E-91008F3D7222}" srcOrd="21" destOrd="0" presId="urn:microsoft.com/office/officeart/2016/7/layout/RepeatingBendingProcessNew"/>
    <dgm:cxn modelId="{D0B16A2D-7325-48A1-BD0A-A4C224245591}" type="presParOf" srcId="{FD2F22F6-8923-4483-9F0E-91008F3D7222}" destId="{FC8188CE-BE61-403C-AA89-37D78FA8F56A}" srcOrd="0" destOrd="0" presId="urn:microsoft.com/office/officeart/2016/7/layout/RepeatingBendingProcessNew"/>
    <dgm:cxn modelId="{D97BAF92-DE4C-4468-B03A-F35D708665A8}" type="presParOf" srcId="{0B9432C6-9DAB-4BF2-9057-8FE405072868}" destId="{F988478B-6E49-49C5-8938-B2FC24BFA13D}"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777572-4CD3-4E61-A116-15F6F027530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CEDC918-10FF-4341-857F-50D4AED1E981}">
      <dgm:prSet/>
      <dgm:spPr/>
      <dgm:t>
        <a:bodyPr/>
        <a:lstStyle/>
        <a:p>
          <a:r>
            <a:rPr lang="en-US" b="1"/>
            <a:t>Special Guests:</a:t>
          </a:r>
          <a:endParaRPr lang="en-US"/>
        </a:p>
      </dgm:t>
    </dgm:pt>
    <dgm:pt modelId="{70E2AA99-D4D3-4ED2-9A61-BC6A343400EF}" type="parTrans" cxnId="{D6E9C1DD-A452-4463-AE50-AD7A84BB9955}">
      <dgm:prSet/>
      <dgm:spPr/>
      <dgm:t>
        <a:bodyPr/>
        <a:lstStyle/>
        <a:p>
          <a:endParaRPr lang="en-US"/>
        </a:p>
      </dgm:t>
    </dgm:pt>
    <dgm:pt modelId="{BD280F0A-E847-4DD5-A331-E575F5742501}" type="sibTrans" cxnId="{D6E9C1DD-A452-4463-AE50-AD7A84BB9955}">
      <dgm:prSet/>
      <dgm:spPr/>
      <dgm:t>
        <a:bodyPr/>
        <a:lstStyle/>
        <a:p>
          <a:endParaRPr lang="en-US"/>
        </a:p>
      </dgm:t>
    </dgm:pt>
    <dgm:pt modelId="{18F9DEF8-2F21-4184-B908-F7752EA3FDB5}">
      <dgm:prSet/>
      <dgm:spPr/>
      <dgm:t>
        <a:bodyPr/>
        <a:lstStyle/>
        <a:p>
          <a:r>
            <a:rPr lang="en-US"/>
            <a:t>Molly Weaver, - cycling tour, training before departure</a:t>
          </a:r>
        </a:p>
      </dgm:t>
    </dgm:pt>
    <dgm:pt modelId="{D300836F-7E9B-433E-9760-ED2BBEB90DBE}" type="parTrans" cxnId="{AC2F7907-ECB4-47D4-8A16-FD42899EDA47}">
      <dgm:prSet/>
      <dgm:spPr/>
      <dgm:t>
        <a:bodyPr/>
        <a:lstStyle/>
        <a:p>
          <a:endParaRPr lang="en-US"/>
        </a:p>
      </dgm:t>
    </dgm:pt>
    <dgm:pt modelId="{98520A39-2FD7-46C4-AB13-A3FB9C5D5C7C}" type="sibTrans" cxnId="{AC2F7907-ECB4-47D4-8A16-FD42899EDA47}">
      <dgm:prSet/>
      <dgm:spPr/>
      <dgm:t>
        <a:bodyPr/>
        <a:lstStyle/>
        <a:p>
          <a:endParaRPr lang="en-US"/>
        </a:p>
      </dgm:t>
    </dgm:pt>
    <dgm:pt modelId="{DE143D74-0291-4CF2-99E0-D16B2E29E7A1}">
      <dgm:prSet/>
      <dgm:spPr/>
      <dgm:t>
        <a:bodyPr/>
        <a:lstStyle/>
        <a:p>
          <a:r>
            <a:rPr lang="en-US"/>
            <a:t>Elin Fflur – local famous singer </a:t>
          </a:r>
        </a:p>
      </dgm:t>
    </dgm:pt>
    <dgm:pt modelId="{0E405E73-F02B-4786-8D56-DB2D99567A98}" type="parTrans" cxnId="{BD62FFFF-ACC3-4696-9587-574661E91EBA}">
      <dgm:prSet/>
      <dgm:spPr/>
      <dgm:t>
        <a:bodyPr/>
        <a:lstStyle/>
        <a:p>
          <a:endParaRPr lang="en-US"/>
        </a:p>
      </dgm:t>
    </dgm:pt>
    <dgm:pt modelId="{BBCDF9F1-5F4C-4F64-AC8C-4D60529C92D2}" type="sibTrans" cxnId="{BD62FFFF-ACC3-4696-9587-574661E91EBA}">
      <dgm:prSet/>
      <dgm:spPr/>
      <dgm:t>
        <a:bodyPr/>
        <a:lstStyle/>
        <a:p>
          <a:endParaRPr lang="en-US"/>
        </a:p>
      </dgm:t>
    </dgm:pt>
    <dgm:pt modelId="{B7C5194C-6349-4690-8E37-19DF0644C27B}">
      <dgm:prSet/>
      <dgm:spPr/>
      <dgm:t>
        <a:bodyPr/>
        <a:lstStyle/>
        <a:p>
          <a:r>
            <a:rPr lang="en-US"/>
            <a:t>Welsh dancers – basic floor dance for customers</a:t>
          </a:r>
        </a:p>
      </dgm:t>
    </dgm:pt>
    <dgm:pt modelId="{F8FEBDF6-D333-4AAE-8E51-3ACD161CA2C2}" type="parTrans" cxnId="{79BE874B-DCA6-4AE6-AB02-C8602FFC5B45}">
      <dgm:prSet/>
      <dgm:spPr/>
      <dgm:t>
        <a:bodyPr/>
        <a:lstStyle/>
        <a:p>
          <a:endParaRPr lang="en-US"/>
        </a:p>
      </dgm:t>
    </dgm:pt>
    <dgm:pt modelId="{080882DE-EE15-41C6-83F4-1E83F4AF7134}" type="sibTrans" cxnId="{79BE874B-DCA6-4AE6-AB02-C8602FFC5B45}">
      <dgm:prSet/>
      <dgm:spPr/>
      <dgm:t>
        <a:bodyPr/>
        <a:lstStyle/>
        <a:p>
          <a:endParaRPr lang="en-US"/>
        </a:p>
      </dgm:t>
    </dgm:pt>
    <dgm:pt modelId="{1AAD0A07-8A12-4072-8487-A989A1E8DCC4}">
      <dgm:prSet/>
      <dgm:spPr/>
      <dgm:t>
        <a:bodyPr/>
        <a:lstStyle/>
        <a:p>
          <a:r>
            <a:rPr lang="en-US" b="1"/>
            <a:t>Partnerships:</a:t>
          </a:r>
          <a:endParaRPr lang="en-US"/>
        </a:p>
      </dgm:t>
    </dgm:pt>
    <dgm:pt modelId="{3D36C679-3FD3-40BC-AF01-D1C2D0ADA641}" type="parTrans" cxnId="{240939A5-10D5-41F9-9201-23A917DA1BE1}">
      <dgm:prSet/>
      <dgm:spPr/>
      <dgm:t>
        <a:bodyPr/>
        <a:lstStyle/>
        <a:p>
          <a:endParaRPr lang="en-US"/>
        </a:p>
      </dgm:t>
    </dgm:pt>
    <dgm:pt modelId="{4E745065-B63D-4315-8781-9E4DE822E278}" type="sibTrans" cxnId="{240939A5-10D5-41F9-9201-23A917DA1BE1}">
      <dgm:prSet/>
      <dgm:spPr/>
      <dgm:t>
        <a:bodyPr/>
        <a:lstStyle/>
        <a:p>
          <a:endParaRPr lang="en-US"/>
        </a:p>
      </dgm:t>
    </dgm:pt>
    <dgm:pt modelId="{ADBE5C05-367B-4EE8-8597-04150E0029FA}">
      <dgm:prSet/>
      <dgm:spPr/>
      <dgm:t>
        <a:bodyPr/>
        <a:lstStyle/>
        <a:p>
          <a:r>
            <a:rPr lang="en-US"/>
            <a:t>United Bike (cycling Tour, up to 40% discount on products)</a:t>
          </a:r>
        </a:p>
      </dgm:t>
    </dgm:pt>
    <dgm:pt modelId="{B4A787C8-515C-4313-B578-9CFAC90553C4}" type="parTrans" cxnId="{546E7241-2C9E-43A4-87F9-1AA423A0884C}">
      <dgm:prSet/>
      <dgm:spPr/>
      <dgm:t>
        <a:bodyPr/>
        <a:lstStyle/>
        <a:p>
          <a:endParaRPr lang="en-US"/>
        </a:p>
      </dgm:t>
    </dgm:pt>
    <dgm:pt modelId="{1C26F5B9-B049-4C98-882F-C58FEDE44163}" type="sibTrans" cxnId="{546E7241-2C9E-43A4-87F9-1AA423A0884C}">
      <dgm:prSet/>
      <dgm:spPr/>
      <dgm:t>
        <a:bodyPr/>
        <a:lstStyle/>
        <a:p>
          <a:endParaRPr lang="en-US"/>
        </a:p>
      </dgm:t>
    </dgm:pt>
    <dgm:pt modelId="{00ECE326-F52A-4A07-A46B-43D574D57555}">
      <dgm:prSet/>
      <dgm:spPr/>
      <dgm:t>
        <a:bodyPr/>
        <a:lstStyle/>
        <a:p>
          <a:r>
            <a:rPr lang="en-US"/>
            <a:t>Blas ar Fwyd (wine and testers, up to 25% discount on products)</a:t>
          </a:r>
        </a:p>
      </dgm:t>
    </dgm:pt>
    <dgm:pt modelId="{7E6CAE18-FF1D-4B95-90F4-968425E482BF}" type="parTrans" cxnId="{98AF2F5B-F7A4-4263-B0F0-7A90D94A1F08}">
      <dgm:prSet/>
      <dgm:spPr/>
      <dgm:t>
        <a:bodyPr/>
        <a:lstStyle/>
        <a:p>
          <a:endParaRPr lang="en-US"/>
        </a:p>
      </dgm:t>
    </dgm:pt>
    <dgm:pt modelId="{3B9880D9-ADD2-4A43-8AF8-5532BFE6FF95}" type="sibTrans" cxnId="{98AF2F5B-F7A4-4263-B0F0-7A90D94A1F08}">
      <dgm:prSet/>
      <dgm:spPr/>
      <dgm:t>
        <a:bodyPr/>
        <a:lstStyle/>
        <a:p>
          <a:endParaRPr lang="en-US"/>
        </a:p>
      </dgm:t>
    </dgm:pt>
    <dgm:pt modelId="{39079A60-8B2E-4500-9F76-9B3D0874539F}">
      <dgm:prSet/>
      <dgm:spPr/>
      <dgm:t>
        <a:bodyPr/>
        <a:lstStyle/>
        <a:p>
          <a:r>
            <a:rPr lang="en-US"/>
            <a:t>Craflwyn Hall (35% off obtained for location rental)</a:t>
          </a:r>
        </a:p>
      </dgm:t>
    </dgm:pt>
    <dgm:pt modelId="{295BF2DF-B81E-4E65-A691-E4050AEA2BFA}" type="parTrans" cxnId="{5346073A-0F18-4F05-B0D2-8E17A5F6C8AE}">
      <dgm:prSet/>
      <dgm:spPr/>
      <dgm:t>
        <a:bodyPr/>
        <a:lstStyle/>
        <a:p>
          <a:endParaRPr lang="en-US"/>
        </a:p>
      </dgm:t>
    </dgm:pt>
    <dgm:pt modelId="{85EBEFFF-BBB9-45C6-9CFE-CA5CCA642109}" type="sibTrans" cxnId="{5346073A-0F18-4F05-B0D2-8E17A5F6C8AE}">
      <dgm:prSet/>
      <dgm:spPr/>
      <dgm:t>
        <a:bodyPr/>
        <a:lstStyle/>
        <a:p>
          <a:endParaRPr lang="en-US"/>
        </a:p>
      </dgm:t>
    </dgm:pt>
    <dgm:pt modelId="{1BF3FD62-08C0-4783-886A-65B3B1129BD2}">
      <dgm:prSet/>
      <dgm:spPr/>
      <dgm:t>
        <a:bodyPr/>
        <a:lstStyle/>
        <a:p>
          <a:r>
            <a:rPr lang="en-US" b="1"/>
            <a:t>Ticket Validation:</a:t>
          </a:r>
          <a:endParaRPr lang="en-US"/>
        </a:p>
      </dgm:t>
    </dgm:pt>
    <dgm:pt modelId="{B971330F-A1D6-48B5-8484-E06279397346}" type="parTrans" cxnId="{9E289B95-E081-4C9A-BAA2-CC3CD2731209}">
      <dgm:prSet/>
      <dgm:spPr/>
      <dgm:t>
        <a:bodyPr/>
        <a:lstStyle/>
        <a:p>
          <a:endParaRPr lang="en-US"/>
        </a:p>
      </dgm:t>
    </dgm:pt>
    <dgm:pt modelId="{4271BC9D-F9EE-4E03-B30D-D309F3C2D226}" type="sibTrans" cxnId="{9E289B95-E081-4C9A-BAA2-CC3CD2731209}">
      <dgm:prSet/>
      <dgm:spPr/>
      <dgm:t>
        <a:bodyPr/>
        <a:lstStyle/>
        <a:p>
          <a:endParaRPr lang="en-US"/>
        </a:p>
      </dgm:t>
    </dgm:pt>
    <dgm:pt modelId="{175985F6-15BD-411E-B425-A7B3C056719E}">
      <dgm:prSet/>
      <dgm:spPr/>
      <dgm:t>
        <a:bodyPr/>
        <a:lstStyle/>
        <a:p>
          <a:r>
            <a:rPr lang="en-US"/>
            <a:t>Lunax space app will provide unique entrance code that will be validated on arrival for each customer</a:t>
          </a:r>
        </a:p>
      </dgm:t>
    </dgm:pt>
    <dgm:pt modelId="{7493BA1C-2148-4055-B8B0-A74A59EAD704}" type="parTrans" cxnId="{88753818-3A27-47EA-A1C0-E9DB89E9A770}">
      <dgm:prSet/>
      <dgm:spPr/>
      <dgm:t>
        <a:bodyPr/>
        <a:lstStyle/>
        <a:p>
          <a:endParaRPr lang="en-US"/>
        </a:p>
      </dgm:t>
    </dgm:pt>
    <dgm:pt modelId="{E31D7D5E-FC1A-4677-826A-D7C91D84DB32}" type="sibTrans" cxnId="{88753818-3A27-47EA-A1C0-E9DB89E9A770}">
      <dgm:prSet/>
      <dgm:spPr/>
      <dgm:t>
        <a:bodyPr/>
        <a:lstStyle/>
        <a:p>
          <a:endParaRPr lang="en-US"/>
        </a:p>
      </dgm:t>
    </dgm:pt>
    <dgm:pt modelId="{18B1E9A1-A9BE-4C94-974C-2772A02F4BED}" type="pres">
      <dgm:prSet presAssocID="{34777572-4CD3-4E61-A116-15F6F027530B}" presName="diagram" presStyleCnt="0">
        <dgm:presLayoutVars>
          <dgm:dir/>
          <dgm:resizeHandles val="exact"/>
        </dgm:presLayoutVars>
      </dgm:prSet>
      <dgm:spPr/>
    </dgm:pt>
    <dgm:pt modelId="{03E8DA31-FDA3-4B6C-BDCF-1F17C039146B}" type="pres">
      <dgm:prSet presAssocID="{DCEDC918-10FF-4341-857F-50D4AED1E981}" presName="node" presStyleLbl="node1" presStyleIdx="0" presStyleCnt="4">
        <dgm:presLayoutVars>
          <dgm:bulletEnabled val="1"/>
        </dgm:presLayoutVars>
      </dgm:prSet>
      <dgm:spPr/>
    </dgm:pt>
    <dgm:pt modelId="{6A13FA88-E979-453D-8989-72AAF9D6E9F0}" type="pres">
      <dgm:prSet presAssocID="{BD280F0A-E847-4DD5-A331-E575F5742501}" presName="sibTrans" presStyleCnt="0"/>
      <dgm:spPr/>
    </dgm:pt>
    <dgm:pt modelId="{8EA88166-4C4C-416E-B615-8BF22DA20B19}" type="pres">
      <dgm:prSet presAssocID="{1AAD0A07-8A12-4072-8487-A989A1E8DCC4}" presName="node" presStyleLbl="node1" presStyleIdx="1" presStyleCnt="4">
        <dgm:presLayoutVars>
          <dgm:bulletEnabled val="1"/>
        </dgm:presLayoutVars>
      </dgm:prSet>
      <dgm:spPr/>
    </dgm:pt>
    <dgm:pt modelId="{88F2E433-A27E-41B5-B7F6-09057BCAA352}" type="pres">
      <dgm:prSet presAssocID="{4E745065-B63D-4315-8781-9E4DE822E278}" presName="sibTrans" presStyleCnt="0"/>
      <dgm:spPr/>
    </dgm:pt>
    <dgm:pt modelId="{E72EA1EE-C162-4EDB-945D-B8B09257972B}" type="pres">
      <dgm:prSet presAssocID="{1BF3FD62-08C0-4783-886A-65B3B1129BD2}" presName="node" presStyleLbl="node1" presStyleIdx="2" presStyleCnt="4">
        <dgm:presLayoutVars>
          <dgm:bulletEnabled val="1"/>
        </dgm:presLayoutVars>
      </dgm:prSet>
      <dgm:spPr/>
    </dgm:pt>
    <dgm:pt modelId="{338C4CDB-5C28-4686-B8C1-A0A60D048457}" type="pres">
      <dgm:prSet presAssocID="{4271BC9D-F9EE-4E03-B30D-D309F3C2D226}" presName="sibTrans" presStyleCnt="0"/>
      <dgm:spPr/>
    </dgm:pt>
    <dgm:pt modelId="{ACA087DE-396C-40D8-92A6-CEB61C3ED317}" type="pres">
      <dgm:prSet presAssocID="{175985F6-15BD-411E-B425-A7B3C056719E}" presName="node" presStyleLbl="node1" presStyleIdx="3" presStyleCnt="4">
        <dgm:presLayoutVars>
          <dgm:bulletEnabled val="1"/>
        </dgm:presLayoutVars>
      </dgm:prSet>
      <dgm:spPr/>
    </dgm:pt>
  </dgm:ptLst>
  <dgm:cxnLst>
    <dgm:cxn modelId="{04351307-8D87-4205-8EB9-F9192BA2077C}" type="presOf" srcId="{ADBE5C05-367B-4EE8-8597-04150E0029FA}" destId="{8EA88166-4C4C-416E-B615-8BF22DA20B19}" srcOrd="0" destOrd="1" presId="urn:microsoft.com/office/officeart/2005/8/layout/default"/>
    <dgm:cxn modelId="{AC2F7907-ECB4-47D4-8A16-FD42899EDA47}" srcId="{DCEDC918-10FF-4341-857F-50D4AED1E981}" destId="{18F9DEF8-2F21-4184-B908-F7752EA3FDB5}" srcOrd="0" destOrd="0" parTransId="{D300836F-7E9B-433E-9760-ED2BBEB90DBE}" sibTransId="{98520A39-2FD7-46C4-AB13-A3FB9C5D5C7C}"/>
    <dgm:cxn modelId="{88753818-3A27-47EA-A1C0-E9DB89E9A770}" srcId="{34777572-4CD3-4E61-A116-15F6F027530B}" destId="{175985F6-15BD-411E-B425-A7B3C056719E}" srcOrd="3" destOrd="0" parTransId="{7493BA1C-2148-4055-B8B0-A74A59EAD704}" sibTransId="{E31D7D5E-FC1A-4677-826A-D7C91D84DB32}"/>
    <dgm:cxn modelId="{5346073A-0F18-4F05-B0D2-8E17A5F6C8AE}" srcId="{1AAD0A07-8A12-4072-8487-A989A1E8DCC4}" destId="{39079A60-8B2E-4500-9F76-9B3D0874539F}" srcOrd="2" destOrd="0" parTransId="{295BF2DF-B81E-4E65-A691-E4050AEA2BFA}" sibTransId="{85EBEFFF-BBB9-45C6-9CFE-CA5CCA642109}"/>
    <dgm:cxn modelId="{98AF2F5B-F7A4-4263-B0F0-7A90D94A1F08}" srcId="{1AAD0A07-8A12-4072-8487-A989A1E8DCC4}" destId="{00ECE326-F52A-4A07-A46B-43D574D57555}" srcOrd="1" destOrd="0" parTransId="{7E6CAE18-FF1D-4B95-90F4-968425E482BF}" sibTransId="{3B9880D9-ADD2-4A43-8AF8-5532BFE6FF95}"/>
    <dgm:cxn modelId="{546E7241-2C9E-43A4-87F9-1AA423A0884C}" srcId="{1AAD0A07-8A12-4072-8487-A989A1E8DCC4}" destId="{ADBE5C05-367B-4EE8-8597-04150E0029FA}" srcOrd="0" destOrd="0" parTransId="{B4A787C8-515C-4313-B578-9CFAC90553C4}" sibTransId="{1C26F5B9-B049-4C98-882F-C58FEDE44163}"/>
    <dgm:cxn modelId="{79BE874B-DCA6-4AE6-AB02-C8602FFC5B45}" srcId="{DCEDC918-10FF-4341-857F-50D4AED1E981}" destId="{B7C5194C-6349-4690-8E37-19DF0644C27B}" srcOrd="2" destOrd="0" parTransId="{F8FEBDF6-D333-4AAE-8E51-3ACD161CA2C2}" sibTransId="{080882DE-EE15-41C6-83F4-1E83F4AF7134}"/>
    <dgm:cxn modelId="{9F72874D-7A95-4B73-95FD-1B6C714BD745}" type="presOf" srcId="{39079A60-8B2E-4500-9F76-9B3D0874539F}" destId="{8EA88166-4C4C-416E-B615-8BF22DA20B19}" srcOrd="0" destOrd="3" presId="urn:microsoft.com/office/officeart/2005/8/layout/default"/>
    <dgm:cxn modelId="{42C89178-2129-4108-86B7-BFEAB3034F61}" type="presOf" srcId="{DE143D74-0291-4CF2-99E0-D16B2E29E7A1}" destId="{03E8DA31-FDA3-4B6C-BDCF-1F17C039146B}" srcOrd="0" destOrd="2" presId="urn:microsoft.com/office/officeart/2005/8/layout/default"/>
    <dgm:cxn modelId="{B1E09593-B963-431A-80EA-4F2CC0528E29}" type="presOf" srcId="{34777572-4CD3-4E61-A116-15F6F027530B}" destId="{18B1E9A1-A9BE-4C94-974C-2772A02F4BED}" srcOrd="0" destOrd="0" presId="urn:microsoft.com/office/officeart/2005/8/layout/default"/>
    <dgm:cxn modelId="{F65B2594-DDD1-4209-9779-EB314225D37E}" type="presOf" srcId="{DCEDC918-10FF-4341-857F-50D4AED1E981}" destId="{03E8DA31-FDA3-4B6C-BDCF-1F17C039146B}" srcOrd="0" destOrd="0" presId="urn:microsoft.com/office/officeart/2005/8/layout/default"/>
    <dgm:cxn modelId="{9E289B95-E081-4C9A-BAA2-CC3CD2731209}" srcId="{34777572-4CD3-4E61-A116-15F6F027530B}" destId="{1BF3FD62-08C0-4783-886A-65B3B1129BD2}" srcOrd="2" destOrd="0" parTransId="{B971330F-A1D6-48B5-8484-E06279397346}" sibTransId="{4271BC9D-F9EE-4E03-B30D-D309F3C2D226}"/>
    <dgm:cxn modelId="{32EC5F9B-EE6F-4708-82B4-973A3F555035}" type="presOf" srcId="{1BF3FD62-08C0-4783-886A-65B3B1129BD2}" destId="{E72EA1EE-C162-4EDB-945D-B8B09257972B}" srcOrd="0" destOrd="0" presId="urn:microsoft.com/office/officeart/2005/8/layout/default"/>
    <dgm:cxn modelId="{240939A5-10D5-41F9-9201-23A917DA1BE1}" srcId="{34777572-4CD3-4E61-A116-15F6F027530B}" destId="{1AAD0A07-8A12-4072-8487-A989A1E8DCC4}" srcOrd="1" destOrd="0" parTransId="{3D36C679-3FD3-40BC-AF01-D1C2D0ADA641}" sibTransId="{4E745065-B63D-4315-8781-9E4DE822E278}"/>
    <dgm:cxn modelId="{F09528AB-5265-489D-B8C0-C464C9D999FC}" type="presOf" srcId="{1AAD0A07-8A12-4072-8487-A989A1E8DCC4}" destId="{8EA88166-4C4C-416E-B615-8BF22DA20B19}" srcOrd="0" destOrd="0" presId="urn:microsoft.com/office/officeart/2005/8/layout/default"/>
    <dgm:cxn modelId="{CF3DD7B6-977F-455B-9F32-BDD0066C6E3A}" type="presOf" srcId="{18F9DEF8-2F21-4184-B908-F7752EA3FDB5}" destId="{03E8DA31-FDA3-4B6C-BDCF-1F17C039146B}" srcOrd="0" destOrd="1" presId="urn:microsoft.com/office/officeart/2005/8/layout/default"/>
    <dgm:cxn modelId="{98B2CEBC-1874-4A3F-952F-A2FB9AF4E3E2}" type="presOf" srcId="{175985F6-15BD-411E-B425-A7B3C056719E}" destId="{ACA087DE-396C-40D8-92A6-CEB61C3ED317}" srcOrd="0" destOrd="0" presId="urn:microsoft.com/office/officeart/2005/8/layout/default"/>
    <dgm:cxn modelId="{9D5FC1D1-3275-4B4E-837B-0D625C84E3F3}" type="presOf" srcId="{00ECE326-F52A-4A07-A46B-43D574D57555}" destId="{8EA88166-4C4C-416E-B615-8BF22DA20B19}" srcOrd="0" destOrd="2" presId="urn:microsoft.com/office/officeart/2005/8/layout/default"/>
    <dgm:cxn modelId="{D6E9C1DD-A452-4463-AE50-AD7A84BB9955}" srcId="{34777572-4CD3-4E61-A116-15F6F027530B}" destId="{DCEDC918-10FF-4341-857F-50D4AED1E981}" srcOrd="0" destOrd="0" parTransId="{70E2AA99-D4D3-4ED2-9A61-BC6A343400EF}" sibTransId="{BD280F0A-E847-4DD5-A331-E575F5742501}"/>
    <dgm:cxn modelId="{248418F8-0AEF-449E-8DF5-20B97F04F1E9}" type="presOf" srcId="{B7C5194C-6349-4690-8E37-19DF0644C27B}" destId="{03E8DA31-FDA3-4B6C-BDCF-1F17C039146B}" srcOrd="0" destOrd="3" presId="urn:microsoft.com/office/officeart/2005/8/layout/default"/>
    <dgm:cxn modelId="{BD62FFFF-ACC3-4696-9587-574661E91EBA}" srcId="{DCEDC918-10FF-4341-857F-50D4AED1E981}" destId="{DE143D74-0291-4CF2-99E0-D16B2E29E7A1}" srcOrd="1" destOrd="0" parTransId="{0E405E73-F02B-4786-8D56-DB2D99567A98}" sibTransId="{BBCDF9F1-5F4C-4F64-AC8C-4D60529C92D2}"/>
    <dgm:cxn modelId="{E651A832-4FCD-498D-A51F-706849F54815}" type="presParOf" srcId="{18B1E9A1-A9BE-4C94-974C-2772A02F4BED}" destId="{03E8DA31-FDA3-4B6C-BDCF-1F17C039146B}" srcOrd="0" destOrd="0" presId="urn:microsoft.com/office/officeart/2005/8/layout/default"/>
    <dgm:cxn modelId="{D2F178C1-EB3D-45B5-8DBA-A1AE16972FDF}" type="presParOf" srcId="{18B1E9A1-A9BE-4C94-974C-2772A02F4BED}" destId="{6A13FA88-E979-453D-8989-72AAF9D6E9F0}" srcOrd="1" destOrd="0" presId="urn:microsoft.com/office/officeart/2005/8/layout/default"/>
    <dgm:cxn modelId="{426127C8-DCFF-4FBC-9D17-699DB6600D7F}" type="presParOf" srcId="{18B1E9A1-A9BE-4C94-974C-2772A02F4BED}" destId="{8EA88166-4C4C-416E-B615-8BF22DA20B19}" srcOrd="2" destOrd="0" presId="urn:microsoft.com/office/officeart/2005/8/layout/default"/>
    <dgm:cxn modelId="{1C1059C4-62DB-443A-9EE5-54F4584A5D3B}" type="presParOf" srcId="{18B1E9A1-A9BE-4C94-974C-2772A02F4BED}" destId="{88F2E433-A27E-41B5-B7F6-09057BCAA352}" srcOrd="3" destOrd="0" presId="urn:microsoft.com/office/officeart/2005/8/layout/default"/>
    <dgm:cxn modelId="{BF42C7D4-110A-494B-B2D5-6836630D3A28}" type="presParOf" srcId="{18B1E9A1-A9BE-4C94-974C-2772A02F4BED}" destId="{E72EA1EE-C162-4EDB-945D-B8B09257972B}" srcOrd="4" destOrd="0" presId="urn:microsoft.com/office/officeart/2005/8/layout/default"/>
    <dgm:cxn modelId="{7F167A01-2FFF-4567-9BDA-1F170D3842E5}" type="presParOf" srcId="{18B1E9A1-A9BE-4C94-974C-2772A02F4BED}" destId="{338C4CDB-5C28-4686-B8C1-A0A60D048457}" srcOrd="5" destOrd="0" presId="urn:microsoft.com/office/officeart/2005/8/layout/default"/>
    <dgm:cxn modelId="{D79CDACC-AECC-471D-BC15-3C6C990A220D}" type="presParOf" srcId="{18B1E9A1-A9BE-4C94-974C-2772A02F4BED}" destId="{ACA087DE-396C-40D8-92A6-CEB61C3ED317}"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D890F2-2168-4D49-8777-760D4B4408A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BB08E46-8BB9-4D78-B4EA-1486BD8FC950}">
      <dgm:prSet/>
      <dgm:spPr/>
      <dgm:t>
        <a:bodyPr/>
        <a:lstStyle/>
        <a:p>
          <a:r>
            <a:rPr lang="en-US"/>
            <a:t>Craflwyn Hall: - booking package on their website (Event ticket + Overnight accommodation)</a:t>
          </a:r>
        </a:p>
      </dgm:t>
    </dgm:pt>
    <dgm:pt modelId="{0BE7001E-F753-46E3-B5AD-0D94C48C4A20}" type="parTrans" cxnId="{8572BE9D-0AD0-42B7-8C72-2BC98FED389F}">
      <dgm:prSet/>
      <dgm:spPr/>
      <dgm:t>
        <a:bodyPr/>
        <a:lstStyle/>
        <a:p>
          <a:endParaRPr lang="en-US"/>
        </a:p>
      </dgm:t>
    </dgm:pt>
    <dgm:pt modelId="{2E9AFC24-7332-450A-8BC6-B30209655AE1}" type="sibTrans" cxnId="{8572BE9D-0AD0-42B7-8C72-2BC98FED389F}">
      <dgm:prSet/>
      <dgm:spPr/>
      <dgm:t>
        <a:bodyPr/>
        <a:lstStyle/>
        <a:p>
          <a:endParaRPr lang="en-US"/>
        </a:p>
      </dgm:t>
    </dgm:pt>
    <dgm:pt modelId="{5FEC03C3-55F6-4C1F-89E0-29373498FC77}">
      <dgm:prSet/>
      <dgm:spPr/>
      <dgm:t>
        <a:bodyPr/>
        <a:lstStyle/>
        <a:p>
          <a:r>
            <a:rPr lang="en-US"/>
            <a:t>United Bikes: Discount applied using Event booking number only (advert on their website)</a:t>
          </a:r>
        </a:p>
      </dgm:t>
    </dgm:pt>
    <dgm:pt modelId="{7F06B236-A6EB-4794-B384-38DE27EDA0C8}" type="parTrans" cxnId="{471A90E9-6668-477A-89F9-10A0AEEC8A82}">
      <dgm:prSet/>
      <dgm:spPr/>
      <dgm:t>
        <a:bodyPr/>
        <a:lstStyle/>
        <a:p>
          <a:endParaRPr lang="en-US"/>
        </a:p>
      </dgm:t>
    </dgm:pt>
    <dgm:pt modelId="{75840B39-18BB-450E-B233-4C9DAEDBAA66}" type="sibTrans" cxnId="{471A90E9-6668-477A-89F9-10A0AEEC8A82}">
      <dgm:prSet/>
      <dgm:spPr/>
      <dgm:t>
        <a:bodyPr/>
        <a:lstStyle/>
        <a:p>
          <a:endParaRPr lang="en-US"/>
        </a:p>
      </dgm:t>
    </dgm:pt>
    <dgm:pt modelId="{766B38D9-68BE-42E3-87F0-0772F4B40B66}">
      <dgm:prSet/>
      <dgm:spPr/>
      <dgm:t>
        <a:bodyPr/>
        <a:lstStyle/>
        <a:p>
          <a:r>
            <a:rPr lang="en-US"/>
            <a:t>Elin Fflur: Reels and location details of future event, link for event booking in her bio</a:t>
          </a:r>
        </a:p>
      </dgm:t>
    </dgm:pt>
    <dgm:pt modelId="{5ADA7551-CAAC-4B5A-BA04-AA0170FD8D4C}" type="parTrans" cxnId="{523B3316-E4F0-477E-941E-242B736B3173}">
      <dgm:prSet/>
      <dgm:spPr/>
      <dgm:t>
        <a:bodyPr/>
        <a:lstStyle/>
        <a:p>
          <a:endParaRPr lang="en-US"/>
        </a:p>
      </dgm:t>
    </dgm:pt>
    <dgm:pt modelId="{DEF939A8-7C5F-43C4-ADCB-A86D93BC8877}" type="sibTrans" cxnId="{523B3316-E4F0-477E-941E-242B736B3173}">
      <dgm:prSet/>
      <dgm:spPr/>
      <dgm:t>
        <a:bodyPr/>
        <a:lstStyle/>
        <a:p>
          <a:endParaRPr lang="en-US"/>
        </a:p>
      </dgm:t>
    </dgm:pt>
    <dgm:pt modelId="{78C0C3D6-7DE4-4FA4-BF14-F8462B68DB48}">
      <dgm:prSet/>
      <dgm:spPr/>
      <dgm:t>
        <a:bodyPr/>
        <a:lstStyle/>
        <a:p>
          <a:r>
            <a:rPr lang="en-US"/>
            <a:t>Molly Weaver: media influencer, 5% of tickets sold through her link</a:t>
          </a:r>
        </a:p>
      </dgm:t>
    </dgm:pt>
    <dgm:pt modelId="{84B7A161-EDB5-48C8-9DF9-161758DB2CE6}" type="parTrans" cxnId="{2A35F516-289A-4351-8E57-F50AF643FD58}">
      <dgm:prSet/>
      <dgm:spPr/>
      <dgm:t>
        <a:bodyPr/>
        <a:lstStyle/>
        <a:p>
          <a:endParaRPr lang="en-US"/>
        </a:p>
      </dgm:t>
    </dgm:pt>
    <dgm:pt modelId="{BB76AEE6-7760-4577-994B-BA18B4D86D05}" type="sibTrans" cxnId="{2A35F516-289A-4351-8E57-F50AF643FD58}">
      <dgm:prSet/>
      <dgm:spPr/>
      <dgm:t>
        <a:bodyPr/>
        <a:lstStyle/>
        <a:p>
          <a:endParaRPr lang="en-US"/>
        </a:p>
      </dgm:t>
    </dgm:pt>
    <dgm:pt modelId="{56C6AD09-7BEE-452A-A44E-CF2D9BE53A72}">
      <dgm:prSet/>
      <dgm:spPr/>
      <dgm:t>
        <a:bodyPr/>
        <a:lstStyle/>
        <a:p>
          <a:r>
            <a:rPr lang="en-US"/>
            <a:t>Lunax: Strong online marketing campaign with short reels on Tik Tok, Insta, Threads, Facebook, Google #, location insights and processes that allow consumers to visualize the upcoming event </a:t>
          </a:r>
        </a:p>
      </dgm:t>
    </dgm:pt>
    <dgm:pt modelId="{B3239B4B-2DAD-4C00-BD44-752F2AE65B71}" type="parTrans" cxnId="{4F51486E-338B-4277-8E0B-C5ED988946C7}">
      <dgm:prSet/>
      <dgm:spPr/>
      <dgm:t>
        <a:bodyPr/>
        <a:lstStyle/>
        <a:p>
          <a:endParaRPr lang="en-US"/>
        </a:p>
      </dgm:t>
    </dgm:pt>
    <dgm:pt modelId="{CE4417A9-B926-4F32-87D0-F650EE7C99B1}" type="sibTrans" cxnId="{4F51486E-338B-4277-8E0B-C5ED988946C7}">
      <dgm:prSet/>
      <dgm:spPr/>
      <dgm:t>
        <a:bodyPr/>
        <a:lstStyle/>
        <a:p>
          <a:endParaRPr lang="en-US"/>
        </a:p>
      </dgm:t>
    </dgm:pt>
    <dgm:pt modelId="{93475A5C-46FE-472D-ABEF-CFD759F621E5}">
      <dgm:prSet/>
      <dgm:spPr/>
      <dgm:t>
        <a:bodyPr/>
        <a:lstStyle/>
        <a:p>
          <a:r>
            <a:rPr lang="en-US" b="1"/>
            <a:t>Welsh Hug</a:t>
          </a:r>
          <a:r>
            <a:rPr lang="en-US"/>
            <a:t> - the #Welsh Hug will be used to all video and posts to generate thoughts from audience </a:t>
          </a:r>
        </a:p>
      </dgm:t>
    </dgm:pt>
    <dgm:pt modelId="{A7CF84AB-4007-4214-865B-102A1CFFE445}" type="parTrans" cxnId="{233DF4D6-3DB1-48C1-8A6C-76F073140AAA}">
      <dgm:prSet/>
      <dgm:spPr/>
      <dgm:t>
        <a:bodyPr/>
        <a:lstStyle/>
        <a:p>
          <a:endParaRPr lang="en-US"/>
        </a:p>
      </dgm:t>
    </dgm:pt>
    <dgm:pt modelId="{F2884D44-C3D3-44E9-99C4-374B7C6D353D}" type="sibTrans" cxnId="{233DF4D6-3DB1-48C1-8A6C-76F073140AAA}">
      <dgm:prSet/>
      <dgm:spPr/>
      <dgm:t>
        <a:bodyPr/>
        <a:lstStyle/>
        <a:p>
          <a:endParaRPr lang="en-US"/>
        </a:p>
      </dgm:t>
    </dgm:pt>
    <dgm:pt modelId="{FDC4FE25-854A-4042-81D7-FA0F1CB826AC}" type="pres">
      <dgm:prSet presAssocID="{35D890F2-2168-4D49-8777-760D4B4408AC}" presName="root" presStyleCnt="0">
        <dgm:presLayoutVars>
          <dgm:dir/>
          <dgm:resizeHandles val="exact"/>
        </dgm:presLayoutVars>
      </dgm:prSet>
      <dgm:spPr/>
    </dgm:pt>
    <dgm:pt modelId="{74A66C45-8737-40DB-A3C1-E7907D556688}" type="pres">
      <dgm:prSet presAssocID="{BBB08E46-8BB9-4D78-B4EA-1486BD8FC950}" presName="compNode" presStyleCnt="0"/>
      <dgm:spPr/>
    </dgm:pt>
    <dgm:pt modelId="{A32C5DF2-83AC-4612-B6C3-0806EB09DF1B}" type="pres">
      <dgm:prSet presAssocID="{BBB08E46-8BB9-4D78-B4EA-1486BD8FC950}" presName="bgRect" presStyleLbl="bgShp" presStyleIdx="0" presStyleCnt="6"/>
      <dgm:spPr/>
    </dgm:pt>
    <dgm:pt modelId="{0150FCD7-E880-4C4B-8E8F-F03FAA319157}" type="pres">
      <dgm:prSet presAssocID="{BBB08E46-8BB9-4D78-B4EA-1486BD8FC95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d"/>
        </a:ext>
      </dgm:extLst>
    </dgm:pt>
    <dgm:pt modelId="{8087F647-D9E9-4934-8C70-FF26C6EBFEAB}" type="pres">
      <dgm:prSet presAssocID="{BBB08E46-8BB9-4D78-B4EA-1486BD8FC950}" presName="spaceRect" presStyleCnt="0"/>
      <dgm:spPr/>
    </dgm:pt>
    <dgm:pt modelId="{D45341E8-CE03-4847-9D1B-8113F7BA03FA}" type="pres">
      <dgm:prSet presAssocID="{BBB08E46-8BB9-4D78-B4EA-1486BD8FC950}" presName="parTx" presStyleLbl="revTx" presStyleIdx="0" presStyleCnt="6">
        <dgm:presLayoutVars>
          <dgm:chMax val="0"/>
          <dgm:chPref val="0"/>
        </dgm:presLayoutVars>
      </dgm:prSet>
      <dgm:spPr/>
    </dgm:pt>
    <dgm:pt modelId="{3A52DFC8-E39B-484D-B7B1-A85F7F8319A6}" type="pres">
      <dgm:prSet presAssocID="{2E9AFC24-7332-450A-8BC6-B30209655AE1}" presName="sibTrans" presStyleCnt="0"/>
      <dgm:spPr/>
    </dgm:pt>
    <dgm:pt modelId="{46718559-95B3-4EA2-A513-23C7C4869F92}" type="pres">
      <dgm:prSet presAssocID="{5FEC03C3-55F6-4C1F-89E0-29373498FC77}" presName="compNode" presStyleCnt="0"/>
      <dgm:spPr/>
    </dgm:pt>
    <dgm:pt modelId="{F3001C6B-D019-4E4E-AC16-0797710038CD}" type="pres">
      <dgm:prSet presAssocID="{5FEC03C3-55F6-4C1F-89E0-29373498FC77}" presName="bgRect" presStyleLbl="bgShp" presStyleIdx="1" presStyleCnt="6"/>
      <dgm:spPr/>
    </dgm:pt>
    <dgm:pt modelId="{DD18AE79-63E9-4310-83C7-B309603D2D82}" type="pres">
      <dgm:prSet presAssocID="{5FEC03C3-55F6-4C1F-89E0-29373498FC7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ke"/>
        </a:ext>
      </dgm:extLst>
    </dgm:pt>
    <dgm:pt modelId="{81BCF4EF-F219-4D3C-ADEC-652CB88DA02C}" type="pres">
      <dgm:prSet presAssocID="{5FEC03C3-55F6-4C1F-89E0-29373498FC77}" presName="spaceRect" presStyleCnt="0"/>
      <dgm:spPr/>
    </dgm:pt>
    <dgm:pt modelId="{A6796C49-846B-48ED-8D49-8FC4E405C0DE}" type="pres">
      <dgm:prSet presAssocID="{5FEC03C3-55F6-4C1F-89E0-29373498FC77}" presName="parTx" presStyleLbl="revTx" presStyleIdx="1" presStyleCnt="6">
        <dgm:presLayoutVars>
          <dgm:chMax val="0"/>
          <dgm:chPref val="0"/>
        </dgm:presLayoutVars>
      </dgm:prSet>
      <dgm:spPr/>
    </dgm:pt>
    <dgm:pt modelId="{276B8333-730D-4104-95E4-A7D00A90F831}" type="pres">
      <dgm:prSet presAssocID="{75840B39-18BB-450E-B233-4C9DAEDBAA66}" presName="sibTrans" presStyleCnt="0"/>
      <dgm:spPr/>
    </dgm:pt>
    <dgm:pt modelId="{DAD518AA-106C-4A64-8FCE-ABDC5CBDFAE2}" type="pres">
      <dgm:prSet presAssocID="{766B38D9-68BE-42E3-87F0-0772F4B40B66}" presName="compNode" presStyleCnt="0"/>
      <dgm:spPr/>
    </dgm:pt>
    <dgm:pt modelId="{59202590-994F-4DFD-92C4-7B01DAD3571A}" type="pres">
      <dgm:prSet presAssocID="{766B38D9-68BE-42E3-87F0-0772F4B40B66}" presName="bgRect" presStyleLbl="bgShp" presStyleIdx="2" presStyleCnt="6"/>
      <dgm:spPr/>
    </dgm:pt>
    <dgm:pt modelId="{25F7EE89-E8A4-42C0-9BF9-5BA93E5E78EE}" type="pres">
      <dgm:prSet presAssocID="{766B38D9-68BE-42E3-87F0-0772F4B40B6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oker Hat"/>
        </a:ext>
      </dgm:extLst>
    </dgm:pt>
    <dgm:pt modelId="{B9FD9C5E-05DD-4B04-B9A0-F27372053A90}" type="pres">
      <dgm:prSet presAssocID="{766B38D9-68BE-42E3-87F0-0772F4B40B66}" presName="spaceRect" presStyleCnt="0"/>
      <dgm:spPr/>
    </dgm:pt>
    <dgm:pt modelId="{0B9D34B6-0F7D-41BB-AD41-C880FEDD6ACE}" type="pres">
      <dgm:prSet presAssocID="{766B38D9-68BE-42E3-87F0-0772F4B40B66}" presName="parTx" presStyleLbl="revTx" presStyleIdx="2" presStyleCnt="6">
        <dgm:presLayoutVars>
          <dgm:chMax val="0"/>
          <dgm:chPref val="0"/>
        </dgm:presLayoutVars>
      </dgm:prSet>
      <dgm:spPr/>
    </dgm:pt>
    <dgm:pt modelId="{7330CCA0-7645-421A-B13D-15627BE9BEF1}" type="pres">
      <dgm:prSet presAssocID="{DEF939A8-7C5F-43C4-ADCB-A86D93BC8877}" presName="sibTrans" presStyleCnt="0"/>
      <dgm:spPr/>
    </dgm:pt>
    <dgm:pt modelId="{E7A7220D-7342-42EB-884D-7F458C1B85D5}" type="pres">
      <dgm:prSet presAssocID="{78C0C3D6-7DE4-4FA4-BF14-F8462B68DB48}" presName="compNode" presStyleCnt="0"/>
      <dgm:spPr/>
    </dgm:pt>
    <dgm:pt modelId="{A90D780C-CBE3-4A63-9B1E-1FD9155171F6}" type="pres">
      <dgm:prSet presAssocID="{78C0C3D6-7DE4-4FA4-BF14-F8462B68DB48}" presName="bgRect" presStyleLbl="bgShp" presStyleIdx="3" presStyleCnt="6"/>
      <dgm:spPr/>
    </dgm:pt>
    <dgm:pt modelId="{333A5E39-66C1-4013-B9C0-E2AC9E126D39}" type="pres">
      <dgm:prSet presAssocID="{78C0C3D6-7DE4-4FA4-BF14-F8462B68DB4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242D8F30-86E6-4948-B44A-A1A329C65EB4}" type="pres">
      <dgm:prSet presAssocID="{78C0C3D6-7DE4-4FA4-BF14-F8462B68DB48}" presName="spaceRect" presStyleCnt="0"/>
      <dgm:spPr/>
    </dgm:pt>
    <dgm:pt modelId="{D1C83723-1AB8-4F59-92FE-B24C249749FB}" type="pres">
      <dgm:prSet presAssocID="{78C0C3D6-7DE4-4FA4-BF14-F8462B68DB48}" presName="parTx" presStyleLbl="revTx" presStyleIdx="3" presStyleCnt="6">
        <dgm:presLayoutVars>
          <dgm:chMax val="0"/>
          <dgm:chPref val="0"/>
        </dgm:presLayoutVars>
      </dgm:prSet>
      <dgm:spPr/>
    </dgm:pt>
    <dgm:pt modelId="{F1BAB689-4096-43A0-8BB8-B20B48A81A34}" type="pres">
      <dgm:prSet presAssocID="{BB76AEE6-7760-4577-994B-BA18B4D86D05}" presName="sibTrans" presStyleCnt="0"/>
      <dgm:spPr/>
    </dgm:pt>
    <dgm:pt modelId="{17E294B5-C222-4E42-A362-F598E911DFF7}" type="pres">
      <dgm:prSet presAssocID="{56C6AD09-7BEE-452A-A44E-CF2D9BE53A72}" presName="compNode" presStyleCnt="0"/>
      <dgm:spPr/>
    </dgm:pt>
    <dgm:pt modelId="{F0BD25A5-C42A-4AF0-B6B6-5B7947E78159}" type="pres">
      <dgm:prSet presAssocID="{56C6AD09-7BEE-452A-A44E-CF2D9BE53A72}" presName="bgRect" presStyleLbl="bgShp" presStyleIdx="4" presStyleCnt="6"/>
      <dgm:spPr/>
    </dgm:pt>
    <dgm:pt modelId="{E565A734-F982-4E5D-914C-43C117D8133D}" type="pres">
      <dgm:prSet presAssocID="{56C6AD09-7BEE-452A-A44E-CF2D9BE53A7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lm reel"/>
        </a:ext>
      </dgm:extLst>
    </dgm:pt>
    <dgm:pt modelId="{25DAC405-163F-4862-9633-CF6A3B5979DA}" type="pres">
      <dgm:prSet presAssocID="{56C6AD09-7BEE-452A-A44E-CF2D9BE53A72}" presName="spaceRect" presStyleCnt="0"/>
      <dgm:spPr/>
    </dgm:pt>
    <dgm:pt modelId="{6309BD2B-E14A-4ACD-A010-7B475F0C68DF}" type="pres">
      <dgm:prSet presAssocID="{56C6AD09-7BEE-452A-A44E-CF2D9BE53A72}" presName="parTx" presStyleLbl="revTx" presStyleIdx="4" presStyleCnt="6">
        <dgm:presLayoutVars>
          <dgm:chMax val="0"/>
          <dgm:chPref val="0"/>
        </dgm:presLayoutVars>
      </dgm:prSet>
      <dgm:spPr/>
    </dgm:pt>
    <dgm:pt modelId="{5E019455-CE05-4711-A5ED-CE66C1B11C72}" type="pres">
      <dgm:prSet presAssocID="{CE4417A9-B926-4F32-87D0-F650EE7C99B1}" presName="sibTrans" presStyleCnt="0"/>
      <dgm:spPr/>
    </dgm:pt>
    <dgm:pt modelId="{20379D91-E260-4634-8080-58FBC1843F29}" type="pres">
      <dgm:prSet presAssocID="{93475A5C-46FE-472D-ABEF-CFD759F621E5}" presName="compNode" presStyleCnt="0"/>
      <dgm:spPr/>
    </dgm:pt>
    <dgm:pt modelId="{9E4051E0-143F-40C0-ACF9-CDEF32F1AAC9}" type="pres">
      <dgm:prSet presAssocID="{93475A5C-46FE-472D-ABEF-CFD759F621E5}" presName="bgRect" presStyleLbl="bgShp" presStyleIdx="5" presStyleCnt="6"/>
      <dgm:spPr/>
    </dgm:pt>
    <dgm:pt modelId="{998FBD8D-BB41-4BAD-9594-6188F8657258}" type="pres">
      <dgm:prSet presAssocID="{93475A5C-46FE-472D-ABEF-CFD759F621E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a:ext>
      </dgm:extLst>
    </dgm:pt>
    <dgm:pt modelId="{5D41685C-2950-41F2-B190-D64FB321AB2C}" type="pres">
      <dgm:prSet presAssocID="{93475A5C-46FE-472D-ABEF-CFD759F621E5}" presName="spaceRect" presStyleCnt="0"/>
      <dgm:spPr/>
    </dgm:pt>
    <dgm:pt modelId="{8493B7DD-AB38-46C5-9BB9-60B604498507}" type="pres">
      <dgm:prSet presAssocID="{93475A5C-46FE-472D-ABEF-CFD759F621E5}" presName="parTx" presStyleLbl="revTx" presStyleIdx="5" presStyleCnt="6">
        <dgm:presLayoutVars>
          <dgm:chMax val="0"/>
          <dgm:chPref val="0"/>
        </dgm:presLayoutVars>
      </dgm:prSet>
      <dgm:spPr/>
    </dgm:pt>
  </dgm:ptLst>
  <dgm:cxnLst>
    <dgm:cxn modelId="{FB7A2005-5A87-4B15-860B-68C6E66FF4F4}" type="presOf" srcId="{766B38D9-68BE-42E3-87F0-0772F4B40B66}" destId="{0B9D34B6-0F7D-41BB-AD41-C880FEDD6ACE}" srcOrd="0" destOrd="0" presId="urn:microsoft.com/office/officeart/2018/2/layout/IconVerticalSolidList"/>
    <dgm:cxn modelId="{523B3316-E4F0-477E-941E-242B736B3173}" srcId="{35D890F2-2168-4D49-8777-760D4B4408AC}" destId="{766B38D9-68BE-42E3-87F0-0772F4B40B66}" srcOrd="2" destOrd="0" parTransId="{5ADA7551-CAAC-4B5A-BA04-AA0170FD8D4C}" sibTransId="{DEF939A8-7C5F-43C4-ADCB-A86D93BC8877}"/>
    <dgm:cxn modelId="{2A35F516-289A-4351-8E57-F50AF643FD58}" srcId="{35D890F2-2168-4D49-8777-760D4B4408AC}" destId="{78C0C3D6-7DE4-4FA4-BF14-F8462B68DB48}" srcOrd="3" destOrd="0" parTransId="{84B7A161-EDB5-48C8-9DF9-161758DB2CE6}" sibTransId="{BB76AEE6-7760-4577-994B-BA18B4D86D05}"/>
    <dgm:cxn modelId="{4CFD712F-240E-4B3F-8D1D-05F424E432AC}" type="presOf" srcId="{56C6AD09-7BEE-452A-A44E-CF2D9BE53A72}" destId="{6309BD2B-E14A-4ACD-A010-7B475F0C68DF}" srcOrd="0" destOrd="0" presId="urn:microsoft.com/office/officeart/2018/2/layout/IconVerticalSolidList"/>
    <dgm:cxn modelId="{49874F68-CAB7-49E4-A379-A9010B719456}" type="presOf" srcId="{BBB08E46-8BB9-4D78-B4EA-1486BD8FC950}" destId="{D45341E8-CE03-4847-9D1B-8113F7BA03FA}" srcOrd="0" destOrd="0" presId="urn:microsoft.com/office/officeart/2018/2/layout/IconVerticalSolidList"/>
    <dgm:cxn modelId="{4F51486E-338B-4277-8E0B-C5ED988946C7}" srcId="{35D890F2-2168-4D49-8777-760D4B4408AC}" destId="{56C6AD09-7BEE-452A-A44E-CF2D9BE53A72}" srcOrd="4" destOrd="0" parTransId="{B3239B4B-2DAD-4C00-BD44-752F2AE65B71}" sibTransId="{CE4417A9-B926-4F32-87D0-F650EE7C99B1}"/>
    <dgm:cxn modelId="{019CC08C-D7CE-4CB8-84E8-B6AA7702FAA4}" type="presOf" srcId="{5FEC03C3-55F6-4C1F-89E0-29373498FC77}" destId="{A6796C49-846B-48ED-8D49-8FC4E405C0DE}" srcOrd="0" destOrd="0" presId="urn:microsoft.com/office/officeart/2018/2/layout/IconVerticalSolidList"/>
    <dgm:cxn modelId="{8572BE9D-0AD0-42B7-8C72-2BC98FED389F}" srcId="{35D890F2-2168-4D49-8777-760D4B4408AC}" destId="{BBB08E46-8BB9-4D78-B4EA-1486BD8FC950}" srcOrd="0" destOrd="0" parTransId="{0BE7001E-F753-46E3-B5AD-0D94C48C4A20}" sibTransId="{2E9AFC24-7332-450A-8BC6-B30209655AE1}"/>
    <dgm:cxn modelId="{EFFD76B1-282A-479C-B2A7-46C75D4655F4}" type="presOf" srcId="{78C0C3D6-7DE4-4FA4-BF14-F8462B68DB48}" destId="{D1C83723-1AB8-4F59-92FE-B24C249749FB}" srcOrd="0" destOrd="0" presId="urn:microsoft.com/office/officeart/2018/2/layout/IconVerticalSolidList"/>
    <dgm:cxn modelId="{F1FCA1C2-F619-4BD2-BEB2-DEB493401BBD}" type="presOf" srcId="{93475A5C-46FE-472D-ABEF-CFD759F621E5}" destId="{8493B7DD-AB38-46C5-9BB9-60B604498507}" srcOrd="0" destOrd="0" presId="urn:microsoft.com/office/officeart/2018/2/layout/IconVerticalSolidList"/>
    <dgm:cxn modelId="{233DF4D6-3DB1-48C1-8A6C-76F073140AAA}" srcId="{35D890F2-2168-4D49-8777-760D4B4408AC}" destId="{93475A5C-46FE-472D-ABEF-CFD759F621E5}" srcOrd="5" destOrd="0" parTransId="{A7CF84AB-4007-4214-865B-102A1CFFE445}" sibTransId="{F2884D44-C3D3-44E9-99C4-374B7C6D353D}"/>
    <dgm:cxn modelId="{471A90E9-6668-477A-89F9-10A0AEEC8A82}" srcId="{35D890F2-2168-4D49-8777-760D4B4408AC}" destId="{5FEC03C3-55F6-4C1F-89E0-29373498FC77}" srcOrd="1" destOrd="0" parTransId="{7F06B236-A6EB-4794-B384-38DE27EDA0C8}" sibTransId="{75840B39-18BB-450E-B233-4C9DAEDBAA66}"/>
    <dgm:cxn modelId="{C8200CF4-5566-432C-9A50-6B6B62282C08}" type="presOf" srcId="{35D890F2-2168-4D49-8777-760D4B4408AC}" destId="{FDC4FE25-854A-4042-81D7-FA0F1CB826AC}" srcOrd="0" destOrd="0" presId="urn:microsoft.com/office/officeart/2018/2/layout/IconVerticalSolidList"/>
    <dgm:cxn modelId="{51A0D02E-425B-48EC-A256-7CCDA8FAB000}" type="presParOf" srcId="{FDC4FE25-854A-4042-81D7-FA0F1CB826AC}" destId="{74A66C45-8737-40DB-A3C1-E7907D556688}" srcOrd="0" destOrd="0" presId="urn:microsoft.com/office/officeart/2018/2/layout/IconVerticalSolidList"/>
    <dgm:cxn modelId="{41CB43BC-1AC3-4DBD-9BAD-C22CF6E7DBB0}" type="presParOf" srcId="{74A66C45-8737-40DB-A3C1-E7907D556688}" destId="{A32C5DF2-83AC-4612-B6C3-0806EB09DF1B}" srcOrd="0" destOrd="0" presId="urn:microsoft.com/office/officeart/2018/2/layout/IconVerticalSolidList"/>
    <dgm:cxn modelId="{7E3DFD91-5DA0-4546-B6F9-EB4400693E4A}" type="presParOf" srcId="{74A66C45-8737-40DB-A3C1-E7907D556688}" destId="{0150FCD7-E880-4C4B-8E8F-F03FAA319157}" srcOrd="1" destOrd="0" presId="urn:microsoft.com/office/officeart/2018/2/layout/IconVerticalSolidList"/>
    <dgm:cxn modelId="{1A15190E-33A6-49B2-AE38-D33C7852F2A2}" type="presParOf" srcId="{74A66C45-8737-40DB-A3C1-E7907D556688}" destId="{8087F647-D9E9-4934-8C70-FF26C6EBFEAB}" srcOrd="2" destOrd="0" presId="urn:microsoft.com/office/officeart/2018/2/layout/IconVerticalSolidList"/>
    <dgm:cxn modelId="{90E9318E-FE29-498A-ABFD-E38425010F8F}" type="presParOf" srcId="{74A66C45-8737-40DB-A3C1-E7907D556688}" destId="{D45341E8-CE03-4847-9D1B-8113F7BA03FA}" srcOrd="3" destOrd="0" presId="urn:microsoft.com/office/officeart/2018/2/layout/IconVerticalSolidList"/>
    <dgm:cxn modelId="{3D5F4EEB-02E5-4BC4-ADFA-F99DE2AB20F9}" type="presParOf" srcId="{FDC4FE25-854A-4042-81D7-FA0F1CB826AC}" destId="{3A52DFC8-E39B-484D-B7B1-A85F7F8319A6}" srcOrd="1" destOrd="0" presId="urn:microsoft.com/office/officeart/2018/2/layout/IconVerticalSolidList"/>
    <dgm:cxn modelId="{9468545C-FFBA-482B-B739-8AFC3B4A0428}" type="presParOf" srcId="{FDC4FE25-854A-4042-81D7-FA0F1CB826AC}" destId="{46718559-95B3-4EA2-A513-23C7C4869F92}" srcOrd="2" destOrd="0" presId="urn:microsoft.com/office/officeart/2018/2/layout/IconVerticalSolidList"/>
    <dgm:cxn modelId="{BF4D8334-F70D-4C60-90AE-019DD9C6EBD0}" type="presParOf" srcId="{46718559-95B3-4EA2-A513-23C7C4869F92}" destId="{F3001C6B-D019-4E4E-AC16-0797710038CD}" srcOrd="0" destOrd="0" presId="urn:microsoft.com/office/officeart/2018/2/layout/IconVerticalSolidList"/>
    <dgm:cxn modelId="{D290F1A2-934B-4615-9BEA-017464ABF496}" type="presParOf" srcId="{46718559-95B3-4EA2-A513-23C7C4869F92}" destId="{DD18AE79-63E9-4310-83C7-B309603D2D82}" srcOrd="1" destOrd="0" presId="urn:microsoft.com/office/officeart/2018/2/layout/IconVerticalSolidList"/>
    <dgm:cxn modelId="{04E68A11-358C-49A1-8D39-197DFB8D2171}" type="presParOf" srcId="{46718559-95B3-4EA2-A513-23C7C4869F92}" destId="{81BCF4EF-F219-4D3C-ADEC-652CB88DA02C}" srcOrd="2" destOrd="0" presId="urn:microsoft.com/office/officeart/2018/2/layout/IconVerticalSolidList"/>
    <dgm:cxn modelId="{5C9922EB-AC4A-4D67-BE89-2F0C9E773757}" type="presParOf" srcId="{46718559-95B3-4EA2-A513-23C7C4869F92}" destId="{A6796C49-846B-48ED-8D49-8FC4E405C0DE}" srcOrd="3" destOrd="0" presId="urn:microsoft.com/office/officeart/2018/2/layout/IconVerticalSolidList"/>
    <dgm:cxn modelId="{9FA69557-4962-4F1E-AF7A-4231B1B08166}" type="presParOf" srcId="{FDC4FE25-854A-4042-81D7-FA0F1CB826AC}" destId="{276B8333-730D-4104-95E4-A7D00A90F831}" srcOrd="3" destOrd="0" presId="urn:microsoft.com/office/officeart/2018/2/layout/IconVerticalSolidList"/>
    <dgm:cxn modelId="{082617B6-B015-42D8-9AC3-738B9ACD5A26}" type="presParOf" srcId="{FDC4FE25-854A-4042-81D7-FA0F1CB826AC}" destId="{DAD518AA-106C-4A64-8FCE-ABDC5CBDFAE2}" srcOrd="4" destOrd="0" presId="urn:microsoft.com/office/officeart/2018/2/layout/IconVerticalSolidList"/>
    <dgm:cxn modelId="{5565E466-E6C5-42E3-83D8-1AF3AA90535E}" type="presParOf" srcId="{DAD518AA-106C-4A64-8FCE-ABDC5CBDFAE2}" destId="{59202590-994F-4DFD-92C4-7B01DAD3571A}" srcOrd="0" destOrd="0" presId="urn:microsoft.com/office/officeart/2018/2/layout/IconVerticalSolidList"/>
    <dgm:cxn modelId="{0B250986-91BF-479F-9CFA-B112A5729BCB}" type="presParOf" srcId="{DAD518AA-106C-4A64-8FCE-ABDC5CBDFAE2}" destId="{25F7EE89-E8A4-42C0-9BF9-5BA93E5E78EE}" srcOrd="1" destOrd="0" presId="urn:microsoft.com/office/officeart/2018/2/layout/IconVerticalSolidList"/>
    <dgm:cxn modelId="{F0A6440F-6FFE-4068-9669-2F58AF193D1A}" type="presParOf" srcId="{DAD518AA-106C-4A64-8FCE-ABDC5CBDFAE2}" destId="{B9FD9C5E-05DD-4B04-B9A0-F27372053A90}" srcOrd="2" destOrd="0" presId="urn:microsoft.com/office/officeart/2018/2/layout/IconVerticalSolidList"/>
    <dgm:cxn modelId="{447793F5-70C8-40AB-831E-82DA32E088E4}" type="presParOf" srcId="{DAD518AA-106C-4A64-8FCE-ABDC5CBDFAE2}" destId="{0B9D34B6-0F7D-41BB-AD41-C880FEDD6ACE}" srcOrd="3" destOrd="0" presId="urn:microsoft.com/office/officeart/2018/2/layout/IconVerticalSolidList"/>
    <dgm:cxn modelId="{BD14F485-E0AE-4AD3-A84B-89574AEB5D39}" type="presParOf" srcId="{FDC4FE25-854A-4042-81D7-FA0F1CB826AC}" destId="{7330CCA0-7645-421A-B13D-15627BE9BEF1}" srcOrd="5" destOrd="0" presId="urn:microsoft.com/office/officeart/2018/2/layout/IconVerticalSolidList"/>
    <dgm:cxn modelId="{EF5C762D-DE8B-49C3-A43B-57355F89CF8E}" type="presParOf" srcId="{FDC4FE25-854A-4042-81D7-FA0F1CB826AC}" destId="{E7A7220D-7342-42EB-884D-7F458C1B85D5}" srcOrd="6" destOrd="0" presId="urn:microsoft.com/office/officeart/2018/2/layout/IconVerticalSolidList"/>
    <dgm:cxn modelId="{0C0C8787-E1EE-4B57-BFE8-7A965A492F8C}" type="presParOf" srcId="{E7A7220D-7342-42EB-884D-7F458C1B85D5}" destId="{A90D780C-CBE3-4A63-9B1E-1FD9155171F6}" srcOrd="0" destOrd="0" presId="urn:microsoft.com/office/officeart/2018/2/layout/IconVerticalSolidList"/>
    <dgm:cxn modelId="{3CE800C2-64AF-4D45-B307-CB9A6681BF2E}" type="presParOf" srcId="{E7A7220D-7342-42EB-884D-7F458C1B85D5}" destId="{333A5E39-66C1-4013-B9C0-E2AC9E126D39}" srcOrd="1" destOrd="0" presId="urn:microsoft.com/office/officeart/2018/2/layout/IconVerticalSolidList"/>
    <dgm:cxn modelId="{7B3D2F23-BAB3-48F2-9B29-B674E21BA64E}" type="presParOf" srcId="{E7A7220D-7342-42EB-884D-7F458C1B85D5}" destId="{242D8F30-86E6-4948-B44A-A1A329C65EB4}" srcOrd="2" destOrd="0" presId="urn:microsoft.com/office/officeart/2018/2/layout/IconVerticalSolidList"/>
    <dgm:cxn modelId="{666A77E6-C014-4431-B4D3-7CDC6BE63662}" type="presParOf" srcId="{E7A7220D-7342-42EB-884D-7F458C1B85D5}" destId="{D1C83723-1AB8-4F59-92FE-B24C249749FB}" srcOrd="3" destOrd="0" presId="urn:microsoft.com/office/officeart/2018/2/layout/IconVerticalSolidList"/>
    <dgm:cxn modelId="{8E40A11D-FB74-49EF-B9C3-0437102C23B8}" type="presParOf" srcId="{FDC4FE25-854A-4042-81D7-FA0F1CB826AC}" destId="{F1BAB689-4096-43A0-8BB8-B20B48A81A34}" srcOrd="7" destOrd="0" presId="urn:microsoft.com/office/officeart/2018/2/layout/IconVerticalSolidList"/>
    <dgm:cxn modelId="{6623AE71-520C-4670-ACCC-B05009B473D7}" type="presParOf" srcId="{FDC4FE25-854A-4042-81D7-FA0F1CB826AC}" destId="{17E294B5-C222-4E42-A362-F598E911DFF7}" srcOrd="8" destOrd="0" presId="urn:microsoft.com/office/officeart/2018/2/layout/IconVerticalSolidList"/>
    <dgm:cxn modelId="{FC92EC34-93A5-4F30-B568-6D0F4D988C29}" type="presParOf" srcId="{17E294B5-C222-4E42-A362-F598E911DFF7}" destId="{F0BD25A5-C42A-4AF0-B6B6-5B7947E78159}" srcOrd="0" destOrd="0" presId="urn:microsoft.com/office/officeart/2018/2/layout/IconVerticalSolidList"/>
    <dgm:cxn modelId="{3842807E-4E73-4EFA-8BAB-52DA92393C8B}" type="presParOf" srcId="{17E294B5-C222-4E42-A362-F598E911DFF7}" destId="{E565A734-F982-4E5D-914C-43C117D8133D}" srcOrd="1" destOrd="0" presId="urn:microsoft.com/office/officeart/2018/2/layout/IconVerticalSolidList"/>
    <dgm:cxn modelId="{E0790834-1111-4028-8CBC-2890EE7A5B4C}" type="presParOf" srcId="{17E294B5-C222-4E42-A362-F598E911DFF7}" destId="{25DAC405-163F-4862-9633-CF6A3B5979DA}" srcOrd="2" destOrd="0" presId="urn:microsoft.com/office/officeart/2018/2/layout/IconVerticalSolidList"/>
    <dgm:cxn modelId="{2DF4B412-DFF9-4182-AB3C-C7E7BA032C08}" type="presParOf" srcId="{17E294B5-C222-4E42-A362-F598E911DFF7}" destId="{6309BD2B-E14A-4ACD-A010-7B475F0C68DF}" srcOrd="3" destOrd="0" presId="urn:microsoft.com/office/officeart/2018/2/layout/IconVerticalSolidList"/>
    <dgm:cxn modelId="{510439A3-578C-42BB-97BA-4709A45C01E5}" type="presParOf" srcId="{FDC4FE25-854A-4042-81D7-FA0F1CB826AC}" destId="{5E019455-CE05-4711-A5ED-CE66C1B11C72}" srcOrd="9" destOrd="0" presId="urn:microsoft.com/office/officeart/2018/2/layout/IconVerticalSolidList"/>
    <dgm:cxn modelId="{A833CFD4-E171-457E-8E08-ACF683CB15A8}" type="presParOf" srcId="{FDC4FE25-854A-4042-81D7-FA0F1CB826AC}" destId="{20379D91-E260-4634-8080-58FBC1843F29}" srcOrd="10" destOrd="0" presId="urn:microsoft.com/office/officeart/2018/2/layout/IconVerticalSolidList"/>
    <dgm:cxn modelId="{A9E5A4B9-020D-4771-B530-507D6A5647B3}" type="presParOf" srcId="{20379D91-E260-4634-8080-58FBC1843F29}" destId="{9E4051E0-143F-40C0-ACF9-CDEF32F1AAC9}" srcOrd="0" destOrd="0" presId="urn:microsoft.com/office/officeart/2018/2/layout/IconVerticalSolidList"/>
    <dgm:cxn modelId="{71EDAFF0-5F09-44DC-8A4E-9394905114D5}" type="presParOf" srcId="{20379D91-E260-4634-8080-58FBC1843F29}" destId="{998FBD8D-BB41-4BAD-9594-6188F8657258}" srcOrd="1" destOrd="0" presId="urn:microsoft.com/office/officeart/2018/2/layout/IconVerticalSolidList"/>
    <dgm:cxn modelId="{E8134472-077C-4DA9-8F10-D05121E99058}" type="presParOf" srcId="{20379D91-E260-4634-8080-58FBC1843F29}" destId="{5D41685C-2950-41F2-B190-D64FB321AB2C}" srcOrd="2" destOrd="0" presId="urn:microsoft.com/office/officeart/2018/2/layout/IconVerticalSolidList"/>
    <dgm:cxn modelId="{A468EE4A-B216-45BD-9200-291E3B13C3A8}" type="presParOf" srcId="{20379D91-E260-4634-8080-58FBC1843F29}" destId="{8493B7DD-AB38-46C5-9BB9-60B6044985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E90D76-87DA-4AFD-B1FE-15BEBA514BA2}"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0CF879F3-4F82-47C9-B5FE-FD1921965840}">
      <dgm:prSet/>
      <dgm:spPr/>
      <dgm:t>
        <a:bodyPr/>
        <a:lstStyle/>
        <a:p>
          <a:r>
            <a:rPr lang="en-US"/>
            <a:t>DIOLCH!</a:t>
          </a:r>
        </a:p>
      </dgm:t>
    </dgm:pt>
    <dgm:pt modelId="{7C0C0F8F-8C81-428B-8145-7954EDF74533}" type="parTrans" cxnId="{42FE6381-6BFD-4FCD-ACE9-7494633FD952}">
      <dgm:prSet/>
      <dgm:spPr/>
      <dgm:t>
        <a:bodyPr/>
        <a:lstStyle/>
        <a:p>
          <a:endParaRPr lang="en-US"/>
        </a:p>
      </dgm:t>
    </dgm:pt>
    <dgm:pt modelId="{B524DB7B-9426-4EE9-81FD-479941B778AC}" type="sibTrans" cxnId="{42FE6381-6BFD-4FCD-ACE9-7494633FD952}">
      <dgm:prSet/>
      <dgm:spPr/>
      <dgm:t>
        <a:bodyPr/>
        <a:lstStyle/>
        <a:p>
          <a:endParaRPr lang="en-US"/>
        </a:p>
      </dgm:t>
    </dgm:pt>
    <dgm:pt modelId="{EEA9973A-ECD6-4E98-B6AE-C9545120337B}">
      <dgm:prSet/>
      <dgm:spPr/>
      <dgm:t>
        <a:bodyPr/>
        <a:lstStyle/>
        <a:p>
          <a:r>
            <a:rPr lang="en-US"/>
            <a:t>THANK YOU!</a:t>
          </a:r>
        </a:p>
      </dgm:t>
    </dgm:pt>
    <dgm:pt modelId="{97E685CF-0678-4EA4-BF84-43729D7B7541}" type="parTrans" cxnId="{30637E1E-6590-44FB-AB73-2066569C54EC}">
      <dgm:prSet/>
      <dgm:spPr/>
      <dgm:t>
        <a:bodyPr/>
        <a:lstStyle/>
        <a:p>
          <a:endParaRPr lang="en-US"/>
        </a:p>
      </dgm:t>
    </dgm:pt>
    <dgm:pt modelId="{5BFBC049-AF93-45A9-88F2-C56E1440D8CE}" type="sibTrans" cxnId="{30637E1E-6590-44FB-AB73-2066569C54EC}">
      <dgm:prSet/>
      <dgm:spPr/>
      <dgm:t>
        <a:bodyPr/>
        <a:lstStyle/>
        <a:p>
          <a:endParaRPr lang="en-US"/>
        </a:p>
      </dgm:t>
    </dgm:pt>
    <dgm:pt modelId="{0FE496A1-252F-4B0A-B0D1-8501A0CE1DC7}" type="pres">
      <dgm:prSet presAssocID="{C5E90D76-87DA-4AFD-B1FE-15BEBA514BA2}" presName="root" presStyleCnt="0">
        <dgm:presLayoutVars>
          <dgm:dir/>
          <dgm:resizeHandles val="exact"/>
        </dgm:presLayoutVars>
      </dgm:prSet>
      <dgm:spPr/>
    </dgm:pt>
    <dgm:pt modelId="{D0A5E499-C903-4FCF-8971-2260726687E0}" type="pres">
      <dgm:prSet presAssocID="{0CF879F3-4F82-47C9-B5FE-FD1921965840}" presName="compNode" presStyleCnt="0"/>
      <dgm:spPr/>
    </dgm:pt>
    <dgm:pt modelId="{7CFDB61D-B3B8-4C59-8BF6-955B470C06D9}" type="pres">
      <dgm:prSet presAssocID="{0CF879F3-4F82-47C9-B5FE-FD192196584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lloons"/>
        </a:ext>
      </dgm:extLst>
    </dgm:pt>
    <dgm:pt modelId="{770610DC-9F85-420D-9730-5B4A7533A34E}" type="pres">
      <dgm:prSet presAssocID="{0CF879F3-4F82-47C9-B5FE-FD1921965840}" presName="spaceRect" presStyleCnt="0"/>
      <dgm:spPr/>
    </dgm:pt>
    <dgm:pt modelId="{53FB94B2-A3C8-4295-8FC8-8F6C860C67F0}" type="pres">
      <dgm:prSet presAssocID="{0CF879F3-4F82-47C9-B5FE-FD1921965840}" presName="textRect" presStyleLbl="revTx" presStyleIdx="0" presStyleCnt="2">
        <dgm:presLayoutVars>
          <dgm:chMax val="1"/>
          <dgm:chPref val="1"/>
        </dgm:presLayoutVars>
      </dgm:prSet>
      <dgm:spPr/>
    </dgm:pt>
    <dgm:pt modelId="{70D63408-0C22-4915-835A-2DCC0F15C00F}" type="pres">
      <dgm:prSet presAssocID="{B524DB7B-9426-4EE9-81FD-479941B778AC}" presName="sibTrans" presStyleCnt="0"/>
      <dgm:spPr/>
    </dgm:pt>
    <dgm:pt modelId="{74962E4D-AE88-43E0-8E39-E3BA86148A94}" type="pres">
      <dgm:prSet presAssocID="{EEA9973A-ECD6-4E98-B6AE-C9545120337B}" presName="compNode" presStyleCnt="0"/>
      <dgm:spPr/>
    </dgm:pt>
    <dgm:pt modelId="{72B36391-9946-4D92-A828-35E1D670D165}" type="pres">
      <dgm:prSet presAssocID="{EEA9973A-ECD6-4E98-B6AE-C9545120337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glasses Face with Solid Fill"/>
        </a:ext>
      </dgm:extLst>
    </dgm:pt>
    <dgm:pt modelId="{B6F825D6-988E-4072-92A7-EF96F2102899}" type="pres">
      <dgm:prSet presAssocID="{EEA9973A-ECD6-4E98-B6AE-C9545120337B}" presName="spaceRect" presStyleCnt="0"/>
      <dgm:spPr/>
    </dgm:pt>
    <dgm:pt modelId="{BCF597D1-D498-4205-B5E6-AD36315416DD}" type="pres">
      <dgm:prSet presAssocID="{EEA9973A-ECD6-4E98-B6AE-C9545120337B}" presName="textRect" presStyleLbl="revTx" presStyleIdx="1" presStyleCnt="2">
        <dgm:presLayoutVars>
          <dgm:chMax val="1"/>
          <dgm:chPref val="1"/>
        </dgm:presLayoutVars>
      </dgm:prSet>
      <dgm:spPr/>
    </dgm:pt>
  </dgm:ptLst>
  <dgm:cxnLst>
    <dgm:cxn modelId="{30637E1E-6590-44FB-AB73-2066569C54EC}" srcId="{C5E90D76-87DA-4AFD-B1FE-15BEBA514BA2}" destId="{EEA9973A-ECD6-4E98-B6AE-C9545120337B}" srcOrd="1" destOrd="0" parTransId="{97E685CF-0678-4EA4-BF84-43729D7B7541}" sibTransId="{5BFBC049-AF93-45A9-88F2-C56E1440D8CE}"/>
    <dgm:cxn modelId="{1D13C761-1198-4FE1-ADE8-22A9EFC89D3E}" type="presOf" srcId="{0CF879F3-4F82-47C9-B5FE-FD1921965840}" destId="{53FB94B2-A3C8-4295-8FC8-8F6C860C67F0}" srcOrd="0" destOrd="0" presId="urn:microsoft.com/office/officeart/2018/2/layout/IconLabelList"/>
    <dgm:cxn modelId="{42FE6381-6BFD-4FCD-ACE9-7494633FD952}" srcId="{C5E90D76-87DA-4AFD-B1FE-15BEBA514BA2}" destId="{0CF879F3-4F82-47C9-B5FE-FD1921965840}" srcOrd="0" destOrd="0" parTransId="{7C0C0F8F-8C81-428B-8145-7954EDF74533}" sibTransId="{B524DB7B-9426-4EE9-81FD-479941B778AC}"/>
    <dgm:cxn modelId="{A2C2BBCE-FC62-4545-A3EF-2D817F985D0C}" type="presOf" srcId="{EEA9973A-ECD6-4E98-B6AE-C9545120337B}" destId="{BCF597D1-D498-4205-B5E6-AD36315416DD}" srcOrd="0" destOrd="0" presId="urn:microsoft.com/office/officeart/2018/2/layout/IconLabelList"/>
    <dgm:cxn modelId="{4F03E8DF-C0C5-40F4-9D11-2DFA7C3AAA7A}" type="presOf" srcId="{C5E90D76-87DA-4AFD-B1FE-15BEBA514BA2}" destId="{0FE496A1-252F-4B0A-B0D1-8501A0CE1DC7}" srcOrd="0" destOrd="0" presId="urn:microsoft.com/office/officeart/2018/2/layout/IconLabelList"/>
    <dgm:cxn modelId="{44271162-3CFD-4D23-91AB-C2E459159DFB}" type="presParOf" srcId="{0FE496A1-252F-4B0A-B0D1-8501A0CE1DC7}" destId="{D0A5E499-C903-4FCF-8971-2260726687E0}" srcOrd="0" destOrd="0" presId="urn:microsoft.com/office/officeart/2018/2/layout/IconLabelList"/>
    <dgm:cxn modelId="{EC77FBB6-EC6E-46AA-B97B-98C6ACD43164}" type="presParOf" srcId="{D0A5E499-C903-4FCF-8971-2260726687E0}" destId="{7CFDB61D-B3B8-4C59-8BF6-955B470C06D9}" srcOrd="0" destOrd="0" presId="urn:microsoft.com/office/officeart/2018/2/layout/IconLabelList"/>
    <dgm:cxn modelId="{66634F5A-0B5A-45C7-8FE6-4C085629EF8E}" type="presParOf" srcId="{D0A5E499-C903-4FCF-8971-2260726687E0}" destId="{770610DC-9F85-420D-9730-5B4A7533A34E}" srcOrd="1" destOrd="0" presId="urn:microsoft.com/office/officeart/2018/2/layout/IconLabelList"/>
    <dgm:cxn modelId="{7E0E3C36-5FD0-485F-9688-01B162CC9B26}" type="presParOf" srcId="{D0A5E499-C903-4FCF-8971-2260726687E0}" destId="{53FB94B2-A3C8-4295-8FC8-8F6C860C67F0}" srcOrd="2" destOrd="0" presId="urn:microsoft.com/office/officeart/2018/2/layout/IconLabelList"/>
    <dgm:cxn modelId="{53E3B5DC-C457-490F-8A52-E48EB73C8870}" type="presParOf" srcId="{0FE496A1-252F-4B0A-B0D1-8501A0CE1DC7}" destId="{70D63408-0C22-4915-835A-2DCC0F15C00F}" srcOrd="1" destOrd="0" presId="urn:microsoft.com/office/officeart/2018/2/layout/IconLabelList"/>
    <dgm:cxn modelId="{843B0EC7-69DE-4B91-94CA-6C9DAAC17086}" type="presParOf" srcId="{0FE496A1-252F-4B0A-B0D1-8501A0CE1DC7}" destId="{74962E4D-AE88-43E0-8E39-E3BA86148A94}" srcOrd="2" destOrd="0" presId="urn:microsoft.com/office/officeart/2018/2/layout/IconLabelList"/>
    <dgm:cxn modelId="{F580B7C9-D4DD-43AB-A179-F2AA30E6A349}" type="presParOf" srcId="{74962E4D-AE88-43E0-8E39-E3BA86148A94}" destId="{72B36391-9946-4D92-A828-35E1D670D165}" srcOrd="0" destOrd="0" presId="urn:microsoft.com/office/officeart/2018/2/layout/IconLabelList"/>
    <dgm:cxn modelId="{22ADC552-C993-4280-8A01-B8772EFC2CF1}" type="presParOf" srcId="{74962E4D-AE88-43E0-8E39-E3BA86148A94}" destId="{B6F825D6-988E-4072-92A7-EF96F2102899}" srcOrd="1" destOrd="0" presId="urn:microsoft.com/office/officeart/2018/2/layout/IconLabelList"/>
    <dgm:cxn modelId="{57E2AE56-5AB6-402A-9363-CF7322E02194}" type="presParOf" srcId="{74962E4D-AE88-43E0-8E39-E3BA86148A94}" destId="{BCF597D1-D498-4205-B5E6-AD36315416D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6E3DF-0F47-423E-ACA4-E65FCA8B7C43}">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7156ED-BB26-443E-9540-9C09AA02EDAA}">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D92004-4223-4A5B-BF9D-EC04AA8CFED9}">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711200">
            <a:lnSpc>
              <a:spcPct val="90000"/>
            </a:lnSpc>
            <a:spcBef>
              <a:spcPct val="0"/>
            </a:spcBef>
            <a:spcAft>
              <a:spcPct val="35000"/>
            </a:spcAft>
            <a:buNone/>
          </a:pPr>
          <a:r>
            <a:rPr lang="en-US" sz="1600" b="1" kern="1200"/>
            <a:t>Demand: </a:t>
          </a:r>
          <a:r>
            <a:rPr lang="en-US" sz="1600" kern="1200"/>
            <a:t>Gov Wales (2025), currently there is a high increase in international tourists visiting Wales with high demand for cycling activities and landscape.</a:t>
          </a:r>
        </a:p>
      </dsp:txBody>
      <dsp:txXfrm>
        <a:off x="837512" y="3404"/>
        <a:ext cx="9678087" cy="725119"/>
      </dsp:txXfrm>
    </dsp:sp>
    <dsp:sp modelId="{4CFF55A2-EDCA-485B-BC25-FF0975B510FD}">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BB7BF2-B783-4E25-8F7B-6D860EF33F04}">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F514C8-8412-42C5-9536-27D6710036EB}">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711200">
            <a:lnSpc>
              <a:spcPct val="90000"/>
            </a:lnSpc>
            <a:spcBef>
              <a:spcPct val="0"/>
            </a:spcBef>
            <a:spcAft>
              <a:spcPct val="35000"/>
            </a:spcAft>
            <a:buNone/>
          </a:pPr>
          <a:r>
            <a:rPr lang="en-US" sz="1600" kern="1200"/>
            <a:t>outdoor events can minimize the environmental impact as high trend for sustainable actions and initiatives, the use of biodegradable items or recyclable materials.</a:t>
          </a:r>
        </a:p>
      </dsp:txBody>
      <dsp:txXfrm>
        <a:off x="837512" y="909803"/>
        <a:ext cx="9678087" cy="725119"/>
      </dsp:txXfrm>
    </dsp:sp>
    <dsp:sp modelId="{0619F10E-F64D-4C9B-8EAA-35900C188F23}">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D5CD0-CB89-4A50-88D9-E0277E649CE8}">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E23918-98D0-456A-AA37-80692781F7B4}">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711200">
            <a:lnSpc>
              <a:spcPct val="90000"/>
            </a:lnSpc>
            <a:spcBef>
              <a:spcPct val="0"/>
            </a:spcBef>
            <a:spcAft>
              <a:spcPct val="35000"/>
            </a:spcAft>
            <a:buNone/>
          </a:pPr>
          <a:r>
            <a:rPr lang="en-US" sz="1600" kern="1200"/>
            <a:t>ISSUE: biggest issue of the outdoor event is the weather and natural disasters and isolated location; the nearest petrol station is nearly 30 miles away from the location of the event</a:t>
          </a:r>
        </a:p>
      </dsp:txBody>
      <dsp:txXfrm>
        <a:off x="837512" y="1816202"/>
        <a:ext cx="9678087" cy="725119"/>
      </dsp:txXfrm>
    </dsp:sp>
    <dsp:sp modelId="{49CD670F-1A1E-435D-A0A2-68735ADAB557}">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B093FE-F46C-430A-96BA-2B7CB636825A}">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6EA17C-EE82-434F-9388-9ABE9E3DB6FB}">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711200">
            <a:lnSpc>
              <a:spcPct val="90000"/>
            </a:lnSpc>
            <a:spcBef>
              <a:spcPct val="0"/>
            </a:spcBef>
            <a:spcAft>
              <a:spcPct val="35000"/>
            </a:spcAft>
            <a:buNone/>
          </a:pPr>
          <a:r>
            <a:rPr lang="en-US" sz="1600" kern="1200"/>
            <a:t>Good facts: opportunities for outdoor social activities, people are more connected and open to socialize to an outdoor event, higher revenue for local businesses impacting the infrastructure</a:t>
          </a:r>
        </a:p>
      </dsp:txBody>
      <dsp:txXfrm>
        <a:off x="837512" y="2722601"/>
        <a:ext cx="9678087" cy="725119"/>
      </dsp:txXfrm>
    </dsp:sp>
    <dsp:sp modelId="{33450DDB-905D-4D40-8558-2049A281FBCD}">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D50748-08D4-4CC9-819C-00A695445C79}">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A68CFB-1B10-4B04-B94C-72244CB755B4}">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711200">
            <a:lnSpc>
              <a:spcPct val="90000"/>
            </a:lnSpc>
            <a:spcBef>
              <a:spcPct val="0"/>
            </a:spcBef>
            <a:spcAft>
              <a:spcPct val="35000"/>
            </a:spcAft>
            <a:buNone/>
          </a:pPr>
          <a:r>
            <a:rPr lang="en-US" sz="1600" kern="1200"/>
            <a:t>Bad facts: the level of pollution is higher, increased waste and energy, vegetation and soil damage, disturbing the habitats and managing an outdoor event requires more permits and resources compared to indoor event.</a:t>
          </a:r>
        </a:p>
      </dsp:txBody>
      <dsp:txXfrm>
        <a:off x="837512" y="3629000"/>
        <a:ext cx="9678087" cy="725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A6ECB-842C-489D-9E07-1A9FCDD30C34}">
      <dsp:nvSpPr>
        <dsp:cNvPr id="0" name=""/>
        <dsp:cNvSpPr/>
      </dsp:nvSpPr>
      <dsp:spPr>
        <a:xfrm>
          <a:off x="1517700" y="1312060"/>
          <a:ext cx="317371" cy="91440"/>
        </a:xfrm>
        <a:custGeom>
          <a:avLst/>
          <a:gdLst/>
          <a:ahLst/>
          <a:cxnLst/>
          <a:rect l="0" t="0" r="0" b="0"/>
          <a:pathLst>
            <a:path>
              <a:moveTo>
                <a:pt x="0" y="45720"/>
              </a:moveTo>
              <a:lnTo>
                <a:pt x="31737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67686" y="1356039"/>
        <a:ext cx="17398" cy="3483"/>
      </dsp:txXfrm>
    </dsp:sp>
    <dsp:sp modelId="{00915CE5-4EB8-4927-AF8B-FD733A3BAE05}">
      <dsp:nvSpPr>
        <dsp:cNvPr id="0" name=""/>
        <dsp:cNvSpPr/>
      </dsp:nvSpPr>
      <dsp:spPr>
        <a:xfrm>
          <a:off x="6581" y="903905"/>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b="1" kern="1200"/>
            <a:t>Target Market </a:t>
          </a:r>
          <a:r>
            <a:rPr lang="en-US" sz="1200" kern="1200"/>
            <a:t> Conwy county borough / Eryri National Park</a:t>
          </a:r>
        </a:p>
      </dsp:txBody>
      <dsp:txXfrm>
        <a:off x="6581" y="903905"/>
        <a:ext cx="1512918" cy="907751"/>
      </dsp:txXfrm>
    </dsp:sp>
    <dsp:sp modelId="{9BF2AF94-0ADB-48C0-A60A-BDAE9494CA17}">
      <dsp:nvSpPr>
        <dsp:cNvPr id="0" name=""/>
        <dsp:cNvSpPr/>
      </dsp:nvSpPr>
      <dsp:spPr>
        <a:xfrm>
          <a:off x="3378589" y="1312060"/>
          <a:ext cx="317371" cy="91440"/>
        </a:xfrm>
        <a:custGeom>
          <a:avLst/>
          <a:gdLst/>
          <a:ahLst/>
          <a:cxnLst/>
          <a:rect l="0" t="0" r="0" b="0"/>
          <a:pathLst>
            <a:path>
              <a:moveTo>
                <a:pt x="0" y="45720"/>
              </a:moveTo>
              <a:lnTo>
                <a:pt x="31737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8576" y="1356039"/>
        <a:ext cx="17398" cy="3483"/>
      </dsp:txXfrm>
    </dsp:sp>
    <dsp:sp modelId="{C0D4D40A-9F20-44C8-9A3E-E9AB145AF027}">
      <dsp:nvSpPr>
        <dsp:cNvPr id="0" name=""/>
        <dsp:cNvSpPr/>
      </dsp:nvSpPr>
      <dsp:spPr>
        <a:xfrm>
          <a:off x="1867471" y="903905"/>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kern="1200"/>
            <a:t>Population: 114,850 (Gov,2025)</a:t>
          </a:r>
        </a:p>
      </dsp:txBody>
      <dsp:txXfrm>
        <a:off x="1867471" y="903905"/>
        <a:ext cx="1512918" cy="907751"/>
      </dsp:txXfrm>
    </dsp:sp>
    <dsp:sp modelId="{444D862D-0028-45A2-AEA0-C52E06CE293D}">
      <dsp:nvSpPr>
        <dsp:cNvPr id="0" name=""/>
        <dsp:cNvSpPr/>
      </dsp:nvSpPr>
      <dsp:spPr>
        <a:xfrm>
          <a:off x="763040" y="1809856"/>
          <a:ext cx="3721779" cy="317371"/>
        </a:xfrm>
        <a:custGeom>
          <a:avLst/>
          <a:gdLst/>
          <a:ahLst/>
          <a:cxnLst/>
          <a:rect l="0" t="0" r="0" b="0"/>
          <a:pathLst>
            <a:path>
              <a:moveTo>
                <a:pt x="3721779" y="0"/>
              </a:moveTo>
              <a:lnTo>
                <a:pt x="3721779" y="175785"/>
              </a:lnTo>
              <a:lnTo>
                <a:pt x="0" y="175785"/>
              </a:lnTo>
              <a:lnTo>
                <a:pt x="0" y="317371"/>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30480" y="1966800"/>
        <a:ext cx="186900" cy="3483"/>
      </dsp:txXfrm>
    </dsp:sp>
    <dsp:sp modelId="{EF52EFC6-442F-43C4-AB47-36EB3DD4998F}">
      <dsp:nvSpPr>
        <dsp:cNvPr id="0" name=""/>
        <dsp:cNvSpPr/>
      </dsp:nvSpPr>
      <dsp:spPr>
        <a:xfrm>
          <a:off x="3728360" y="903905"/>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kern="1200"/>
            <a:t>Workers: 51,800</a:t>
          </a:r>
        </a:p>
      </dsp:txBody>
      <dsp:txXfrm>
        <a:off x="3728360" y="903905"/>
        <a:ext cx="1512918" cy="907751"/>
      </dsp:txXfrm>
    </dsp:sp>
    <dsp:sp modelId="{AE83F7F6-7A53-42B5-B2EE-662F98447F02}">
      <dsp:nvSpPr>
        <dsp:cNvPr id="0" name=""/>
        <dsp:cNvSpPr/>
      </dsp:nvSpPr>
      <dsp:spPr>
        <a:xfrm>
          <a:off x="1517700" y="2567783"/>
          <a:ext cx="317371" cy="91440"/>
        </a:xfrm>
        <a:custGeom>
          <a:avLst/>
          <a:gdLst/>
          <a:ahLst/>
          <a:cxnLst/>
          <a:rect l="0" t="0" r="0" b="0"/>
          <a:pathLst>
            <a:path>
              <a:moveTo>
                <a:pt x="0" y="45720"/>
              </a:moveTo>
              <a:lnTo>
                <a:pt x="31737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67686" y="2611761"/>
        <a:ext cx="17398" cy="3483"/>
      </dsp:txXfrm>
    </dsp:sp>
    <dsp:sp modelId="{B8D0BFE8-D736-4E9B-A19E-0F53F4707DE0}">
      <dsp:nvSpPr>
        <dsp:cNvPr id="0" name=""/>
        <dsp:cNvSpPr/>
      </dsp:nvSpPr>
      <dsp:spPr>
        <a:xfrm>
          <a:off x="6581" y="2159627"/>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kern="1200"/>
            <a:t>Businesses: tourist location, significant number of hospitality businesses</a:t>
          </a:r>
        </a:p>
      </dsp:txBody>
      <dsp:txXfrm>
        <a:off x="6581" y="2159627"/>
        <a:ext cx="1512918" cy="907751"/>
      </dsp:txXfrm>
    </dsp:sp>
    <dsp:sp modelId="{6A04AC69-BA84-43EB-B27C-8E068DC505E7}">
      <dsp:nvSpPr>
        <dsp:cNvPr id="0" name=""/>
        <dsp:cNvSpPr/>
      </dsp:nvSpPr>
      <dsp:spPr>
        <a:xfrm>
          <a:off x="3378589" y="2567783"/>
          <a:ext cx="317371" cy="91440"/>
        </a:xfrm>
        <a:custGeom>
          <a:avLst/>
          <a:gdLst/>
          <a:ahLst/>
          <a:cxnLst/>
          <a:rect l="0" t="0" r="0" b="0"/>
          <a:pathLst>
            <a:path>
              <a:moveTo>
                <a:pt x="0" y="45720"/>
              </a:moveTo>
              <a:lnTo>
                <a:pt x="31737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8576" y="2611761"/>
        <a:ext cx="17398" cy="3483"/>
      </dsp:txXfrm>
    </dsp:sp>
    <dsp:sp modelId="{9ADC8A87-2067-4A15-9640-6A43259F8DDF}">
      <dsp:nvSpPr>
        <dsp:cNvPr id="0" name=""/>
        <dsp:cNvSpPr/>
      </dsp:nvSpPr>
      <dsp:spPr>
        <a:xfrm>
          <a:off x="1867471" y="2159627"/>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kern="1200"/>
            <a:t>Visitors: 7.8 million visitors in 2021 </a:t>
          </a:r>
        </a:p>
      </dsp:txBody>
      <dsp:txXfrm>
        <a:off x="1867471" y="2159627"/>
        <a:ext cx="1512918" cy="907751"/>
      </dsp:txXfrm>
    </dsp:sp>
    <dsp:sp modelId="{BDCE0115-078F-4B94-8843-21592BD00B15}">
      <dsp:nvSpPr>
        <dsp:cNvPr id="0" name=""/>
        <dsp:cNvSpPr/>
      </dsp:nvSpPr>
      <dsp:spPr>
        <a:xfrm>
          <a:off x="763040" y="3065578"/>
          <a:ext cx="3721779" cy="317371"/>
        </a:xfrm>
        <a:custGeom>
          <a:avLst/>
          <a:gdLst/>
          <a:ahLst/>
          <a:cxnLst/>
          <a:rect l="0" t="0" r="0" b="0"/>
          <a:pathLst>
            <a:path>
              <a:moveTo>
                <a:pt x="3721779" y="0"/>
              </a:moveTo>
              <a:lnTo>
                <a:pt x="3721779" y="175785"/>
              </a:lnTo>
              <a:lnTo>
                <a:pt x="0" y="175785"/>
              </a:lnTo>
              <a:lnTo>
                <a:pt x="0" y="317371"/>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30480" y="3222522"/>
        <a:ext cx="186900" cy="3483"/>
      </dsp:txXfrm>
    </dsp:sp>
    <dsp:sp modelId="{1921A170-0A73-43D3-9D8E-B85C8FE25096}">
      <dsp:nvSpPr>
        <dsp:cNvPr id="0" name=""/>
        <dsp:cNvSpPr/>
      </dsp:nvSpPr>
      <dsp:spPr>
        <a:xfrm>
          <a:off x="3728360" y="2159627"/>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b="1" kern="1200"/>
            <a:t>Competition</a:t>
          </a:r>
          <a:endParaRPr lang="en-US" sz="1200" kern="1200"/>
        </a:p>
      </dsp:txBody>
      <dsp:txXfrm>
        <a:off x="3728360" y="2159627"/>
        <a:ext cx="1512918" cy="907751"/>
      </dsp:txXfrm>
    </dsp:sp>
    <dsp:sp modelId="{3B5B1D05-1153-423D-B04C-F591AF00AF65}">
      <dsp:nvSpPr>
        <dsp:cNvPr id="0" name=""/>
        <dsp:cNvSpPr/>
      </dsp:nvSpPr>
      <dsp:spPr>
        <a:xfrm>
          <a:off x="1517700" y="3823505"/>
          <a:ext cx="317371" cy="91440"/>
        </a:xfrm>
        <a:custGeom>
          <a:avLst/>
          <a:gdLst/>
          <a:ahLst/>
          <a:cxnLst/>
          <a:rect l="0" t="0" r="0" b="0"/>
          <a:pathLst>
            <a:path>
              <a:moveTo>
                <a:pt x="0" y="45720"/>
              </a:moveTo>
              <a:lnTo>
                <a:pt x="31737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67686" y="3867484"/>
        <a:ext cx="17398" cy="3483"/>
      </dsp:txXfrm>
    </dsp:sp>
    <dsp:sp modelId="{4ABD1882-3272-4539-AB5C-26965EC98486}">
      <dsp:nvSpPr>
        <dsp:cNvPr id="0" name=""/>
        <dsp:cNvSpPr/>
      </dsp:nvSpPr>
      <dsp:spPr>
        <a:xfrm>
          <a:off x="6581" y="3415350"/>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kern="1200"/>
            <a:t>Eryri Local </a:t>
          </a:r>
        </a:p>
      </dsp:txBody>
      <dsp:txXfrm>
        <a:off x="6581" y="3415350"/>
        <a:ext cx="1512918" cy="907751"/>
      </dsp:txXfrm>
    </dsp:sp>
    <dsp:sp modelId="{9161B4A7-AE5B-40FE-81C8-6F0660EC5A4E}">
      <dsp:nvSpPr>
        <dsp:cNvPr id="0" name=""/>
        <dsp:cNvSpPr/>
      </dsp:nvSpPr>
      <dsp:spPr>
        <a:xfrm>
          <a:off x="3378589" y="3823505"/>
          <a:ext cx="317371" cy="91440"/>
        </a:xfrm>
        <a:custGeom>
          <a:avLst/>
          <a:gdLst/>
          <a:ahLst/>
          <a:cxnLst/>
          <a:rect l="0" t="0" r="0" b="0"/>
          <a:pathLst>
            <a:path>
              <a:moveTo>
                <a:pt x="0" y="45720"/>
              </a:moveTo>
              <a:lnTo>
                <a:pt x="31737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8576" y="3867484"/>
        <a:ext cx="17398" cy="3483"/>
      </dsp:txXfrm>
    </dsp:sp>
    <dsp:sp modelId="{362DE71B-F073-4E31-A80E-F895E497C028}">
      <dsp:nvSpPr>
        <dsp:cNvPr id="0" name=""/>
        <dsp:cNvSpPr/>
      </dsp:nvSpPr>
      <dsp:spPr>
        <a:xfrm>
          <a:off x="1867471" y="3415350"/>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b="1" kern="1200"/>
            <a:t>GDPR</a:t>
          </a:r>
          <a:endParaRPr lang="en-US" sz="1200" kern="1200"/>
        </a:p>
      </dsp:txBody>
      <dsp:txXfrm>
        <a:off x="1867471" y="3415350"/>
        <a:ext cx="1512918" cy="907751"/>
      </dsp:txXfrm>
    </dsp:sp>
    <dsp:sp modelId="{8A18DA26-C40E-4F6E-B979-247DC621F18F}">
      <dsp:nvSpPr>
        <dsp:cNvPr id="0" name=""/>
        <dsp:cNvSpPr/>
      </dsp:nvSpPr>
      <dsp:spPr>
        <a:xfrm>
          <a:off x="763040" y="4321301"/>
          <a:ext cx="3721779" cy="317371"/>
        </a:xfrm>
        <a:custGeom>
          <a:avLst/>
          <a:gdLst/>
          <a:ahLst/>
          <a:cxnLst/>
          <a:rect l="0" t="0" r="0" b="0"/>
          <a:pathLst>
            <a:path>
              <a:moveTo>
                <a:pt x="3721779" y="0"/>
              </a:moveTo>
              <a:lnTo>
                <a:pt x="3721779" y="175785"/>
              </a:lnTo>
              <a:lnTo>
                <a:pt x="0" y="175785"/>
              </a:lnTo>
              <a:lnTo>
                <a:pt x="0" y="317371"/>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30480" y="4478245"/>
        <a:ext cx="186900" cy="3483"/>
      </dsp:txXfrm>
    </dsp:sp>
    <dsp:sp modelId="{737B7C09-B1D5-4468-940B-8E55B63B491A}">
      <dsp:nvSpPr>
        <dsp:cNvPr id="0" name=""/>
        <dsp:cNvSpPr/>
      </dsp:nvSpPr>
      <dsp:spPr>
        <a:xfrm>
          <a:off x="3728360" y="3415350"/>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kern="1200"/>
            <a:t>Policy for price, refunds, event process, personal data, payments</a:t>
          </a:r>
        </a:p>
      </dsp:txBody>
      <dsp:txXfrm>
        <a:off x="3728360" y="3415350"/>
        <a:ext cx="1512918" cy="907751"/>
      </dsp:txXfrm>
    </dsp:sp>
    <dsp:sp modelId="{F7E41685-2CB9-471E-B2DD-5687DAD5EF66}">
      <dsp:nvSpPr>
        <dsp:cNvPr id="0" name=""/>
        <dsp:cNvSpPr/>
      </dsp:nvSpPr>
      <dsp:spPr>
        <a:xfrm>
          <a:off x="1517700" y="5079228"/>
          <a:ext cx="317371" cy="91440"/>
        </a:xfrm>
        <a:custGeom>
          <a:avLst/>
          <a:gdLst/>
          <a:ahLst/>
          <a:cxnLst/>
          <a:rect l="0" t="0" r="0" b="0"/>
          <a:pathLst>
            <a:path>
              <a:moveTo>
                <a:pt x="0" y="45720"/>
              </a:moveTo>
              <a:lnTo>
                <a:pt x="31737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67686" y="5123206"/>
        <a:ext cx="17398" cy="3483"/>
      </dsp:txXfrm>
    </dsp:sp>
    <dsp:sp modelId="{1E2D8F75-B837-456E-86D9-43FA345D1AF5}">
      <dsp:nvSpPr>
        <dsp:cNvPr id="0" name=""/>
        <dsp:cNvSpPr/>
      </dsp:nvSpPr>
      <dsp:spPr>
        <a:xfrm>
          <a:off x="6581" y="4671072"/>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b="1" kern="1200"/>
            <a:t>Promotion</a:t>
          </a:r>
          <a:endParaRPr lang="en-US" sz="1200" kern="1200"/>
        </a:p>
      </dsp:txBody>
      <dsp:txXfrm>
        <a:off x="6581" y="4671072"/>
        <a:ext cx="1512918" cy="907751"/>
      </dsp:txXfrm>
    </dsp:sp>
    <dsp:sp modelId="{FD2F22F6-8923-4483-9F0E-91008F3D7222}">
      <dsp:nvSpPr>
        <dsp:cNvPr id="0" name=""/>
        <dsp:cNvSpPr/>
      </dsp:nvSpPr>
      <dsp:spPr>
        <a:xfrm>
          <a:off x="3378589" y="5079228"/>
          <a:ext cx="317371" cy="91440"/>
        </a:xfrm>
        <a:custGeom>
          <a:avLst/>
          <a:gdLst/>
          <a:ahLst/>
          <a:cxnLst/>
          <a:rect l="0" t="0" r="0" b="0"/>
          <a:pathLst>
            <a:path>
              <a:moveTo>
                <a:pt x="0" y="45720"/>
              </a:moveTo>
              <a:lnTo>
                <a:pt x="317371"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8576" y="5123206"/>
        <a:ext cx="17398" cy="3483"/>
      </dsp:txXfrm>
    </dsp:sp>
    <dsp:sp modelId="{6EB560F7-4647-490A-B70F-B33A17B5A52D}">
      <dsp:nvSpPr>
        <dsp:cNvPr id="0" name=""/>
        <dsp:cNvSpPr/>
      </dsp:nvSpPr>
      <dsp:spPr>
        <a:xfrm>
          <a:off x="1867471" y="4671072"/>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kern="1200"/>
            <a:t>Early Booking Tickets PROMO with £ 15 off / pers</a:t>
          </a:r>
        </a:p>
      </dsp:txBody>
      <dsp:txXfrm>
        <a:off x="1867471" y="4671072"/>
        <a:ext cx="1512918" cy="907751"/>
      </dsp:txXfrm>
    </dsp:sp>
    <dsp:sp modelId="{F988478B-6E49-49C5-8938-B2FC24BFA13D}">
      <dsp:nvSpPr>
        <dsp:cNvPr id="0" name=""/>
        <dsp:cNvSpPr/>
      </dsp:nvSpPr>
      <dsp:spPr>
        <a:xfrm>
          <a:off x="3728360" y="4671072"/>
          <a:ext cx="1512918" cy="90775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34" tIns="77817" rIns="74134" bIns="77817" numCol="1" spcCol="1270" anchor="ctr" anchorCtr="0">
          <a:noAutofit/>
        </a:bodyPr>
        <a:lstStyle/>
        <a:p>
          <a:pPr marL="0" lvl="0" indent="0" algn="ctr" defTabSz="533400">
            <a:lnSpc>
              <a:spcPct val="90000"/>
            </a:lnSpc>
            <a:spcBef>
              <a:spcPct val="0"/>
            </a:spcBef>
            <a:spcAft>
              <a:spcPct val="35000"/>
            </a:spcAft>
            <a:buNone/>
          </a:pPr>
          <a:r>
            <a:rPr lang="en-US" sz="1200" kern="1200"/>
            <a:t>Last Minute Booking Tickets PROMO with £ 65 off / pers</a:t>
          </a:r>
        </a:p>
      </dsp:txBody>
      <dsp:txXfrm>
        <a:off x="3728360" y="4671072"/>
        <a:ext cx="1512918" cy="9077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8DA31-FDA3-4B6C-BDCF-1F17C039146B}">
      <dsp:nvSpPr>
        <dsp:cNvPr id="0" name=""/>
        <dsp:cNvSpPr/>
      </dsp:nvSpPr>
      <dsp:spPr>
        <a:xfrm>
          <a:off x="989" y="401016"/>
          <a:ext cx="3860067" cy="23160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a:t>Special Guests:</a:t>
          </a:r>
          <a:endParaRPr lang="en-US" sz="2300" kern="1200"/>
        </a:p>
        <a:p>
          <a:pPr marL="171450" lvl="1" indent="-171450" algn="l" defTabSz="800100">
            <a:lnSpc>
              <a:spcPct val="90000"/>
            </a:lnSpc>
            <a:spcBef>
              <a:spcPct val="0"/>
            </a:spcBef>
            <a:spcAft>
              <a:spcPct val="15000"/>
            </a:spcAft>
            <a:buChar char="•"/>
          </a:pPr>
          <a:r>
            <a:rPr lang="en-US" sz="1800" kern="1200"/>
            <a:t>Molly Weaver, - cycling tour, training before departure</a:t>
          </a:r>
        </a:p>
        <a:p>
          <a:pPr marL="171450" lvl="1" indent="-171450" algn="l" defTabSz="800100">
            <a:lnSpc>
              <a:spcPct val="90000"/>
            </a:lnSpc>
            <a:spcBef>
              <a:spcPct val="0"/>
            </a:spcBef>
            <a:spcAft>
              <a:spcPct val="15000"/>
            </a:spcAft>
            <a:buChar char="•"/>
          </a:pPr>
          <a:r>
            <a:rPr lang="en-US" sz="1800" kern="1200"/>
            <a:t>Elin Fflur – local famous singer </a:t>
          </a:r>
        </a:p>
        <a:p>
          <a:pPr marL="171450" lvl="1" indent="-171450" algn="l" defTabSz="800100">
            <a:lnSpc>
              <a:spcPct val="90000"/>
            </a:lnSpc>
            <a:spcBef>
              <a:spcPct val="0"/>
            </a:spcBef>
            <a:spcAft>
              <a:spcPct val="15000"/>
            </a:spcAft>
            <a:buChar char="•"/>
          </a:pPr>
          <a:r>
            <a:rPr lang="en-US" sz="1800" kern="1200"/>
            <a:t>Welsh dancers – basic floor dance for customers</a:t>
          </a:r>
        </a:p>
      </dsp:txBody>
      <dsp:txXfrm>
        <a:off x="989" y="401016"/>
        <a:ext cx="3860067" cy="2316040"/>
      </dsp:txXfrm>
    </dsp:sp>
    <dsp:sp modelId="{8EA88166-4C4C-416E-B615-8BF22DA20B19}">
      <dsp:nvSpPr>
        <dsp:cNvPr id="0" name=""/>
        <dsp:cNvSpPr/>
      </dsp:nvSpPr>
      <dsp:spPr>
        <a:xfrm>
          <a:off x="4247064" y="401016"/>
          <a:ext cx="3860067" cy="23160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a:t>Partnerships:</a:t>
          </a:r>
          <a:endParaRPr lang="en-US" sz="2300" kern="1200"/>
        </a:p>
        <a:p>
          <a:pPr marL="171450" lvl="1" indent="-171450" algn="l" defTabSz="800100">
            <a:lnSpc>
              <a:spcPct val="90000"/>
            </a:lnSpc>
            <a:spcBef>
              <a:spcPct val="0"/>
            </a:spcBef>
            <a:spcAft>
              <a:spcPct val="15000"/>
            </a:spcAft>
            <a:buChar char="•"/>
          </a:pPr>
          <a:r>
            <a:rPr lang="en-US" sz="1800" kern="1200"/>
            <a:t>United Bike (cycling Tour, up to 40% discount on products)</a:t>
          </a:r>
        </a:p>
        <a:p>
          <a:pPr marL="171450" lvl="1" indent="-171450" algn="l" defTabSz="800100">
            <a:lnSpc>
              <a:spcPct val="90000"/>
            </a:lnSpc>
            <a:spcBef>
              <a:spcPct val="0"/>
            </a:spcBef>
            <a:spcAft>
              <a:spcPct val="15000"/>
            </a:spcAft>
            <a:buChar char="•"/>
          </a:pPr>
          <a:r>
            <a:rPr lang="en-US" sz="1800" kern="1200"/>
            <a:t>Blas ar Fwyd (wine and testers, up to 25% discount on products)</a:t>
          </a:r>
        </a:p>
        <a:p>
          <a:pPr marL="171450" lvl="1" indent="-171450" algn="l" defTabSz="800100">
            <a:lnSpc>
              <a:spcPct val="90000"/>
            </a:lnSpc>
            <a:spcBef>
              <a:spcPct val="0"/>
            </a:spcBef>
            <a:spcAft>
              <a:spcPct val="15000"/>
            </a:spcAft>
            <a:buChar char="•"/>
          </a:pPr>
          <a:r>
            <a:rPr lang="en-US" sz="1800" kern="1200"/>
            <a:t>Craflwyn Hall (35% off obtained for location rental)</a:t>
          </a:r>
        </a:p>
      </dsp:txBody>
      <dsp:txXfrm>
        <a:off x="4247064" y="401016"/>
        <a:ext cx="3860067" cy="2316040"/>
      </dsp:txXfrm>
    </dsp:sp>
    <dsp:sp modelId="{E72EA1EE-C162-4EDB-945D-B8B09257972B}">
      <dsp:nvSpPr>
        <dsp:cNvPr id="0" name=""/>
        <dsp:cNvSpPr/>
      </dsp:nvSpPr>
      <dsp:spPr>
        <a:xfrm>
          <a:off x="989" y="3103063"/>
          <a:ext cx="3860067" cy="23160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a:t>Ticket Validation:</a:t>
          </a:r>
          <a:endParaRPr lang="en-US" sz="2300" kern="1200"/>
        </a:p>
      </dsp:txBody>
      <dsp:txXfrm>
        <a:off x="989" y="3103063"/>
        <a:ext cx="3860067" cy="2316040"/>
      </dsp:txXfrm>
    </dsp:sp>
    <dsp:sp modelId="{ACA087DE-396C-40D8-92A6-CEB61C3ED317}">
      <dsp:nvSpPr>
        <dsp:cNvPr id="0" name=""/>
        <dsp:cNvSpPr/>
      </dsp:nvSpPr>
      <dsp:spPr>
        <a:xfrm>
          <a:off x="4247064" y="3103063"/>
          <a:ext cx="3860067" cy="23160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Lunax space app will provide unique entrance code that will be validated on arrival for each customer</a:t>
          </a:r>
        </a:p>
      </dsp:txBody>
      <dsp:txXfrm>
        <a:off x="4247064" y="3103063"/>
        <a:ext cx="3860067" cy="2316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C5DF2-83AC-4612-B6C3-0806EB09DF1B}">
      <dsp:nvSpPr>
        <dsp:cNvPr id="0" name=""/>
        <dsp:cNvSpPr/>
      </dsp:nvSpPr>
      <dsp:spPr>
        <a:xfrm>
          <a:off x="0" y="1409"/>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0FCD7-E880-4C4B-8E8F-F03FAA319157}">
      <dsp:nvSpPr>
        <dsp:cNvPr id="0" name=""/>
        <dsp:cNvSpPr/>
      </dsp:nvSpPr>
      <dsp:spPr>
        <a:xfrm>
          <a:off x="181696" y="136555"/>
          <a:ext cx="330356" cy="3303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5341E8-CE03-4847-9D1B-8113F7BA03FA}">
      <dsp:nvSpPr>
        <dsp:cNvPr id="0" name=""/>
        <dsp:cNvSpPr/>
      </dsp:nvSpPr>
      <dsp:spPr>
        <a:xfrm>
          <a:off x="693749" y="1409"/>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Craflwyn Hall: - booking package on their website (Event ticket + Overnight accommodation)</a:t>
          </a:r>
        </a:p>
      </dsp:txBody>
      <dsp:txXfrm>
        <a:off x="693749" y="1409"/>
        <a:ext cx="9821850" cy="600648"/>
      </dsp:txXfrm>
    </dsp:sp>
    <dsp:sp modelId="{F3001C6B-D019-4E4E-AC16-0797710038CD}">
      <dsp:nvSpPr>
        <dsp:cNvPr id="0" name=""/>
        <dsp:cNvSpPr/>
      </dsp:nvSpPr>
      <dsp:spPr>
        <a:xfrm>
          <a:off x="0" y="752220"/>
          <a:ext cx="10515600" cy="600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18AE79-63E9-4310-83C7-B309603D2D82}">
      <dsp:nvSpPr>
        <dsp:cNvPr id="0" name=""/>
        <dsp:cNvSpPr/>
      </dsp:nvSpPr>
      <dsp:spPr>
        <a:xfrm>
          <a:off x="181696" y="887366"/>
          <a:ext cx="330356" cy="3303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796C49-846B-48ED-8D49-8FC4E405C0DE}">
      <dsp:nvSpPr>
        <dsp:cNvPr id="0" name=""/>
        <dsp:cNvSpPr/>
      </dsp:nvSpPr>
      <dsp:spPr>
        <a:xfrm>
          <a:off x="693749" y="752220"/>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United Bikes: Discount applied using Event booking number only (advert on their website)</a:t>
          </a:r>
        </a:p>
      </dsp:txBody>
      <dsp:txXfrm>
        <a:off x="693749" y="752220"/>
        <a:ext cx="9821850" cy="600648"/>
      </dsp:txXfrm>
    </dsp:sp>
    <dsp:sp modelId="{59202590-994F-4DFD-92C4-7B01DAD3571A}">
      <dsp:nvSpPr>
        <dsp:cNvPr id="0" name=""/>
        <dsp:cNvSpPr/>
      </dsp:nvSpPr>
      <dsp:spPr>
        <a:xfrm>
          <a:off x="0" y="1503031"/>
          <a:ext cx="10515600" cy="600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7EE89-E8A4-42C0-9BF9-5BA93E5E78EE}">
      <dsp:nvSpPr>
        <dsp:cNvPr id="0" name=""/>
        <dsp:cNvSpPr/>
      </dsp:nvSpPr>
      <dsp:spPr>
        <a:xfrm>
          <a:off x="181696" y="1638177"/>
          <a:ext cx="330356" cy="3303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D34B6-0F7D-41BB-AD41-C880FEDD6ACE}">
      <dsp:nvSpPr>
        <dsp:cNvPr id="0" name=""/>
        <dsp:cNvSpPr/>
      </dsp:nvSpPr>
      <dsp:spPr>
        <a:xfrm>
          <a:off x="693749" y="1503031"/>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Elin Fflur: Reels and location details of future event, link for event booking in her bio</a:t>
          </a:r>
        </a:p>
      </dsp:txBody>
      <dsp:txXfrm>
        <a:off x="693749" y="1503031"/>
        <a:ext cx="9821850" cy="600648"/>
      </dsp:txXfrm>
    </dsp:sp>
    <dsp:sp modelId="{A90D780C-CBE3-4A63-9B1E-1FD9155171F6}">
      <dsp:nvSpPr>
        <dsp:cNvPr id="0" name=""/>
        <dsp:cNvSpPr/>
      </dsp:nvSpPr>
      <dsp:spPr>
        <a:xfrm>
          <a:off x="0" y="2253843"/>
          <a:ext cx="10515600" cy="600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3A5E39-66C1-4013-B9C0-E2AC9E126D39}">
      <dsp:nvSpPr>
        <dsp:cNvPr id="0" name=""/>
        <dsp:cNvSpPr/>
      </dsp:nvSpPr>
      <dsp:spPr>
        <a:xfrm>
          <a:off x="181696" y="2388989"/>
          <a:ext cx="330356" cy="3303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C83723-1AB8-4F59-92FE-B24C249749FB}">
      <dsp:nvSpPr>
        <dsp:cNvPr id="0" name=""/>
        <dsp:cNvSpPr/>
      </dsp:nvSpPr>
      <dsp:spPr>
        <a:xfrm>
          <a:off x="693749" y="2253843"/>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Molly Weaver: media influencer, 5% of tickets sold through her link</a:t>
          </a:r>
        </a:p>
      </dsp:txBody>
      <dsp:txXfrm>
        <a:off x="693749" y="2253843"/>
        <a:ext cx="9821850" cy="600648"/>
      </dsp:txXfrm>
    </dsp:sp>
    <dsp:sp modelId="{F0BD25A5-C42A-4AF0-B6B6-5B7947E78159}">
      <dsp:nvSpPr>
        <dsp:cNvPr id="0" name=""/>
        <dsp:cNvSpPr/>
      </dsp:nvSpPr>
      <dsp:spPr>
        <a:xfrm>
          <a:off x="0" y="3004654"/>
          <a:ext cx="10515600" cy="6006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65A734-F982-4E5D-914C-43C117D8133D}">
      <dsp:nvSpPr>
        <dsp:cNvPr id="0" name=""/>
        <dsp:cNvSpPr/>
      </dsp:nvSpPr>
      <dsp:spPr>
        <a:xfrm>
          <a:off x="181696" y="3139800"/>
          <a:ext cx="330356" cy="3303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09BD2B-E14A-4ACD-A010-7B475F0C68DF}">
      <dsp:nvSpPr>
        <dsp:cNvPr id="0" name=""/>
        <dsp:cNvSpPr/>
      </dsp:nvSpPr>
      <dsp:spPr>
        <a:xfrm>
          <a:off x="693749" y="3004654"/>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Lunax: Strong online marketing campaign with short reels on Tik Tok, Insta, Threads, Facebook, Google #, location insights and processes that allow consumers to visualize the upcoming event </a:t>
          </a:r>
        </a:p>
      </dsp:txBody>
      <dsp:txXfrm>
        <a:off x="693749" y="3004654"/>
        <a:ext cx="9821850" cy="600648"/>
      </dsp:txXfrm>
    </dsp:sp>
    <dsp:sp modelId="{9E4051E0-143F-40C0-ACF9-CDEF32F1AAC9}">
      <dsp:nvSpPr>
        <dsp:cNvPr id="0" name=""/>
        <dsp:cNvSpPr/>
      </dsp:nvSpPr>
      <dsp:spPr>
        <a:xfrm>
          <a:off x="0" y="3755465"/>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8FBD8D-BB41-4BAD-9594-6188F8657258}">
      <dsp:nvSpPr>
        <dsp:cNvPr id="0" name=""/>
        <dsp:cNvSpPr/>
      </dsp:nvSpPr>
      <dsp:spPr>
        <a:xfrm>
          <a:off x="181696" y="3890611"/>
          <a:ext cx="330356" cy="3303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93B7DD-AB38-46C5-9BB9-60B604498507}">
      <dsp:nvSpPr>
        <dsp:cNvPr id="0" name=""/>
        <dsp:cNvSpPr/>
      </dsp:nvSpPr>
      <dsp:spPr>
        <a:xfrm>
          <a:off x="693749" y="3755465"/>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b="1" kern="1200"/>
            <a:t>Welsh Hug</a:t>
          </a:r>
          <a:r>
            <a:rPr lang="en-US" sz="1600" kern="1200"/>
            <a:t> - the #Welsh Hug will be used to all video and posts to generate thoughts from audience </a:t>
          </a:r>
        </a:p>
      </dsp:txBody>
      <dsp:txXfrm>
        <a:off x="693749" y="3755465"/>
        <a:ext cx="9821850" cy="6006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DB61D-B3B8-4C59-8BF6-955B470C06D9}">
      <dsp:nvSpPr>
        <dsp:cNvPr id="0" name=""/>
        <dsp:cNvSpPr/>
      </dsp:nvSpPr>
      <dsp:spPr>
        <a:xfrm>
          <a:off x="1747800" y="61160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FB94B2-A3C8-4295-8FC8-8F6C860C67F0}">
      <dsp:nvSpPr>
        <dsp:cNvPr id="0" name=""/>
        <dsp:cNvSpPr/>
      </dsp:nvSpPr>
      <dsp:spPr>
        <a:xfrm>
          <a:off x="559800" y="302591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US" sz="5000" kern="1200"/>
            <a:t>DIOLCH!</a:t>
          </a:r>
        </a:p>
      </dsp:txBody>
      <dsp:txXfrm>
        <a:off x="559800" y="3025915"/>
        <a:ext cx="4320000" cy="720000"/>
      </dsp:txXfrm>
    </dsp:sp>
    <dsp:sp modelId="{72B36391-9946-4D92-A828-35E1D670D165}">
      <dsp:nvSpPr>
        <dsp:cNvPr id="0" name=""/>
        <dsp:cNvSpPr/>
      </dsp:nvSpPr>
      <dsp:spPr>
        <a:xfrm>
          <a:off x="6823800" y="61160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F597D1-D498-4205-B5E6-AD36315416DD}">
      <dsp:nvSpPr>
        <dsp:cNvPr id="0" name=""/>
        <dsp:cNvSpPr/>
      </dsp:nvSpPr>
      <dsp:spPr>
        <a:xfrm>
          <a:off x="5635800" y="302591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US" sz="5000" kern="1200"/>
            <a:t>THANK YOU!</a:t>
          </a:r>
        </a:p>
      </dsp:txBody>
      <dsp:txXfrm>
        <a:off x="5635800" y="3025915"/>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cheapair.com/blog/the-best-time-to-buy-international-flights/" TargetMode="External"/><Relationship Id="rId13" Type="http://schemas.openxmlformats.org/officeDocument/2006/relationships/hyperlink" Target="https://lunax.digital/" TargetMode="External"/><Relationship Id="rId18" Type="http://schemas.openxmlformats.org/officeDocument/2006/relationships/hyperlink" Target="https://shop.kilts4all.com/products/mens-welsh-national-tartan-kilt-outfit-to-hire" TargetMode="External"/><Relationship Id="rId3" Type="http://schemas.openxmlformats.org/officeDocument/2006/relationships/hyperlink" Target="https://doi.org/10.1086/666758" TargetMode="External"/><Relationship Id="rId7" Type="http://schemas.openxmlformats.org/officeDocument/2006/relationships/hyperlink" Target="https://doi.org/10.4324/9781003001768" TargetMode="External"/><Relationship Id="rId12" Type="http://schemas.openxmlformats.org/officeDocument/2006/relationships/hyperlink" Target="https://www.gov.wales/international-inbound-visits-and-spend-wales-html" TargetMode="External"/><Relationship Id="rId17" Type="http://schemas.openxmlformats.org/officeDocument/2006/relationships/hyperlink" Target="https://www.sincerepacking.com/" TargetMode="External"/><Relationship Id="rId2" Type="http://schemas.openxmlformats.org/officeDocument/2006/relationships/hyperlink" Target="https://chefsandevents.co.uk/" TargetMode="External"/><Relationship Id="rId16" Type="http://schemas.openxmlformats.org/officeDocument/2006/relationships/hyperlink" Target="https://www.outdoorsgeek.com/product-category/accessories-rental/hammocks/" TargetMode="External"/><Relationship Id="rId20" Type="http://schemas.openxmlformats.org/officeDocument/2006/relationships/hyperlink" Target="https://www.unitedbike.com/en/sepeda-gunung-tenaga-listrik-solusi-modern-menaklukkan-medan" TargetMode="External"/><Relationship Id="rId1" Type="http://schemas.openxmlformats.org/officeDocument/2006/relationships/slideLayout" Target="../slideLayouts/slideLayout2.xml"/><Relationship Id="rId6" Type="http://schemas.openxmlformats.org/officeDocument/2006/relationships/hyperlink" Target="https://www.discogs.com/artist/5529492-Elin-Fflur?srsltid=AfmBOoqkYT2_YZTCxvDvEfq5bcfjhBFOGM3TqemSDhXEx3NeG6PtO7Yk" TargetMode="External"/><Relationship Id="rId11" Type="http://schemas.openxmlformats.org/officeDocument/2006/relationships/hyperlink" Target="https://eryri.gov.wales/" TargetMode="External"/><Relationship Id="rId5" Type="http://schemas.openxmlformats.org/officeDocument/2006/relationships/hyperlink" Target="https://dawnsio.cymru/en/" TargetMode="External"/><Relationship Id="rId15" Type="http://schemas.openxmlformats.org/officeDocument/2006/relationships/hyperlink" Target="https://www.nationaltrust.org.uk/holidays/wales/craflwyn-hall" TargetMode="External"/><Relationship Id="rId10" Type="http://schemas.openxmlformats.org/officeDocument/2006/relationships/hyperlink" Target="https://www.gov.wales/croeso-i-bawb-warm-welsh-welcome" TargetMode="External"/><Relationship Id="rId19" Type="http://schemas.openxmlformats.org/officeDocument/2006/relationships/hyperlink" Target="https://www.tymawrhotel.com/" TargetMode="External"/><Relationship Id="rId4" Type="http://schemas.openxmlformats.org/officeDocument/2006/relationships/hyperlink" Target="https://www.cymen.cymru/" TargetMode="External"/><Relationship Id="rId9" Type="http://schemas.openxmlformats.org/officeDocument/2006/relationships/hyperlink" Target="https://www.gov.uk/apply-start-up-loan#:~:text=Start%20Up%20Loans%20are%20government,and%20no%20early%20repayment%20fee" TargetMode="External"/><Relationship Id="rId14" Type="http://schemas.openxmlformats.org/officeDocument/2006/relationships/hyperlink" Target="https://www.nationalmobilebars.co.uk/?gad_source=1&amp;gad_campaignid=18207555072&amp;gbraid=0AAAAADyHf9wqvkiE_Zbxd8ChTZbBtPp2T&amp;gclid=Cj0KCQjwiqbBBhCAARIsAJSfZkZWiVwwRExY6a2i0Hp4PWssTMqL9ky8kjqMnJhaS-D-4aFKJ3nIVqAaArhHEALw_wcB&amp;gclsrc=aw.ds"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ouse in the woods&#10;&#10;AI-generated content may be incorrect.">
            <a:extLst>
              <a:ext uri="{FF2B5EF4-FFF2-40B4-BE49-F238E27FC236}">
                <a16:creationId xmlns:a16="http://schemas.microsoft.com/office/drawing/2014/main" id="{9BF305B6-54AF-E909-6358-8ADAA3D3ECA2}"/>
              </a:ext>
            </a:extLst>
          </p:cNvPr>
          <p:cNvPicPr>
            <a:picLocks noChangeAspect="1"/>
          </p:cNvPicPr>
          <p:nvPr/>
        </p:nvPicPr>
        <p:blipFill>
          <a:blip r:embed="rId2"/>
          <a:srcRect t="9091" r="35939" b="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751661"/>
            <a:ext cx="4630901" cy="1783107"/>
          </a:xfrm>
        </p:spPr>
        <p:txBody>
          <a:bodyPr anchor="b">
            <a:noAutofit/>
          </a:bodyPr>
          <a:lstStyle/>
          <a:p>
            <a:pPr algn="l"/>
            <a:r>
              <a:rPr lang="en-US" sz="2400" dirty="0">
                <a:latin typeface="Arial"/>
                <a:cs typeface="Times New Roman"/>
              </a:rPr>
              <a:t>FEASIBILITY PLAN FOR AN INTERNATIONAL MEETING / EVENT</a:t>
            </a:r>
          </a:p>
        </p:txBody>
      </p:sp>
      <p:sp>
        <p:nvSpPr>
          <p:cNvPr id="3" name="Subtitle 2"/>
          <p:cNvSpPr>
            <a:spLocks noGrp="1"/>
          </p:cNvSpPr>
          <p:nvPr>
            <p:ph type="subTitle" idx="1"/>
          </p:nvPr>
        </p:nvSpPr>
        <p:spPr>
          <a:xfrm>
            <a:off x="467683" y="3307733"/>
            <a:ext cx="3982170" cy="3370573"/>
          </a:xfrm>
        </p:spPr>
        <p:txBody>
          <a:bodyPr vert="horz" lIns="91440" tIns="45720" rIns="91440" bIns="45720" rtlCol="0" anchor="t">
            <a:normAutofit/>
          </a:bodyPr>
          <a:lstStyle/>
          <a:p>
            <a:r>
              <a:rPr lang="nl-NL" dirty="0">
                <a:latin typeface="Arial"/>
                <a:cs typeface="Times New Roman"/>
              </a:rPr>
              <a:t>Student Name: </a:t>
            </a:r>
            <a:r>
              <a:rPr lang="nl-NL" err="1">
                <a:latin typeface="Arial"/>
                <a:cs typeface="Times New Roman"/>
              </a:rPr>
              <a:t>Jeler</a:t>
            </a:r>
            <a:r>
              <a:rPr lang="nl-NL" dirty="0">
                <a:latin typeface="Arial"/>
                <a:cs typeface="Times New Roman"/>
              </a:rPr>
              <a:t> </a:t>
            </a:r>
            <a:r>
              <a:rPr lang="nl-NL" err="1">
                <a:latin typeface="Arial"/>
                <a:cs typeface="Times New Roman"/>
              </a:rPr>
              <a:t>Alin-Bogdan</a:t>
            </a:r>
            <a:endParaRPr lang="en-US">
              <a:latin typeface="Arial"/>
              <a:cs typeface="Times New Roman"/>
            </a:endParaRPr>
          </a:p>
          <a:p>
            <a:r>
              <a:rPr lang="en-US" dirty="0">
                <a:latin typeface="Arial"/>
                <a:cs typeface="Times New Roman"/>
              </a:rPr>
              <a:t>Student ID: 2223715</a:t>
            </a:r>
          </a:p>
          <a:p>
            <a:r>
              <a:rPr lang="en-US" dirty="0">
                <a:latin typeface="Arial"/>
                <a:cs typeface="Times New Roman"/>
              </a:rPr>
              <a:t>Lecturer: Kathryn Flynn</a:t>
            </a:r>
          </a:p>
          <a:p>
            <a:r>
              <a:rPr lang="en-US" dirty="0">
                <a:latin typeface="Arial"/>
                <a:cs typeface="Times New Roman"/>
              </a:rPr>
              <a:t>Module Code: BMIH6007</a:t>
            </a:r>
          </a:p>
          <a:p>
            <a:r>
              <a:rPr lang="en-US" dirty="0">
                <a:latin typeface="Arial"/>
                <a:cs typeface="Times New Roman"/>
              </a:rPr>
              <a:t>For this assessment no AI was used</a:t>
            </a:r>
          </a:p>
          <a:p>
            <a:pPr algn="l"/>
            <a:endParaRPr lang="en-US" dirty="0">
              <a:latin typeface="Arial"/>
              <a:cs typeface="Arial"/>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F2371D-65A0-BDCF-F7C2-B43DE974370D}"/>
              </a:ext>
            </a:extLst>
          </p:cNvPr>
          <p:cNvSpPr>
            <a:spLocks noGrp="1"/>
          </p:cNvSpPr>
          <p:nvPr>
            <p:ph idx="1"/>
          </p:nvPr>
        </p:nvSpPr>
        <p:spPr/>
        <p:txBody>
          <a:bodyPr vert="horz" lIns="91440" tIns="45720" rIns="91440" bIns="45720" rtlCol="0" anchor="t">
            <a:normAutofit/>
          </a:bodyPr>
          <a:lstStyle/>
          <a:p>
            <a:pPr>
              <a:buFont typeface="Calibri" panose="020B0604020202020204" pitchFamily="34" charset="0"/>
              <a:buChar char="-"/>
            </a:pPr>
            <a:r>
              <a:rPr lang="en-US" dirty="0"/>
              <a:t>INTRODUCTION</a:t>
            </a:r>
          </a:p>
          <a:p>
            <a:pPr>
              <a:buFont typeface="Calibri" panose="020B0604020202020204" pitchFamily="34" charset="0"/>
              <a:buChar char="-"/>
            </a:pPr>
            <a:r>
              <a:rPr lang="en-US" sz="2000" dirty="0">
                <a:latin typeface="Arial"/>
                <a:ea typeface="Calibri"/>
                <a:cs typeface="Arial"/>
              </a:rPr>
              <a:t>One Off Special Interest Event with Trade Fair theme</a:t>
            </a:r>
          </a:p>
          <a:p>
            <a:pPr>
              <a:buFont typeface="Calibri" panose="020B0604020202020204" pitchFamily="34" charset="0"/>
              <a:buChar char="-"/>
            </a:pPr>
            <a:r>
              <a:rPr lang="en-US" sz="2000" dirty="0">
                <a:latin typeface="Arial"/>
                <a:ea typeface="Calibri"/>
                <a:cs typeface="Arial"/>
              </a:rPr>
              <a:t>Purpose: Promoting Wales, Year of </a:t>
            </a:r>
            <a:r>
              <a:rPr lang="en-US" sz="2000" dirty="0" err="1">
                <a:latin typeface="Arial"/>
                <a:ea typeface="Calibri"/>
                <a:cs typeface="Arial"/>
              </a:rPr>
              <a:t>Croeso</a:t>
            </a:r>
          </a:p>
          <a:p>
            <a:pPr>
              <a:buFont typeface="Calibri" panose="020B0604020202020204" pitchFamily="34" charset="0"/>
              <a:buChar char="-"/>
            </a:pPr>
            <a:r>
              <a:rPr lang="en-US" sz="2000" dirty="0">
                <a:latin typeface="Arial"/>
                <a:ea typeface="Calibri"/>
                <a:cs typeface="Arial"/>
              </a:rPr>
              <a:t>Scope: Financial independence, international tourists in Eryri National Park, rehabilitate Eryri Castle</a:t>
            </a:r>
          </a:p>
          <a:p>
            <a:pPr>
              <a:buFont typeface="Calibri" panose="020B0604020202020204" pitchFamily="34" charset="0"/>
              <a:buChar char="-"/>
            </a:pPr>
            <a:r>
              <a:rPr lang="en-US" sz="2000" dirty="0">
                <a:latin typeface="Arial"/>
                <a:ea typeface="Calibri"/>
                <a:cs typeface="Arial"/>
              </a:rPr>
              <a:t>Cycling Route (mobility and electric bikes United Bike): </a:t>
            </a:r>
            <a:r>
              <a:rPr lang="en-US" sz="2000" dirty="0" err="1">
                <a:latin typeface="Arial"/>
                <a:ea typeface="Calibri"/>
                <a:cs typeface="Arial"/>
              </a:rPr>
              <a:t>Craflwlyn</a:t>
            </a:r>
            <a:r>
              <a:rPr lang="en-US" sz="2000" dirty="0">
                <a:latin typeface="Arial"/>
                <a:ea typeface="Calibri"/>
                <a:cs typeface="Arial"/>
              </a:rPr>
              <a:t> Hall to Tegid Lake – Molly Weaver cycling guide</a:t>
            </a:r>
          </a:p>
          <a:p>
            <a:pPr>
              <a:buFont typeface="Calibri" panose="020B0604020202020204" pitchFamily="34" charset="0"/>
              <a:buChar char="-"/>
            </a:pPr>
            <a:r>
              <a:rPr lang="en-US" sz="2000" dirty="0">
                <a:latin typeface="Arial"/>
                <a:ea typeface="Calibri"/>
                <a:cs typeface="Arial"/>
              </a:rPr>
              <a:t>Location: </a:t>
            </a:r>
            <a:r>
              <a:rPr lang="en-US" sz="2000" dirty="0" err="1">
                <a:latin typeface="Arial"/>
                <a:ea typeface="Calibri"/>
                <a:cs typeface="Arial"/>
              </a:rPr>
              <a:t>Craflwyn</a:t>
            </a:r>
            <a:r>
              <a:rPr lang="en-US" sz="2000" dirty="0">
                <a:latin typeface="Arial"/>
                <a:ea typeface="Calibri"/>
                <a:cs typeface="Arial"/>
              </a:rPr>
              <a:t> Hall, LL554NG, Beddgelert</a:t>
            </a:r>
          </a:p>
          <a:p>
            <a:pPr>
              <a:buFont typeface="Calibri" panose="020B0604020202020204" pitchFamily="34" charset="0"/>
              <a:buChar char="-"/>
            </a:pPr>
            <a:r>
              <a:rPr lang="en-US" sz="2000" dirty="0">
                <a:latin typeface="Arial"/>
                <a:ea typeface="Calibri"/>
                <a:cs typeface="Arial"/>
              </a:rPr>
              <a:t>MICE Event Date: 6th September 2025</a:t>
            </a:r>
          </a:p>
          <a:p>
            <a:pPr marL="0" indent="0">
              <a:buNone/>
            </a:pPr>
            <a:r>
              <a:rPr lang="en-US" sz="2000" dirty="0">
                <a:latin typeface="Arial"/>
                <a:ea typeface="Calibri"/>
                <a:cs typeface="Arial"/>
              </a:rPr>
              <a:t>Why: international tourists cheap flights</a:t>
            </a:r>
          </a:p>
        </p:txBody>
      </p:sp>
      <p:pic>
        <p:nvPicPr>
          <p:cNvPr id="7" name="Picture 6" descr="A map with a location pin&#10;&#10;AI-generated content may be incorrect.">
            <a:extLst>
              <a:ext uri="{FF2B5EF4-FFF2-40B4-BE49-F238E27FC236}">
                <a16:creationId xmlns:a16="http://schemas.microsoft.com/office/drawing/2014/main" id="{8BFF25AF-B4B5-43DD-CA60-7E678DD99C0E}"/>
              </a:ext>
            </a:extLst>
          </p:cNvPr>
          <p:cNvPicPr>
            <a:picLocks noChangeAspect="1"/>
          </p:cNvPicPr>
          <p:nvPr/>
        </p:nvPicPr>
        <p:blipFill>
          <a:blip r:embed="rId2"/>
          <a:stretch>
            <a:fillRect/>
          </a:stretch>
        </p:blipFill>
        <p:spPr>
          <a:xfrm>
            <a:off x="155712" y="1194974"/>
            <a:ext cx="5022576" cy="3054489"/>
          </a:xfrm>
          <a:prstGeom prst="rect">
            <a:avLst/>
          </a:prstGeom>
        </p:spPr>
      </p:pic>
    </p:spTree>
    <p:extLst>
      <p:ext uri="{BB962C8B-B14F-4D97-AF65-F5344CB8AC3E}">
        <p14:creationId xmlns:p14="http://schemas.microsoft.com/office/powerpoint/2010/main" val="3453715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77EF0-60E7-DDDC-ACAC-E0A10527949A}"/>
              </a:ext>
            </a:extLst>
          </p:cNvPr>
          <p:cNvSpPr>
            <a:spLocks noGrp="1"/>
          </p:cNvSpPr>
          <p:nvPr>
            <p:ph type="title"/>
          </p:nvPr>
        </p:nvSpPr>
        <p:spPr>
          <a:xfrm>
            <a:off x="841248" y="256032"/>
            <a:ext cx="10506456" cy="1014984"/>
          </a:xfrm>
        </p:spPr>
        <p:txBody>
          <a:bodyPr anchor="b">
            <a:normAutofit/>
          </a:bodyPr>
          <a:lstStyle/>
          <a:p>
            <a:r>
              <a:rPr lang="en-US" dirty="0"/>
              <a:t>Market Factors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AE8BDB1-25B4-278B-39B5-2FE74D66E3C8}"/>
              </a:ext>
            </a:extLst>
          </p:cNvPr>
          <p:cNvGraphicFramePr>
            <a:graphicFrameLocks noGrp="1"/>
          </p:cNvGraphicFramePr>
          <p:nvPr>
            <p:ph idx="1"/>
            <p:extLst>
              <p:ext uri="{D42A27DB-BD31-4B8C-83A1-F6EECF244321}">
                <p14:modId xmlns:p14="http://schemas.microsoft.com/office/powerpoint/2010/main" val="5222807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6188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B49AC-5541-E84E-F6F0-E62A96FF370B}"/>
              </a:ext>
            </a:extLst>
          </p:cNvPr>
          <p:cNvSpPr>
            <a:spLocks noGrp="1"/>
          </p:cNvSpPr>
          <p:nvPr>
            <p:ph type="title"/>
          </p:nvPr>
        </p:nvSpPr>
        <p:spPr>
          <a:xfrm>
            <a:off x="838200" y="365125"/>
            <a:ext cx="10515600" cy="729216"/>
          </a:xfrm>
        </p:spPr>
        <p:txBody>
          <a:bodyPr/>
          <a:lstStyle/>
          <a:p>
            <a:r>
              <a:rPr lang="en-US" dirty="0"/>
              <a:t>Market Factors</a:t>
            </a:r>
          </a:p>
        </p:txBody>
      </p:sp>
      <p:graphicFrame>
        <p:nvGraphicFramePr>
          <p:cNvPr id="15" name="Content Placeholder 2">
            <a:extLst>
              <a:ext uri="{FF2B5EF4-FFF2-40B4-BE49-F238E27FC236}">
                <a16:creationId xmlns:a16="http://schemas.microsoft.com/office/drawing/2014/main" id="{1F6879C4-3656-0D99-5406-89323E7CCC54}"/>
              </a:ext>
            </a:extLst>
          </p:cNvPr>
          <p:cNvGraphicFramePr>
            <a:graphicFrameLocks noGrp="1"/>
          </p:cNvGraphicFramePr>
          <p:nvPr>
            <p:ph idx="1"/>
          </p:nvPr>
        </p:nvGraphicFramePr>
        <p:xfrm>
          <a:off x="6724374" y="367886"/>
          <a:ext cx="5247861" cy="64827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66FEC1A-0030-B18E-AC96-2168F74D5414}"/>
              </a:ext>
            </a:extLst>
          </p:cNvPr>
          <p:cNvSpPr txBox="1"/>
          <p:nvPr/>
        </p:nvSpPr>
        <p:spPr>
          <a:xfrm>
            <a:off x="303626" y="1283513"/>
            <a:ext cx="58655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UNIQUE: No other Event on 6th September 2025</a:t>
            </a:r>
          </a:p>
        </p:txBody>
      </p:sp>
      <p:sp>
        <p:nvSpPr>
          <p:cNvPr id="6" name="TextBox 5">
            <a:extLst>
              <a:ext uri="{FF2B5EF4-FFF2-40B4-BE49-F238E27FC236}">
                <a16:creationId xmlns:a16="http://schemas.microsoft.com/office/drawing/2014/main" id="{9F870633-0D73-3C8A-C040-CF33027740EF}"/>
              </a:ext>
            </a:extLst>
          </p:cNvPr>
          <p:cNvSpPr txBox="1"/>
          <p:nvPr/>
        </p:nvSpPr>
        <p:spPr>
          <a:xfrm>
            <a:off x="441639" y="1945971"/>
            <a:ext cx="6086338"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latin typeface="Arial"/>
                <a:cs typeface="Arial"/>
              </a:rPr>
              <a:t>Product</a:t>
            </a:r>
          </a:p>
          <a:p>
            <a:r>
              <a:rPr lang="en-US" sz="2000" dirty="0">
                <a:latin typeface="Arial"/>
                <a:cs typeface="Arial"/>
              </a:rPr>
              <a:t>Trade Fair Event</a:t>
            </a:r>
          </a:p>
          <a:p>
            <a:r>
              <a:rPr lang="en-US" sz="2000" b="1" dirty="0">
                <a:latin typeface="Arial"/>
                <a:cs typeface="Arial"/>
              </a:rPr>
              <a:t>Price</a:t>
            </a:r>
          </a:p>
          <a:p>
            <a:r>
              <a:rPr lang="en-US" sz="2000" dirty="0">
                <a:latin typeface="Arial"/>
                <a:cs typeface="Arial"/>
              </a:rPr>
              <a:t>Early Booking price: </a:t>
            </a:r>
            <a:r>
              <a:rPr lang="en-US" sz="2400" dirty="0">
                <a:solidFill>
                  <a:srgbClr val="1F1F1F"/>
                </a:solidFill>
                <a:latin typeface="Aptos"/>
                <a:cs typeface="Arial"/>
              </a:rPr>
              <a:t>£ 135</a:t>
            </a:r>
          </a:p>
          <a:p>
            <a:r>
              <a:rPr lang="en-US" sz="2000" dirty="0">
                <a:solidFill>
                  <a:srgbClr val="1F1F1F"/>
                </a:solidFill>
                <a:latin typeface="Arial"/>
                <a:ea typeface="Calibri"/>
                <a:cs typeface="Arial"/>
              </a:rPr>
              <a:t>Standard Booking price: </a:t>
            </a:r>
            <a:r>
              <a:rPr lang="en-US" sz="2400" dirty="0">
                <a:solidFill>
                  <a:srgbClr val="1F1F1F"/>
                </a:solidFill>
                <a:latin typeface="Aptos"/>
                <a:ea typeface="Calibri"/>
                <a:cs typeface="Arial"/>
              </a:rPr>
              <a:t>£ 155 </a:t>
            </a:r>
          </a:p>
          <a:p>
            <a:r>
              <a:rPr lang="en-US" sz="2000" dirty="0">
                <a:solidFill>
                  <a:srgbClr val="1F1F1F"/>
                </a:solidFill>
                <a:latin typeface="Arial"/>
                <a:ea typeface="Calibri"/>
                <a:cs typeface="Arial"/>
              </a:rPr>
              <a:t>Last Minute Booking price: </a:t>
            </a:r>
            <a:r>
              <a:rPr lang="en-US" sz="2400" dirty="0">
                <a:solidFill>
                  <a:srgbClr val="1F1F1F"/>
                </a:solidFill>
                <a:latin typeface="Aptos"/>
                <a:ea typeface="Calibri"/>
                <a:cs typeface="Arial"/>
              </a:rPr>
              <a:t>£ 90</a:t>
            </a:r>
          </a:p>
        </p:txBody>
      </p:sp>
      <p:sp>
        <p:nvSpPr>
          <p:cNvPr id="7" name="TextBox 6">
            <a:extLst>
              <a:ext uri="{FF2B5EF4-FFF2-40B4-BE49-F238E27FC236}">
                <a16:creationId xmlns:a16="http://schemas.microsoft.com/office/drawing/2014/main" id="{3EC350BE-9D3C-2C5B-4C2B-1C824E8F8250}"/>
              </a:ext>
            </a:extLst>
          </p:cNvPr>
          <p:cNvSpPr txBox="1"/>
          <p:nvPr/>
        </p:nvSpPr>
        <p:spPr>
          <a:xfrm>
            <a:off x="331229" y="4402590"/>
            <a:ext cx="632095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u="sng" dirty="0"/>
              <a:t>HOW</a:t>
            </a:r>
          </a:p>
          <a:p>
            <a:r>
              <a:rPr lang="en-US" dirty="0">
                <a:latin typeface="Arial"/>
                <a:cs typeface="Arial"/>
              </a:rPr>
              <a:t>Strong digital marketing campaign using Google paid keyword for: #Croeso Year in Wales, #Eryri Cycling, #Outdoor Event, #Welsh Tradition #Sustainability</a:t>
            </a:r>
          </a:p>
          <a:p>
            <a:r>
              <a:rPr lang="en-US" dirty="0">
                <a:latin typeface="Arial"/>
                <a:cs typeface="Arial"/>
              </a:rPr>
              <a:t>Tik Tok, Instagram, Facebook, Threads posts and videos with location / process and advanced booking discount</a:t>
            </a:r>
          </a:p>
          <a:p>
            <a:r>
              <a:rPr lang="en-US" dirty="0">
                <a:highlight>
                  <a:srgbClr val="C0C0C0"/>
                </a:highlight>
              </a:rPr>
              <a:t>Direct Mail: Campaign sustained by Lunax (2025)</a:t>
            </a:r>
          </a:p>
        </p:txBody>
      </p:sp>
    </p:spTree>
    <p:extLst>
      <p:ext uri="{BB962C8B-B14F-4D97-AF65-F5344CB8AC3E}">
        <p14:creationId xmlns:p14="http://schemas.microsoft.com/office/powerpoint/2010/main" val="1073911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house with many names on it&#10;&#10;AI-generated content may be incorrect.">
            <a:extLst>
              <a:ext uri="{FF2B5EF4-FFF2-40B4-BE49-F238E27FC236}">
                <a16:creationId xmlns:a16="http://schemas.microsoft.com/office/drawing/2014/main" id="{0BCAAC2A-7ECB-3890-31F3-B5E03D214EEA}"/>
              </a:ext>
            </a:extLst>
          </p:cNvPr>
          <p:cNvPicPr>
            <a:picLocks noChangeAspect="1"/>
          </p:cNvPicPr>
          <p:nvPr/>
        </p:nvPicPr>
        <p:blipFill>
          <a:blip r:embed="rId2"/>
          <a:srcRect t="16672" r="-2" b="-2"/>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12" name="Picture 11" descr="A tent with a sign and a table and chairs&#10;&#10;AI-generated content may be incorrect.">
            <a:extLst>
              <a:ext uri="{FF2B5EF4-FFF2-40B4-BE49-F238E27FC236}">
                <a16:creationId xmlns:a16="http://schemas.microsoft.com/office/drawing/2014/main" id="{347234DB-A48F-69B1-AA83-689DDBD164FB}"/>
              </a:ext>
            </a:extLst>
          </p:cNvPr>
          <p:cNvPicPr>
            <a:picLocks noChangeAspect="1"/>
          </p:cNvPicPr>
          <p:nvPr/>
        </p:nvPicPr>
        <p:blipFill>
          <a:blip r:embed="rId3"/>
          <a:srcRect t="19230" r="-2" b="-2"/>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9" name="Freeform: Shape 18">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5175876-6A54-BAA3-94D3-27BC7CF6808F}"/>
              </a:ext>
            </a:extLst>
          </p:cNvPr>
          <p:cNvSpPr>
            <a:spLocks noGrp="1"/>
          </p:cNvSpPr>
          <p:nvPr>
            <p:ph type="title"/>
          </p:nvPr>
        </p:nvSpPr>
        <p:spPr>
          <a:xfrm>
            <a:off x="448056" y="859536"/>
            <a:ext cx="4832802" cy="1243584"/>
          </a:xfrm>
        </p:spPr>
        <p:txBody>
          <a:bodyPr>
            <a:normAutofit/>
          </a:bodyPr>
          <a:lstStyle/>
          <a:p>
            <a:r>
              <a:rPr lang="en-US" sz="3400"/>
              <a:t>Operational factors</a:t>
            </a:r>
          </a:p>
        </p:txBody>
      </p:sp>
      <p:sp>
        <p:nvSpPr>
          <p:cNvPr id="23" name="Rectangle 22">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5" name="Rectangle 24">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4B505F9-EA74-34AD-563F-9FEE7C9E8453}"/>
              </a:ext>
            </a:extLst>
          </p:cNvPr>
          <p:cNvSpPr>
            <a:spLocks noGrp="1"/>
          </p:cNvSpPr>
          <p:nvPr>
            <p:ph idx="1"/>
          </p:nvPr>
        </p:nvSpPr>
        <p:spPr>
          <a:xfrm>
            <a:off x="448056" y="2512611"/>
            <a:ext cx="4832803" cy="3664351"/>
          </a:xfrm>
        </p:spPr>
        <p:txBody>
          <a:bodyPr vert="horz" lIns="91440" tIns="45720" rIns="91440" bIns="45720" rtlCol="0">
            <a:normAutofit/>
          </a:bodyPr>
          <a:lstStyle/>
          <a:p>
            <a:r>
              <a:rPr lang="en-US" sz="1900" b="1" dirty="0">
                <a:latin typeface="Arial"/>
                <a:cs typeface="Arial"/>
              </a:rPr>
              <a:t>Physichal Setting</a:t>
            </a:r>
            <a:r>
              <a:rPr lang="en-US" sz="1900" dirty="0">
                <a:latin typeface="Arial"/>
                <a:cs typeface="Arial"/>
              </a:rPr>
              <a:t>: - outside capacity of 200 acres and </a:t>
            </a:r>
            <a:r>
              <a:rPr lang="en-US" sz="1900" dirty="0" err="1">
                <a:latin typeface="Arial"/>
                <a:cs typeface="Arial"/>
              </a:rPr>
              <a:t>Ecotipi</a:t>
            </a:r>
            <a:r>
              <a:rPr lang="en-US" sz="1900" dirty="0">
                <a:latin typeface="Arial"/>
                <a:cs typeface="Arial"/>
              </a:rPr>
              <a:t> Events (Hitched, 2025) will install luxury illuminated tents for up to 500 guests, inside capacity 214 guests, 1 main entrance, 500 outdoor sits, 5 outside installed bars. 12 installed, outside toilettes, one main food court, 500 chairs and 200 installed hammocks for relaxation.</a:t>
            </a:r>
          </a:p>
          <a:p>
            <a:r>
              <a:rPr lang="en-US" sz="1900" b="1">
                <a:latin typeface="Arial"/>
                <a:cs typeface="Arial"/>
              </a:rPr>
              <a:t>Duration: </a:t>
            </a:r>
            <a:r>
              <a:rPr lang="en-US" sz="1900">
                <a:latin typeface="Arial"/>
                <a:cs typeface="Arial"/>
              </a:rPr>
              <a:t>11 AM – 9 PM</a:t>
            </a:r>
          </a:p>
          <a:p>
            <a:r>
              <a:rPr lang="en-US" sz="1900" b="1">
                <a:latin typeface="Arial"/>
                <a:cs typeface="Arial"/>
              </a:rPr>
              <a:t>Parking: </a:t>
            </a:r>
            <a:r>
              <a:rPr lang="en-US" sz="1900">
                <a:latin typeface="Arial"/>
                <a:cs typeface="Arial"/>
              </a:rPr>
              <a:t>On site parking, staff guidance from main road</a:t>
            </a:r>
          </a:p>
          <a:p>
            <a:endParaRPr lang="en-US" sz="1900">
              <a:latin typeface="Arial"/>
              <a:cs typeface="Arial"/>
            </a:endParaRPr>
          </a:p>
        </p:txBody>
      </p:sp>
      <p:sp>
        <p:nvSpPr>
          <p:cNvPr id="4" name="TextBox 3">
            <a:extLst>
              <a:ext uri="{FF2B5EF4-FFF2-40B4-BE49-F238E27FC236}">
                <a16:creationId xmlns:a16="http://schemas.microsoft.com/office/drawing/2014/main" id="{A0B7404B-02BB-03D1-DC4B-D21E6B4D92B5}"/>
              </a:ext>
            </a:extLst>
          </p:cNvPr>
          <p:cNvSpPr txBox="1"/>
          <p:nvPr/>
        </p:nvSpPr>
        <p:spPr>
          <a:xfrm>
            <a:off x="5906923" y="1228308"/>
            <a:ext cx="3174280" cy="358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4056615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498A2-1F69-5819-9B3E-FDF98D23BF49}"/>
              </a:ext>
            </a:extLst>
          </p:cNvPr>
          <p:cNvSpPr>
            <a:spLocks noGrp="1"/>
          </p:cNvSpPr>
          <p:nvPr>
            <p:ph type="title"/>
          </p:nvPr>
        </p:nvSpPr>
        <p:spPr>
          <a:xfrm>
            <a:off x="407504" y="2430256"/>
            <a:ext cx="2796210" cy="552520"/>
          </a:xfrm>
        </p:spPr>
        <p:txBody>
          <a:bodyPr>
            <a:normAutofit fontScale="90000"/>
          </a:bodyPr>
          <a:lstStyle/>
          <a:p>
            <a:r>
              <a:rPr lang="en-US" dirty="0"/>
              <a:t>Operational Factors</a:t>
            </a:r>
          </a:p>
        </p:txBody>
      </p:sp>
      <p:pic>
        <p:nvPicPr>
          <p:cNvPr id="4" name="Content Placeholder 3" descr="A white square with black text&#10;&#10;AI-generated content may be incorrect.">
            <a:extLst>
              <a:ext uri="{FF2B5EF4-FFF2-40B4-BE49-F238E27FC236}">
                <a16:creationId xmlns:a16="http://schemas.microsoft.com/office/drawing/2014/main" id="{D2D65C41-2DCC-B8EA-FDA4-6ED880CCA912}"/>
              </a:ext>
            </a:extLst>
          </p:cNvPr>
          <p:cNvPicPr>
            <a:picLocks noGrp="1" noChangeAspect="1"/>
          </p:cNvPicPr>
          <p:nvPr>
            <p:ph idx="1"/>
          </p:nvPr>
        </p:nvPicPr>
        <p:blipFill>
          <a:blip r:embed="rId2"/>
          <a:stretch>
            <a:fillRect/>
          </a:stretch>
        </p:blipFill>
        <p:spPr>
          <a:xfrm>
            <a:off x="3815871" y="110676"/>
            <a:ext cx="8149387" cy="6621669"/>
          </a:xfrm>
        </p:spPr>
      </p:pic>
      <p:pic>
        <p:nvPicPr>
          <p:cNvPr id="5" name="Picture 4" descr="A close-up of a logo&#10;&#10;AI-generated content may be incorrect.">
            <a:extLst>
              <a:ext uri="{FF2B5EF4-FFF2-40B4-BE49-F238E27FC236}">
                <a16:creationId xmlns:a16="http://schemas.microsoft.com/office/drawing/2014/main" id="{6D857C31-6398-8BB0-AFEE-19D3AF1B37C8}"/>
              </a:ext>
            </a:extLst>
          </p:cNvPr>
          <p:cNvPicPr>
            <a:picLocks noChangeAspect="1"/>
          </p:cNvPicPr>
          <p:nvPr/>
        </p:nvPicPr>
        <p:blipFill>
          <a:blip r:embed="rId3"/>
          <a:stretch>
            <a:fillRect/>
          </a:stretch>
        </p:blipFill>
        <p:spPr>
          <a:xfrm>
            <a:off x="130519" y="587996"/>
            <a:ext cx="3350178" cy="1121052"/>
          </a:xfrm>
          <a:prstGeom prst="rect">
            <a:avLst/>
          </a:prstGeom>
        </p:spPr>
      </p:pic>
      <p:sp>
        <p:nvSpPr>
          <p:cNvPr id="7" name="TextBox 6">
            <a:extLst>
              <a:ext uri="{FF2B5EF4-FFF2-40B4-BE49-F238E27FC236}">
                <a16:creationId xmlns:a16="http://schemas.microsoft.com/office/drawing/2014/main" id="{5CBD3093-ABA8-0EE4-DFC5-E4E382027D91}"/>
              </a:ext>
            </a:extLst>
          </p:cNvPr>
          <p:cNvSpPr txBox="1"/>
          <p:nvPr/>
        </p:nvSpPr>
        <p:spPr>
          <a:xfrm>
            <a:off x="179416" y="4830427"/>
            <a:ext cx="39609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1"/>
                </a:solidFill>
              </a:rPr>
              <a:t>Other Resourced Staff: </a:t>
            </a:r>
          </a:p>
          <a:p>
            <a:r>
              <a:rPr lang="en-US" dirty="0">
                <a:solidFill>
                  <a:schemeClr val="accent1"/>
                </a:solidFill>
              </a:rPr>
              <a:t>Language Interpreter</a:t>
            </a:r>
          </a:p>
          <a:p>
            <a:r>
              <a:rPr lang="en-US" dirty="0">
                <a:solidFill>
                  <a:schemeClr val="accent1"/>
                </a:solidFill>
              </a:rPr>
              <a:t>5 Rescue Trained Agents</a:t>
            </a:r>
          </a:p>
          <a:p>
            <a:endParaRPr lang="en-US" dirty="0">
              <a:solidFill>
                <a:schemeClr val="accent1"/>
              </a:solidFill>
            </a:endParaRPr>
          </a:p>
        </p:txBody>
      </p:sp>
    </p:spTree>
    <p:extLst>
      <p:ext uri="{BB962C8B-B14F-4D97-AF65-F5344CB8AC3E}">
        <p14:creationId xmlns:p14="http://schemas.microsoft.com/office/powerpoint/2010/main" val="1523201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A7EC4-9E7F-AB13-2004-CD8B245E10B0}"/>
              </a:ext>
            </a:extLst>
          </p:cNvPr>
          <p:cNvSpPr>
            <a:spLocks noGrp="1"/>
          </p:cNvSpPr>
          <p:nvPr>
            <p:ph type="title"/>
          </p:nvPr>
        </p:nvSpPr>
        <p:spPr>
          <a:xfrm>
            <a:off x="838200" y="365125"/>
            <a:ext cx="2785166" cy="607737"/>
          </a:xfrm>
        </p:spPr>
        <p:txBody>
          <a:bodyPr>
            <a:normAutofit fontScale="90000"/>
          </a:bodyPr>
          <a:lstStyle/>
          <a:p>
            <a:r>
              <a:rPr lang="en-US" dirty="0"/>
              <a:t>Operational factors</a:t>
            </a:r>
          </a:p>
        </p:txBody>
      </p:sp>
      <p:graphicFrame>
        <p:nvGraphicFramePr>
          <p:cNvPr id="21" name="Content Placeholder 2">
            <a:extLst>
              <a:ext uri="{FF2B5EF4-FFF2-40B4-BE49-F238E27FC236}">
                <a16:creationId xmlns:a16="http://schemas.microsoft.com/office/drawing/2014/main" id="{F2E87202-B916-073C-F898-A5CAFA73F273}"/>
              </a:ext>
            </a:extLst>
          </p:cNvPr>
          <p:cNvGraphicFramePr>
            <a:graphicFrameLocks noGrp="1"/>
          </p:cNvGraphicFramePr>
          <p:nvPr>
            <p:ph idx="1"/>
          </p:nvPr>
        </p:nvGraphicFramePr>
        <p:xfrm>
          <a:off x="3621156" y="356842"/>
          <a:ext cx="8108122" cy="58201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044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768708-EFC0-E29B-B272-6760F93F42B6}"/>
              </a:ext>
            </a:extLst>
          </p:cNvPr>
          <p:cNvSpPr>
            <a:spLocks noGrp="1"/>
          </p:cNvSpPr>
          <p:nvPr>
            <p:ph type="title"/>
          </p:nvPr>
        </p:nvSpPr>
        <p:spPr>
          <a:xfrm>
            <a:off x="841248" y="256032"/>
            <a:ext cx="10506456" cy="1014984"/>
          </a:xfrm>
        </p:spPr>
        <p:txBody>
          <a:bodyPr anchor="b">
            <a:normAutofit/>
          </a:bodyPr>
          <a:lstStyle/>
          <a:p>
            <a:r>
              <a:rPr lang="en-US" dirty="0"/>
              <a:t>Marketing</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598C94A-778A-04B8-0F54-6D869CB5951D}"/>
              </a:ext>
            </a:extLst>
          </p:cNvPr>
          <p:cNvGraphicFramePr>
            <a:graphicFrameLocks noGrp="1"/>
          </p:cNvGraphicFramePr>
          <p:nvPr>
            <p:ph idx="1"/>
            <p:extLst>
              <p:ext uri="{D42A27DB-BD31-4B8C-83A1-F6EECF244321}">
                <p14:modId xmlns:p14="http://schemas.microsoft.com/office/powerpoint/2010/main" val="3304411185"/>
              </p:ext>
            </p:extLst>
          </p:nvPr>
        </p:nvGraphicFramePr>
        <p:xfrm>
          <a:off x="838200" y="1967455"/>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9431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EFB9F-63D2-7359-A23E-2521398570DE}"/>
              </a:ext>
            </a:extLst>
          </p:cNvPr>
          <p:cNvSpPr>
            <a:spLocks noGrp="1"/>
          </p:cNvSpPr>
          <p:nvPr>
            <p:ph type="title"/>
          </p:nvPr>
        </p:nvSpPr>
        <p:spPr>
          <a:xfrm>
            <a:off x="1322173" y="1950909"/>
            <a:ext cx="2885303" cy="2097861"/>
          </a:xfrm>
        </p:spPr>
        <p:txBody>
          <a:bodyPr>
            <a:normAutofit/>
          </a:bodyPr>
          <a:lstStyle/>
          <a:p>
            <a:r>
              <a:rPr lang="en-US" dirty="0"/>
              <a:t>Financial factors</a:t>
            </a:r>
          </a:p>
        </p:txBody>
      </p:sp>
      <p:pic>
        <p:nvPicPr>
          <p:cNvPr id="4" name="Content Placeholder 3" descr="A screenshot of a document&#10;&#10;AI-generated content may be incorrect.">
            <a:extLst>
              <a:ext uri="{FF2B5EF4-FFF2-40B4-BE49-F238E27FC236}">
                <a16:creationId xmlns:a16="http://schemas.microsoft.com/office/drawing/2014/main" id="{B3CF4C3C-C4A7-C930-B774-3BC2084E4B2B}"/>
              </a:ext>
            </a:extLst>
          </p:cNvPr>
          <p:cNvPicPr>
            <a:picLocks noGrp="1" noChangeAspect="1"/>
          </p:cNvPicPr>
          <p:nvPr>
            <p:ph idx="1"/>
          </p:nvPr>
        </p:nvPicPr>
        <p:blipFill>
          <a:blip r:embed="rId2"/>
          <a:stretch>
            <a:fillRect/>
          </a:stretch>
        </p:blipFill>
        <p:spPr>
          <a:xfrm>
            <a:off x="3704161" y="38894"/>
            <a:ext cx="7934651" cy="6822988"/>
          </a:xfrm>
        </p:spPr>
      </p:pic>
    </p:spTree>
    <p:extLst>
      <p:ext uri="{BB962C8B-B14F-4D97-AF65-F5344CB8AC3E}">
        <p14:creationId xmlns:p14="http://schemas.microsoft.com/office/powerpoint/2010/main" val="733531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CC23A-16CF-BAB2-6A10-D9E4393A875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Financial Factors</a:t>
            </a:r>
          </a:p>
        </p:txBody>
      </p:sp>
      <p:pic>
        <p:nvPicPr>
          <p:cNvPr id="4" name="Content Placeholder 3" descr="A screenshot of a document&#10;&#10;AI-generated content may be incorrect.">
            <a:extLst>
              <a:ext uri="{FF2B5EF4-FFF2-40B4-BE49-F238E27FC236}">
                <a16:creationId xmlns:a16="http://schemas.microsoft.com/office/drawing/2014/main" id="{E8BE3782-442D-4C20-F2FB-F86908D7C325}"/>
              </a:ext>
            </a:extLst>
          </p:cNvPr>
          <p:cNvPicPr>
            <a:picLocks noGrp="1" noChangeAspect="1"/>
          </p:cNvPicPr>
          <p:nvPr>
            <p:ph idx="1"/>
          </p:nvPr>
        </p:nvPicPr>
        <p:blipFill>
          <a:blip r:embed="rId2"/>
          <a:stretch>
            <a:fillRect/>
          </a:stretch>
        </p:blipFill>
        <p:spPr>
          <a:xfrm>
            <a:off x="4150292" y="108832"/>
            <a:ext cx="7782605" cy="6647934"/>
          </a:xfrm>
        </p:spPr>
      </p:pic>
    </p:spTree>
    <p:extLst>
      <p:ext uri="{BB962C8B-B14F-4D97-AF65-F5344CB8AC3E}">
        <p14:creationId xmlns:p14="http://schemas.microsoft.com/office/powerpoint/2010/main" val="228710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5B0B2-A14F-84D9-F8BF-733A6C1D55D2}"/>
              </a:ext>
            </a:extLst>
          </p:cNvPr>
          <p:cNvSpPr>
            <a:spLocks noGrp="1"/>
          </p:cNvSpPr>
          <p:nvPr>
            <p:ph type="title"/>
          </p:nvPr>
        </p:nvSpPr>
        <p:spPr>
          <a:xfrm>
            <a:off x="385417" y="1712429"/>
            <a:ext cx="2663687" cy="1347649"/>
          </a:xfrm>
        </p:spPr>
        <p:txBody>
          <a:bodyPr/>
          <a:lstStyle/>
          <a:p>
            <a:r>
              <a:rPr lang="en-US" dirty="0"/>
              <a:t>Reference list</a:t>
            </a:r>
          </a:p>
        </p:txBody>
      </p:sp>
      <p:sp>
        <p:nvSpPr>
          <p:cNvPr id="3" name="Content Placeholder 2">
            <a:extLst>
              <a:ext uri="{FF2B5EF4-FFF2-40B4-BE49-F238E27FC236}">
                <a16:creationId xmlns:a16="http://schemas.microsoft.com/office/drawing/2014/main" id="{6AE3EEAE-59D8-05B5-9396-20B33AE9C1BD}"/>
              </a:ext>
            </a:extLst>
          </p:cNvPr>
          <p:cNvSpPr>
            <a:spLocks noGrp="1"/>
          </p:cNvSpPr>
          <p:nvPr>
            <p:ph idx="1"/>
          </p:nvPr>
        </p:nvSpPr>
        <p:spPr>
          <a:xfrm>
            <a:off x="2914373" y="102843"/>
            <a:ext cx="8439427" cy="6604206"/>
          </a:xfrm>
        </p:spPr>
        <p:txBody>
          <a:bodyPr vert="horz" lIns="91440" tIns="45720" rIns="91440" bIns="45720" rtlCol="0" anchor="t">
            <a:normAutofit fontScale="85000" lnSpcReduction="20000"/>
          </a:bodyPr>
          <a:lstStyle/>
          <a:p>
            <a:pPr algn="just">
              <a:buNone/>
            </a:pPr>
            <a:r>
              <a:rPr lang="en-US" sz="1200" dirty="0">
                <a:latin typeface="Arial"/>
                <a:cs typeface="Arial"/>
              </a:rPr>
              <a:t>Chefs and Events (2025) </a:t>
            </a:r>
            <a:r>
              <a:rPr lang="en-US" sz="1200" i="1" dirty="0">
                <a:latin typeface="Arial"/>
                <a:cs typeface="Arial"/>
              </a:rPr>
              <a:t>Chefs and Event Staffing. </a:t>
            </a:r>
            <a:r>
              <a:rPr lang="en-US" sz="1200" dirty="0">
                <a:latin typeface="Arial"/>
                <a:cs typeface="Arial"/>
              </a:rPr>
              <a:t>Available at: </a:t>
            </a:r>
            <a:r>
              <a:rPr lang="en-US" sz="1200" u="sng" dirty="0">
                <a:latin typeface="Arial"/>
                <a:cs typeface="Arial"/>
                <a:hlinkClick r:id="rId2"/>
              </a:rPr>
              <a:t>https://chefsandevents.co.uk/</a:t>
            </a:r>
            <a:r>
              <a:rPr lang="en-US" sz="1200" dirty="0">
                <a:latin typeface="Arial"/>
                <a:cs typeface="Arial"/>
              </a:rPr>
              <a:t> (Accessed: 16 May 2025).</a:t>
            </a:r>
          </a:p>
          <a:p>
            <a:pPr algn="just">
              <a:buNone/>
            </a:pPr>
            <a:r>
              <a:rPr lang="en-US" sz="1200" dirty="0">
                <a:latin typeface="Arial"/>
                <a:cs typeface="Arial"/>
              </a:rPr>
              <a:t>Cohn, A.S. </a:t>
            </a:r>
            <a:r>
              <a:rPr lang="en-US" sz="1200" i="1" dirty="0">
                <a:latin typeface="Arial"/>
                <a:cs typeface="Arial"/>
              </a:rPr>
              <a:t>et al.</a:t>
            </a:r>
            <a:r>
              <a:rPr lang="en-US" sz="1200" dirty="0">
                <a:latin typeface="Arial"/>
                <a:cs typeface="Arial"/>
              </a:rPr>
              <a:t> (2012) ‘Interdisciplinary Environmental Studies: A Primer’, </a:t>
            </a:r>
            <a:r>
              <a:rPr lang="en-US" sz="1200" i="1" dirty="0">
                <a:latin typeface="Arial"/>
                <a:cs typeface="Arial"/>
              </a:rPr>
              <a:t>The Quarterly Review of Biology</a:t>
            </a:r>
            <a:r>
              <a:rPr lang="en-US" sz="1200" dirty="0">
                <a:latin typeface="Arial"/>
                <a:cs typeface="Arial"/>
              </a:rPr>
              <a:t>. The University of Chicago Press, pp. 247–248. Available at: </a:t>
            </a:r>
            <a:r>
              <a:rPr lang="en-US" sz="1200" u="sng" dirty="0">
                <a:latin typeface="Arial"/>
                <a:cs typeface="Arial"/>
                <a:hlinkClick r:id="rId3"/>
              </a:rPr>
              <a:t>https://doi.org/10.1086/666758</a:t>
            </a:r>
            <a:r>
              <a:rPr lang="en-US" sz="1200" dirty="0">
                <a:latin typeface="Arial"/>
                <a:cs typeface="Arial"/>
              </a:rPr>
              <a:t>.</a:t>
            </a:r>
          </a:p>
          <a:p>
            <a:pPr algn="just">
              <a:buNone/>
            </a:pPr>
            <a:r>
              <a:rPr lang="en-US" sz="1200" dirty="0" err="1">
                <a:latin typeface="Arial"/>
                <a:cs typeface="Arial"/>
              </a:rPr>
              <a:t>Cymen</a:t>
            </a:r>
            <a:r>
              <a:rPr lang="en-US" sz="1200" dirty="0">
                <a:latin typeface="Arial"/>
                <a:cs typeface="Arial"/>
              </a:rPr>
              <a:t> (2025) </a:t>
            </a:r>
            <a:r>
              <a:rPr lang="en-US" sz="1200" i="1" dirty="0">
                <a:latin typeface="Arial"/>
                <a:cs typeface="Arial"/>
              </a:rPr>
              <a:t>About Us. </a:t>
            </a:r>
            <a:r>
              <a:rPr lang="en-US" sz="1200" dirty="0">
                <a:latin typeface="Arial"/>
                <a:cs typeface="Arial"/>
              </a:rPr>
              <a:t>Available at: </a:t>
            </a:r>
            <a:r>
              <a:rPr lang="en-US" sz="1200" u="sng" dirty="0">
                <a:latin typeface="Arial"/>
                <a:cs typeface="Arial"/>
                <a:hlinkClick r:id="rId4"/>
              </a:rPr>
              <a:t>https://www.cymen.cymru/</a:t>
            </a:r>
            <a:r>
              <a:rPr lang="en-US" sz="1200" dirty="0">
                <a:latin typeface="Arial"/>
                <a:cs typeface="Arial"/>
              </a:rPr>
              <a:t> (Accessed: 16 May 2025).</a:t>
            </a:r>
          </a:p>
          <a:p>
            <a:pPr algn="just">
              <a:buNone/>
            </a:pPr>
            <a:r>
              <a:rPr lang="en-US" sz="1200" dirty="0" err="1">
                <a:latin typeface="Arial"/>
                <a:cs typeface="Arial"/>
              </a:rPr>
              <a:t>Dawnsio</a:t>
            </a:r>
            <a:r>
              <a:rPr lang="en-US" sz="1200" dirty="0">
                <a:latin typeface="Arial"/>
                <a:cs typeface="Arial"/>
              </a:rPr>
              <a:t> (2025) </a:t>
            </a:r>
            <a:r>
              <a:rPr lang="en-US" sz="1200" i="1" dirty="0">
                <a:latin typeface="Arial"/>
                <a:cs typeface="Arial"/>
              </a:rPr>
              <a:t>Welsh Floor Dance Society. </a:t>
            </a:r>
            <a:r>
              <a:rPr lang="en-US" sz="1200" dirty="0">
                <a:latin typeface="Arial"/>
                <a:cs typeface="Arial"/>
              </a:rPr>
              <a:t>Available at: </a:t>
            </a:r>
            <a:r>
              <a:rPr lang="en-US" sz="1200" u="sng" dirty="0">
                <a:latin typeface="Arial"/>
                <a:cs typeface="Arial"/>
                <a:hlinkClick r:id="rId5"/>
              </a:rPr>
              <a:t>https://dawnsio.cymru/en/</a:t>
            </a:r>
            <a:r>
              <a:rPr lang="en-US" sz="1200" dirty="0">
                <a:latin typeface="Arial"/>
                <a:cs typeface="Arial"/>
              </a:rPr>
              <a:t> (Accessed: 16 May 2025).</a:t>
            </a:r>
          </a:p>
          <a:p>
            <a:pPr algn="just">
              <a:buNone/>
            </a:pPr>
            <a:r>
              <a:rPr lang="en-US" sz="1200" dirty="0" err="1">
                <a:latin typeface="Arial"/>
                <a:cs typeface="Arial"/>
              </a:rPr>
              <a:t>Discogs</a:t>
            </a:r>
            <a:r>
              <a:rPr lang="en-US" sz="1200" dirty="0">
                <a:latin typeface="Arial"/>
                <a:cs typeface="Arial"/>
              </a:rPr>
              <a:t> (2025) </a:t>
            </a:r>
            <a:r>
              <a:rPr lang="en-US" sz="1200" i="1" dirty="0">
                <a:latin typeface="Arial"/>
                <a:cs typeface="Arial"/>
              </a:rPr>
              <a:t>Elin Fflur. </a:t>
            </a:r>
            <a:r>
              <a:rPr lang="en-US" sz="1200" dirty="0">
                <a:latin typeface="Arial"/>
                <a:cs typeface="Arial"/>
              </a:rPr>
              <a:t>Available at: </a:t>
            </a:r>
            <a:r>
              <a:rPr lang="en-US" sz="1200" u="sng" dirty="0">
                <a:latin typeface="Arial"/>
                <a:cs typeface="Arial"/>
                <a:hlinkClick r:id="rId6"/>
              </a:rPr>
              <a:t>https://www.discogs.com/artist/5529492-Elin-Fflur?srsltid=AfmBOoqkYT2_YZTCxvDvEfq5bcfjhBFOGM3TqemSDhXEx3NeG6PtO7Yk</a:t>
            </a:r>
            <a:r>
              <a:rPr lang="en-US" sz="1200" dirty="0">
                <a:latin typeface="Arial"/>
                <a:cs typeface="Arial"/>
              </a:rPr>
              <a:t> (Accessed: 15 May 2025).</a:t>
            </a:r>
          </a:p>
          <a:p>
            <a:pPr algn="just">
              <a:buNone/>
            </a:pPr>
            <a:r>
              <a:rPr lang="en-US" sz="1200" dirty="0">
                <a:latin typeface="Arial"/>
                <a:cs typeface="Arial"/>
              </a:rPr>
              <a:t>Fennell, D.A. (2021) </a:t>
            </a:r>
            <a:r>
              <a:rPr lang="en-US" sz="1200" i="1" dirty="0">
                <a:latin typeface="Arial"/>
                <a:cs typeface="Arial"/>
              </a:rPr>
              <a:t>Routledge handbook of ecotourism</a:t>
            </a:r>
            <a:r>
              <a:rPr lang="en-US" sz="1200" dirty="0">
                <a:latin typeface="Arial"/>
                <a:cs typeface="Arial"/>
              </a:rPr>
              <a:t>. 1st ed. Oxon, UK ; Routledge, Taylor &amp; Francis Group. Available at: </a:t>
            </a:r>
            <a:r>
              <a:rPr lang="en-US" sz="1200" u="sng" dirty="0">
                <a:latin typeface="Arial"/>
                <a:cs typeface="Arial"/>
                <a:hlinkClick r:id="rId7"/>
              </a:rPr>
              <a:t>https://doi.org/10.4324/9781003001768</a:t>
            </a:r>
            <a:r>
              <a:rPr lang="en-US" sz="1200" dirty="0">
                <a:latin typeface="Arial"/>
                <a:cs typeface="Arial"/>
              </a:rPr>
              <a:t>.</a:t>
            </a:r>
          </a:p>
          <a:p>
            <a:pPr algn="just">
              <a:buNone/>
            </a:pPr>
            <a:r>
              <a:rPr lang="en-US" sz="1200" dirty="0">
                <a:latin typeface="Arial"/>
                <a:cs typeface="Arial"/>
              </a:rPr>
              <a:t>Cheap Air (2025) ‘The best time to buy International Flights’, </a:t>
            </a:r>
            <a:r>
              <a:rPr lang="en-US" sz="1200" i="1" err="1">
                <a:latin typeface="Arial"/>
                <a:cs typeface="Arial"/>
              </a:rPr>
              <a:t>CheapAir</a:t>
            </a:r>
            <a:r>
              <a:rPr lang="en-US" sz="1200" i="1" dirty="0">
                <a:latin typeface="Arial"/>
                <a:cs typeface="Arial"/>
              </a:rPr>
              <a:t>, </a:t>
            </a:r>
            <a:r>
              <a:rPr lang="en-US" sz="1200" dirty="0">
                <a:latin typeface="Arial"/>
                <a:cs typeface="Arial"/>
              </a:rPr>
              <a:t>10 January. Available at: </a:t>
            </a:r>
            <a:r>
              <a:rPr lang="en-US" sz="1200" u="sng" dirty="0">
                <a:latin typeface="Arial"/>
                <a:cs typeface="Arial"/>
                <a:hlinkClick r:id="rId8"/>
              </a:rPr>
              <a:t>https://www.cheapair.com/blog/the-best-time-to-buy-international-flights/</a:t>
            </a:r>
            <a:r>
              <a:rPr lang="en-US" sz="1200" dirty="0">
                <a:latin typeface="Arial"/>
                <a:cs typeface="Arial"/>
              </a:rPr>
              <a:t> (Accessed: 16 January 2025).</a:t>
            </a:r>
          </a:p>
          <a:p>
            <a:pPr algn="just">
              <a:buNone/>
            </a:pPr>
            <a:r>
              <a:rPr lang="en-US" sz="1200" dirty="0">
                <a:latin typeface="Arial"/>
                <a:cs typeface="Arial"/>
              </a:rPr>
              <a:t>Gov Uk (2025) </a:t>
            </a:r>
            <a:r>
              <a:rPr lang="en-US" sz="1200" i="1" dirty="0">
                <a:latin typeface="Arial"/>
                <a:cs typeface="Arial"/>
              </a:rPr>
              <a:t>Apply for a Start-Up Loan for your Business. </a:t>
            </a:r>
            <a:r>
              <a:rPr lang="en-US" sz="1200" dirty="0">
                <a:latin typeface="Arial"/>
                <a:cs typeface="Arial"/>
              </a:rPr>
              <a:t>Available at: </a:t>
            </a:r>
            <a:r>
              <a:rPr lang="en-US" sz="1200" u="sng" dirty="0">
                <a:latin typeface="Arial"/>
                <a:cs typeface="Arial"/>
                <a:hlinkClick r:id="rId9"/>
              </a:rPr>
              <a:t>https://www.gov.uk/apply-start-up-loan#:~:text=Start%20Up%20Loans%20are%20government,and%20no%20early%20repayment%20fee</a:t>
            </a:r>
            <a:r>
              <a:rPr lang="en-US" sz="1200" dirty="0">
                <a:latin typeface="Arial"/>
                <a:cs typeface="Arial"/>
              </a:rPr>
              <a:t>. (Accessed: 17 May 2025).</a:t>
            </a:r>
          </a:p>
          <a:p>
            <a:pPr algn="just">
              <a:buNone/>
            </a:pPr>
            <a:r>
              <a:rPr lang="en-US" sz="1200" dirty="0">
                <a:latin typeface="Arial"/>
                <a:cs typeface="Arial"/>
              </a:rPr>
              <a:t>Gov Wales (2025) </a:t>
            </a:r>
            <a:r>
              <a:rPr lang="en-US" sz="1200" i="1" dirty="0">
                <a:latin typeface="Arial"/>
                <a:cs typeface="Arial"/>
              </a:rPr>
              <a:t>‘</a:t>
            </a:r>
            <a:r>
              <a:rPr lang="en-US" sz="1200" i="1" err="1">
                <a:latin typeface="Arial"/>
                <a:cs typeface="Arial"/>
              </a:rPr>
              <a:t>Croeso</a:t>
            </a:r>
            <a:r>
              <a:rPr lang="en-US" sz="1200" i="1" dirty="0">
                <a:latin typeface="Arial"/>
                <a:cs typeface="Arial"/>
              </a:rPr>
              <a:t>’ I </a:t>
            </a:r>
            <a:r>
              <a:rPr lang="en-US" sz="1200" i="1" err="1">
                <a:latin typeface="Arial"/>
                <a:cs typeface="Arial"/>
              </a:rPr>
              <a:t>bawb</a:t>
            </a:r>
            <a:r>
              <a:rPr lang="en-US" sz="1200" i="1" dirty="0">
                <a:latin typeface="Arial"/>
                <a:cs typeface="Arial"/>
              </a:rPr>
              <a:t>! A warm Welsh Welcome!</a:t>
            </a:r>
            <a:r>
              <a:rPr lang="en-US" sz="1200" dirty="0">
                <a:latin typeface="Arial"/>
                <a:cs typeface="Arial"/>
              </a:rPr>
              <a:t> Available at: </a:t>
            </a:r>
            <a:r>
              <a:rPr lang="en-US" sz="1200" u="sng" dirty="0">
                <a:latin typeface="Arial"/>
                <a:cs typeface="Arial"/>
                <a:hlinkClick r:id="rId10"/>
              </a:rPr>
              <a:t>https://www.gov.wales/croeso-i-bawb-warm-welsh-welcome</a:t>
            </a:r>
            <a:r>
              <a:rPr lang="en-US" sz="1200" dirty="0">
                <a:latin typeface="Arial"/>
                <a:cs typeface="Arial"/>
              </a:rPr>
              <a:t> (Accessed: 14 May 2025).</a:t>
            </a:r>
          </a:p>
          <a:p>
            <a:pPr algn="just">
              <a:buNone/>
            </a:pPr>
            <a:r>
              <a:rPr lang="en-US" sz="1200" dirty="0">
                <a:latin typeface="Arial"/>
                <a:cs typeface="Arial"/>
              </a:rPr>
              <a:t>Gov Wales (2025) </a:t>
            </a:r>
            <a:r>
              <a:rPr lang="en-US" sz="1200" i="1" dirty="0">
                <a:latin typeface="Arial"/>
                <a:cs typeface="Arial"/>
              </a:rPr>
              <a:t>Eryri National Park. </a:t>
            </a:r>
            <a:r>
              <a:rPr lang="en-US" sz="1200" dirty="0">
                <a:latin typeface="Arial"/>
                <a:cs typeface="Arial"/>
              </a:rPr>
              <a:t>Available at: </a:t>
            </a:r>
            <a:r>
              <a:rPr lang="en-US" sz="1200" u="sng" dirty="0">
                <a:latin typeface="Arial"/>
                <a:cs typeface="Arial"/>
                <a:hlinkClick r:id="rId11"/>
              </a:rPr>
              <a:t>https://eryri.gov.wales/</a:t>
            </a:r>
            <a:r>
              <a:rPr lang="en-US" sz="1200" dirty="0">
                <a:latin typeface="Arial"/>
                <a:cs typeface="Arial"/>
              </a:rPr>
              <a:t> (Accessed: 14 May 2025).</a:t>
            </a:r>
          </a:p>
          <a:p>
            <a:pPr algn="just">
              <a:buNone/>
            </a:pPr>
            <a:r>
              <a:rPr lang="en-US" sz="1200" dirty="0">
                <a:latin typeface="Arial"/>
                <a:cs typeface="Arial"/>
              </a:rPr>
              <a:t>Gov Wales (2025) </a:t>
            </a:r>
            <a:r>
              <a:rPr lang="en-US" sz="1200" i="1" dirty="0">
                <a:latin typeface="Arial"/>
                <a:cs typeface="Arial"/>
              </a:rPr>
              <a:t>International inbound visits and spend to Wales. </a:t>
            </a:r>
            <a:r>
              <a:rPr lang="en-US" sz="1200" dirty="0">
                <a:latin typeface="Arial"/>
                <a:cs typeface="Arial"/>
              </a:rPr>
              <a:t>Available at: </a:t>
            </a:r>
            <a:r>
              <a:rPr lang="en-US" sz="1200" u="sng" dirty="0">
                <a:latin typeface="Arial"/>
                <a:cs typeface="Arial"/>
                <a:hlinkClick r:id="rId12"/>
              </a:rPr>
              <a:t>https://www.gov.wales/international-inbound-visits-and-spend-wales-html</a:t>
            </a:r>
            <a:r>
              <a:rPr lang="en-US" sz="1200" dirty="0">
                <a:latin typeface="Arial"/>
                <a:cs typeface="Arial"/>
              </a:rPr>
              <a:t> (Accessed: 15 May 2025).</a:t>
            </a:r>
          </a:p>
          <a:p>
            <a:pPr marL="0" indent="0">
              <a:buNone/>
            </a:pPr>
            <a:r>
              <a:rPr lang="en-US" sz="1200" dirty="0">
                <a:latin typeface="Arial"/>
                <a:cs typeface="Arial"/>
              </a:rPr>
              <a:t>Lunax (2025) </a:t>
            </a:r>
            <a:r>
              <a:rPr lang="en-US" sz="1200" i="1" dirty="0">
                <a:latin typeface="Arial"/>
                <a:cs typeface="Arial"/>
              </a:rPr>
              <a:t>Creative &amp; Digital Advertising </a:t>
            </a:r>
            <a:r>
              <a:rPr lang="en-US" sz="1200" i="1" err="1">
                <a:latin typeface="Arial"/>
                <a:cs typeface="Arial"/>
              </a:rPr>
              <a:t>Agensy</a:t>
            </a:r>
            <a:r>
              <a:rPr lang="en-US" sz="1200" i="1" dirty="0">
                <a:latin typeface="Arial"/>
                <a:cs typeface="Arial"/>
              </a:rPr>
              <a:t> for Purpose-LED Brands. </a:t>
            </a:r>
            <a:r>
              <a:rPr lang="en-US" sz="1200" dirty="0">
                <a:latin typeface="Arial"/>
                <a:cs typeface="Arial"/>
              </a:rPr>
              <a:t>Available at: </a:t>
            </a:r>
            <a:r>
              <a:rPr lang="en-US" sz="1200" u="sng" dirty="0">
                <a:latin typeface="Arial"/>
                <a:cs typeface="Arial"/>
                <a:hlinkClick r:id="rId13"/>
              </a:rPr>
              <a:t>https://lunax.digital/</a:t>
            </a:r>
            <a:r>
              <a:rPr lang="en-US" sz="1200" dirty="0">
                <a:latin typeface="Arial"/>
                <a:cs typeface="Arial"/>
              </a:rPr>
              <a:t> (Accessed: 15 May 2025).</a:t>
            </a:r>
          </a:p>
          <a:p>
            <a:pPr algn="just">
              <a:buNone/>
            </a:pPr>
            <a:r>
              <a:rPr lang="en-US" sz="1200" dirty="0">
                <a:latin typeface="Arial"/>
                <a:cs typeface="Arial"/>
              </a:rPr>
              <a:t>National Mobile Bars (2025) </a:t>
            </a:r>
            <a:r>
              <a:rPr lang="en-US" sz="1200" i="1" dirty="0">
                <a:latin typeface="Arial"/>
                <a:cs typeface="Arial"/>
              </a:rPr>
              <a:t>Bar Equipment Sales and Hire. </a:t>
            </a:r>
            <a:r>
              <a:rPr lang="en-US" sz="1200" dirty="0">
                <a:latin typeface="Arial"/>
                <a:cs typeface="Arial"/>
              </a:rPr>
              <a:t>Available at: </a:t>
            </a:r>
            <a:r>
              <a:rPr lang="en-US" sz="1200" u="sng" dirty="0">
                <a:latin typeface="Arial"/>
                <a:cs typeface="Arial"/>
                <a:hlinkClick r:id="rId14"/>
              </a:rPr>
              <a:t>https://www.nationalmobilebars.co.uk/?gad_source=1&amp;gad_campaignid=18207555072&amp;gbraid=0AAAAADyHf9wqvkiE_Zbxd8ChTZbBtPp2T&amp;gclid=Cj0KCQjwiqbBBhCAARIsAJSfZkZWiVwwRExY6a2i0Hp4PWssTMqL9ky8kjqMnJhaS-D-4aFKJ3nIVqAaArhHEALw_wcB&amp;gclsrc=aw.ds</a:t>
            </a:r>
            <a:endParaRPr lang="en-US" sz="1100">
              <a:latin typeface="Calibri"/>
              <a:ea typeface="Calibri"/>
              <a:cs typeface="Calibri"/>
            </a:endParaRPr>
          </a:p>
          <a:p>
            <a:pPr algn="just">
              <a:buNone/>
            </a:pPr>
            <a:r>
              <a:rPr lang="en-US" sz="1200" dirty="0">
                <a:latin typeface="Arial"/>
                <a:cs typeface="Arial"/>
              </a:rPr>
              <a:t>(Accessed: 15 May 2025).</a:t>
            </a:r>
          </a:p>
          <a:p>
            <a:pPr algn="just">
              <a:buNone/>
            </a:pPr>
            <a:r>
              <a:rPr lang="en-US" sz="1200" dirty="0">
                <a:latin typeface="Arial"/>
                <a:cs typeface="Arial"/>
              </a:rPr>
              <a:t>National Trust (2025) </a:t>
            </a:r>
            <a:r>
              <a:rPr lang="en-US" sz="1200" i="1" err="1">
                <a:latin typeface="Arial"/>
                <a:cs typeface="Arial"/>
              </a:rPr>
              <a:t>Craflwyn</a:t>
            </a:r>
            <a:r>
              <a:rPr lang="en-US" sz="1200" i="1" dirty="0">
                <a:latin typeface="Arial"/>
                <a:cs typeface="Arial"/>
              </a:rPr>
              <a:t> Hall. </a:t>
            </a:r>
            <a:r>
              <a:rPr lang="en-US" sz="1200" dirty="0">
                <a:latin typeface="Arial"/>
                <a:cs typeface="Arial"/>
              </a:rPr>
              <a:t>Available at: </a:t>
            </a:r>
            <a:r>
              <a:rPr lang="en-US" sz="1200" u="sng" dirty="0">
                <a:latin typeface="Arial"/>
                <a:cs typeface="Arial"/>
                <a:hlinkClick r:id="rId15"/>
              </a:rPr>
              <a:t>https://www.nationaltrust.org.uk/holidays/wales/craflwyn-hall</a:t>
            </a:r>
            <a:r>
              <a:rPr lang="en-US" sz="1200" dirty="0">
                <a:latin typeface="Arial"/>
                <a:cs typeface="Arial"/>
              </a:rPr>
              <a:t> (Accessed: 15 May 2025).</a:t>
            </a:r>
          </a:p>
          <a:p>
            <a:pPr algn="just">
              <a:buNone/>
            </a:pPr>
            <a:r>
              <a:rPr lang="en-US" sz="1200" dirty="0">
                <a:latin typeface="Arial"/>
                <a:cs typeface="Arial"/>
              </a:rPr>
              <a:t>Outdoors Geek (2025) </a:t>
            </a:r>
            <a:r>
              <a:rPr lang="en-US" sz="1200" i="1" dirty="0">
                <a:latin typeface="Arial"/>
                <a:cs typeface="Arial"/>
              </a:rPr>
              <a:t>Rental Hammocks. </a:t>
            </a:r>
            <a:r>
              <a:rPr lang="en-US" sz="1200" dirty="0">
                <a:latin typeface="Arial"/>
                <a:cs typeface="Arial"/>
              </a:rPr>
              <a:t>Available at: </a:t>
            </a:r>
            <a:r>
              <a:rPr lang="en-US" sz="1200" u="sng" dirty="0">
                <a:latin typeface="Arial"/>
                <a:cs typeface="Arial"/>
                <a:hlinkClick r:id="rId16"/>
              </a:rPr>
              <a:t>https://www.outdoorsgeek.com/product-category/accessories-rental/hammocks/</a:t>
            </a:r>
            <a:r>
              <a:rPr lang="en-US" sz="1200" dirty="0">
                <a:latin typeface="Arial"/>
                <a:cs typeface="Arial"/>
              </a:rPr>
              <a:t> (Accessed: 13 May 2025).</a:t>
            </a:r>
          </a:p>
          <a:p>
            <a:pPr algn="just">
              <a:buNone/>
            </a:pPr>
            <a:r>
              <a:rPr lang="en-US" sz="1200">
                <a:latin typeface="Arial"/>
                <a:cs typeface="Arial"/>
              </a:rPr>
              <a:t>Sincere Packing (2025) </a:t>
            </a:r>
            <a:r>
              <a:rPr lang="en-US" sz="1200" i="1">
                <a:latin typeface="Arial"/>
                <a:cs typeface="Arial"/>
              </a:rPr>
              <a:t>Sincere Echo Tech. </a:t>
            </a:r>
            <a:r>
              <a:rPr lang="en-US" sz="1200">
                <a:latin typeface="Arial"/>
                <a:cs typeface="Arial"/>
              </a:rPr>
              <a:t>Available at: </a:t>
            </a:r>
            <a:r>
              <a:rPr lang="en-US" sz="1200" u="sng" dirty="0">
                <a:latin typeface="Arial"/>
                <a:cs typeface="Arial"/>
                <a:hlinkClick r:id="rId17"/>
              </a:rPr>
              <a:t>https://www.sincerepacking.com/</a:t>
            </a:r>
            <a:r>
              <a:rPr lang="en-US" sz="1200">
                <a:latin typeface="Arial"/>
                <a:cs typeface="Arial"/>
              </a:rPr>
              <a:t> (Accessed: 14 May 2025).</a:t>
            </a:r>
          </a:p>
          <a:p>
            <a:pPr algn="just">
              <a:buNone/>
            </a:pPr>
            <a:r>
              <a:rPr lang="en-US" sz="1200">
                <a:latin typeface="Arial"/>
                <a:cs typeface="Arial"/>
              </a:rPr>
              <a:t>Shop Kilts 4 All (2025) </a:t>
            </a:r>
            <a:r>
              <a:rPr lang="en-US" sz="1200" i="1" err="1">
                <a:latin typeface="Arial"/>
                <a:cs typeface="Arial"/>
              </a:rPr>
              <a:t>Mens</a:t>
            </a:r>
            <a:r>
              <a:rPr lang="en-US" sz="1200" i="1">
                <a:latin typeface="Arial"/>
                <a:cs typeface="Arial"/>
              </a:rPr>
              <a:t> Welsh National Tartan Kilt Outfit to Hire. </a:t>
            </a:r>
            <a:r>
              <a:rPr lang="en-US" sz="1200">
                <a:latin typeface="Arial"/>
                <a:cs typeface="Arial"/>
              </a:rPr>
              <a:t>Available at: </a:t>
            </a:r>
            <a:r>
              <a:rPr lang="en-US" sz="1200" u="sng" dirty="0">
                <a:latin typeface="Arial"/>
                <a:cs typeface="Arial"/>
                <a:hlinkClick r:id="rId18"/>
              </a:rPr>
              <a:t>https://shop.kilts4all.com/products/mens-welsh-national-tartan-kilt-outfit-to-hire</a:t>
            </a:r>
            <a:r>
              <a:rPr lang="en-US" sz="1200">
                <a:latin typeface="Arial"/>
                <a:cs typeface="Arial"/>
              </a:rPr>
              <a:t> (Accessed: 15 May 2025).</a:t>
            </a:r>
          </a:p>
          <a:p>
            <a:pPr algn="just">
              <a:buNone/>
            </a:pPr>
            <a:r>
              <a:rPr lang="en-US" sz="1200">
                <a:latin typeface="Arial"/>
                <a:cs typeface="Arial"/>
              </a:rPr>
              <a:t>Smith, A., and Mair, J. (2023) </a:t>
            </a:r>
            <a:r>
              <a:rPr lang="en-US" sz="1200" i="1">
                <a:latin typeface="Arial"/>
                <a:cs typeface="Arial"/>
              </a:rPr>
              <a:t>Events and Sustainability: Can Events Make Places More Inclusive, Resilient and Sustainable? </a:t>
            </a:r>
            <a:r>
              <a:rPr lang="en-US" sz="1200">
                <a:latin typeface="Arial"/>
                <a:cs typeface="Arial"/>
              </a:rPr>
              <a:t>Abingdon, Oxon: Routledge</a:t>
            </a:r>
          </a:p>
          <a:p>
            <a:pPr algn="just">
              <a:buNone/>
            </a:pPr>
            <a:r>
              <a:rPr lang="en-US" sz="1200" dirty="0">
                <a:latin typeface="Arial"/>
                <a:cs typeface="Arial"/>
              </a:rPr>
              <a:t>Ty Mawr Hotel (2025) </a:t>
            </a:r>
            <a:r>
              <a:rPr lang="en-US" sz="1200" i="1" dirty="0">
                <a:latin typeface="Arial"/>
                <a:cs typeface="Arial"/>
              </a:rPr>
              <a:t>Welcome to the Ty Mawr Hotel. </a:t>
            </a:r>
            <a:r>
              <a:rPr lang="en-US" sz="1200" dirty="0">
                <a:latin typeface="Arial"/>
                <a:cs typeface="Arial"/>
              </a:rPr>
              <a:t>Available at: </a:t>
            </a:r>
            <a:r>
              <a:rPr lang="en-US" sz="1200" u="sng" dirty="0">
                <a:latin typeface="Arial"/>
                <a:cs typeface="Arial"/>
                <a:hlinkClick r:id="rId19"/>
              </a:rPr>
              <a:t>https://www.tymawrhotel.com/</a:t>
            </a:r>
            <a:r>
              <a:rPr lang="en-US" sz="1200" dirty="0">
                <a:latin typeface="Arial"/>
                <a:cs typeface="Arial"/>
              </a:rPr>
              <a:t> (Accessed: 16 May 2025).</a:t>
            </a:r>
          </a:p>
          <a:p>
            <a:pPr algn="just">
              <a:buNone/>
            </a:pPr>
            <a:r>
              <a:rPr lang="en-US" sz="1200" dirty="0">
                <a:latin typeface="Arial"/>
                <a:cs typeface="Arial"/>
              </a:rPr>
              <a:t>United Bike (2025) </a:t>
            </a:r>
            <a:r>
              <a:rPr lang="en-US" sz="1200" i="1" dirty="0">
                <a:latin typeface="Arial"/>
                <a:cs typeface="Arial"/>
              </a:rPr>
              <a:t>Electric Mountain Bikes: A modern solution to conquer the terrain. </a:t>
            </a:r>
            <a:r>
              <a:rPr lang="en-US" sz="1200" dirty="0">
                <a:latin typeface="Arial"/>
                <a:cs typeface="Arial"/>
              </a:rPr>
              <a:t>Available at: </a:t>
            </a:r>
            <a:r>
              <a:rPr lang="en-US" sz="1200" u="sng" dirty="0">
                <a:latin typeface="Arial"/>
                <a:cs typeface="Arial"/>
                <a:hlinkClick r:id="rId20"/>
              </a:rPr>
              <a:t>https://www.unitedbike.com/en/sepeda-gunung-tenaga-listrik-solusi-modern-menaklukkan-medan</a:t>
            </a:r>
            <a:r>
              <a:rPr lang="en-US" sz="1200" dirty="0">
                <a:latin typeface="Arial"/>
                <a:cs typeface="Arial"/>
              </a:rPr>
              <a:t> (Accessed: 15 May 2025).</a:t>
            </a:r>
          </a:p>
          <a:p>
            <a:pPr algn="just">
              <a:buNone/>
            </a:pPr>
            <a:endParaRPr lang="en-US" sz="1200" dirty="0">
              <a:latin typeface="Arial"/>
              <a:cs typeface="Arial"/>
            </a:endParaRPr>
          </a:p>
          <a:p>
            <a:pPr marL="0" indent="0">
              <a:buNone/>
            </a:pPr>
            <a:endParaRPr lang="en-US" sz="1200" dirty="0">
              <a:latin typeface="Arial"/>
              <a:cs typeface="Arial"/>
            </a:endParaRPr>
          </a:p>
        </p:txBody>
      </p:sp>
    </p:spTree>
    <p:extLst>
      <p:ext uri="{BB962C8B-B14F-4D97-AF65-F5344CB8AC3E}">
        <p14:creationId xmlns:p14="http://schemas.microsoft.com/office/powerpoint/2010/main" val="3041708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Rectangle 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0" name="Content Placeholder 2">
            <a:extLst>
              <a:ext uri="{FF2B5EF4-FFF2-40B4-BE49-F238E27FC236}">
                <a16:creationId xmlns:a16="http://schemas.microsoft.com/office/drawing/2014/main" id="{B9F0D467-1E95-5D41-0550-06D31DFD6607}"/>
              </a:ext>
            </a:extLst>
          </p:cNvPr>
          <p:cNvGraphicFramePr>
            <a:graphicFrameLocks noGrp="1"/>
          </p:cNvGraphicFramePr>
          <p:nvPr>
            <p:ph idx="1"/>
            <p:extLst>
              <p:ext uri="{D42A27DB-BD31-4B8C-83A1-F6EECF244321}">
                <p14:modId xmlns:p14="http://schemas.microsoft.com/office/powerpoint/2010/main" val="158364670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50612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FEASIBILITY PLAN FOR AN INTERNATIONAL MEETING / EVENT</vt:lpstr>
      <vt:lpstr>PowerPoint Presentation</vt:lpstr>
      <vt:lpstr>Market Factors</vt:lpstr>
      <vt:lpstr>Market Factors</vt:lpstr>
      <vt:lpstr>Operational factors</vt:lpstr>
      <vt:lpstr>Operational Factors</vt:lpstr>
      <vt:lpstr>Operational factors</vt:lpstr>
      <vt:lpstr>Marketing</vt:lpstr>
      <vt:lpstr>Financial factors</vt:lpstr>
      <vt:lpstr>Financial Factors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757</cp:revision>
  <dcterms:created xsi:type="dcterms:W3CDTF">2025-05-18T12:01:28Z</dcterms:created>
  <dcterms:modified xsi:type="dcterms:W3CDTF">2025-05-19T10:53:33Z</dcterms:modified>
</cp:coreProperties>
</file>