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70" r:id="rId14"/>
    <p:sldId id="271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4ECF59-5DBE-1A4E-8894-C0ECAF127EA0}" v="5" dt="2026-02-22T20:43:11.7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055"/>
    <p:restoredTop sz="94679"/>
  </p:normalViewPr>
  <p:slideViewPr>
    <p:cSldViewPr snapToGrid="0">
      <p:cViewPr varScale="1">
        <p:scale>
          <a:sx n="57" d="100"/>
          <a:sy n="57" d="100"/>
        </p:scale>
        <p:origin x="168" y="1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4D17A2-774D-6047-85D5-22E6D1402628}" type="datetimeFigureOut">
              <a:rPr lang="en-US" smtClean="0"/>
              <a:t>2/21/26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0BAA4F-2BA1-FF42-ABB6-05E982B5FA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5838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quote highlights the value of horizontal leadership: leaders working </a:t>
            </a:r>
            <a:r>
              <a:rPr lang="en-US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with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their teams, not over them. Heard emphasizes empathy, listening, and collaboration, which are closely linked to EI and CQ.”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0BAA4F-2BA1-FF42-ABB6-05E982B5FAB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3984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Heard’s emphasis on empathy directly reflects Goleman’s model. However, EI is not simply being “nice” — it shapes motivation, conflict management and trust. Although 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criticised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for measurement issues, research consistently links EI with leadership effectiveness. While Goleman (1998) 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popularised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EI in leadership, Mayer, Salovey and Caruso (2008) 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conceptualise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EI as a measurable cognitive ability. Research suggests EI predicts leadership effectiveness, particularly in roles requiring high interpersonal interaction (Côté, 2014).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0BAA4F-2BA1-FF42-ABB6-05E982B5FAB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1512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Heard’s “lost in translation” experience reflects cultural adaptability. In global 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organisations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leaders must adjust communication and leadership styles. Without CQ, leaders risk cultural misunderstandings that damage collaboration.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0BAA4F-2BA1-FF42-ABB6-05E982B5FAB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985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Systems Theory explains why EI and CQ matter. Leadership 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behaviour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influences relationships, which influence productivity and innovation. Heard’s horizontal leadership strengthens system connectivity rather than reinforcing hierarchy.</a:t>
            </a:r>
          </a:p>
          <a:p>
            <a:b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Slide 6 – Integrating the Theories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Heard’s approach combines:</a:t>
            </a:r>
          </a:p>
          <a:p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Empathy → Emotional Intelligence</a:t>
            </a: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Multicultural awareness → Cultural Intelligence</a:t>
            </a: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Horizontal structure → Systems thinking</a:t>
            </a: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Outcome:</a:t>
            </a: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Psychological safety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Collaboration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Innovation</a:t>
            </a:r>
          </a:p>
          <a:p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Speaker Notes:</a:t>
            </a: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These are not separate ideas. EI strengthens relationships, CQ ensures cross-cultural effectiveness, and Systems Theory shows how this impacts the entire 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organisation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b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Slide 7 – Business Example: Lidl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Lidl</a:t>
            </a:r>
          </a:p>
          <a:p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Context:</a:t>
            </a: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German leadership culture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UK operations</a:t>
            </a:r>
          </a:p>
          <a:p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Analysis:</a:t>
            </a: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Requires CQ for adaptation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 improves employee engagement in retail</a:t>
            </a:r>
          </a:p>
          <a:p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Speaker Notes:</a:t>
            </a: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Lidl must balance German efficiency with UK workplace expectations. Without cultural adaptation, performance could suffer. Systems Theory shows how leadership misalignment affects morale, service and profitability.</a:t>
            </a:r>
          </a:p>
          <a:p>
            <a:b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Slide 8 – Business Example: Asda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Asda</a:t>
            </a:r>
          </a:p>
          <a:p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Focus:</a:t>
            </a: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Inclusive culture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Employee wellbeing</a:t>
            </a:r>
          </a:p>
          <a:p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Analysis:</a:t>
            </a: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Empathetic leadership reduces turnover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Inclusion must be 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behavioural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not symbolic</a:t>
            </a:r>
          </a:p>
          <a:p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Speaker Notes:</a:t>
            </a: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Asda demonstrates how EI supports staff engagement. From a systems perspective, improved wellbeing strengthens 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organisational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stability and customer experience.</a:t>
            </a:r>
          </a:p>
          <a:p>
            <a:b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Slide 9 – Business Example: Google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Google</a:t>
            </a:r>
          </a:p>
          <a:p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Project Aristotle:</a:t>
            </a:r>
            <a:b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Psychological safety = key to performance</a:t>
            </a:r>
          </a:p>
          <a:p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Requires:</a:t>
            </a: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Trust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Empathy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Respect</a:t>
            </a:r>
          </a:p>
          <a:p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Speaker Notes:</a:t>
            </a: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Google’s findings support Goleman’s argument about emotional competence. Psychological safety depends on emotionally intelligent and culturally aware leadership, especially in global teams.</a:t>
            </a:r>
          </a:p>
          <a:p>
            <a:b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Slide 10 – Business Example: Toyota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Toyota</a:t>
            </a:r>
          </a:p>
          <a:p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Toyota Production System:</a:t>
            </a: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Collective responsibility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Continuous improvement</a:t>
            </a:r>
          </a:p>
          <a:p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Analysis:</a:t>
            </a: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Requires employee voice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Needs CQ in global plants</a:t>
            </a:r>
          </a:p>
          <a:p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Speaker Notes:</a:t>
            </a: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Toyota relies on employees speaking up. Without emotionally intelligent leadership, this would not happen. Cultural Intelligence enables Toyota to adapt its Japanese management philosophy globally.</a:t>
            </a:r>
          </a:p>
          <a:p>
            <a:b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Slide 11 – Critical Evaluation</a:t>
            </a:r>
          </a:p>
          <a:p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Strengths of EI &amp; CQ:</a:t>
            </a: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Enhance collaboration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Improve diversity management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Support innovation</a:t>
            </a:r>
          </a:p>
          <a:p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Limitations:</a:t>
            </a: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Hard to measure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Cannot replace structural strategy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Context-dependent</a:t>
            </a:r>
          </a:p>
          <a:p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Speaker Notes:</a:t>
            </a: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 and CQ are powerful but not sufficient alone. Systems Theory reminds us leadership operates within wider economic and structural constraints. However, without relational competence, systems weaken.</a:t>
            </a:r>
          </a:p>
          <a:p>
            <a:b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Slide 12 – Conclusion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Edith Heard’s quote illustrates that: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Empathy strengthens influence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Cultural awareness enables collaboration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Horizontal leadership reflects systems thinking</a:t>
            </a:r>
          </a:p>
          <a:p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Final Argument:</a:t>
            </a: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multicultural, collaborative 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organisations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emotional and cultural intelligence are systemic leadership capabilities — not optional soft skills.</a:t>
            </a:r>
          </a:p>
          <a:p>
            <a:b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References (Harvard Style)</a:t>
            </a:r>
          </a:p>
          <a:p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Bertalanffy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(1968)</a:t>
            </a:r>
            <a:b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Earley &amp; Ang (2003)</a:t>
            </a:r>
            <a:b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Goleman (1995; 1998)</a:t>
            </a:r>
            <a:b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Landy (2005)</a:t>
            </a:r>
          </a:p>
          <a:p>
            <a:b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you’d like, I can now:</a:t>
            </a: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Tighten this further so it fits exactly into </a:t>
            </a:r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15 minutes</a:t>
            </a: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 elevate the critique slightly more to push toward a </a:t>
            </a:r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70%+ first-class standard</a:t>
            </a: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 create a </a:t>
            </a:r>
            <a:r>
              <a:rPr lang="en-US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separate 1-page critical summary to submit alongside slides</a:t>
            </a:r>
            <a:endParaRPr lang="en-US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0BAA4F-2BA1-FF42-ABB6-05E982B5FAB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7395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These are not separate ideas. EI strengthens relationships, CQ ensures cross-cultural effectiveness, and Systems Theory shows how this impacts the entire 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organisation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0BAA4F-2BA1-FF42-ABB6-05E982B5FAB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93543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Toyota relies on employees speaking up. Without emotionally intelligent leadership, this would not happen. Cultural Intelligence enables Toyota to adapt its Japanese management philosophy globally.</a:t>
            </a:r>
          </a:p>
          <a:p>
            <a:br>
              <a:rPr lang="en-US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0BAA4F-2BA1-FF42-ABB6-05E982B5FAB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389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Asda demonstrates how EI supports staff engagement. From a systems perspective, improved wellbeing strengthens </a:t>
            </a:r>
            <a:r>
              <a:rPr lang="en-US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organisational</a:t>
            </a:r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stability and customer experience.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0BAA4F-2BA1-FF42-ABB6-05E982B5FAB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9013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Google’s findings support Goleman’s argument about emotional competence. Psychological safety depends on emotionally intelligent and culturally aware leadership, especially in global teams.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0BAA4F-2BA1-FF42-ABB6-05E982B5FAB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520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Lidl must balance German efficiency with UK workplace expectations. Without cultural adaptation, performance could suffer. Systems Theory shows how leadership misalignment affects morale, service and profitability.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0BAA4F-2BA1-FF42-ABB6-05E982B5FAB1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3661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EI and CQ are powerful but not sufficient alone. Systems Theory reminds us leadership operates within wider economic and structural constraints. However, without relational competence, systems weaken.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0BAA4F-2BA1-FF42-ABB6-05E982B5FAB1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6204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131A2-AACB-114E-BFBE-A108B6D36139}" type="datetimeFigureOut">
              <a:rPr lang="en-US" smtClean="0"/>
              <a:t>2/21/26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5A83B-7733-4946-B5EB-B213F1D6BE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1593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131A2-AACB-114E-BFBE-A108B6D36139}" type="datetimeFigureOut">
              <a:rPr lang="en-US" smtClean="0"/>
              <a:t>2/21/26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5A83B-7733-4946-B5EB-B213F1D6BE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2314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131A2-AACB-114E-BFBE-A108B6D36139}" type="datetimeFigureOut">
              <a:rPr lang="en-US" smtClean="0"/>
              <a:t>2/21/26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5A83B-7733-4946-B5EB-B213F1D6BE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52715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131A2-AACB-114E-BFBE-A108B6D36139}" type="datetimeFigureOut">
              <a:rPr lang="en-US" smtClean="0"/>
              <a:t>2/21/26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5A83B-7733-4946-B5EB-B213F1D6BE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38231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131A2-AACB-114E-BFBE-A108B6D36139}" type="datetimeFigureOut">
              <a:rPr lang="en-US" smtClean="0"/>
              <a:t>2/21/26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5A83B-7733-4946-B5EB-B213F1D6BE2D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0701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131A2-AACB-114E-BFBE-A108B6D36139}" type="datetimeFigureOut">
              <a:rPr lang="en-US" smtClean="0"/>
              <a:t>2/21/26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5A83B-7733-4946-B5EB-B213F1D6BE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7301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131A2-AACB-114E-BFBE-A108B6D36139}" type="datetimeFigureOut">
              <a:rPr lang="en-US" smtClean="0"/>
              <a:t>2/21/26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5A83B-7733-4946-B5EB-B213F1D6BE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2122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131A2-AACB-114E-BFBE-A108B6D36139}" type="datetimeFigureOut">
              <a:rPr lang="en-US" smtClean="0"/>
              <a:t>2/21/26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5A83B-7733-4946-B5EB-B213F1D6BE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85589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D37131A2-AACB-114E-BFBE-A108B6D36139}" type="datetimeFigureOut">
              <a:rPr lang="en-US" smtClean="0"/>
              <a:t>2/21/26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5A83B-7733-4946-B5EB-B213F1D6BE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0000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131A2-AACB-114E-BFBE-A108B6D36139}" type="datetimeFigureOut">
              <a:rPr lang="en-US" smtClean="0"/>
              <a:t>2/21/26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5A83B-7733-4946-B5EB-B213F1D6BE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4228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7131A2-AACB-114E-BFBE-A108B6D36139}" type="datetimeFigureOut">
              <a:rPr lang="en-US" smtClean="0"/>
              <a:t>2/21/26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B5A83B-7733-4946-B5EB-B213F1D6BE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5606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37131A2-AACB-114E-BFBE-A108B6D36139}" type="datetimeFigureOut">
              <a:rPr lang="en-US" smtClean="0"/>
              <a:t>2/21/26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7EB5A83B-7733-4946-B5EB-B213F1D6BE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4537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47BF0-AE45-E0A3-157C-58CE17AB7F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265562"/>
            <a:ext cx="8991600" cy="2767102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Emotional and Cultural Intelligence in Leadership:</a:t>
            </a:r>
            <a:br>
              <a:rPr lang="en-US" b="1" dirty="0"/>
            </a:br>
            <a:r>
              <a:rPr lang="en-US" b="1" dirty="0"/>
              <a:t>A Systems and Leadership Theory Perspective.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320E39-0901-6298-7C05-6E4984AC72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79277" y="3942640"/>
            <a:ext cx="6801612" cy="1239894"/>
          </a:xfrm>
        </p:spPr>
        <p:txBody>
          <a:bodyPr/>
          <a:lstStyle/>
          <a:p>
            <a:br>
              <a:rPr lang="en-US" dirty="0"/>
            </a:br>
            <a:r>
              <a:rPr lang="en-US" dirty="0"/>
              <a:t>Based on Edith Heard’s statement on leadership in complex, collaborative environments.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5442AB-50A3-5A44-803E-BE7327C30967}"/>
              </a:ext>
            </a:extLst>
          </p:cNvPr>
          <p:cNvSpPr txBox="1"/>
          <p:nvPr/>
        </p:nvSpPr>
        <p:spPr>
          <a:xfrm>
            <a:off x="157654" y="5628757"/>
            <a:ext cx="573864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Module: Leadership and Management</a:t>
            </a:r>
            <a:br>
              <a:rPr lang="en-US" dirty="0">
                <a:solidFill>
                  <a:srgbClr val="000000"/>
                </a:solidFill>
              </a:rPr>
            </a:br>
            <a:r>
              <a:rPr lang="en-US" dirty="0">
                <a:solidFill>
                  <a:srgbClr val="000000"/>
                </a:solidFill>
              </a:rPr>
              <a:t>Assessment: Individual Presentation (15 minutes)</a:t>
            </a:r>
          </a:p>
          <a:p>
            <a:r>
              <a:rPr lang="en-US" dirty="0">
                <a:solidFill>
                  <a:srgbClr val="000000"/>
                </a:solidFill>
              </a:rPr>
              <a:t>Name: Jordan Chevannes </a:t>
            </a:r>
          </a:p>
          <a:p>
            <a:r>
              <a:rPr lang="en-US" dirty="0">
                <a:solidFill>
                  <a:srgbClr val="000000"/>
                </a:solidFill>
              </a:rPr>
              <a:t>Student I.D: 2507204</a:t>
            </a:r>
          </a:p>
          <a:p>
            <a:endParaRPr lang="en-US" dirty="0"/>
          </a:p>
        </p:txBody>
      </p:sp>
      <p:pic>
        <p:nvPicPr>
          <p:cNvPr id="1026" name="Picture 2" descr="Emotional Intelligence (EQ ...">
            <a:extLst>
              <a:ext uri="{FF2B5EF4-FFF2-40B4-BE49-F238E27FC236}">
                <a16:creationId xmlns:a16="http://schemas.microsoft.com/office/drawing/2014/main" id="{595BB55D-B6DC-BE32-EC08-8889A71732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2555" y="4895582"/>
            <a:ext cx="2981093" cy="1597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70518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7" name="Rectangle 2076">
            <a:extLst>
              <a:ext uri="{FF2B5EF4-FFF2-40B4-BE49-F238E27FC236}">
                <a16:creationId xmlns:a16="http://schemas.microsoft.com/office/drawing/2014/main" id="{F7EAFAA4-859B-42B4-AC85-F32CFE695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9085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74FF14-08E4-672B-1120-9CA3237F7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3757" y="1290025"/>
            <a:ext cx="4475892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/>
              <a:t>INTRODUCTION</a:t>
            </a:r>
          </a:p>
        </p:txBody>
      </p:sp>
      <p:sp>
        <p:nvSpPr>
          <p:cNvPr id="2078" name="Rectangle 2077">
            <a:extLst>
              <a:ext uri="{FF2B5EF4-FFF2-40B4-BE49-F238E27FC236}">
                <a16:creationId xmlns:a16="http://schemas.microsoft.com/office/drawing/2014/main" id="{B3855DB9-46C3-47FA-992C-FC2BE58A7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966" y="640080"/>
            <a:ext cx="481888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76" name="Rectangle 2075">
            <a:extLst>
              <a:ext uri="{FF2B5EF4-FFF2-40B4-BE49-F238E27FC236}">
                <a16:creationId xmlns:a16="http://schemas.microsoft.com/office/drawing/2014/main" id="{A2B401D5-BF67-49A4-8617-0C6BD886C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0777" y="806357"/>
            <a:ext cx="4511266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Emotional &amp; Cultural Intelligence ...">
            <a:extLst>
              <a:ext uri="{FF2B5EF4-FFF2-40B4-BE49-F238E27FC236}">
                <a16:creationId xmlns:a16="http://schemas.microsoft.com/office/drawing/2014/main" id="{4F591D7E-1058-D7B3-D40C-9723998191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540" r="18478" b="-2"/>
          <a:stretch>
            <a:fillRect/>
          </a:stretch>
        </p:blipFill>
        <p:spPr bwMode="auto">
          <a:xfrm>
            <a:off x="733871" y="749496"/>
            <a:ext cx="4665077" cy="4823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BA424D-045F-A39E-88E3-7B0875AB29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23757" y="2858703"/>
            <a:ext cx="4475892" cy="3042547"/>
          </a:xfrm>
        </p:spPr>
        <p:txBody>
          <a:bodyPr>
            <a:normAutofit fontScale="77500" lnSpcReduction="20000"/>
          </a:bodyPr>
          <a:lstStyle/>
          <a:p>
            <a:r>
              <a:rPr lang="en-US" sz="1900" dirty="0">
                <a:solidFill>
                  <a:schemeClr val="tx1"/>
                </a:solidFill>
              </a:rPr>
              <a:t>This presentation explores the importance of emotional and cultural intelligence in leadership, using Edith Heard’s quote as a starting point.</a:t>
            </a:r>
          </a:p>
          <a:p>
            <a:r>
              <a:rPr lang="en-US" sz="1900" dirty="0">
                <a:solidFill>
                  <a:schemeClr val="tx1"/>
                </a:solidFill>
              </a:rPr>
              <a:t>Her emphasis on empathy and a horizontal leadership style reflects a shift away from traditional hierarchy towards relational leadership.</a:t>
            </a:r>
          </a:p>
          <a:p>
            <a:r>
              <a:rPr lang="en-US" sz="1900" dirty="0">
                <a:solidFill>
                  <a:schemeClr val="tx1"/>
                </a:solidFill>
              </a:rPr>
              <a:t>I will argue that emotional and cultural intelligence are not just personal traits, but systemic capabilities. Using Systems Theory, I will show how leadership behavior affects organizational performance.</a:t>
            </a:r>
          </a:p>
          <a:p>
            <a:r>
              <a:rPr lang="en-US" sz="1900" dirty="0">
                <a:solidFill>
                  <a:schemeClr val="tx1"/>
                </a:solidFill>
              </a:rPr>
              <a:t>I will apply this to Lidl, Asda, Google and Toyota to demonstrate how these competencies operate in real multicultural environments.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57399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07017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0172" y="0"/>
            <a:ext cx="912182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23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2414E5-8CB6-258F-1A4A-19E6E0486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Edith Heard’s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DD66C-F901-2A73-6278-6E7DE12C6E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9226" y="720083"/>
            <a:ext cx="5320696" cy="4053840"/>
          </a:xfrm>
        </p:spPr>
        <p:txBody>
          <a:bodyPr anchor="ctr">
            <a:normAutofit/>
          </a:bodyPr>
          <a:lstStyle/>
          <a:p>
            <a:r>
              <a:rPr lang="en-US" b="1" dirty="0"/>
              <a:t>“</a:t>
            </a:r>
            <a:r>
              <a:rPr lang="en-US" b="1" dirty="0">
                <a:cs typeface="Arial" panose="020B0604020202020204" pitchFamily="34" charset="0"/>
              </a:rPr>
              <a:t>I apply the same leadership principles to every part of my life. I tend to be very horizontal in my approach. I don’t think of my lap members as me working for me; I'm working with them…[ I believe in] the importance of empathy, of trying to listen and tune into people to bring them on board. I think I learned this from an early age, when I was rather lost in translation, as an only child in a multilingual and multicultural environment.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5209C7-9480-9EBD-9042-DE448DBEAA93}"/>
              </a:ext>
            </a:extLst>
          </p:cNvPr>
          <p:cNvSpPr txBox="1"/>
          <p:nvPr/>
        </p:nvSpPr>
        <p:spPr>
          <a:xfrm>
            <a:off x="4777719" y="4671351"/>
            <a:ext cx="688698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>
              <a:defRPr/>
            </a:pPr>
            <a:r>
              <a:rPr lang="en-US" dirty="0">
                <a:latin typeface="Sagona Book" panose="02020503050505020204" pitchFamily="18" charset="0"/>
              </a:rPr>
              <a:t>This quote highlights the value of horizontal leadership: That being leaders working with their teams, not over them. Heard emphasizes empathy, listening, and collaboration, which are closely linked to EI and CQ.”</a:t>
            </a:r>
          </a:p>
          <a:p>
            <a:pPr lvl="0" defTabSz="914400">
              <a:defRPr/>
            </a:pPr>
            <a:endParaRPr lang="en-US" dirty="0">
              <a:latin typeface="Sagona Book" panose="0202050305050502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267C54-5ADC-9692-86EF-C14ADC89E24A}"/>
              </a:ext>
            </a:extLst>
          </p:cNvPr>
          <p:cNvSpPr txBox="1"/>
          <p:nvPr/>
        </p:nvSpPr>
        <p:spPr>
          <a:xfrm>
            <a:off x="4777718" y="5838916"/>
            <a:ext cx="67496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Sagona Book" panose="02020503050505020204" pitchFamily="18" charset="0"/>
              </a:rPr>
              <a:t>However, horizontal leadership may be challenging in highly hierarchical or time-pressured environments.</a:t>
            </a:r>
            <a:r>
              <a:rPr lang="en-US" dirty="0"/>
              <a:t> </a:t>
            </a:r>
            <a:r>
              <a:rPr lang="en-US" b="1" dirty="0"/>
              <a:t>(Pearce and Sims, 2002).</a:t>
            </a:r>
            <a:endParaRPr lang="en-US" b="1" dirty="0">
              <a:latin typeface="Sagona Book" panose="02020503050505020204" pitchFamily="18" charset="0"/>
            </a:endParaRPr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BAD0D4DD-FF98-299A-6729-CBF9E275F4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53" y="4857546"/>
            <a:ext cx="1314857" cy="1904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22521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0E04E-2988-6D8D-F9BB-99322597CD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4122" y="1446874"/>
            <a:ext cx="3698803" cy="1440394"/>
          </a:xfrm>
          <a:noFill/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en-US" sz="2400" b="1" dirty="0"/>
              <a:t>Emotional Intelligence (EI)</a:t>
            </a:r>
            <a:br>
              <a:rPr lang="en-US" sz="2400" b="1" dirty="0"/>
            </a:b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B403EBD-907E-4D59-98D4-A72CD1063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4F22E-4CBD-B014-ADC9-F5D0DC91E3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9182" y="802638"/>
            <a:ext cx="5408696" cy="5252722"/>
          </a:xfrm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EI:</a:t>
            </a:r>
            <a:r>
              <a:rPr lang="en-US" dirty="0">
                <a:solidFill>
                  <a:schemeClr val="bg1"/>
                </a:solidFill>
              </a:rPr>
              <a:t> Is the ability to recognize and manage emotions (</a:t>
            </a:r>
            <a:r>
              <a:rPr lang="en-US" b="1" dirty="0">
                <a:solidFill>
                  <a:schemeClr val="bg1"/>
                </a:solidFill>
              </a:rPr>
              <a:t>Goleman, 1995)</a:t>
            </a:r>
          </a:p>
          <a:p>
            <a:r>
              <a:rPr lang="en-US" b="1" dirty="0">
                <a:solidFill>
                  <a:schemeClr val="bg1"/>
                </a:solidFill>
              </a:rPr>
              <a:t>Core elements: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Self-awareness</a:t>
            </a:r>
          </a:p>
          <a:p>
            <a:r>
              <a:rPr lang="en-US" dirty="0">
                <a:solidFill>
                  <a:schemeClr val="bg1"/>
                </a:solidFill>
              </a:rPr>
              <a:t>Self-regulation</a:t>
            </a:r>
          </a:p>
          <a:p>
            <a:r>
              <a:rPr lang="en-US" dirty="0">
                <a:solidFill>
                  <a:schemeClr val="bg1"/>
                </a:solidFill>
              </a:rPr>
              <a:t>Empathy</a:t>
            </a:r>
          </a:p>
          <a:p>
            <a:r>
              <a:rPr lang="en-US" dirty="0">
                <a:solidFill>
                  <a:schemeClr val="bg1"/>
                </a:solidFill>
              </a:rPr>
              <a:t>Social skills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Goleman states “The most effective leaders… have a high degree of emotional intelligence” </a:t>
            </a:r>
            <a:r>
              <a:rPr lang="en-US" b="1" dirty="0">
                <a:solidFill>
                  <a:schemeClr val="bg1"/>
                </a:solidFill>
              </a:rPr>
              <a:t>(Goleman, 1998).</a:t>
            </a:r>
          </a:p>
          <a:p>
            <a:r>
              <a:rPr lang="en-US" b="1" dirty="0">
                <a:solidFill>
                  <a:schemeClr val="bg1"/>
                </a:solidFill>
              </a:rPr>
              <a:t>Critical View: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Difficult to measure </a:t>
            </a:r>
            <a:r>
              <a:rPr lang="en-US" b="1" dirty="0">
                <a:solidFill>
                  <a:schemeClr val="bg1"/>
                </a:solidFill>
              </a:rPr>
              <a:t>(Landy, 2005)</a:t>
            </a:r>
          </a:p>
          <a:p>
            <a:r>
              <a:rPr lang="en-US" dirty="0">
                <a:solidFill>
                  <a:schemeClr val="bg1"/>
                </a:solidFill>
              </a:rPr>
              <a:t>Sometimes overlaps with personality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5F77B0C-2896-B47C-E68E-5A61AA089165}"/>
              </a:ext>
            </a:extLst>
          </p:cNvPr>
          <p:cNvSpPr txBox="1"/>
          <p:nvPr/>
        </p:nvSpPr>
        <p:spPr>
          <a:xfrm>
            <a:off x="6049182" y="5750757"/>
            <a:ext cx="609805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0" i="0" u="none" strike="noStrike" kern="1200" dirty="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rPr>
              <a:t>Research suggests EI predicts leadership effectiveness, particularly in roles requiring high interpersonal interaction </a:t>
            </a:r>
            <a:r>
              <a:rPr lang="en-US" sz="1800" b="1" i="0" u="none" strike="noStrike" kern="1200" dirty="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rPr>
              <a:t>(Côté, 2014).</a:t>
            </a:r>
            <a:endParaRPr lang="en-US" b="1" dirty="0">
              <a:solidFill>
                <a:schemeClr val="bg1"/>
              </a:solidFill>
            </a:endParaRPr>
          </a:p>
        </p:txBody>
      </p:sp>
      <p:pic>
        <p:nvPicPr>
          <p:cNvPr id="4098" name="Picture 2" descr="Emotional Intelligence – ThinkPsych">
            <a:extLst>
              <a:ext uri="{FF2B5EF4-FFF2-40B4-BE49-F238E27FC236}">
                <a16:creationId xmlns:a16="http://schemas.microsoft.com/office/drawing/2014/main" id="{08D6D268-D853-6051-7AA6-292BEE78EE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093" y="3035362"/>
            <a:ext cx="4479900" cy="2853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32567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41" name="Rectangle 5140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42" name="Rectangle 5141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7704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BCFB33-CE25-4D7A-E5CF-02EDE59332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4559" y="643467"/>
            <a:ext cx="3363974" cy="1728044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 sz="2000">
                <a:solidFill>
                  <a:schemeClr val="bg1"/>
                </a:solidFill>
              </a:rPr>
              <a:t>Cultural Intelligence (CQ)</a:t>
            </a:r>
          </a:p>
        </p:txBody>
      </p:sp>
      <p:pic>
        <p:nvPicPr>
          <p:cNvPr id="5122" name="Picture 2" descr="Cultural Intelligence: The Key to Thriving Global Teams">
            <a:extLst>
              <a:ext uri="{FF2B5EF4-FFF2-40B4-BE49-F238E27FC236}">
                <a16:creationId xmlns:a16="http://schemas.microsoft.com/office/drawing/2014/main" id="{4B85CBCA-A08D-A0B4-309F-7AB6B1804C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8" y="1590538"/>
            <a:ext cx="6250769" cy="351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D2EF57-5742-D9F5-2C58-421CAABC77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4558" y="2638044"/>
            <a:ext cx="3363974" cy="34156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chemeClr val="bg1"/>
                </a:solidFill>
              </a:rPr>
              <a:t>Is the ability to function effectively across cultures (</a:t>
            </a:r>
            <a:r>
              <a:rPr lang="en-US" sz="1700" b="1" dirty="0">
                <a:solidFill>
                  <a:schemeClr val="bg1"/>
                </a:solidFill>
              </a:rPr>
              <a:t>Earley &amp; Ang (2003</a:t>
            </a:r>
            <a:endParaRPr lang="en-US" sz="1700" dirty="0">
              <a:solidFill>
                <a:schemeClr val="bg1"/>
              </a:solidFill>
            </a:endParaRPr>
          </a:p>
          <a:p>
            <a:r>
              <a:rPr lang="en-US" sz="1700" dirty="0">
                <a:solidFill>
                  <a:schemeClr val="bg1"/>
                </a:solidFill>
              </a:rPr>
              <a:t>Cognitive CQ</a:t>
            </a:r>
          </a:p>
          <a:p>
            <a:r>
              <a:rPr lang="en-US" sz="1700" dirty="0">
                <a:solidFill>
                  <a:schemeClr val="bg1"/>
                </a:solidFill>
              </a:rPr>
              <a:t>Metacognitive CQ</a:t>
            </a:r>
          </a:p>
          <a:p>
            <a:r>
              <a:rPr lang="en-US" sz="1700" dirty="0">
                <a:solidFill>
                  <a:schemeClr val="bg1"/>
                </a:solidFill>
              </a:rPr>
              <a:t>Motivational CQ</a:t>
            </a:r>
          </a:p>
          <a:p>
            <a:r>
              <a:rPr lang="en-US" sz="1700" dirty="0">
                <a:solidFill>
                  <a:schemeClr val="bg1"/>
                </a:solidFill>
              </a:rPr>
              <a:t>Behavioral CQ</a:t>
            </a:r>
          </a:p>
          <a:p>
            <a:r>
              <a:rPr lang="en-US" sz="1700" b="1" dirty="0">
                <a:solidFill>
                  <a:schemeClr val="bg1"/>
                </a:solidFill>
              </a:rPr>
              <a:t>Critical Insight:</a:t>
            </a:r>
            <a:br>
              <a:rPr lang="en-US" sz="1700" dirty="0">
                <a:solidFill>
                  <a:schemeClr val="bg1"/>
                </a:solidFill>
              </a:rPr>
            </a:br>
            <a:r>
              <a:rPr lang="en-US" sz="1700" dirty="0">
                <a:solidFill>
                  <a:schemeClr val="bg1"/>
                </a:solidFill>
              </a:rPr>
              <a:t>Awareness alone is not enough leaders must adapt behavior.</a:t>
            </a:r>
          </a:p>
          <a:p>
            <a:endParaRPr lang="en-US" sz="1700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C28D3E2-18D6-CF6B-D6FA-EC9D06AAB7E9}"/>
              </a:ext>
            </a:extLst>
          </p:cNvPr>
          <p:cNvSpPr txBox="1"/>
          <p:nvPr/>
        </p:nvSpPr>
        <p:spPr>
          <a:xfrm>
            <a:off x="706708" y="5730500"/>
            <a:ext cx="609805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i="0" u="none" strike="noStrike" dirty="0">
                <a:solidFill>
                  <a:srgbClr val="000000"/>
                </a:solidFill>
                <a:effectLst/>
                <a:latin typeface="-webkit-standard"/>
              </a:rPr>
              <a:t>Ang et al. (2007) 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showed that cultural intelligence can reliably predict how well people work across cultures.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33684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7BD17-4CCA-AE2D-AA21-1288E465D6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016" y="1433945"/>
            <a:ext cx="4133741" cy="1717726"/>
          </a:xfrm>
          <a:noFill/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sz="2400" b="1" dirty="0"/>
              <a:t>Systems Theory of Management  </a:t>
            </a:r>
            <a:br>
              <a:rPr lang="en-US" sz="2400" b="1" dirty="0"/>
            </a:br>
            <a:br>
              <a:rPr lang="en-US" sz="2400" dirty="0"/>
            </a:b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B403EBD-907E-4D59-98D4-A72CD1063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F3E94-A97D-D99F-64C1-9D290E18CF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12098"/>
            <a:ext cx="5408696" cy="5252722"/>
          </a:xfrm>
        </p:spPr>
        <p:txBody>
          <a:bodyPr anchor="ctr"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Systems Theory (</a:t>
            </a:r>
            <a:r>
              <a:rPr lang="en-US" b="1" dirty="0" err="1">
                <a:solidFill>
                  <a:schemeClr val="bg1"/>
                </a:solidFill>
              </a:rPr>
              <a:t>Bertalanffy</a:t>
            </a:r>
            <a:r>
              <a:rPr lang="en-US" b="1" dirty="0">
                <a:solidFill>
                  <a:schemeClr val="bg1"/>
                </a:solidFill>
              </a:rPr>
              <a:t>, 1968)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Organizations = interconnected systems.</a:t>
            </a:r>
          </a:p>
          <a:p>
            <a:r>
              <a:rPr lang="en-US" b="1" dirty="0">
                <a:solidFill>
                  <a:schemeClr val="bg1"/>
                </a:solidFill>
              </a:rPr>
              <a:t>Key Idea: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Leadership behavior affects the whole system.</a:t>
            </a:r>
          </a:p>
          <a:p>
            <a:r>
              <a:rPr lang="en-US" b="1" dirty="0">
                <a:solidFill>
                  <a:schemeClr val="bg1"/>
                </a:solidFill>
              </a:rPr>
              <a:t>Application: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Morale</a:t>
            </a:r>
          </a:p>
          <a:p>
            <a:r>
              <a:rPr lang="en-US" dirty="0">
                <a:solidFill>
                  <a:schemeClr val="bg1"/>
                </a:solidFill>
              </a:rPr>
              <a:t>Communication</a:t>
            </a:r>
          </a:p>
          <a:p>
            <a:r>
              <a:rPr lang="en-US" dirty="0">
                <a:solidFill>
                  <a:schemeClr val="bg1"/>
                </a:solidFill>
              </a:rPr>
              <a:t>Performance</a:t>
            </a:r>
          </a:p>
          <a:p>
            <a:r>
              <a:rPr lang="en-US" dirty="0">
                <a:solidFill>
                  <a:schemeClr val="bg1"/>
                </a:solidFill>
              </a:rPr>
              <a:t>Culture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F65660-F8A0-275D-E880-24CDCA3F94BF}"/>
              </a:ext>
            </a:extLst>
          </p:cNvPr>
          <p:cNvSpPr txBox="1"/>
          <p:nvPr/>
        </p:nvSpPr>
        <p:spPr>
          <a:xfrm>
            <a:off x="6846849" y="5664820"/>
            <a:ext cx="5151863" cy="646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2A67D2-A4F1-8E76-FDE1-1E8E9D4C9F07}"/>
              </a:ext>
            </a:extLst>
          </p:cNvPr>
          <p:cNvSpPr txBox="1"/>
          <p:nvPr/>
        </p:nvSpPr>
        <p:spPr>
          <a:xfrm>
            <a:off x="5471178" y="5455195"/>
            <a:ext cx="68769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Senge (1990) </a:t>
            </a:r>
            <a:r>
              <a:rPr lang="en-US" dirty="0">
                <a:solidFill>
                  <a:schemeClr val="bg1"/>
                </a:solidFill>
              </a:rPr>
              <a:t>argues that organizations function as learning systems shaped by feedback loops. From this perspective, leadership behavior becomes a leverage point influencing culture, engagement and innovation.</a:t>
            </a:r>
          </a:p>
        </p:txBody>
      </p:sp>
      <p:pic>
        <p:nvPicPr>
          <p:cNvPr id="6148" name="Picture 4" descr="Systems Theory of Management I ...">
            <a:extLst>
              <a:ext uri="{FF2B5EF4-FFF2-40B4-BE49-F238E27FC236}">
                <a16:creationId xmlns:a16="http://schemas.microsoft.com/office/drawing/2014/main" id="{9634106A-77FF-3509-DA48-678385FFF5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484" y="3508370"/>
            <a:ext cx="3850804" cy="215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72784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EE2EB-0351-42B5-AE92-61FF3472C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291" y="1248303"/>
            <a:ext cx="3698803" cy="1440394"/>
          </a:xfrm>
          <a:noFill/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dirty="0"/>
              <a:t>Integrating the Theories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B403EBD-907E-4D59-98D4-A72CD1063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E00F9-E3AC-E3D7-9481-32BAE8032C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9182" y="802638"/>
            <a:ext cx="5408696" cy="5252722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Heard’s approach combines:</a:t>
            </a:r>
          </a:p>
          <a:p>
            <a:r>
              <a:rPr lang="en-US" b="1" dirty="0">
                <a:solidFill>
                  <a:schemeClr val="bg1"/>
                </a:solidFill>
              </a:rPr>
              <a:t>Empathy → Emotional Intelligence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b="1" dirty="0">
                <a:solidFill>
                  <a:schemeClr val="bg1"/>
                </a:solidFill>
              </a:rPr>
              <a:t>Multicultural awareness → Cultural Intelligence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b="1" dirty="0">
                <a:solidFill>
                  <a:schemeClr val="bg1"/>
                </a:solidFill>
              </a:rPr>
              <a:t>Horizontal structure → Systems thinking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b="1" dirty="0">
                <a:solidFill>
                  <a:schemeClr val="bg1"/>
                </a:solidFill>
              </a:rPr>
              <a:t>Outcome: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Psychological safety</a:t>
            </a:r>
          </a:p>
          <a:p>
            <a:r>
              <a:rPr lang="en-US" dirty="0">
                <a:solidFill>
                  <a:schemeClr val="bg1"/>
                </a:solidFill>
              </a:rPr>
              <a:t>Collaboration</a:t>
            </a:r>
          </a:p>
          <a:p>
            <a:r>
              <a:rPr lang="en-US" dirty="0">
                <a:solidFill>
                  <a:schemeClr val="bg1"/>
                </a:solidFill>
              </a:rPr>
              <a:t>Innovation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CF1794C-E7AC-2A50-A337-1C88553CC74F}"/>
              </a:ext>
            </a:extLst>
          </p:cNvPr>
          <p:cNvSpPr txBox="1"/>
          <p:nvPr/>
        </p:nvSpPr>
        <p:spPr>
          <a:xfrm>
            <a:off x="5663045" y="5590309"/>
            <a:ext cx="59152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These are not separate ideas. EI strengthens relationships, CQ ensures cross-cultural effectiveness, and Systems Theory shows how this impacts the entire organization.</a:t>
            </a:r>
          </a:p>
        </p:txBody>
      </p:sp>
      <p:sp>
        <p:nvSpPr>
          <p:cNvPr id="6" name="AutoShape 2" descr="Integrated Theories and Contemporary ...">
            <a:extLst>
              <a:ext uri="{FF2B5EF4-FFF2-40B4-BE49-F238E27FC236}">
                <a16:creationId xmlns:a16="http://schemas.microsoft.com/office/drawing/2014/main" id="{3EDECA67-6FE6-1D1F-286C-7A429610866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705350" y="1968500"/>
            <a:ext cx="2781300" cy="292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4" descr="Integrated Theories and Contemporary ...">
            <a:extLst>
              <a:ext uri="{FF2B5EF4-FFF2-40B4-BE49-F238E27FC236}">
                <a16:creationId xmlns:a16="http://schemas.microsoft.com/office/drawing/2014/main" id="{954B1FC0-FF17-1E87-50D6-8FA394B51AA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857750" y="2120900"/>
            <a:ext cx="2781300" cy="292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198" name="Picture 6" descr="Integrated Theories and Contemporary Perspectives |...">
            <a:extLst>
              <a:ext uri="{FF2B5EF4-FFF2-40B4-BE49-F238E27FC236}">
                <a16:creationId xmlns:a16="http://schemas.microsoft.com/office/drawing/2014/main" id="{07FBC85E-21AF-0782-8066-A3937BDFA3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4663" y="2874363"/>
            <a:ext cx="3267704" cy="3426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79390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3" name="Rectangle 9222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5" name="Rectangle 9224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7704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579944-D10F-544A-34DC-DB8C7180E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4559" y="643467"/>
            <a:ext cx="3363974" cy="1728044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txBody>
          <a:bodyPr vert="horz" wrap="square" lIns="182880" tIns="182880" rIns="182880" bIns="182880" rtlCol="0"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TOYOTA</a:t>
            </a:r>
          </a:p>
        </p:txBody>
      </p:sp>
      <p:pic>
        <p:nvPicPr>
          <p:cNvPr id="9218" name="Picture 2" descr="Toyota (GB) PLC - Wikipedia">
            <a:extLst>
              <a:ext uri="{FF2B5EF4-FFF2-40B4-BE49-F238E27FC236}">
                <a16:creationId xmlns:a16="http://schemas.microsoft.com/office/drawing/2014/main" id="{91CEAE99-4A9E-4BBD-8324-A632472C7F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8" y="1320987"/>
            <a:ext cx="6250769" cy="4055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1C17707-1C18-5D66-2D2C-DDA65C0739A5}"/>
              </a:ext>
            </a:extLst>
          </p:cNvPr>
          <p:cNvSpPr txBox="1"/>
          <p:nvPr/>
        </p:nvSpPr>
        <p:spPr>
          <a:xfrm>
            <a:off x="8184558" y="2638044"/>
            <a:ext cx="3363974" cy="3415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b="1" i="0" u="none" strike="noStrike" dirty="0">
                <a:solidFill>
                  <a:schemeClr val="bg1"/>
                </a:solidFill>
                <a:effectLst/>
              </a:rPr>
              <a:t>Toyota Production System:</a:t>
            </a:r>
            <a:endParaRPr lang="en-US" b="0" i="0" u="none" strike="noStrike" dirty="0">
              <a:solidFill>
                <a:schemeClr val="bg1"/>
              </a:solidFill>
              <a:effectLst/>
            </a:endParaRPr>
          </a:p>
          <a:p>
            <a:pPr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chemeClr val="bg1"/>
                </a:solidFill>
                <a:effectLst/>
              </a:rPr>
              <a:t>Collective responsibility</a:t>
            </a:r>
          </a:p>
          <a:p>
            <a:pPr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chemeClr val="bg1"/>
                </a:solidFill>
                <a:effectLst/>
              </a:rPr>
              <a:t>Continuous improvement</a:t>
            </a:r>
          </a:p>
          <a:p>
            <a:pPr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b="0" i="0" u="none" strike="noStrike" dirty="0">
              <a:solidFill>
                <a:schemeClr val="bg1"/>
              </a:solidFill>
              <a:effectLst/>
            </a:endParaRPr>
          </a:p>
          <a:p>
            <a:pPr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b="1" i="0" u="none" strike="noStrike" dirty="0">
                <a:solidFill>
                  <a:schemeClr val="bg1"/>
                </a:solidFill>
                <a:effectLst/>
              </a:rPr>
              <a:t>Analysis:</a:t>
            </a:r>
            <a:endParaRPr lang="en-US" b="0" i="0" u="none" strike="noStrike" dirty="0">
              <a:solidFill>
                <a:schemeClr val="bg1"/>
              </a:solidFill>
              <a:effectLst/>
            </a:endParaRPr>
          </a:p>
          <a:p>
            <a:pPr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chemeClr val="bg1"/>
                </a:solidFill>
                <a:effectLst/>
              </a:rPr>
              <a:t>Requires employee voice</a:t>
            </a:r>
          </a:p>
          <a:p>
            <a:pPr indent="-228600" defTabSz="9144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chemeClr val="bg1"/>
                </a:solidFill>
                <a:effectLst/>
              </a:rPr>
              <a:t>Needs CQ in global stores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766AC38-2131-8D87-1ED5-7300549D9FF6}"/>
              </a:ext>
            </a:extLst>
          </p:cNvPr>
          <p:cNvSpPr txBox="1"/>
          <p:nvPr/>
        </p:nvSpPr>
        <p:spPr>
          <a:xfrm>
            <a:off x="643468" y="6050801"/>
            <a:ext cx="65825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Toyota Production System relies on employee involvement and shared problem-solving (Liker, 2004).</a:t>
            </a:r>
          </a:p>
        </p:txBody>
      </p:sp>
    </p:spTree>
    <p:extLst>
      <p:ext uri="{BB962C8B-B14F-4D97-AF65-F5344CB8AC3E}">
        <p14:creationId xmlns:p14="http://schemas.microsoft.com/office/powerpoint/2010/main" val="25424108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7" name="Rectangle 10246">
            <a:extLst>
              <a:ext uri="{FF2B5EF4-FFF2-40B4-BE49-F238E27FC236}">
                <a16:creationId xmlns:a16="http://schemas.microsoft.com/office/drawing/2014/main" id="{343EE4E4-4F6E-4D0C-8241-7422485C59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9085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632017-BADC-80F5-7A15-60AD13D07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3757" y="1290025"/>
            <a:ext cx="4475892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/>
              <a:t>ASDA</a:t>
            </a:r>
          </a:p>
        </p:txBody>
      </p:sp>
      <p:sp>
        <p:nvSpPr>
          <p:cNvPr id="10249" name="Rectangle 10248">
            <a:extLst>
              <a:ext uri="{FF2B5EF4-FFF2-40B4-BE49-F238E27FC236}">
                <a16:creationId xmlns:a16="http://schemas.microsoft.com/office/drawing/2014/main" id="{39CDFF21-67C6-4C4C-9A1C-C7726D3D3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966" y="640080"/>
            <a:ext cx="481888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0251" name="Rectangle 10250">
            <a:extLst>
              <a:ext uri="{FF2B5EF4-FFF2-40B4-BE49-F238E27FC236}">
                <a16:creationId xmlns:a16="http://schemas.microsoft.com/office/drawing/2014/main" id="{E98F8D60-BC6F-4B41-9481-5F49C96A10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1520" y="806357"/>
            <a:ext cx="4511266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42" name="Picture 2" descr="How Asda tackled phantom inventory with ...">
            <a:extLst>
              <a:ext uri="{FF2B5EF4-FFF2-40B4-BE49-F238E27FC236}">
                <a16:creationId xmlns:a16="http://schemas.microsoft.com/office/drawing/2014/main" id="{8E4D21AC-8B99-60B0-5657-7B002BC75E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8626" y="2105986"/>
            <a:ext cx="4159568" cy="2329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9170C4-ECEA-D100-7DE5-F0C1674976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23757" y="2858703"/>
            <a:ext cx="4475892" cy="304254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Inclusive culture</a:t>
            </a:r>
          </a:p>
          <a:p>
            <a:r>
              <a:rPr lang="en-US" dirty="0">
                <a:solidFill>
                  <a:srgbClr val="FFFFFF"/>
                </a:solidFill>
              </a:rPr>
              <a:t>Employee wellbeing</a:t>
            </a:r>
          </a:p>
          <a:p>
            <a:r>
              <a:rPr lang="en-US" b="1" dirty="0">
                <a:solidFill>
                  <a:srgbClr val="FFFFFF"/>
                </a:solidFill>
              </a:rPr>
              <a:t>Analysis:</a:t>
            </a:r>
            <a:endParaRPr lang="en-US" dirty="0">
              <a:solidFill>
                <a:srgbClr val="FFFFFF"/>
              </a:solidFill>
            </a:endParaRPr>
          </a:p>
          <a:p>
            <a:r>
              <a:rPr lang="en-US" dirty="0">
                <a:solidFill>
                  <a:srgbClr val="FFFFFF"/>
                </a:solidFill>
              </a:rPr>
              <a:t>Empathetic leadership reduces turnover</a:t>
            </a:r>
          </a:p>
          <a:p>
            <a:r>
              <a:rPr lang="en-US" dirty="0">
                <a:solidFill>
                  <a:srgbClr val="FFFFFF"/>
                </a:solidFill>
              </a:rPr>
              <a:t>Inclusion must be </a:t>
            </a:r>
            <a:r>
              <a:rPr lang="en-US" dirty="0" err="1">
                <a:solidFill>
                  <a:srgbClr val="FFFFFF"/>
                </a:solidFill>
              </a:rPr>
              <a:t>behavioural</a:t>
            </a:r>
            <a:r>
              <a:rPr lang="en-US" dirty="0">
                <a:solidFill>
                  <a:srgbClr val="FFFFFF"/>
                </a:solidFill>
              </a:rPr>
              <a:t>, not symbolic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89DF59-738E-0E02-8919-98DEBF4ADBF1}"/>
              </a:ext>
            </a:extLst>
          </p:cNvPr>
          <p:cNvSpPr txBox="1"/>
          <p:nvPr/>
        </p:nvSpPr>
        <p:spPr>
          <a:xfrm>
            <a:off x="6923757" y="5733293"/>
            <a:ext cx="49988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Asda </a:t>
            </a:r>
            <a:r>
              <a:rPr lang="en-US" dirty="0" err="1"/>
              <a:t>emphasises</a:t>
            </a:r>
            <a:r>
              <a:rPr lang="en-US" dirty="0"/>
              <a:t> diversity, equity and inclusion as part of its </a:t>
            </a:r>
            <a:r>
              <a:rPr lang="en-US" dirty="0" err="1"/>
              <a:t>organisational</a:t>
            </a:r>
            <a:r>
              <a:rPr lang="en-US" dirty="0"/>
              <a:t> culture (Asda, 2023).</a:t>
            </a:r>
          </a:p>
        </p:txBody>
      </p:sp>
    </p:spTree>
    <p:extLst>
      <p:ext uri="{BB962C8B-B14F-4D97-AF65-F5344CB8AC3E}">
        <p14:creationId xmlns:p14="http://schemas.microsoft.com/office/powerpoint/2010/main" val="28432348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1" name="Rectangle 11270">
            <a:extLst>
              <a:ext uri="{FF2B5EF4-FFF2-40B4-BE49-F238E27FC236}">
                <a16:creationId xmlns:a16="http://schemas.microsoft.com/office/drawing/2014/main" id="{8DCA398B-8CB4-4C0C-89C6-A8AB6F78D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363BAF-17A3-5D91-B36C-1AE2F87CE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90025"/>
            <a:ext cx="4475892" cy="1188720"/>
          </a:xfrm>
          <a:prstGeom prst="ellipse">
            <a:avLst/>
          </a:prstGeo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/>
              <a:t>GOOGLE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9DF7E-59DE-E6AE-F654-897D8112C9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858703"/>
            <a:ext cx="4475892" cy="3042547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Analysis 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Psychological safety = key to performance</a:t>
            </a:r>
          </a:p>
          <a:p>
            <a:r>
              <a:rPr lang="en-US" b="1" dirty="0">
                <a:solidFill>
                  <a:srgbClr val="FFFFFF"/>
                </a:solidFill>
              </a:rPr>
              <a:t>Requires:</a:t>
            </a:r>
            <a:endParaRPr lang="en-US" dirty="0">
              <a:solidFill>
                <a:srgbClr val="FFFFFF"/>
              </a:solidFill>
            </a:endParaRPr>
          </a:p>
          <a:p>
            <a:r>
              <a:rPr lang="en-US" dirty="0">
                <a:solidFill>
                  <a:srgbClr val="FFFFFF"/>
                </a:solidFill>
              </a:rPr>
              <a:t>Trust</a:t>
            </a:r>
          </a:p>
          <a:p>
            <a:r>
              <a:rPr lang="en-US" dirty="0">
                <a:solidFill>
                  <a:srgbClr val="FFFFFF"/>
                </a:solidFill>
              </a:rPr>
              <a:t>Empathy</a:t>
            </a:r>
          </a:p>
          <a:p>
            <a:r>
              <a:rPr lang="en-US" dirty="0">
                <a:solidFill>
                  <a:srgbClr val="FFFFFF"/>
                </a:solidFill>
              </a:rPr>
              <a:t>Respect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1273" name="Rectangle 11272">
            <a:extLst>
              <a:ext uri="{FF2B5EF4-FFF2-40B4-BE49-F238E27FC236}">
                <a16:creationId xmlns:a16="http://schemas.microsoft.com/office/drawing/2014/main" id="{9E8345C6-0280-4226-BD83-7333BA6C3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3032" y="640080"/>
            <a:ext cx="481888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278" name="Rectangle 11277">
            <a:extLst>
              <a:ext uri="{FF2B5EF4-FFF2-40B4-BE49-F238E27FC236}">
                <a16:creationId xmlns:a16="http://schemas.microsoft.com/office/drawing/2014/main" id="{99823778-D290-4538-B146-1F73C3755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843" y="806357"/>
            <a:ext cx="4511266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266" name="Picture 2" descr="What is Google? - Tech Monitor">
            <a:extLst>
              <a:ext uri="{FF2B5EF4-FFF2-40B4-BE49-F238E27FC236}">
                <a16:creationId xmlns:a16="http://schemas.microsoft.com/office/drawing/2014/main" id="{ACD34F1C-CF7B-AA65-698C-3DECC2C7EE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25" r="14958" b="2"/>
          <a:stretch>
            <a:fillRect/>
          </a:stretch>
        </p:blipFill>
        <p:spPr bwMode="auto">
          <a:xfrm>
            <a:off x="7208520" y="1126397"/>
            <a:ext cx="3867912" cy="4288536"/>
          </a:xfrm>
          <a:prstGeom prst="rect">
            <a:avLst/>
          </a:prstGeom>
          <a:noFill/>
          <a:ln w="31750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8B823E1-CE97-6A8F-37E5-591045182789}"/>
              </a:ext>
            </a:extLst>
          </p:cNvPr>
          <p:cNvSpPr txBox="1"/>
          <p:nvPr/>
        </p:nvSpPr>
        <p:spPr>
          <a:xfrm>
            <a:off x="6221346" y="6051643"/>
            <a:ext cx="67353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Psychological safety has been identified as central to team effectiveness within Google (Rozovsky, 2015).</a:t>
            </a:r>
          </a:p>
        </p:txBody>
      </p:sp>
    </p:spTree>
    <p:extLst>
      <p:ext uri="{BB962C8B-B14F-4D97-AF65-F5344CB8AC3E}">
        <p14:creationId xmlns:p14="http://schemas.microsoft.com/office/powerpoint/2010/main" val="8323545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EED87-98FE-963D-F085-A67E11AE8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758" y="844201"/>
            <a:ext cx="4403622" cy="2029453"/>
          </a:xfrm>
          <a:noFill/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LIDL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B403EBD-907E-4D59-98D4-A72CD1063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491F6-90C2-0409-7709-517A53AF46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9182" y="802638"/>
            <a:ext cx="5408696" cy="5252722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German leadership culture</a:t>
            </a:r>
          </a:p>
          <a:p>
            <a:r>
              <a:rPr lang="en-US" dirty="0">
                <a:solidFill>
                  <a:schemeClr val="bg1"/>
                </a:solidFill>
              </a:rPr>
              <a:t>UK operations</a:t>
            </a:r>
          </a:p>
          <a:p>
            <a:r>
              <a:rPr lang="en-US" b="1" dirty="0">
                <a:solidFill>
                  <a:schemeClr val="bg1"/>
                </a:solidFill>
              </a:rPr>
              <a:t>Analysis: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Requires CQ for adaptation</a:t>
            </a:r>
          </a:p>
          <a:p>
            <a:r>
              <a:rPr lang="en-US" dirty="0">
                <a:solidFill>
                  <a:schemeClr val="bg1"/>
                </a:solidFill>
              </a:rPr>
              <a:t>EI improves employee engagement in retail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497C8B-16A8-51A8-A044-3CC8F0C6E647}"/>
              </a:ext>
            </a:extLst>
          </p:cNvPr>
          <p:cNvSpPr txBox="1"/>
          <p:nvPr/>
        </p:nvSpPr>
        <p:spPr>
          <a:xfrm>
            <a:off x="0" y="5848179"/>
            <a:ext cx="541750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Lidl operates across multiple European markets and adapts its strategy to local consumer expectations (Lidl, 2023).</a:t>
            </a:r>
            <a:endParaRPr lang="en-US" dirty="0"/>
          </a:p>
        </p:txBody>
      </p:sp>
      <p:pic>
        <p:nvPicPr>
          <p:cNvPr id="12290" name="Picture 2" descr="The Lidl Marketing Strategy: How the ...">
            <a:extLst>
              <a:ext uri="{FF2B5EF4-FFF2-40B4-BE49-F238E27FC236}">
                <a16:creationId xmlns:a16="http://schemas.microsoft.com/office/drawing/2014/main" id="{A11BD13D-FD6E-4FF3-57EB-D871C493AD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757" y="3023755"/>
            <a:ext cx="4403621" cy="258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A565EB5-DA5A-D804-24CD-A47589411248}"/>
              </a:ext>
            </a:extLst>
          </p:cNvPr>
          <p:cNvSpPr txBox="1"/>
          <p:nvPr/>
        </p:nvSpPr>
        <p:spPr>
          <a:xfrm>
            <a:off x="5833710" y="5109515"/>
            <a:ext cx="59420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Lidl must balance German efficiency with UK workplace expectations. Without cultural adaptation, performance could suffer. Systems Theory shows how leadership misalignment affects morale, service and profitability.</a:t>
            </a:r>
          </a:p>
        </p:txBody>
      </p:sp>
    </p:spTree>
    <p:extLst>
      <p:ext uri="{BB962C8B-B14F-4D97-AF65-F5344CB8AC3E}">
        <p14:creationId xmlns:p14="http://schemas.microsoft.com/office/powerpoint/2010/main" val="26827618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9" name="Rectangle 13318">
            <a:extLst>
              <a:ext uri="{FF2B5EF4-FFF2-40B4-BE49-F238E27FC236}">
                <a16:creationId xmlns:a16="http://schemas.microsoft.com/office/drawing/2014/main" id="{343EE4E4-4F6E-4D0C-8241-7422485C59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9085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EF292D-59B9-9BE0-C3B6-40B17166D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3757" y="1290025"/>
            <a:ext cx="4475892" cy="1188720"/>
          </a:xfrm>
          <a:prstGeom prst="ellipse">
            <a:avLst/>
          </a:prstGeo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 sz="1300"/>
              <a:t>Critical Evaluation of EI &amp; CQ in Leadership</a:t>
            </a:r>
          </a:p>
        </p:txBody>
      </p:sp>
      <p:sp>
        <p:nvSpPr>
          <p:cNvPr id="13321" name="Rectangle 13320">
            <a:extLst>
              <a:ext uri="{FF2B5EF4-FFF2-40B4-BE49-F238E27FC236}">
                <a16:creationId xmlns:a16="http://schemas.microsoft.com/office/drawing/2014/main" id="{39CDFF21-67C6-4C4C-9A1C-C7726D3D3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966" y="640080"/>
            <a:ext cx="481888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323" name="Rectangle 13322">
            <a:extLst>
              <a:ext uri="{FF2B5EF4-FFF2-40B4-BE49-F238E27FC236}">
                <a16:creationId xmlns:a16="http://schemas.microsoft.com/office/drawing/2014/main" id="{E98F8D60-BC6F-4B41-9481-5F49C96A10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1520" y="806357"/>
            <a:ext cx="4511266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314" name="Picture 2" descr="Emotional And Cultural Intelligence ...">
            <a:extLst>
              <a:ext uri="{FF2B5EF4-FFF2-40B4-BE49-F238E27FC236}">
                <a16:creationId xmlns:a16="http://schemas.microsoft.com/office/drawing/2014/main" id="{1FEC2A01-0CC2-D26E-B4C1-C458F82483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8626" y="2105986"/>
            <a:ext cx="4159568" cy="2329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28D623-FD92-5AC8-7FB1-C47B0B5EB6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23757" y="2858703"/>
            <a:ext cx="4475892" cy="304254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 dirty="0">
                <a:solidFill>
                  <a:srgbClr val="FFFFFF"/>
                </a:solidFill>
              </a:rPr>
              <a:t>Strengths of EI &amp; CQ is that they</a:t>
            </a:r>
            <a:endParaRPr lang="en-US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</a:rPr>
              <a:t>Enhance collaboration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</a:rPr>
              <a:t>Improve diversity management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</a:rPr>
              <a:t>Support innovation</a:t>
            </a: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rgbClr val="FFFFFF"/>
                </a:solidFill>
              </a:rPr>
              <a:t>Limitations:</a:t>
            </a:r>
            <a:endParaRPr lang="en-US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US">
                <a:solidFill>
                  <a:srgbClr val="FFFFFF"/>
                </a:solidFill>
              </a:rPr>
              <a:t>But Hard </a:t>
            </a:r>
            <a:r>
              <a:rPr lang="en-US" dirty="0">
                <a:solidFill>
                  <a:srgbClr val="FFFFFF"/>
                </a:solidFill>
              </a:rPr>
              <a:t>to measure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</a:rPr>
              <a:t>Cannot replace structural strategy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</a:rPr>
              <a:t>Context-dependent</a:t>
            </a:r>
          </a:p>
        </p:txBody>
      </p:sp>
    </p:spTree>
    <p:extLst>
      <p:ext uri="{BB962C8B-B14F-4D97-AF65-F5344CB8AC3E}">
        <p14:creationId xmlns:p14="http://schemas.microsoft.com/office/powerpoint/2010/main" val="17623136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8DCA398B-8CB4-4C0C-89C6-A8AB6F78D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225C69-F299-1E3B-9F65-98DD2861D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90025"/>
            <a:ext cx="4475892" cy="1188720"/>
          </a:xfrm>
          <a:prstGeom prst="ellipse">
            <a:avLst/>
          </a:prstGeo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2FCFA8-5ED8-4B84-D146-5186949F8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858703"/>
            <a:ext cx="4475892" cy="304254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>
                <a:solidFill>
                  <a:srgbClr val="FFFFFF"/>
                </a:solidFill>
              </a:rPr>
              <a:t>Edith Heard’s quote illustrates that:</a:t>
            </a:r>
          </a:p>
          <a:p>
            <a:pPr>
              <a:lnSpc>
                <a:spcPct val="90000"/>
              </a:lnSpc>
            </a:pPr>
            <a:r>
              <a:rPr lang="en-US" sz="1500">
                <a:solidFill>
                  <a:srgbClr val="FFFFFF"/>
                </a:solidFill>
              </a:rPr>
              <a:t>Empathy strengthens influence</a:t>
            </a:r>
          </a:p>
          <a:p>
            <a:pPr>
              <a:lnSpc>
                <a:spcPct val="90000"/>
              </a:lnSpc>
            </a:pPr>
            <a:r>
              <a:rPr lang="en-US" sz="1500">
                <a:solidFill>
                  <a:srgbClr val="FFFFFF"/>
                </a:solidFill>
              </a:rPr>
              <a:t>Cultural awareness enables collaboration</a:t>
            </a:r>
          </a:p>
          <a:p>
            <a:pPr>
              <a:lnSpc>
                <a:spcPct val="90000"/>
              </a:lnSpc>
            </a:pPr>
            <a:r>
              <a:rPr lang="en-US" sz="1500">
                <a:solidFill>
                  <a:srgbClr val="FFFFFF"/>
                </a:solidFill>
              </a:rPr>
              <a:t>Horizontal leadership reflects systems thinking</a:t>
            </a:r>
          </a:p>
          <a:p>
            <a:pPr>
              <a:lnSpc>
                <a:spcPct val="90000"/>
              </a:lnSpc>
            </a:pPr>
            <a:r>
              <a:rPr lang="en-US" sz="1500" b="1">
                <a:solidFill>
                  <a:srgbClr val="FFFFFF"/>
                </a:solidFill>
              </a:rPr>
              <a:t>Final Argument:</a:t>
            </a:r>
            <a:endParaRPr lang="en-US" sz="15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500">
                <a:solidFill>
                  <a:srgbClr val="FFFFFF"/>
                </a:solidFill>
              </a:rPr>
              <a:t>In multicultural, collaborative organizations, emotional and cultural intelligence are systemic leadership capabilities not optional soft skills.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E8345C6-0280-4226-BD83-7333BA6C3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3032" y="640080"/>
            <a:ext cx="481888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99823778-D290-4538-B146-1F73C3755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6843" y="806357"/>
            <a:ext cx="4511266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 descr="Colorful carved figures of humans">
            <a:extLst>
              <a:ext uri="{FF2B5EF4-FFF2-40B4-BE49-F238E27FC236}">
                <a16:creationId xmlns:a16="http://schemas.microsoft.com/office/drawing/2014/main" id="{295E6EF4-17C8-57D7-05A3-4666C21238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209" r="17527" b="-3"/>
          <a:stretch>
            <a:fillRect/>
          </a:stretch>
        </p:blipFill>
        <p:spPr>
          <a:xfrm>
            <a:off x="7208520" y="1126397"/>
            <a:ext cx="3867912" cy="4288536"/>
          </a:xfrm>
          <a:prstGeom prst="rect">
            <a:avLst/>
          </a:prstGeom>
          <a:ln w="31750"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470B9D8-2E31-BA87-1EF0-56C1AEDB7F3B}"/>
              </a:ext>
            </a:extLst>
          </p:cNvPr>
          <p:cNvSpPr txBox="1"/>
          <p:nvPr/>
        </p:nvSpPr>
        <p:spPr>
          <a:xfrm>
            <a:off x="7857497" y="6217920"/>
            <a:ext cx="5129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Thank you for listening </a:t>
            </a:r>
            <a:r>
              <a:rPr lang="en-US" dirty="0">
                <a:sym typeface="Wingdings" pitchFamily="2" charset="2"/>
              </a:rPr>
              <a:t>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803673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221F1-E3F9-F90C-CFE5-B3F03433F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>
            <a:normAutofit/>
          </a:bodyPr>
          <a:lstStyle/>
          <a:p>
            <a:r>
              <a:rPr lang="en-US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A51EE-C3B4-0147-95CA-73D889B417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1992" y="2283493"/>
            <a:ext cx="3631692" cy="3101983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300" dirty="0"/>
              <a:t>-Ang, S. et al. (2007) Cultural intelligence: Its measurement and effects</a:t>
            </a:r>
            <a:br>
              <a:rPr lang="en-US" sz="1300" dirty="0"/>
            </a:br>
            <a:r>
              <a:rPr lang="en-US" sz="1300" dirty="0"/>
              <a:t>-</a:t>
            </a:r>
            <a:r>
              <a:rPr lang="en-US" sz="1300" dirty="0" err="1"/>
              <a:t>Ashkanasy</a:t>
            </a:r>
            <a:r>
              <a:rPr lang="en-US" sz="1300" dirty="0"/>
              <a:t>, N. &amp; Daus, C. (2005)</a:t>
            </a:r>
            <a:br>
              <a:rPr lang="en-US" sz="1300" dirty="0"/>
            </a:br>
            <a:r>
              <a:rPr lang="en-US" sz="1300" dirty="0"/>
              <a:t>-Bass, B. (1985) </a:t>
            </a:r>
            <a:r>
              <a:rPr lang="en-US" sz="1300" i="1" dirty="0"/>
              <a:t>Leadership and Performance Beyond Expectations</a:t>
            </a:r>
            <a:r>
              <a:rPr lang="en-US" sz="1300" dirty="0"/>
              <a:t>.</a:t>
            </a:r>
            <a:br>
              <a:rPr lang="en-US" sz="1300" dirty="0"/>
            </a:br>
            <a:r>
              <a:rPr lang="en-US" sz="1300" dirty="0"/>
              <a:t>-</a:t>
            </a:r>
            <a:r>
              <a:rPr lang="en-US" sz="1300" dirty="0" err="1"/>
              <a:t>Bertalanffy</a:t>
            </a:r>
            <a:r>
              <a:rPr lang="en-US" sz="1300" dirty="0"/>
              <a:t>, L. (1968)</a:t>
            </a:r>
            <a:br>
              <a:rPr lang="en-US" sz="1300" dirty="0"/>
            </a:br>
            <a:r>
              <a:rPr lang="en-US" sz="1300" dirty="0"/>
              <a:t>-Côté, S. (2014)</a:t>
            </a:r>
            <a:br>
              <a:rPr lang="en-US" sz="1300" dirty="0"/>
            </a:br>
            <a:r>
              <a:rPr lang="en-US" sz="1300" dirty="0"/>
              <a:t>-Earley, P. &amp; Ang, S. (2003)</a:t>
            </a:r>
            <a:br>
              <a:rPr lang="en-US" sz="1300" dirty="0"/>
            </a:br>
            <a:r>
              <a:rPr lang="en-US" sz="1300" dirty="0"/>
              <a:t>Goleman, D. (1995; 1998)</a:t>
            </a:r>
            <a:br>
              <a:rPr lang="en-US" sz="1300" dirty="0"/>
            </a:br>
            <a:r>
              <a:rPr lang="en-US" sz="1300" dirty="0"/>
              <a:t>-Landy, F. (2005)</a:t>
            </a:r>
            <a:br>
              <a:rPr lang="en-US" sz="1300" dirty="0"/>
            </a:br>
            <a:r>
              <a:rPr lang="en-US" sz="1300" dirty="0"/>
              <a:t>-Mayer, J., Salovey, P. &amp; Caruso, D. (2008)</a:t>
            </a:r>
            <a:br>
              <a:rPr lang="en-US" sz="1300" dirty="0"/>
            </a:br>
            <a:r>
              <a:rPr lang="en-US" sz="1300" dirty="0"/>
              <a:t>-Meadows, D. (2008)…</a:t>
            </a:r>
            <a:br>
              <a:rPr lang="en-US" sz="1300" dirty="0"/>
            </a:br>
            <a:r>
              <a:rPr lang="en-US" sz="1300" dirty="0"/>
              <a:t>-</a:t>
            </a:r>
            <a:r>
              <a:rPr lang="en-US" sz="1300" dirty="0" err="1"/>
              <a:t>Rockstuhl</a:t>
            </a:r>
            <a:r>
              <a:rPr lang="en-US" sz="1300" dirty="0"/>
              <a:t>, T. et al. (2011)</a:t>
            </a:r>
            <a:br>
              <a:rPr lang="en-US" sz="1300" dirty="0"/>
            </a:br>
            <a:r>
              <a:rPr lang="en-US" sz="1300" dirty="0"/>
              <a:t>-Senge, P. (1990)</a:t>
            </a:r>
            <a:br>
              <a:rPr lang="en-US" sz="1300" dirty="0"/>
            </a:br>
            <a:r>
              <a:rPr lang="en-US" sz="1300" dirty="0"/>
              <a:t>-Uhl-Bien, M., Marion, R. &amp; McKelvey, B. (2007)</a:t>
            </a:r>
            <a:br>
              <a:rPr lang="en-US" sz="1300" dirty="0"/>
            </a:br>
            <a:r>
              <a:rPr lang="en-US" sz="1300" dirty="0"/>
              <a:t>-Yukl, G. (2013)</a:t>
            </a:r>
          </a:p>
          <a:p>
            <a:pPr marL="0" indent="0">
              <a:lnSpc>
                <a:spcPct val="90000"/>
              </a:lnSpc>
              <a:buNone/>
            </a:pPr>
            <a:endParaRPr lang="en-US" sz="1300" dirty="0"/>
          </a:p>
        </p:txBody>
      </p:sp>
      <p:pic>
        <p:nvPicPr>
          <p:cNvPr id="7170" name="Picture 2" descr="New reference examples on the APA Style ...">
            <a:extLst>
              <a:ext uri="{FF2B5EF4-FFF2-40B4-BE49-F238E27FC236}">
                <a16:creationId xmlns:a16="http://schemas.microsoft.com/office/drawing/2014/main" id="{3A286570-9DDD-4FEB-F722-03546D32B9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63" r="20317" b="1"/>
          <a:stretch>
            <a:fillRect/>
          </a:stretch>
        </p:blipFill>
        <p:spPr bwMode="auto">
          <a:xfrm>
            <a:off x="6338316" y="2743200"/>
            <a:ext cx="3613403" cy="2996827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288DCCC-97E6-8ABD-E207-2695FB2696B0}"/>
              </a:ext>
            </a:extLst>
          </p:cNvPr>
          <p:cNvSpPr txBox="1"/>
          <p:nvPr/>
        </p:nvSpPr>
        <p:spPr>
          <a:xfrm>
            <a:off x="2221992" y="5232195"/>
            <a:ext cx="362254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-Liker, J. (2004) </a:t>
            </a:r>
            <a:r>
              <a:rPr lang="en-US" sz="1200" i="1" dirty="0"/>
              <a:t>The Toyota Way</a:t>
            </a:r>
            <a:r>
              <a:rPr lang="en-US" sz="1200" dirty="0"/>
              <a:t>. New York: </a:t>
            </a:r>
            <a:r>
              <a:rPr lang="en-US" sz="1200" dirty="0" err="1"/>
              <a:t>McGrawhill</a:t>
            </a:r>
            <a:r>
              <a:rPr lang="en-US" sz="1200" dirty="0"/>
              <a:t>--   - Duhigg, C. (2016) ‘What Google learned from its quest to build the perfect team’, </a:t>
            </a:r>
            <a:r>
              <a:rPr lang="en-US" sz="1200" i="1" dirty="0"/>
              <a:t>The New York Times Magazine</a:t>
            </a:r>
            <a:r>
              <a:rPr lang="en-US" sz="1200" dirty="0"/>
              <a:t>.</a:t>
            </a:r>
          </a:p>
          <a:p>
            <a:r>
              <a:rPr lang="en-US" sz="1200" dirty="0"/>
              <a:t>- Asda (2023) </a:t>
            </a:r>
            <a:r>
              <a:rPr lang="en-US" sz="1200" i="1" dirty="0"/>
              <a:t>Corporate Responsibility Report</a:t>
            </a:r>
            <a:r>
              <a:rPr lang="en-US" sz="1200" dirty="0"/>
              <a:t>. </a:t>
            </a:r>
          </a:p>
          <a:p>
            <a:r>
              <a:rPr lang="en-US" sz="1200" dirty="0"/>
              <a:t>- Lidl (2023) </a:t>
            </a:r>
            <a:r>
              <a:rPr lang="en-US" sz="1200" i="1" dirty="0"/>
              <a:t>About Us</a:t>
            </a:r>
            <a:r>
              <a:rPr lang="en-US" sz="12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91413453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2334</TotalTime>
  <Words>1896</Words>
  <Application>Microsoft Macintosh PowerPoint</Application>
  <PresentationFormat>Widescreen</PresentationFormat>
  <Paragraphs>211</Paragraphs>
  <Slides>14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-webkit-standard</vt:lpstr>
      <vt:lpstr>Aptos</vt:lpstr>
      <vt:lpstr>Arial</vt:lpstr>
      <vt:lpstr>Gill Sans MT</vt:lpstr>
      <vt:lpstr>Sagona Book</vt:lpstr>
      <vt:lpstr>Wingdings</vt:lpstr>
      <vt:lpstr>Parcel</vt:lpstr>
      <vt:lpstr>Emotional and Cultural Intelligence in Leadership: A Systems and Leadership Theory Perspective.</vt:lpstr>
      <vt:lpstr>INTRODUCTION</vt:lpstr>
      <vt:lpstr>Edith Heard’s Statement</vt:lpstr>
      <vt:lpstr>Emotional Intelligence (EI) </vt:lpstr>
      <vt:lpstr>Cultural Intelligence (CQ)</vt:lpstr>
      <vt:lpstr>Systems Theory of Management    </vt:lpstr>
      <vt:lpstr>Integrating the Theories</vt:lpstr>
      <vt:lpstr>TOYOTA</vt:lpstr>
      <vt:lpstr>ASDA</vt:lpstr>
      <vt:lpstr>GOOGLE</vt:lpstr>
      <vt:lpstr>LIDL</vt:lpstr>
      <vt:lpstr>Critical Evaluation of EI &amp; CQ in Leadership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Jordan Chevannes (2507204)</dc:creator>
  <cp:lastModifiedBy>Jordan Chevannes (2507204)</cp:lastModifiedBy>
  <cp:revision>1</cp:revision>
  <dcterms:created xsi:type="dcterms:W3CDTF">2026-02-21T20:08:19Z</dcterms:created>
  <dcterms:modified xsi:type="dcterms:W3CDTF">2026-02-23T11:02:22Z</dcterms:modified>
</cp:coreProperties>
</file>