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51"/>
  </p:notesMasterIdLst>
  <p:handoutMasterIdLst>
    <p:handoutMasterId r:id="rId52"/>
  </p:handoutMasterIdLst>
  <p:sldIdLst>
    <p:sldId id="314" r:id="rId2"/>
    <p:sldId id="315" r:id="rId3"/>
    <p:sldId id="316" r:id="rId4"/>
    <p:sldId id="317" r:id="rId5"/>
    <p:sldId id="360" r:id="rId6"/>
    <p:sldId id="318" r:id="rId7"/>
    <p:sldId id="319" r:id="rId8"/>
    <p:sldId id="320" r:id="rId9"/>
    <p:sldId id="321" r:id="rId10"/>
    <p:sldId id="325" r:id="rId11"/>
    <p:sldId id="326" r:id="rId12"/>
    <p:sldId id="322" r:id="rId13"/>
    <p:sldId id="323" r:id="rId14"/>
    <p:sldId id="324" r:id="rId15"/>
    <p:sldId id="342" r:id="rId16"/>
    <p:sldId id="327" r:id="rId17"/>
    <p:sldId id="328" r:id="rId18"/>
    <p:sldId id="329" r:id="rId19"/>
    <p:sldId id="330" r:id="rId20"/>
    <p:sldId id="331" r:id="rId21"/>
    <p:sldId id="332" r:id="rId22"/>
    <p:sldId id="361" r:id="rId23"/>
    <p:sldId id="362" r:id="rId24"/>
    <p:sldId id="333" r:id="rId25"/>
    <p:sldId id="334" r:id="rId26"/>
    <p:sldId id="341" r:id="rId27"/>
    <p:sldId id="335" r:id="rId28"/>
    <p:sldId id="336" r:id="rId29"/>
    <p:sldId id="337" r:id="rId30"/>
    <p:sldId id="338" r:id="rId31"/>
    <p:sldId id="339" r:id="rId32"/>
    <p:sldId id="340" r:id="rId33"/>
    <p:sldId id="343" r:id="rId34"/>
    <p:sldId id="357" r:id="rId35"/>
    <p:sldId id="344" r:id="rId36"/>
    <p:sldId id="345" r:id="rId37"/>
    <p:sldId id="348" r:id="rId38"/>
    <p:sldId id="359" r:id="rId39"/>
    <p:sldId id="346" r:id="rId40"/>
    <p:sldId id="358" r:id="rId41"/>
    <p:sldId id="347" r:id="rId42"/>
    <p:sldId id="349" r:id="rId43"/>
    <p:sldId id="350" r:id="rId44"/>
    <p:sldId id="351" r:id="rId45"/>
    <p:sldId id="352" r:id="rId46"/>
    <p:sldId id="353" r:id="rId47"/>
    <p:sldId id="354" r:id="rId48"/>
    <p:sldId id="356" r:id="rId49"/>
    <p:sldId id="355" r:id="rId50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15"/>
            <p14:sldId id="316"/>
            <p14:sldId id="317"/>
            <p14:sldId id="360"/>
            <p14:sldId id="318"/>
            <p14:sldId id="319"/>
            <p14:sldId id="320"/>
            <p14:sldId id="321"/>
            <p14:sldId id="325"/>
            <p14:sldId id="326"/>
            <p14:sldId id="322"/>
            <p14:sldId id="323"/>
            <p14:sldId id="324"/>
            <p14:sldId id="342"/>
            <p14:sldId id="327"/>
            <p14:sldId id="328"/>
            <p14:sldId id="329"/>
            <p14:sldId id="330"/>
            <p14:sldId id="331"/>
            <p14:sldId id="332"/>
            <p14:sldId id="361"/>
            <p14:sldId id="362"/>
            <p14:sldId id="333"/>
            <p14:sldId id="334"/>
            <p14:sldId id="341"/>
            <p14:sldId id="335"/>
            <p14:sldId id="336"/>
            <p14:sldId id="337"/>
            <p14:sldId id="338"/>
            <p14:sldId id="339"/>
            <p14:sldId id="340"/>
            <p14:sldId id="343"/>
            <p14:sldId id="357"/>
            <p14:sldId id="344"/>
            <p14:sldId id="345"/>
            <p14:sldId id="348"/>
            <p14:sldId id="359"/>
            <p14:sldId id="346"/>
            <p14:sldId id="358"/>
            <p14:sldId id="347"/>
            <p14:sldId id="349"/>
            <p14:sldId id="350"/>
            <p14:sldId id="351"/>
            <p14:sldId id="352"/>
            <p14:sldId id="353"/>
            <p14:sldId id="354"/>
            <p14:sldId id="356"/>
            <p14:sldId id="355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8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110691"/>
            <a:ext cx="8686800" cy="1135781"/>
          </a:xfrm>
        </p:spPr>
        <p:txBody>
          <a:bodyPr/>
          <a:lstStyle/>
          <a:p>
            <a:r>
              <a:rPr lang="en-US" altLang="en-US" sz="4000" dirty="0" err="1" smtClean="0"/>
              <a:t>TypeScript</a:t>
            </a:r>
            <a:r>
              <a:rPr lang="en-US" altLang="en-US" sz="4000" dirty="0" smtClean="0"/>
              <a:t>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TypeScript</a:t>
            </a:r>
            <a:r>
              <a:rPr lang="en-GB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TypeScript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765" y="1068404"/>
            <a:ext cx="8051533" cy="4770422"/>
          </a:xfrm>
        </p:spPr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was originally created by Microsoft in 2012.</a:t>
            </a:r>
          </a:p>
          <a:p>
            <a:r>
              <a:rPr lang="en-GB" dirty="0" smtClean="0"/>
              <a:t>It is a superset of JavaScript i.e. you can use standard JavaScript syntax by </a:t>
            </a:r>
            <a:r>
              <a:rPr lang="en-GB" dirty="0" err="1" smtClean="0"/>
              <a:t>TypeScript</a:t>
            </a:r>
            <a:r>
              <a:rPr lang="en-GB" dirty="0" smtClean="0"/>
              <a:t> gives you an additional layer of syntax</a:t>
            </a:r>
          </a:p>
          <a:p>
            <a:r>
              <a:rPr lang="en-GB" dirty="0" smtClean="0"/>
              <a:t>It </a:t>
            </a:r>
            <a:r>
              <a:rPr lang="en-GB" dirty="0" err="1"/>
              <a:t>transcompiles</a:t>
            </a:r>
            <a:r>
              <a:rPr lang="en-GB" dirty="0"/>
              <a:t> to </a:t>
            </a:r>
            <a:r>
              <a:rPr lang="en-GB" dirty="0" smtClean="0"/>
              <a:t>standard JavaScript</a:t>
            </a:r>
          </a:p>
          <a:p>
            <a:pPr lvl="1"/>
            <a:r>
              <a:rPr lang="en-GB" dirty="0" smtClean="0"/>
              <a:t>The produced JavaScript will run on all browsers</a:t>
            </a:r>
          </a:p>
          <a:p>
            <a:r>
              <a:rPr lang="en-GB" dirty="0" smtClean="0"/>
              <a:t>It adds type support, strong object-orientation, etc.</a:t>
            </a:r>
          </a:p>
          <a:p>
            <a:r>
              <a:rPr lang="en-GB" dirty="0" smtClean="0"/>
              <a:t>One of its original aims was to “fail to exist” as the JavaScript standards introduced more support for the same features</a:t>
            </a:r>
          </a:p>
          <a:p>
            <a:endParaRPr lang="en-GB" i="1" dirty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1825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DefinitelyTyped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supports definition files (e.g. </a:t>
            </a:r>
            <a:r>
              <a:rPr lang="en-GB" dirty="0" err="1"/>
              <a:t>jquery.d.ts</a:t>
            </a:r>
            <a:r>
              <a:rPr lang="en-GB" dirty="0"/>
              <a:t>) that can contain type information of existing JavaScript libraries</a:t>
            </a:r>
          </a:p>
          <a:p>
            <a:pPr lvl="1"/>
            <a:r>
              <a:rPr lang="en-GB" dirty="0"/>
              <a:t>These </a:t>
            </a:r>
            <a:r>
              <a:rPr lang="en-GB" dirty="0" smtClean="0"/>
              <a:t>files are </a:t>
            </a:r>
            <a:r>
              <a:rPr lang="en-GB" dirty="0"/>
              <a:t>pretty easy to </a:t>
            </a:r>
            <a:r>
              <a:rPr lang="en-GB" dirty="0" smtClean="0"/>
              <a:t>write</a:t>
            </a:r>
          </a:p>
          <a:p>
            <a:pPr lvl="1"/>
            <a:r>
              <a:rPr lang="en-GB" dirty="0" smtClean="0"/>
              <a:t>For </a:t>
            </a:r>
            <a:r>
              <a:rPr lang="en-GB" dirty="0"/>
              <a:t>most of the libraries you will ever </a:t>
            </a:r>
            <a:r>
              <a:rPr lang="en-GB" dirty="0" smtClean="0"/>
              <a:t>need, </a:t>
            </a:r>
            <a:r>
              <a:rPr lang="en-GB" dirty="0"/>
              <a:t>they have already been </a:t>
            </a:r>
            <a:r>
              <a:rPr lang="en-GB" dirty="0" smtClean="0"/>
              <a:t>written</a:t>
            </a:r>
            <a:br>
              <a:rPr lang="en-GB" dirty="0" smtClean="0"/>
            </a:br>
            <a:endParaRPr lang="en-GB" dirty="0" smtClean="0"/>
          </a:p>
          <a:p>
            <a:pPr lvl="2"/>
            <a:r>
              <a:rPr lang="en-GB" dirty="0" smtClean="0"/>
              <a:t>See </a:t>
            </a:r>
            <a:r>
              <a:rPr lang="en-GB" dirty="0"/>
              <a:t>https://github.com/DefinitelyTyped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b="1" i="1" dirty="0" err="1" smtClean="0"/>
              <a:t>NuGet</a:t>
            </a:r>
            <a:r>
              <a:rPr lang="en-GB" b="1" i="1" dirty="0" smtClean="0"/>
              <a:t>  </a:t>
            </a:r>
            <a:r>
              <a:rPr lang="en-GB" b="1" i="1" dirty="0" err="1" smtClean="0">
                <a:solidFill>
                  <a:srgbClr val="FF0000"/>
                </a:solidFill>
              </a:rPr>
              <a:t>jQuery</a:t>
            </a:r>
            <a:r>
              <a:rPr lang="en-GB" b="1" i="1" dirty="0" err="1" smtClean="0"/>
              <a:t>.TypeScript.DefinedType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endParaRPr lang="en-GB" b="1" i="1" dirty="0"/>
          </a:p>
          <a:p>
            <a:pPr lvl="2"/>
            <a:r>
              <a:rPr lang="en-GB" dirty="0"/>
              <a:t>OR for node.js install the required @types e.g.</a:t>
            </a:r>
            <a:br>
              <a:rPr lang="en-GB" dirty="0"/>
            </a:br>
            <a:r>
              <a:rPr lang="en-GB" i="1" dirty="0"/>
              <a:t> </a:t>
            </a:r>
            <a:r>
              <a:rPr lang="en-GB" b="1" i="1" dirty="0"/>
              <a:t>$ </a:t>
            </a:r>
            <a:r>
              <a:rPr lang="en-GB" b="1" i="1" dirty="0" err="1"/>
              <a:t>npm</a:t>
            </a:r>
            <a:r>
              <a:rPr lang="en-GB" b="1" i="1" dirty="0"/>
              <a:t> install --save-dev @</a:t>
            </a:r>
            <a:r>
              <a:rPr lang="en-GB" b="1" i="1" dirty="0" smtClean="0"/>
              <a:t>types/</a:t>
            </a:r>
            <a:r>
              <a:rPr lang="en-GB" b="1" i="1" dirty="0" err="1" smtClean="0">
                <a:solidFill>
                  <a:srgbClr val="FF0000"/>
                </a:solidFill>
              </a:rPr>
              <a:t>jquery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06870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8779"/>
            <a:ext cx="7029450" cy="789272"/>
          </a:xfrm>
        </p:spPr>
        <p:txBody>
          <a:bodyPr/>
          <a:lstStyle/>
          <a:p>
            <a:r>
              <a:rPr lang="en-GB" dirty="0" smtClean="0"/>
              <a:t>Use “let” when declaring the variable and specify the variable type following the variable name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Interestingly, </a:t>
            </a:r>
            <a:r>
              <a:rPr lang="en-GB" dirty="0" err="1" smtClean="0"/>
              <a:t>TypeScript</a:t>
            </a:r>
            <a:r>
              <a:rPr lang="en-GB" dirty="0" smtClean="0"/>
              <a:t> syntax is very reminiscent of UML Modelling “syntax”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550" y="2007964"/>
            <a:ext cx="472558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someNumber</a:t>
            </a:r>
            <a:r>
              <a:rPr lang="en-GB" sz="2400" dirty="0"/>
              <a:t>: number;</a:t>
            </a:r>
          </a:p>
          <a:p>
            <a:r>
              <a:rPr lang="en-GB" sz="2400" dirty="0" smtClean="0"/>
              <a:t>let </a:t>
            </a:r>
            <a:r>
              <a:rPr lang="en-GB" sz="2400" dirty="0" err="1"/>
              <a:t>someString</a:t>
            </a:r>
            <a:r>
              <a:rPr lang="en-GB" sz="2400" dirty="0"/>
              <a:t>: string = "</a:t>
            </a:r>
            <a:r>
              <a:rPr lang="en-GB" sz="2400" dirty="0" err="1"/>
              <a:t>fred</a:t>
            </a:r>
            <a:r>
              <a:rPr lang="en-GB" sz="2400" dirty="0"/>
              <a:t>";</a:t>
            </a:r>
          </a:p>
          <a:p>
            <a:r>
              <a:rPr lang="en-GB" sz="2400" dirty="0" smtClean="0"/>
              <a:t>let </a:t>
            </a:r>
            <a:r>
              <a:rPr lang="en-GB" sz="2400" dirty="0" err="1"/>
              <a:t>someBool</a:t>
            </a:r>
            <a:r>
              <a:rPr lang="en-GB" sz="2400" dirty="0"/>
              <a:t>: </a:t>
            </a:r>
            <a:r>
              <a:rPr lang="en-GB" sz="2400" dirty="0" err="1"/>
              <a:t>boolean</a:t>
            </a:r>
            <a:r>
              <a:rPr lang="en-GB" sz="2400" dirty="0"/>
              <a:t> = true;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someValue</a:t>
            </a:r>
            <a:r>
              <a:rPr lang="en-GB" sz="2400" dirty="0"/>
              <a:t>: any</a:t>
            </a:r>
            <a:r>
              <a:rPr lang="en-GB" sz="2400" dirty="0" smtClean="0"/>
              <a:t>;</a:t>
            </a:r>
          </a:p>
          <a:p>
            <a:endParaRPr lang="en-GB" sz="2400" dirty="0"/>
          </a:p>
          <a:p>
            <a:r>
              <a:rPr lang="en-GB" sz="2400" dirty="0" err="1" smtClean="0"/>
              <a:t>someNumber</a:t>
            </a:r>
            <a:r>
              <a:rPr lang="en-GB" sz="2400" dirty="0" smtClean="0"/>
              <a:t> = 5;</a:t>
            </a:r>
          </a:p>
          <a:p>
            <a:endParaRPr lang="en-GB" sz="2400" dirty="0"/>
          </a:p>
          <a:p>
            <a:r>
              <a:rPr lang="en-GB" sz="2400" dirty="0" err="1" smtClean="0"/>
              <a:t>someValue</a:t>
            </a:r>
            <a:r>
              <a:rPr lang="en-GB" sz="2400" dirty="0" smtClean="0"/>
              <a:t> = 4;</a:t>
            </a:r>
          </a:p>
          <a:p>
            <a:r>
              <a:rPr lang="en-GB" sz="2400" dirty="0" err="1" smtClean="0"/>
              <a:t>someValue</a:t>
            </a:r>
            <a:r>
              <a:rPr lang="en-GB" sz="2400" dirty="0" smtClean="0"/>
              <a:t> = “tom”;                      </a:t>
            </a:r>
            <a:endParaRPr lang="en-GB" sz="24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602594"/>
              </p:ext>
            </p:extLst>
          </p:nvPr>
        </p:nvGraphicFramePr>
        <p:xfrm>
          <a:off x="5083757" y="1918133"/>
          <a:ext cx="3587016" cy="3683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1540">
                  <a:extLst>
                    <a:ext uri="{9D8B030D-6E8A-4147-A177-3AD203B41FA5}">
                      <a16:colId xmlns:a16="http://schemas.microsoft.com/office/drawing/2014/main" val="3645954230"/>
                    </a:ext>
                  </a:extLst>
                </a:gridCol>
                <a:gridCol w="2385476">
                  <a:extLst>
                    <a:ext uri="{9D8B030D-6E8A-4147-A177-3AD203B41FA5}">
                      <a16:colId xmlns:a16="http://schemas.microsoft.com/office/drawing/2014/main" val="20303303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Type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619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number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Whole or floating point, we do not distinguish</a:t>
                      </a:r>
                      <a:r>
                        <a:rPr lang="en-GB" baseline="0" dirty="0" smtClean="0"/>
                        <a:t> between number types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583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string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 string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580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 smtClean="0"/>
                        <a:t>boolean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true or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79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any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Contain any type of value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955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/>
                        <a:t>type</a:t>
                      </a:r>
                      <a:r>
                        <a:rPr lang="en-GB" b="1" dirty="0" smtClean="0"/>
                        <a:t>[ ]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array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120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{ }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object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69402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86477" y="3965608"/>
            <a:ext cx="1078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colons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464068" y="3441033"/>
            <a:ext cx="1222409" cy="5919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 flipV="1">
            <a:off x="2363002" y="3087925"/>
            <a:ext cx="1313857" cy="9450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H="1" flipV="1">
            <a:off x="2464068" y="2752825"/>
            <a:ext cx="1232028" cy="12801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H="1" flipV="1">
            <a:off x="2767263" y="2406316"/>
            <a:ext cx="909596" cy="162017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930477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Node.js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899962"/>
          </a:xfrm>
        </p:spPr>
        <p:txBody>
          <a:bodyPr/>
          <a:lstStyle/>
          <a:p>
            <a:r>
              <a:rPr lang="en-GB" dirty="0" smtClean="0"/>
              <a:t>If you are using node.js you can build and execute a </a:t>
            </a:r>
            <a:r>
              <a:rPr lang="en-GB" dirty="0" err="1" smtClean="0"/>
              <a:t>TypeScript</a:t>
            </a:r>
            <a:r>
              <a:rPr lang="en-GB" dirty="0" smtClean="0"/>
              <a:t> file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The directory containing .</a:t>
            </a:r>
            <a:r>
              <a:rPr lang="en-GB" dirty="0" err="1" smtClean="0"/>
              <a:t>ts</a:t>
            </a:r>
            <a:r>
              <a:rPr lang="en-GB" dirty="0" smtClean="0"/>
              <a:t> files should contain a </a:t>
            </a:r>
            <a:r>
              <a:rPr lang="en-GB" dirty="0" err="1" smtClean="0"/>
              <a:t>tsconfig.json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12224" y="2190436"/>
            <a:ext cx="6668737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b="1" dirty="0" err="1" smtClean="0">
                <a:solidFill>
                  <a:srgbClr val="FF0000"/>
                </a:solidFill>
              </a:rPr>
              <a:t>tsc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myfile2.ts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smtClean="0">
                <a:solidFill>
                  <a:srgbClr val="FF0000"/>
                </a:solidFill>
              </a:rPr>
              <a:t>node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myfile.js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35706" y="3890265"/>
            <a:ext cx="2258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Execute the </a:t>
            </a:r>
            <a:r>
              <a:rPr lang="en-GB" sz="3200" dirty="0" smtClean="0"/>
              <a:t>.</a:t>
            </a:r>
            <a:r>
              <a:rPr lang="en-GB" sz="3200" dirty="0" err="1" smtClean="0"/>
              <a:t>js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22232" y="3185323"/>
            <a:ext cx="1938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Build the </a:t>
            </a:r>
            <a:r>
              <a:rPr lang="en-GB" sz="3200" dirty="0" smtClean="0"/>
              <a:t>.</a:t>
            </a:r>
            <a:r>
              <a:rPr lang="en-GB" sz="3200" dirty="0" err="1" smtClean="0"/>
              <a:t>ts</a:t>
            </a:r>
            <a:r>
              <a:rPr lang="en-GB" dirty="0" smtClean="0"/>
              <a:t> file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5000324" y="2440004"/>
            <a:ext cx="890337" cy="81814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0"/>
          </p:cNvCxnSpPr>
          <p:nvPr/>
        </p:nvCxnSpPr>
        <p:spPr bwMode="auto">
          <a:xfrm flipH="1" flipV="1">
            <a:off x="2824740" y="2691920"/>
            <a:ext cx="1240442" cy="119834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24657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66" y="774835"/>
            <a:ext cx="7029450" cy="1232870"/>
          </a:xfrm>
        </p:spPr>
        <p:txBody>
          <a:bodyPr/>
          <a:lstStyle/>
          <a:p>
            <a:r>
              <a:rPr lang="en-GB" dirty="0" smtClean="0"/>
              <a:t>Arrays must be created before you can use them i.e. assign them an empty array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and initialise the array in on step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9829" y="1574829"/>
            <a:ext cx="44085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/>
              <a:t>stringArray</a:t>
            </a:r>
            <a:r>
              <a:rPr lang="en-GB" sz="2400" dirty="0"/>
              <a:t>: string</a:t>
            </a:r>
            <a:r>
              <a:rPr lang="en-GB" sz="2400" dirty="0" smtClean="0"/>
              <a:t>[ ];          </a:t>
            </a:r>
          </a:p>
          <a:p>
            <a:endParaRPr lang="en-GB" sz="2400" dirty="0"/>
          </a:p>
          <a:p>
            <a:r>
              <a:rPr lang="en-GB" sz="2400" dirty="0" err="1"/>
              <a:t>stringArray</a:t>
            </a:r>
            <a:r>
              <a:rPr lang="en-GB" sz="2400" dirty="0"/>
              <a:t> = ["Apple", "Pear"]; </a:t>
            </a:r>
            <a:endParaRPr lang="en-GB" sz="2400" dirty="0" smtClean="0"/>
          </a:p>
          <a:p>
            <a:r>
              <a:rPr lang="en-GB" sz="2400" dirty="0" err="1" smtClean="0"/>
              <a:t>stringArray</a:t>
            </a:r>
            <a:r>
              <a:rPr lang="en-GB" sz="2400" dirty="0" smtClean="0"/>
              <a:t>[2</a:t>
            </a:r>
            <a:r>
              <a:rPr lang="en-GB" sz="2400" dirty="0"/>
              <a:t>] = "Orange</a:t>
            </a:r>
            <a:r>
              <a:rPr lang="en-GB" sz="2400" dirty="0" smtClean="0"/>
              <a:t>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0252" y="3736032"/>
            <a:ext cx="4859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/>
              <a:t>numArray</a:t>
            </a:r>
            <a:r>
              <a:rPr lang="en-GB" sz="2400" dirty="0"/>
              <a:t>: number[ ] = [1, 2, 3</a:t>
            </a:r>
            <a:r>
              <a:rPr lang="en-GB" sz="2400" dirty="0" smtClean="0"/>
              <a:t>];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5478851" y="1599727"/>
            <a:ext cx="3495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Just like JS we add as many new items as we want i.e. arrays are just like lists</a:t>
            </a:r>
          </a:p>
          <a:p>
            <a:r>
              <a:rPr lang="en-GB" dirty="0" err="1" smtClean="0"/>
              <a:t>stringArray</a:t>
            </a:r>
            <a:r>
              <a:rPr lang="en-GB" dirty="0" smtClean="0"/>
              <a:t>[0] contains “Apple”</a:t>
            </a:r>
            <a:br>
              <a:rPr lang="en-GB" dirty="0" smtClean="0"/>
            </a:br>
            <a:r>
              <a:rPr lang="en-GB" dirty="0" err="1" smtClean="0"/>
              <a:t>stringArray</a:t>
            </a:r>
            <a:r>
              <a:rPr lang="en-GB" dirty="0" smtClean="0"/>
              <a:t>[1] </a:t>
            </a:r>
            <a:r>
              <a:rPr lang="en-GB" dirty="0"/>
              <a:t>contains </a:t>
            </a:r>
            <a:r>
              <a:rPr lang="en-GB" dirty="0" smtClean="0"/>
              <a:t>“Pear”</a:t>
            </a:r>
          </a:p>
          <a:p>
            <a:r>
              <a:rPr lang="en-GB" dirty="0" err="1" smtClean="0"/>
              <a:t>stringArray</a:t>
            </a:r>
            <a:r>
              <a:rPr lang="en-GB" dirty="0" smtClean="0"/>
              <a:t>[2] </a:t>
            </a:r>
            <a:r>
              <a:rPr lang="en-GB" dirty="0"/>
              <a:t>contains </a:t>
            </a:r>
            <a:r>
              <a:rPr lang="en-GB" dirty="0" smtClean="0"/>
              <a:t>“Orange”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004613" y="24046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019714" y="24046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922907" y="4832940"/>
            <a:ext cx="4158511" cy="19389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 smtClean="0"/>
              <a:t>let output: string = “”;</a:t>
            </a:r>
          </a:p>
          <a:p>
            <a:r>
              <a:rPr lang="en-GB" sz="2000" dirty="0" smtClean="0"/>
              <a:t>for </a:t>
            </a:r>
            <a:r>
              <a:rPr lang="en-GB" sz="2000" dirty="0"/>
              <a:t>(let </a:t>
            </a:r>
            <a:r>
              <a:rPr lang="en-GB" sz="2000" dirty="0" err="1"/>
              <a:t>i</a:t>
            </a:r>
            <a:r>
              <a:rPr lang="en-GB" sz="2000" dirty="0"/>
              <a:t> in </a:t>
            </a:r>
            <a:r>
              <a:rPr lang="en-GB" sz="2000" dirty="0" err="1"/>
              <a:t>stringArray</a:t>
            </a:r>
            <a:r>
              <a:rPr lang="en-GB" sz="2000" dirty="0"/>
              <a:t>)</a:t>
            </a:r>
          </a:p>
          <a:p>
            <a:r>
              <a:rPr lang="en-GB" sz="2000" dirty="0" smtClean="0"/>
              <a:t>{</a:t>
            </a:r>
            <a:endParaRPr lang="en-GB" sz="2000" dirty="0"/>
          </a:p>
          <a:p>
            <a:pPr lvl="1"/>
            <a:r>
              <a:rPr lang="en-GB" sz="2000" dirty="0" smtClean="0"/>
              <a:t>output </a:t>
            </a:r>
            <a:r>
              <a:rPr lang="en-GB" sz="2000" dirty="0"/>
              <a:t>= output + </a:t>
            </a:r>
            <a:r>
              <a:rPr lang="en-GB" sz="2000" dirty="0" err="1"/>
              <a:t>stringArray</a:t>
            </a:r>
            <a:r>
              <a:rPr lang="en-GB" sz="2000" dirty="0"/>
              <a:t>[</a:t>
            </a:r>
            <a:r>
              <a:rPr lang="en-GB" sz="2000" dirty="0" err="1"/>
              <a:t>i</a:t>
            </a:r>
            <a:r>
              <a:rPr lang="en-GB" sz="2000" dirty="0"/>
              <a:t>];</a:t>
            </a:r>
          </a:p>
          <a:p>
            <a:r>
              <a:rPr lang="en-GB" sz="2000" dirty="0" smtClean="0"/>
              <a:t>}</a:t>
            </a:r>
          </a:p>
          <a:p>
            <a:r>
              <a:rPr lang="en-GB" sz="2000" dirty="0" smtClean="0"/>
              <a:t>console.log(output);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4793276" y="446360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Iterate through the array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36350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2152"/>
            <a:ext cx="7029450" cy="4866673"/>
          </a:xfrm>
        </p:spPr>
        <p:txBody>
          <a:bodyPr/>
          <a:lstStyle/>
          <a:p>
            <a:r>
              <a:rPr lang="en-GB" dirty="0" smtClean="0"/>
              <a:t>You can (should) specify the kind of attributes you expect the object to contain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4757" y="1907109"/>
            <a:ext cx="583384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let </a:t>
            </a:r>
            <a:r>
              <a:rPr lang="en-GB" sz="2000" dirty="0" err="1"/>
              <a:t>someObj</a:t>
            </a:r>
            <a:r>
              <a:rPr lang="en-GB" sz="2000" dirty="0"/>
              <a:t>: { x: number, y: number </a:t>
            </a:r>
            <a:r>
              <a:rPr lang="en-GB" sz="2000" dirty="0" smtClean="0"/>
              <a:t>};</a:t>
            </a:r>
          </a:p>
          <a:p>
            <a:endParaRPr lang="en-GB" sz="2000" dirty="0"/>
          </a:p>
          <a:p>
            <a:r>
              <a:rPr lang="en-GB" sz="2000" dirty="0" smtClean="0"/>
              <a:t>// You can assign an object</a:t>
            </a:r>
            <a:endParaRPr lang="en-GB" sz="2000" dirty="0"/>
          </a:p>
          <a:p>
            <a:r>
              <a:rPr lang="es-ES" sz="2000" dirty="0" err="1"/>
              <a:t>someObj</a:t>
            </a:r>
            <a:r>
              <a:rPr lang="es-ES" sz="2000" dirty="0"/>
              <a:t> = { x: 2, y: 3 };</a:t>
            </a:r>
            <a:r>
              <a:rPr lang="en-GB" sz="2000" dirty="0" smtClean="0"/>
              <a:t> </a:t>
            </a:r>
          </a:p>
          <a:p>
            <a:endParaRPr lang="en-GB" sz="2000" dirty="0"/>
          </a:p>
          <a:p>
            <a:r>
              <a:rPr lang="en-GB" sz="2000" dirty="0" smtClean="0"/>
              <a:t>// Change the values of the attributes</a:t>
            </a:r>
          </a:p>
          <a:p>
            <a:r>
              <a:rPr lang="en-GB" sz="2000" dirty="0" err="1"/>
              <a:t>someObj.x</a:t>
            </a:r>
            <a:r>
              <a:rPr lang="en-GB" sz="2000" dirty="0"/>
              <a:t> = 10;</a:t>
            </a:r>
          </a:p>
          <a:p>
            <a:r>
              <a:rPr lang="en-GB" sz="2000" dirty="0" err="1"/>
              <a:t>someObj.y</a:t>
            </a:r>
            <a:r>
              <a:rPr lang="en-GB" sz="2000" dirty="0"/>
              <a:t> = 222</a:t>
            </a:r>
            <a:r>
              <a:rPr lang="en-GB" sz="2000" dirty="0" smtClean="0"/>
              <a:t>;</a:t>
            </a:r>
          </a:p>
          <a:p>
            <a:r>
              <a:rPr lang="en-GB" sz="2000" dirty="0" smtClean="0"/>
              <a:t>console.log(</a:t>
            </a:r>
            <a:r>
              <a:rPr lang="en-GB" sz="2000" dirty="0" err="1" smtClean="0"/>
              <a:t>someObj.x</a:t>
            </a:r>
            <a:r>
              <a:rPr lang="en-GB" sz="2000" dirty="0" smtClean="0"/>
              <a:t>);</a:t>
            </a:r>
          </a:p>
          <a:p>
            <a:r>
              <a:rPr lang="en-GB" sz="2000" dirty="0" smtClean="0"/>
              <a:t>console.log(</a:t>
            </a:r>
            <a:r>
              <a:rPr lang="en-GB" sz="2000" dirty="0" err="1" smtClean="0"/>
              <a:t>someObj.y</a:t>
            </a:r>
            <a:r>
              <a:rPr lang="en-GB" sz="2000" dirty="0" smtClean="0"/>
              <a:t>);</a:t>
            </a:r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/>
              <a:t>// This will also work because x and y are present.</a:t>
            </a:r>
          </a:p>
          <a:p>
            <a:r>
              <a:rPr lang="en-GB" sz="2000" dirty="0" smtClean="0"/>
              <a:t>// z will not be available</a:t>
            </a:r>
          </a:p>
          <a:p>
            <a:r>
              <a:rPr lang="es-ES" sz="2000" dirty="0" err="1"/>
              <a:t>someObj</a:t>
            </a:r>
            <a:r>
              <a:rPr lang="es-ES" sz="2000" dirty="0"/>
              <a:t> = { x: 2, y: </a:t>
            </a:r>
            <a:r>
              <a:rPr lang="es-ES" sz="2000" dirty="0" smtClean="0"/>
              <a:t>3, z: 5 </a:t>
            </a:r>
            <a:r>
              <a:rPr lang="es-ES" sz="2000" dirty="0"/>
              <a:t>};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53265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Destructuring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Automatically reading the values from an array or object into variables</a:t>
            </a:r>
          </a:p>
          <a:p>
            <a:endParaRPr lang="en-GB" dirty="0"/>
          </a:p>
          <a:p>
            <a:r>
              <a:rPr lang="en-GB" dirty="0" smtClean="0"/>
              <a:t>Array </a:t>
            </a:r>
            <a:r>
              <a:rPr lang="en-GB" dirty="0" err="1" smtClean="0"/>
              <a:t>destructuring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Object </a:t>
            </a:r>
            <a:r>
              <a:rPr lang="en-GB" dirty="0" err="1" smtClean="0"/>
              <a:t>destructuring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3185962"/>
            <a:ext cx="466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/>
              <a:t>input: string[] = ["One", "Two", "</a:t>
            </a:r>
            <a:r>
              <a:rPr lang="en-GB" dirty="0" err="1"/>
              <a:t>Threee</a:t>
            </a:r>
            <a:r>
              <a:rPr lang="en-GB" dirty="0" smtClean="0"/>
              <a:t>"];</a:t>
            </a:r>
          </a:p>
          <a:p>
            <a:r>
              <a:rPr lang="en-GB" dirty="0" smtClean="0"/>
              <a:t>let </a:t>
            </a:r>
            <a:r>
              <a:rPr lang="en-GB" dirty="0"/>
              <a:t>[num1, num2, num3] = input;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86038" y="4324701"/>
            <a:ext cx="567341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someObj</a:t>
            </a:r>
            <a:r>
              <a:rPr lang="en-GB" dirty="0"/>
              <a:t>: { x: number, y: number </a:t>
            </a:r>
            <a:r>
              <a:rPr lang="en-GB" dirty="0" smtClean="0"/>
              <a:t>} = </a:t>
            </a:r>
            <a:r>
              <a:rPr lang="es-ES" dirty="0" smtClean="0"/>
              <a:t>{ </a:t>
            </a:r>
            <a:r>
              <a:rPr lang="es-ES" dirty="0"/>
              <a:t>x: 2, y: 3 };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let {a, b} </a:t>
            </a:r>
            <a:r>
              <a:rPr lang="en-GB" dirty="0"/>
              <a:t>= </a:t>
            </a:r>
            <a:r>
              <a:rPr lang="en-GB" dirty="0" err="1"/>
              <a:t>someObj</a:t>
            </a:r>
            <a:r>
              <a:rPr lang="en-GB" dirty="0" smtClean="0"/>
              <a:t>;</a:t>
            </a:r>
          </a:p>
          <a:p>
            <a:r>
              <a:rPr lang="en-GB" dirty="0" smtClean="0"/>
              <a:t>console.log(a);</a:t>
            </a:r>
          </a:p>
          <a:p>
            <a:r>
              <a:rPr lang="en-GB" dirty="0" smtClean="0"/>
              <a:t>console.log(b);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8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 fixed named values that can be given to a variable</a:t>
            </a:r>
            <a:br>
              <a:rPr lang="en-GB" dirty="0" smtClean="0"/>
            </a:br>
            <a:r>
              <a:rPr lang="en-GB" dirty="0" smtClean="0"/>
              <a:t>Starts with 0 i.e. Apple = 0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Change this so Apple starts at 1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6788" y="2598820"/>
            <a:ext cx="409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Apple, Pear, Orange };     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366788" y="3666652"/>
            <a:ext cx="448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</a:t>
            </a:r>
            <a:r>
              <a:rPr lang="en-GB" dirty="0" smtClean="0"/>
              <a:t>Apple </a:t>
            </a:r>
            <a:r>
              <a:rPr lang="en-GB" dirty="0" smtClean="0">
                <a:solidFill>
                  <a:srgbClr val="FF0000"/>
                </a:solidFill>
              </a:rPr>
              <a:t>= 1</a:t>
            </a:r>
            <a:r>
              <a:rPr lang="en-GB" dirty="0" smtClean="0"/>
              <a:t>, </a:t>
            </a:r>
            <a:r>
              <a:rPr lang="en-GB" dirty="0"/>
              <a:t>Pear, Orange };    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287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Branch Statement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43789" y="1244066"/>
            <a:ext cx="33399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if ( </a:t>
            </a:r>
            <a:r>
              <a:rPr lang="en-GB" dirty="0" err="1" smtClean="0"/>
              <a:t>userValue</a:t>
            </a:r>
            <a:r>
              <a:rPr lang="en-GB" dirty="0" smtClean="0"/>
              <a:t> &lt; 23 </a:t>
            </a:r>
            <a:r>
              <a:rPr lang="en-GB" b="1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…….</a:t>
            </a:r>
          </a:p>
          <a:p>
            <a:r>
              <a:rPr lang="en-GB" b="1" dirty="0" smtClean="0"/>
              <a:t>}</a:t>
            </a:r>
          </a:p>
          <a:p>
            <a:r>
              <a:rPr lang="en-GB" b="1" dirty="0" smtClean="0"/>
              <a:t>else if ( </a:t>
            </a:r>
            <a:r>
              <a:rPr lang="en-GB" dirty="0" err="1" smtClean="0"/>
              <a:t>userValue</a:t>
            </a:r>
            <a:r>
              <a:rPr lang="en-GB" dirty="0" smtClean="0"/>
              <a:t> &gt; 23 </a:t>
            </a:r>
            <a:r>
              <a:rPr lang="en-GB" b="1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…….</a:t>
            </a:r>
          </a:p>
          <a:p>
            <a:r>
              <a:rPr lang="en-GB" b="1" dirty="0" smtClean="0"/>
              <a:t>}</a:t>
            </a:r>
          </a:p>
          <a:p>
            <a:r>
              <a:rPr lang="en-GB" b="1" dirty="0" smtClean="0"/>
              <a:t>else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/>
              <a:t>…….</a:t>
            </a:r>
            <a:endParaRPr lang="en-GB" dirty="0" smtClean="0"/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83622" y="1089852"/>
            <a:ext cx="317907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dog: string = “Bob”;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switch( </a:t>
            </a:r>
            <a:r>
              <a:rPr lang="en-GB" dirty="0" smtClean="0"/>
              <a:t>dog </a:t>
            </a:r>
            <a:r>
              <a:rPr lang="en-GB" b="1" dirty="0" smtClean="0"/>
              <a:t>)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“Bob":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 text </a:t>
            </a:r>
            <a:r>
              <a:rPr lang="en-GB" dirty="0"/>
              <a:t>= </a:t>
            </a:r>
            <a:r>
              <a:rPr lang="en-GB" dirty="0" smtClean="0"/>
              <a:t>“Hello Bob!";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 </a:t>
            </a:r>
            <a:r>
              <a:rPr lang="en-GB" b="1" dirty="0" smtClean="0"/>
              <a:t>break</a:t>
            </a:r>
            <a:r>
              <a:rPr lang="en-GB" b="1" dirty="0"/>
              <a:t>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“Tom":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 text </a:t>
            </a:r>
            <a:r>
              <a:rPr lang="en-GB" dirty="0"/>
              <a:t>= </a:t>
            </a:r>
            <a:r>
              <a:rPr lang="en-GB" dirty="0" smtClean="0"/>
              <a:t>"</a:t>
            </a:r>
            <a:r>
              <a:rPr lang="en-GB" dirty="0"/>
              <a:t>Hello </a:t>
            </a:r>
            <a:r>
              <a:rPr lang="en-GB" dirty="0" smtClean="0"/>
              <a:t>Tom!";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“Karen":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text </a:t>
            </a:r>
            <a:r>
              <a:rPr lang="en-GB" dirty="0"/>
              <a:t>= </a:t>
            </a:r>
            <a:r>
              <a:rPr lang="en-GB" dirty="0" smtClean="0"/>
              <a:t>"</a:t>
            </a:r>
            <a:r>
              <a:rPr lang="en-GB" dirty="0"/>
              <a:t>Hello </a:t>
            </a:r>
            <a:r>
              <a:rPr lang="en-GB" dirty="0" smtClean="0"/>
              <a:t>Karen!";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default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text </a:t>
            </a:r>
            <a:r>
              <a:rPr lang="en-GB" dirty="0"/>
              <a:t>= </a:t>
            </a:r>
            <a:r>
              <a:rPr lang="en-GB" dirty="0" smtClean="0"/>
              <a:t>“Who are you?”;</a:t>
            </a:r>
            <a:br>
              <a:rPr lang="en-GB" dirty="0" smtClean="0"/>
            </a:br>
            <a:r>
              <a:rPr lang="en-GB" dirty="0"/>
              <a:t>    </a:t>
            </a:r>
            <a:r>
              <a:rPr lang="en-GB" dirty="0" smtClean="0"/>
              <a:t>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018428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Iterators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53178" y="1234441"/>
            <a:ext cx="3339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Conditional Loop</a:t>
            </a:r>
          </a:p>
          <a:p>
            <a:endParaRPr lang="en-GB" b="1" dirty="0"/>
          </a:p>
          <a:p>
            <a:r>
              <a:rPr lang="en-GB" b="1" dirty="0" smtClean="0"/>
              <a:t>while ( </a:t>
            </a:r>
            <a:r>
              <a:rPr lang="en-GB" dirty="0" smtClean="0"/>
              <a:t>number &lt; 50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3178" y="3745027"/>
            <a:ext cx="41597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Counting Loop</a:t>
            </a:r>
          </a:p>
          <a:p>
            <a:endParaRPr lang="en-GB" b="1" dirty="0"/>
          </a:p>
          <a:p>
            <a:r>
              <a:rPr lang="en-GB" b="1" dirty="0" smtClean="0"/>
              <a:t>for ( </a:t>
            </a:r>
            <a:r>
              <a:rPr lang="en-GB" dirty="0" smtClean="0"/>
              <a:t>index = 0; index &lt; 40; index++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2894" y="1234441"/>
            <a:ext cx="33399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Iterator Loop</a:t>
            </a:r>
          </a:p>
          <a:p>
            <a:endParaRPr lang="en-GB" b="1" dirty="0" smtClean="0"/>
          </a:p>
          <a:p>
            <a:r>
              <a:rPr lang="en-GB" dirty="0" smtClean="0"/>
              <a:t>let </a:t>
            </a:r>
            <a:r>
              <a:rPr lang="en-GB" dirty="0" err="1" smtClean="0"/>
              <a:t>allNames</a:t>
            </a:r>
            <a:r>
              <a:rPr lang="en-GB" dirty="0" smtClean="0"/>
              <a:t>: string[ ] = [ ];</a:t>
            </a:r>
          </a:p>
          <a:p>
            <a:r>
              <a:rPr lang="en-GB" dirty="0" smtClean="0"/>
              <a:t>let name: string;</a:t>
            </a:r>
          </a:p>
          <a:p>
            <a:endParaRPr lang="en-GB" dirty="0"/>
          </a:p>
          <a:p>
            <a:r>
              <a:rPr lang="en-GB" b="1" dirty="0" smtClean="0"/>
              <a:t>for ( </a:t>
            </a:r>
            <a:r>
              <a:rPr lang="en-GB" b="1" dirty="0" err="1" smtClean="0"/>
              <a:t>var</a:t>
            </a:r>
            <a:r>
              <a:rPr lang="en-GB" b="1" dirty="0" smtClean="0"/>
              <a:t> </a:t>
            </a:r>
            <a:r>
              <a:rPr lang="en-GB" dirty="0" smtClean="0"/>
              <a:t>index</a:t>
            </a:r>
            <a:r>
              <a:rPr lang="en-GB" b="1" dirty="0" smtClean="0"/>
              <a:t> in </a:t>
            </a:r>
            <a:r>
              <a:rPr lang="en-GB" dirty="0" err="1"/>
              <a:t>allNames</a:t>
            </a:r>
            <a:r>
              <a:rPr lang="en-GB" dirty="0" smtClean="0"/>
              <a:t>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name = </a:t>
            </a:r>
            <a:r>
              <a:rPr lang="en-GB" dirty="0" err="1" smtClean="0"/>
              <a:t>allNames</a:t>
            </a:r>
            <a:r>
              <a:rPr lang="en-GB" dirty="0" smtClean="0"/>
              <a:t>[ index ];</a:t>
            </a:r>
          </a:p>
          <a:p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95622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717"/>
            <a:ext cx="7029450" cy="596766"/>
          </a:xfrm>
        </p:spPr>
        <p:txBody>
          <a:bodyPr/>
          <a:lstStyle/>
          <a:p>
            <a:r>
              <a:rPr lang="en-GB" dirty="0" smtClean="0"/>
              <a:t>Types can be specified with arguments and return values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2093495"/>
            <a:ext cx="483978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DisplayLine</a:t>
            </a:r>
            <a:r>
              <a:rPr lang="en-GB" dirty="0"/>
              <a:t>(text</a:t>
            </a:r>
            <a:r>
              <a:rPr lang="en-GB" b="1" dirty="0"/>
              <a:t>: string</a:t>
            </a:r>
            <a:r>
              <a:rPr lang="en-GB" dirty="0"/>
              <a:t>)</a:t>
            </a:r>
            <a:r>
              <a:rPr lang="en-GB" b="1" dirty="0"/>
              <a:t>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smtClean="0"/>
              <a:t>console.log(text);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function </a:t>
            </a:r>
            <a:r>
              <a:rPr lang="en-GB" dirty="0" err="1" smtClean="0"/>
              <a:t>DisplayNumber</a:t>
            </a:r>
            <a:r>
              <a:rPr lang="en-GB" dirty="0" smtClean="0"/>
              <a:t>(</a:t>
            </a:r>
            <a:r>
              <a:rPr lang="en-GB" dirty="0" err="1" smtClean="0"/>
              <a:t>num</a:t>
            </a:r>
            <a:r>
              <a:rPr lang="en-GB" b="1" dirty="0" smtClean="0"/>
              <a:t>: number</a:t>
            </a:r>
            <a:r>
              <a:rPr lang="en-GB" dirty="0" smtClean="0"/>
              <a:t>)</a:t>
            </a:r>
            <a:r>
              <a:rPr lang="en-GB" b="1" dirty="0" smtClean="0"/>
              <a:t>: </a:t>
            </a:r>
            <a:r>
              <a:rPr lang="en-GB" b="1" dirty="0"/>
              <a:t>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DisplayLine</a:t>
            </a:r>
            <a:r>
              <a:rPr lang="en-GB" dirty="0"/>
              <a:t>("Number is " + </a:t>
            </a:r>
            <a:r>
              <a:rPr lang="en-GB" dirty="0" err="1"/>
              <a:t>num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num</a:t>
            </a:r>
            <a:r>
              <a:rPr lang="en-GB" dirty="0"/>
              <a:t> &gt; 100)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DisplayLine</a:t>
            </a:r>
            <a:r>
              <a:rPr lang="en-GB" dirty="0"/>
              <a:t>("Number is very large");</a:t>
            </a:r>
          </a:p>
          <a:p>
            <a:r>
              <a:rPr lang="en-GB" dirty="0"/>
              <a:t>        }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5544153" y="2329314"/>
            <a:ext cx="1082840" cy="1025091"/>
          </a:xfrm>
          <a:prstGeom prst="bentConnector3">
            <a:avLst>
              <a:gd name="adj1" fmla="val 10022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/>
          <p:nvPr/>
        </p:nvCxnSpPr>
        <p:spPr bwMode="auto">
          <a:xfrm rot="10800000" flipV="1">
            <a:off x="5568217" y="3383279"/>
            <a:ext cx="1029902" cy="837397"/>
          </a:xfrm>
          <a:prstGeom prst="bentConnector3">
            <a:avLst>
              <a:gd name="adj1" fmla="val -46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6684745" y="4985886"/>
            <a:ext cx="225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Usage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DisplayLine</a:t>
            </a:r>
            <a:r>
              <a:rPr lang="en-GB" dirty="0" smtClean="0"/>
              <a:t>(“Hello”);</a:t>
            </a:r>
          </a:p>
          <a:p>
            <a:r>
              <a:rPr lang="en-GB" dirty="0" err="1" smtClean="0"/>
              <a:t>DisplayNumber</a:t>
            </a:r>
            <a:r>
              <a:rPr lang="en-GB" dirty="0" smtClean="0"/>
              <a:t>(3);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471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6" y="1973179"/>
            <a:ext cx="727647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AddNumbers</a:t>
            </a:r>
            <a:r>
              <a:rPr lang="en-GB" dirty="0"/>
              <a:t>(number1: number, number2: number): number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return </a:t>
            </a:r>
            <a:r>
              <a:rPr lang="en-GB" dirty="0"/>
              <a:t>number1 + number2;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Call it!!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let </a:t>
            </a:r>
            <a:r>
              <a:rPr lang="en-GB" dirty="0"/>
              <a:t>result: number = </a:t>
            </a:r>
            <a:r>
              <a:rPr lang="en-GB" dirty="0" err="1"/>
              <a:t>AddNumbers</a:t>
            </a:r>
            <a:r>
              <a:rPr lang="en-GB" dirty="0"/>
              <a:t>(2, 3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r>
              <a:rPr lang="en-GB" dirty="0" err="1" smtClean="0"/>
              <a:t>DisplayNumber</a:t>
            </a:r>
            <a:r>
              <a:rPr lang="en-GB" dirty="0" smtClean="0"/>
              <a:t>(result);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98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rest argument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2210" y="1939491"/>
            <a:ext cx="716093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function </a:t>
            </a:r>
            <a:r>
              <a:rPr lang="en-GB" dirty="0" err="1"/>
              <a:t>BuildName</a:t>
            </a:r>
            <a:r>
              <a:rPr lang="en-GB" dirty="0"/>
              <a:t>(</a:t>
            </a:r>
            <a:r>
              <a:rPr lang="en-GB" dirty="0" err="1"/>
              <a:t>firstName</a:t>
            </a:r>
            <a:r>
              <a:rPr lang="en-GB" dirty="0"/>
              <a:t>: string, </a:t>
            </a:r>
            <a:r>
              <a:rPr lang="en-GB" b="1" dirty="0">
                <a:solidFill>
                  <a:srgbClr val="FF0000"/>
                </a:solidFill>
              </a:rPr>
              <a:t>...</a:t>
            </a:r>
            <a:r>
              <a:rPr lang="en-GB" dirty="0" err="1"/>
              <a:t>restOfName</a:t>
            </a:r>
            <a:r>
              <a:rPr lang="en-GB" dirty="0"/>
              <a:t>: string[]):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let </a:t>
            </a:r>
            <a:r>
              <a:rPr lang="en-GB" dirty="0" err="1"/>
              <a:t>argCount</a:t>
            </a:r>
            <a:r>
              <a:rPr lang="en-GB" dirty="0"/>
              <a:t>: number = </a:t>
            </a:r>
            <a:r>
              <a:rPr lang="en-GB" dirty="0" err="1"/>
              <a:t>arguments.length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r>
              <a:rPr lang="en-GB" dirty="0"/>
              <a:t>        return "</a:t>
            </a:r>
            <a:r>
              <a:rPr lang="en-GB" dirty="0" err="1"/>
              <a:t>ArgCnt</a:t>
            </a:r>
            <a:r>
              <a:rPr lang="en-GB" dirty="0"/>
              <a:t>[" + </a:t>
            </a:r>
            <a:r>
              <a:rPr lang="en-GB" dirty="0" err="1"/>
              <a:t>argCount</a:t>
            </a:r>
            <a:r>
              <a:rPr lang="en-GB" dirty="0"/>
              <a:t> + "]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/>
              <a:t>"</a:t>
            </a:r>
            <a:r>
              <a:rPr lang="en-GB" dirty="0" err="1"/>
              <a:t>FirstArg</a:t>
            </a:r>
            <a:r>
              <a:rPr lang="en-GB" dirty="0"/>
              <a:t>["+ arguments[0] + "]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 err="1"/>
              <a:t>firstName</a:t>
            </a:r>
            <a:r>
              <a:rPr lang="en-GB" dirty="0"/>
              <a:t> + "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 err="1"/>
              <a:t>restOfName.join</a:t>
            </a:r>
            <a:r>
              <a:rPr lang="en-GB" dirty="0"/>
              <a:t>(" ");</a:t>
            </a:r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/>
              <a:t>DisplayLine</a:t>
            </a:r>
            <a:r>
              <a:rPr lang="en-GB" dirty="0" smtClean="0"/>
              <a:t>( </a:t>
            </a:r>
            <a:r>
              <a:rPr lang="en-GB" dirty="0" err="1" smtClean="0"/>
              <a:t>BuildName</a:t>
            </a:r>
            <a:r>
              <a:rPr lang="en-GB" dirty="0"/>
              <a:t>("Fred", "John", "</a:t>
            </a:r>
            <a:r>
              <a:rPr lang="en-GB" dirty="0" err="1"/>
              <a:t>Bloggs</a:t>
            </a:r>
            <a:r>
              <a:rPr lang="en-GB" dirty="0" smtClean="0"/>
              <a:t>") );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745255" y="11020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</a:t>
            </a:r>
            <a:endParaRPr lang="en-GB" dirty="0"/>
          </a:p>
        </p:txBody>
      </p:sp>
      <p:cxnSp>
        <p:nvCxnSpPr>
          <p:cNvPr id="7" name="Straight Arrow Connector 6"/>
          <p:cNvCxnSpPr>
            <a:stCxn id="3" idx="2"/>
          </p:cNvCxnSpPr>
          <p:nvPr/>
        </p:nvCxnSpPr>
        <p:spPr bwMode="auto">
          <a:xfrm flipH="1">
            <a:off x="4908884" y="1471425"/>
            <a:ext cx="44120" cy="5065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38658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2423"/>
            <a:ext cx="7029450" cy="512530"/>
          </a:xfrm>
        </p:spPr>
        <p:txBody>
          <a:bodyPr/>
          <a:lstStyle/>
          <a:p>
            <a:r>
              <a:rPr lang="en-GB" dirty="0" smtClean="0"/>
              <a:t>Anonymous and Lambda functions work as you might expect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58375" y="2429328"/>
            <a:ext cx="29610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var</a:t>
            </a:r>
            <a:r>
              <a:rPr lang="en-GB" sz="2400" dirty="0" smtClean="0"/>
              <a:t>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(a, b) =&gt; 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1369659" y="2409976"/>
            <a:ext cx="34932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var</a:t>
            </a:r>
            <a:r>
              <a:rPr lang="en-GB" sz="2400" dirty="0" smtClean="0"/>
              <a:t>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function (a, b)</a:t>
            </a:r>
          </a:p>
          <a:p>
            <a:r>
              <a:rPr lang="en-GB" sz="2400" dirty="0" smtClean="0"/>
              <a:t>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273352" y="5579450"/>
            <a:ext cx="69092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(a</a:t>
            </a:r>
            <a:r>
              <a:rPr lang="en-GB" sz="2400" b="1" dirty="0" smtClean="0"/>
              <a:t>: number</a:t>
            </a:r>
            <a:r>
              <a:rPr lang="en-GB" sz="2400" dirty="0" smtClean="0"/>
              <a:t>, b</a:t>
            </a:r>
            <a:r>
              <a:rPr lang="en-GB" sz="2400" b="1" dirty="0" smtClean="0"/>
              <a:t>: number): number </a:t>
            </a:r>
            <a:r>
              <a:rPr lang="en-GB" sz="2400" dirty="0" smtClean="0"/>
              <a:t>=&gt; 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257175" y="4379120"/>
            <a:ext cx="60147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function (a</a:t>
            </a:r>
            <a:r>
              <a:rPr lang="en-GB" sz="2400" b="1" dirty="0" smtClean="0"/>
              <a:t>: number</a:t>
            </a:r>
            <a:r>
              <a:rPr lang="en-GB" sz="2400" dirty="0" smtClean="0"/>
              <a:t>, b</a:t>
            </a:r>
            <a:r>
              <a:rPr lang="en-GB" sz="2400" b="1" dirty="0" smtClean="0"/>
              <a:t>: number</a:t>
            </a:r>
            <a:r>
              <a:rPr lang="en-GB" sz="2400" dirty="0" smtClean="0"/>
              <a:t>)</a:t>
            </a:r>
            <a:r>
              <a:rPr lang="en-GB" sz="2400" b="1" dirty="0" smtClean="0"/>
              <a:t>: number</a:t>
            </a:r>
          </a:p>
          <a:p>
            <a:r>
              <a:rPr lang="en-GB" sz="2400" dirty="0" smtClean="0"/>
              <a:t>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1369659" y="1994477"/>
            <a:ext cx="206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JavaScript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250410" y="4053324"/>
            <a:ext cx="206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/>
              <a:t>TypeScript</a:t>
            </a:r>
            <a:endParaRPr lang="en-GB" u="sng" dirty="0"/>
          </a:p>
        </p:txBody>
      </p:sp>
      <p:sp>
        <p:nvSpPr>
          <p:cNvPr id="11" name="TextBox 10"/>
          <p:cNvSpPr txBox="1"/>
          <p:nvPr/>
        </p:nvSpPr>
        <p:spPr>
          <a:xfrm>
            <a:off x="6809873" y="3542724"/>
            <a:ext cx="2031325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smtClean="0"/>
              <a:t>Usage</a:t>
            </a:r>
          </a:p>
          <a:p>
            <a:r>
              <a:rPr lang="en-GB" dirty="0" smtClean="0"/>
              <a:t>let result: number;</a:t>
            </a:r>
            <a:br>
              <a:rPr lang="en-GB" dirty="0" smtClean="0"/>
            </a:br>
            <a:r>
              <a:rPr lang="en-GB" dirty="0" smtClean="0"/>
              <a:t>result = </a:t>
            </a:r>
            <a:r>
              <a:rPr lang="en-GB" dirty="0" err="1" smtClean="0"/>
              <a:t>DoIt</a:t>
            </a:r>
            <a:r>
              <a:rPr lang="en-GB" dirty="0" smtClean="0"/>
              <a:t>(2, 3);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040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98173"/>
          </a:xfrm>
        </p:spPr>
        <p:txBody>
          <a:bodyPr/>
          <a:lstStyle/>
          <a:p>
            <a:r>
              <a:rPr lang="en-GB" dirty="0" smtClean="0"/>
              <a:t>Subdivide your class into four sections using comments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25051" y="1799925"/>
            <a:ext cx="195438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574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06905"/>
            <a:ext cx="7029450" cy="765209"/>
          </a:xfrm>
        </p:spPr>
        <p:txBody>
          <a:bodyPr/>
          <a:lstStyle/>
          <a:p>
            <a:r>
              <a:rPr lang="en-GB" dirty="0" smtClean="0"/>
              <a:t>By default </a:t>
            </a:r>
            <a:r>
              <a:rPr lang="en-GB" dirty="0" err="1" smtClean="0"/>
              <a:t>TypeScript</a:t>
            </a:r>
            <a:r>
              <a:rPr lang="en-GB" dirty="0" smtClean="0"/>
              <a:t> attributes are public, you have to explicitly make them private</a:t>
            </a:r>
          </a:p>
          <a:p>
            <a:r>
              <a:rPr lang="en-GB" dirty="0" smtClean="0"/>
              <a:t>Mikes convention: put an underscore in front of the attribute 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3477234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 smtClean="0"/>
              <a:t>      </a:t>
            </a:r>
            <a:r>
              <a:rPr lang="en-GB" sz="2400" dirty="0" smtClean="0"/>
              <a:t>private </a:t>
            </a:r>
            <a:r>
              <a:rPr lang="en-GB" sz="2400" b="1" dirty="0"/>
              <a:t>_text</a:t>
            </a:r>
            <a:r>
              <a:rPr lang="en-GB" sz="2400" dirty="0"/>
              <a:t>: string</a:t>
            </a:r>
            <a:r>
              <a:rPr lang="en-GB" sz="2400" dirty="0" smtClean="0"/>
              <a:t>[];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23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5"/>
            <a:ext cx="7029450" cy="1236846"/>
          </a:xfrm>
        </p:spPr>
        <p:txBody>
          <a:bodyPr/>
          <a:lstStyle/>
          <a:p>
            <a:r>
              <a:rPr lang="en-GB" dirty="0" smtClean="0"/>
              <a:t>Named “constructor”</a:t>
            </a:r>
          </a:p>
          <a:p>
            <a:r>
              <a:rPr lang="en-GB" dirty="0" smtClean="0"/>
              <a:t>Has no return type</a:t>
            </a:r>
          </a:p>
          <a:p>
            <a:r>
              <a:rPr lang="en-GB" dirty="0" smtClean="0"/>
              <a:t>Public by default (as are all methods)</a:t>
            </a:r>
          </a:p>
          <a:p>
            <a:r>
              <a:rPr lang="en-GB" dirty="0" smtClean="0"/>
              <a:t>Only </a:t>
            </a:r>
            <a:r>
              <a:rPr lang="en-GB" b="1" dirty="0" smtClean="0"/>
              <a:t>one</a:t>
            </a:r>
            <a:r>
              <a:rPr lang="en-GB" dirty="0" smtClean="0"/>
              <a:t> constructor is allowed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200567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b="1" dirty="0" smtClean="0"/>
              <a:t>      constructor()</a:t>
            </a:r>
            <a:endParaRPr lang="en-GB" dirty="0" smtClean="0"/>
          </a:p>
          <a:p>
            <a:r>
              <a:rPr lang="en-GB" b="1" dirty="0"/>
              <a:t> </a:t>
            </a:r>
            <a:r>
              <a:rPr lang="en-GB" b="1" dirty="0" smtClean="0"/>
              <a:t>     {</a:t>
            </a:r>
          </a:p>
          <a:p>
            <a:r>
              <a:rPr lang="en-GB" b="1" dirty="0"/>
              <a:t> </a:t>
            </a:r>
            <a:r>
              <a:rPr lang="en-GB" b="1" dirty="0" smtClean="0"/>
              <a:t>     }</a:t>
            </a:r>
          </a:p>
          <a:p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018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 Overload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8463"/>
            <a:ext cx="7029450" cy="1079180"/>
          </a:xfrm>
        </p:spPr>
        <p:txBody>
          <a:bodyPr/>
          <a:lstStyle/>
          <a:p>
            <a:r>
              <a:rPr lang="en-GB" dirty="0" smtClean="0"/>
              <a:t>If we need multiple constructors we can make use of </a:t>
            </a:r>
            <a:r>
              <a:rPr lang="en-GB" dirty="0" err="1" smtClean="0"/>
              <a:t>JavaScripts</a:t>
            </a:r>
            <a:r>
              <a:rPr lang="en-GB" dirty="0" smtClean="0"/>
              <a:t> “flexibility” with types </a:t>
            </a:r>
            <a:r>
              <a:rPr lang="en-GB" dirty="0" smtClean="0">
                <a:sym typeface="Wingdings" panose="05000000000000000000" pitchFamily="2" charset="2"/>
              </a:rPr>
              <a:t> and </a:t>
            </a:r>
            <a:r>
              <a:rPr lang="en-GB" dirty="0" err="1" smtClean="0">
                <a:sym typeface="Wingdings" panose="05000000000000000000" pitchFamily="2" charset="2"/>
              </a:rPr>
              <a:t>TypeScripts</a:t>
            </a:r>
            <a:r>
              <a:rPr lang="en-GB" dirty="0" smtClean="0">
                <a:sym typeface="Wingdings" panose="05000000000000000000" pitchFamily="2" charset="2"/>
              </a:rPr>
              <a:t> overloading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2224" y="2319411"/>
            <a:ext cx="326249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constructor</a:t>
            </a:r>
            <a:r>
              <a:rPr lang="en-GB" dirty="0"/>
              <a:t>()</a:t>
            </a:r>
          </a:p>
          <a:p>
            <a:r>
              <a:rPr lang="en-GB" dirty="0" smtClean="0"/>
              <a:t>constructor(</a:t>
            </a:r>
            <a:r>
              <a:rPr lang="en-GB" dirty="0" err="1" smtClean="0"/>
              <a:t>initialText</a:t>
            </a:r>
            <a:r>
              <a:rPr lang="en-GB" dirty="0"/>
              <a:t>: string)</a:t>
            </a:r>
          </a:p>
          <a:p>
            <a:r>
              <a:rPr lang="en-GB" dirty="0" smtClean="0"/>
              <a:t>constructor(</a:t>
            </a:r>
            <a:r>
              <a:rPr lang="en-GB" dirty="0" err="1" smtClean="0"/>
              <a:t>initialText</a:t>
            </a:r>
            <a:r>
              <a:rPr lang="en-GB" b="1" dirty="0"/>
              <a:t>?</a:t>
            </a:r>
            <a:r>
              <a:rPr lang="en-GB" dirty="0"/>
              <a:t>: string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dirty="0" err="1" smtClean="0"/>
              <a:t>this</a:t>
            </a:r>
            <a:r>
              <a:rPr lang="en-GB" dirty="0" err="1"/>
              <a:t>._text</a:t>
            </a:r>
            <a:r>
              <a:rPr lang="en-GB" dirty="0"/>
              <a:t> = </a:t>
            </a:r>
            <a:r>
              <a:rPr lang="en-GB" dirty="0" smtClean="0"/>
              <a:t>[ ];            </a:t>
            </a:r>
            <a:endParaRPr lang="en-GB" dirty="0"/>
          </a:p>
          <a:p>
            <a:r>
              <a:rPr lang="en-GB" dirty="0" smtClean="0"/>
              <a:t>     if </a:t>
            </a:r>
            <a:r>
              <a:rPr lang="en-GB" dirty="0"/>
              <a:t>(</a:t>
            </a:r>
            <a:r>
              <a:rPr lang="en-GB" dirty="0" err="1"/>
              <a:t>initialText</a:t>
            </a:r>
            <a:r>
              <a:rPr lang="en-GB" dirty="0"/>
              <a:t> !== undefined)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 </a:t>
            </a:r>
            <a:r>
              <a:rPr lang="en-GB" dirty="0" err="1" smtClean="0"/>
              <a:t>this</a:t>
            </a:r>
            <a:r>
              <a:rPr lang="en-GB" dirty="0" err="1"/>
              <a:t>._text</a:t>
            </a:r>
            <a:r>
              <a:rPr lang="en-GB" dirty="0"/>
              <a:t>[0] = </a:t>
            </a:r>
            <a:r>
              <a:rPr lang="en-GB" dirty="0" err="1"/>
              <a:t>initialText</a:t>
            </a:r>
            <a:r>
              <a:rPr lang="en-GB" dirty="0"/>
              <a:t>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479235" y="2319411"/>
            <a:ext cx="442622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?</a:t>
            </a:r>
            <a:r>
              <a:rPr lang="en-GB" dirty="0" smtClean="0"/>
              <a:t> means optional i.e. you are not required to pass a value. Hence, the base constructor allows you to </a:t>
            </a:r>
            <a:r>
              <a:rPr lang="en-GB" b="1" dirty="0" smtClean="0"/>
              <a:t>pass it a string or nothing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We can help </a:t>
            </a:r>
            <a:r>
              <a:rPr lang="en-GB" dirty="0" err="1" smtClean="0"/>
              <a:t>TypeScript</a:t>
            </a:r>
            <a:r>
              <a:rPr lang="en-GB" dirty="0" smtClean="0"/>
              <a:t> to reflect this by overloading the constructor by adding additional signatures just above the base constructor i.e.</a:t>
            </a:r>
            <a:br>
              <a:rPr lang="en-GB" dirty="0" smtClean="0"/>
            </a:br>
            <a:r>
              <a:rPr lang="en-GB" i="1" dirty="0"/>
              <a:t>constructor()</a:t>
            </a:r>
          </a:p>
          <a:p>
            <a:r>
              <a:rPr lang="en-GB" i="1" dirty="0"/>
              <a:t>constructor(</a:t>
            </a:r>
            <a:r>
              <a:rPr lang="en-GB" i="1" dirty="0" err="1"/>
              <a:t>initialText</a:t>
            </a:r>
            <a:r>
              <a:rPr lang="en-GB" i="1" dirty="0"/>
              <a:t>: string</a:t>
            </a:r>
            <a:r>
              <a:rPr lang="en-GB" i="1" dirty="0" smtClean="0"/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4046" y="5948413"/>
            <a:ext cx="3954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Also see slide on overriding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1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90889"/>
          </a:xfrm>
        </p:spPr>
        <p:txBody>
          <a:bodyPr/>
          <a:lstStyle/>
          <a:p>
            <a:r>
              <a:rPr lang="en-GB" dirty="0" smtClean="0"/>
              <a:t>You can specify get and set </a:t>
            </a:r>
            <a:r>
              <a:rPr lang="en-GB" dirty="0" err="1" smtClean="0"/>
              <a:t>accessors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i="1" dirty="0"/>
              <a:t>this</a:t>
            </a:r>
            <a:r>
              <a:rPr lang="en-GB" dirty="0"/>
              <a:t> refers the object</a:t>
            </a:r>
            <a:br>
              <a:rPr lang="en-GB" dirty="0"/>
            </a:br>
            <a:r>
              <a:rPr lang="en-GB" dirty="0"/>
              <a:t>You must specify </a:t>
            </a:r>
            <a:r>
              <a:rPr lang="en-GB" i="1" dirty="0"/>
              <a:t>this</a:t>
            </a:r>
            <a:r>
              <a:rPr lang="en-GB" dirty="0"/>
              <a:t> when using the attributes and the methods defined in the class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15118" y="1727576"/>
            <a:ext cx="283930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get </a:t>
            </a:r>
            <a:r>
              <a:rPr lang="en-GB" dirty="0"/>
              <a:t>Text(): string</a:t>
            </a:r>
            <a:r>
              <a:rPr lang="en-GB" dirty="0" smtClean="0"/>
              <a:t>[ ]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return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;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set Text(value: </a:t>
            </a:r>
            <a:r>
              <a:rPr lang="en-GB" dirty="0"/>
              <a:t>string</a:t>
            </a:r>
            <a:r>
              <a:rPr lang="en-GB" dirty="0" smtClean="0"/>
              <a:t>[ ])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err="1" smtClean="0"/>
              <a:t>this</a:t>
            </a:r>
            <a:r>
              <a:rPr lang="en-GB" b="1" dirty="0" err="1"/>
              <a:t>.</a:t>
            </a:r>
            <a:r>
              <a:rPr lang="en-GB" dirty="0" err="1"/>
              <a:t>_text</a:t>
            </a:r>
            <a:r>
              <a:rPr lang="en-GB" dirty="0"/>
              <a:t> = </a:t>
            </a:r>
            <a:r>
              <a:rPr lang="en-GB" dirty="0" smtClean="0"/>
              <a:t>value;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get </a:t>
            </a:r>
            <a:r>
              <a:rPr lang="en-GB" dirty="0"/>
              <a:t>Result():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return </a:t>
            </a:r>
            <a:r>
              <a:rPr lang="en-GB" b="1" dirty="0" err="1"/>
              <a:t>this.</a:t>
            </a:r>
            <a:r>
              <a:rPr lang="en-GB" dirty="0" err="1"/>
              <a:t>ReadText</a:t>
            </a:r>
            <a:r>
              <a:rPr lang="en-GB" dirty="0"/>
              <a:t>();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49077" y="1681410"/>
            <a:ext cx="42589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choose to provide </a:t>
            </a:r>
            <a:r>
              <a:rPr lang="en-GB" u="sng" dirty="0" smtClean="0"/>
              <a:t>either or both</a:t>
            </a:r>
            <a:r>
              <a:rPr lang="en-GB" dirty="0" smtClean="0"/>
              <a:t> the get and set </a:t>
            </a:r>
            <a:r>
              <a:rPr lang="en-GB" dirty="0" err="1" smtClean="0"/>
              <a:t>accessors</a:t>
            </a:r>
            <a:r>
              <a:rPr lang="en-GB" dirty="0" smtClean="0"/>
              <a:t> to read the attribute values.</a:t>
            </a:r>
          </a:p>
          <a:p>
            <a:endParaRPr lang="en-GB" dirty="0"/>
          </a:p>
          <a:p>
            <a:r>
              <a:rPr lang="en-GB" dirty="0" smtClean="0"/>
              <a:t>You can create a property which acts like another method e.g. perform a calculation to return a result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73317" y="4323522"/>
            <a:ext cx="34163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myObject</a:t>
            </a:r>
            <a:r>
              <a:rPr lang="en-GB" dirty="0" err="1" smtClean="0">
                <a:solidFill>
                  <a:srgbClr val="FF0000"/>
                </a:solidFill>
              </a:rPr>
              <a:t>.Text</a:t>
            </a:r>
            <a:r>
              <a:rPr lang="en-GB" dirty="0" smtClean="0"/>
              <a:t> = [“Fred”];</a:t>
            </a:r>
          </a:p>
          <a:p>
            <a:r>
              <a:rPr lang="en-GB" dirty="0"/>
              <a:t>c</a:t>
            </a:r>
            <a:r>
              <a:rPr lang="en-GB" dirty="0" smtClean="0"/>
              <a:t>onsole.log( </a:t>
            </a:r>
            <a:r>
              <a:rPr lang="en-GB" dirty="0" err="1" smtClean="0"/>
              <a:t>myObject</a:t>
            </a:r>
            <a:r>
              <a:rPr lang="en-GB" dirty="0" err="1" smtClean="0">
                <a:solidFill>
                  <a:srgbClr val="FF0000"/>
                </a:solidFill>
              </a:rPr>
              <a:t>.Text</a:t>
            </a:r>
            <a:r>
              <a:rPr lang="en-GB" smtClean="0">
                <a:solidFill>
                  <a:srgbClr val="FF0000"/>
                </a:solidFill>
              </a:rPr>
              <a:t>[0]</a:t>
            </a:r>
            <a:r>
              <a:rPr lang="en-GB" smtClean="0"/>
              <a:t> 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211800" y="5328562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0"/>
          </p:cNvCxnSpPr>
          <p:nvPr/>
        </p:nvCxnSpPr>
        <p:spPr bwMode="auto">
          <a:xfrm flipV="1">
            <a:off x="6932510" y="4969853"/>
            <a:ext cx="580008" cy="3587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>
            <a:stCxn id="8" idx="0"/>
          </p:cNvCxnSpPr>
          <p:nvPr/>
        </p:nvCxnSpPr>
        <p:spPr bwMode="auto">
          <a:xfrm flipH="1" flipV="1">
            <a:off x="6333423" y="4673065"/>
            <a:ext cx="599087" cy="65549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5173317" y="395419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Usage</a:t>
            </a:r>
            <a:endParaRPr lang="en-GB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0" y="2078373"/>
            <a:ext cx="16793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Type of values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/>
              <a:t>string [ ]) </a:t>
            </a:r>
            <a:r>
              <a:rPr lang="en-GB" dirty="0" smtClean="0"/>
              <a:t> to be assigned or read from the property named “Text”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 bwMode="auto">
          <a:xfrm flipV="1">
            <a:off x="1456083" y="2078373"/>
            <a:ext cx="1953038" cy="8387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>
            <a:off x="1456083" y="2911954"/>
            <a:ext cx="2281030" cy="26286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110260" y="4508188"/>
            <a:ext cx="1764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property named “Result”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52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 smtClean="0"/>
              <a:t>By default all methods are public, you must explicitly mark a method as private</a:t>
            </a:r>
          </a:p>
          <a:p>
            <a:r>
              <a:rPr lang="en-GB" dirty="0" smtClean="0"/>
              <a:t>Methods are functions</a:t>
            </a:r>
          </a:p>
          <a:p>
            <a:r>
              <a:rPr lang="en-GB" dirty="0" smtClean="0"/>
              <a:t>They have access to the attributes defined in the class</a:t>
            </a:r>
          </a:p>
          <a:p>
            <a:r>
              <a:rPr lang="en-GB" i="1" dirty="0" smtClean="0"/>
              <a:t>this</a:t>
            </a:r>
            <a:r>
              <a:rPr lang="en-GB" dirty="0" smtClean="0"/>
              <a:t> refers the object</a:t>
            </a:r>
            <a:br>
              <a:rPr lang="en-GB" dirty="0" smtClean="0"/>
            </a:br>
            <a:r>
              <a:rPr lang="en-GB" dirty="0" smtClean="0"/>
              <a:t>You must specify </a:t>
            </a:r>
            <a:r>
              <a:rPr lang="en-GB" i="1" dirty="0" smtClean="0"/>
              <a:t>this</a:t>
            </a:r>
            <a:r>
              <a:rPr lang="en-GB" dirty="0" smtClean="0"/>
              <a:t> when using the attributes and the methods defined in the class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07034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Undo</a:t>
            </a:r>
            <a:r>
              <a:rPr lang="en-GB" dirty="0"/>
              <a:t>():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smtClean="0"/>
              <a:t>this</a:t>
            </a:r>
            <a:r>
              <a:rPr lang="en-GB" b="1" dirty="0"/>
              <a:t>.</a:t>
            </a:r>
            <a:r>
              <a:rPr lang="en-GB" dirty="0"/>
              <a:t>_</a:t>
            </a:r>
            <a:r>
              <a:rPr lang="en-GB" dirty="0" err="1"/>
              <a:t>text.pop</a:t>
            </a:r>
            <a:r>
              <a:rPr lang="en-GB" dirty="0"/>
              <a:t>();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last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Reset</a:t>
            </a:r>
            <a:r>
              <a:rPr lang="en-GB" dirty="0"/>
              <a:t>():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smtClean="0"/>
              <a:t>this</a:t>
            </a:r>
            <a:r>
              <a:rPr lang="en-GB" b="1" dirty="0"/>
              <a:t>.</a:t>
            </a:r>
            <a:r>
              <a:rPr lang="en-GB" dirty="0"/>
              <a:t>_</a:t>
            </a:r>
            <a:r>
              <a:rPr lang="en-GB" dirty="0" err="1"/>
              <a:t>text.length</a:t>
            </a:r>
            <a:r>
              <a:rPr lang="en-GB" dirty="0"/>
              <a:t> = 0;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Clear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b="1" dirty="0" smtClean="0"/>
              <a:t>private</a:t>
            </a:r>
            <a:r>
              <a:rPr lang="en-GB" dirty="0" smtClean="0"/>
              <a:t> </a:t>
            </a:r>
            <a:r>
              <a:rPr lang="en-GB" dirty="0" err="1"/>
              <a:t>ReadText</a:t>
            </a:r>
            <a:r>
              <a:rPr lang="en-GB" dirty="0"/>
              <a:t>():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let </a:t>
            </a:r>
            <a:r>
              <a:rPr lang="en-GB" dirty="0"/>
              <a:t>output: string = "";</a:t>
            </a:r>
          </a:p>
          <a:p>
            <a:endParaRPr lang="en-GB" dirty="0"/>
          </a:p>
          <a:p>
            <a:r>
              <a:rPr lang="en-GB" dirty="0" smtClean="0"/>
              <a:t>     for </a:t>
            </a:r>
            <a:r>
              <a:rPr lang="en-GB" dirty="0"/>
              <a:t>(let </a:t>
            </a:r>
            <a:r>
              <a:rPr lang="en-GB" dirty="0" err="1"/>
              <a:t>i</a:t>
            </a:r>
            <a:r>
              <a:rPr lang="en-GB" dirty="0"/>
              <a:t> in </a:t>
            </a:r>
            <a:r>
              <a:rPr lang="en-GB" dirty="0" err="1"/>
              <a:t>this._text</a:t>
            </a:r>
            <a:r>
              <a:rPr lang="en-GB" dirty="0"/>
              <a:t>)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output </a:t>
            </a:r>
            <a:r>
              <a:rPr lang="en-GB" dirty="0"/>
              <a:t>= output +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[</a:t>
            </a:r>
            <a:r>
              <a:rPr lang="en-GB" dirty="0" err="1"/>
              <a:t>i</a:t>
            </a:r>
            <a:r>
              <a:rPr lang="en-GB" dirty="0"/>
              <a:t>];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 smtClean="0"/>
              <a:t>     return </a:t>
            </a:r>
            <a:r>
              <a:rPr lang="en-GB" dirty="0"/>
              <a:t>output;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4665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 smtClean="0"/>
              <a:t>Append text to end of the </a:t>
            </a:r>
            <a:r>
              <a:rPr lang="en-GB" dirty="0" err="1" smtClean="0"/>
              <a:t>TextBuilder</a:t>
            </a:r>
            <a:r>
              <a:rPr lang="en-GB" dirty="0" smtClean="0"/>
              <a:t> array as last string added.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243299" y="1040834"/>
            <a:ext cx="45833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/>
              <a:t>: </a:t>
            </a:r>
            <a:r>
              <a:rPr lang="en-GB" b="1" smtClean="0"/>
              <a:t>string</a:t>
            </a:r>
            <a:r>
              <a:rPr lang="en-GB" smtClean="0"/>
              <a:t>): </a:t>
            </a:r>
            <a:r>
              <a:rPr lang="en-GB" dirty="0"/>
              <a:t>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  </a:t>
            </a:r>
            <a:r>
              <a:rPr lang="en-GB" dirty="0"/>
              <a:t>this._</a:t>
            </a:r>
            <a:r>
              <a:rPr lang="en-GB" dirty="0" err="1" smtClean="0"/>
              <a:t>text.push</a:t>
            </a:r>
            <a:r>
              <a:rPr lang="en-GB" dirty="0" smtClean="0"/>
              <a:t>(text);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9671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583966" cy="786268"/>
          </a:xfrm>
        </p:spPr>
        <p:txBody>
          <a:bodyPr/>
          <a:lstStyle/>
          <a:p>
            <a:r>
              <a:rPr lang="en-GB" dirty="0" smtClean="0"/>
              <a:t>Usage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1244293"/>
            <a:ext cx="2625324" cy="4003313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endParaRPr lang="en-GB" dirty="0" smtClean="0"/>
          </a:p>
          <a:p>
            <a:r>
              <a:rPr lang="en-GB" dirty="0" smtClean="0"/>
              <a:t>Append text lines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Set the text using the Text property</a:t>
            </a:r>
          </a:p>
          <a:p>
            <a:endParaRPr lang="en-GB" dirty="0"/>
          </a:p>
          <a:p>
            <a:r>
              <a:rPr lang="en-GB" dirty="0" smtClean="0"/>
              <a:t>Clear the contents of the </a:t>
            </a:r>
            <a:r>
              <a:rPr lang="en-GB" dirty="0" err="1" smtClean="0"/>
              <a:t>TextBuilder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1386199"/>
            <a:ext cx="474501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tb.AppendText</a:t>
            </a:r>
            <a:r>
              <a:rPr lang="en-GB" dirty="0"/>
              <a:t>(" </a:t>
            </a:r>
            <a:r>
              <a:rPr lang="en-GB" dirty="0" smtClean="0"/>
              <a:t>Today ?");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tb.Result</a:t>
            </a:r>
            <a:r>
              <a:rPr lang="en-GB" dirty="0" smtClean="0"/>
              <a:t> 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tb.Text</a:t>
            </a:r>
            <a:r>
              <a:rPr lang="en-GB" dirty="0" smtClean="0"/>
              <a:t> = “Hello World”;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tb.Reset</a:t>
            </a:r>
            <a:r>
              <a:rPr lang="en-GB" dirty="0" smtClean="0"/>
              <a:t>();                   </a:t>
            </a:r>
          </a:p>
          <a:p>
            <a:r>
              <a:rPr lang="en-GB" dirty="0" err="1"/>
              <a:t>tb.AppendText</a:t>
            </a:r>
            <a:r>
              <a:rPr lang="en-GB" dirty="0" smtClean="0"/>
              <a:t>(“Hello again");</a:t>
            </a:r>
          </a:p>
          <a:p>
            <a:r>
              <a:rPr lang="en-GB" dirty="0" smtClean="0"/>
              <a:t>console.log</a:t>
            </a:r>
            <a:r>
              <a:rPr lang="en-GB" dirty="0"/>
              <a:t>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258698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2808471" cy="844550"/>
          </a:xfrm>
        </p:spPr>
        <p:txBody>
          <a:bodyPr/>
          <a:lstStyle/>
          <a:p>
            <a:r>
              <a:rPr lang="en-GB" dirty="0" smtClean="0"/>
              <a:t>Override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4" y="1140593"/>
            <a:ext cx="4261619" cy="4706754"/>
          </a:xfrm>
        </p:spPr>
        <p:txBody>
          <a:bodyPr/>
          <a:lstStyle/>
          <a:p>
            <a:r>
              <a:rPr lang="en-GB" dirty="0" smtClean="0"/>
              <a:t>You can provide multiple methods with the same name taking different attributes, by using the same approach we used for the constructor i.e. by making </a:t>
            </a:r>
            <a:r>
              <a:rPr lang="en-GB" dirty="0"/>
              <a:t>use of </a:t>
            </a:r>
            <a:r>
              <a:rPr lang="en-GB" dirty="0" err="1"/>
              <a:t>JavaScripts</a:t>
            </a:r>
            <a:r>
              <a:rPr lang="en-GB" dirty="0"/>
              <a:t> “flexibility” with types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Notice, how we test if the argument passed to the constructor is an Array, </a:t>
            </a:r>
            <a:r>
              <a:rPr lang="en-GB" dirty="0" err="1" smtClean="0"/>
              <a:t>TextBuilder</a:t>
            </a:r>
            <a:r>
              <a:rPr lang="en-GB" dirty="0" smtClean="0"/>
              <a:t> object or number</a:t>
            </a:r>
          </a:p>
          <a:p>
            <a:r>
              <a:rPr lang="en-GB" dirty="0" smtClean="0"/>
              <a:t>Similar tests for </a:t>
            </a:r>
            <a:r>
              <a:rPr lang="en-GB" dirty="0" err="1" smtClean="0"/>
              <a:t>boolean</a:t>
            </a:r>
            <a:r>
              <a:rPr lang="en-GB" dirty="0" smtClean="0"/>
              <a:t> or string are:</a:t>
            </a:r>
            <a:br>
              <a:rPr lang="en-GB" dirty="0" smtClean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</a:t>
            </a:r>
            <a:r>
              <a:rPr lang="en-GB" dirty="0" smtClean="0">
                <a:solidFill>
                  <a:srgbClr val="FF0000"/>
                </a:solidFill>
              </a:rPr>
              <a:t>“</a:t>
            </a:r>
            <a:r>
              <a:rPr lang="en-GB" dirty="0" err="1" smtClean="0">
                <a:solidFill>
                  <a:srgbClr val="FF0000"/>
                </a:solidFill>
              </a:rPr>
              <a:t>boolean</a:t>
            </a:r>
            <a:r>
              <a:rPr lang="en-GB" dirty="0" smtClean="0">
                <a:solidFill>
                  <a:srgbClr val="FF0000"/>
                </a:solidFill>
              </a:rPr>
              <a:t>"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</a:t>
            </a:r>
            <a:r>
              <a:rPr lang="en-GB" dirty="0" smtClean="0">
                <a:solidFill>
                  <a:srgbClr val="FF0000"/>
                </a:solidFill>
              </a:rPr>
              <a:t>“string"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43299" y="74017"/>
            <a:ext cx="490070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AppendText</a:t>
            </a:r>
            <a:r>
              <a:rPr lang="en-GB" b="1" dirty="0"/>
              <a:t>()</a:t>
            </a:r>
            <a:r>
              <a:rPr lang="en-GB" dirty="0"/>
              <a:t>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</a:t>
            </a:r>
            <a:r>
              <a:rPr lang="en-GB" dirty="0" err="1" smtClean="0"/>
              <a:t>num</a:t>
            </a:r>
            <a:r>
              <a:rPr lang="en-GB" dirty="0"/>
              <a:t>: </a:t>
            </a:r>
            <a:r>
              <a:rPr lang="en-GB" b="1" dirty="0"/>
              <a:t>number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b="1" dirty="0" smtClean="0"/>
              <a:t>[ ]</a:t>
            </a:r>
            <a:r>
              <a:rPr lang="en-GB" dirty="0" smtClean="0"/>
              <a:t>): </a:t>
            </a:r>
            <a:r>
              <a:rPr lang="en-GB" dirty="0"/>
              <a:t>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 err="1"/>
              <a:t>TextBuilder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</a:t>
            </a:r>
            <a:r>
              <a:rPr lang="en-GB" dirty="0" err="1" smtClean="0"/>
              <a:t>val</a:t>
            </a:r>
            <a:r>
              <a:rPr lang="en-GB" dirty="0"/>
              <a:t>?: any): </a:t>
            </a:r>
            <a:r>
              <a:rPr lang="en-GB" dirty="0" smtClean="0"/>
              <a:t>void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Array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val.join</a:t>
            </a:r>
            <a:r>
              <a:rPr lang="en-GB" dirty="0"/>
              <a:t>(" ");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._text;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"number"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 + "";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Convert number to text</a:t>
            </a:r>
          </a:p>
          <a:p>
            <a:r>
              <a:rPr lang="en-GB" dirty="0"/>
              <a:t>        }</a:t>
            </a:r>
          </a:p>
          <a:p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text.push</a:t>
            </a:r>
            <a:r>
              <a:rPr lang="en-GB" dirty="0"/>
              <a:t>(</a:t>
            </a:r>
            <a:r>
              <a:rPr lang="en-GB" dirty="0" err="1"/>
              <a:t>val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8020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33048" cy="598504"/>
          </a:xfrm>
        </p:spPr>
        <p:txBody>
          <a:bodyPr/>
          <a:lstStyle/>
          <a:p>
            <a:r>
              <a:rPr lang="en-GB" dirty="0" smtClean="0"/>
              <a:t>Usage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702644"/>
            <a:ext cx="2625324" cy="5136181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r>
              <a:rPr lang="en-GB" dirty="0" smtClean="0"/>
              <a:t>Append text lines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Set the text using the Text property</a:t>
            </a:r>
          </a:p>
          <a:p>
            <a:endParaRPr lang="en-GB" dirty="0"/>
          </a:p>
          <a:p>
            <a:r>
              <a:rPr lang="en-GB" dirty="0" smtClean="0"/>
              <a:t>Append numbers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Append an array</a:t>
            </a:r>
          </a:p>
          <a:p>
            <a:endParaRPr lang="en-GB" dirty="0"/>
          </a:p>
          <a:p>
            <a:r>
              <a:rPr lang="en-GB" dirty="0" smtClean="0"/>
              <a:t>Append another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844550"/>
            <a:ext cx="58030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tb.AppendText</a:t>
            </a:r>
            <a:r>
              <a:rPr lang="en-GB" dirty="0"/>
              <a:t>(" </a:t>
            </a:r>
            <a:r>
              <a:rPr lang="en-GB" dirty="0" smtClean="0"/>
              <a:t>Today ?");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tb.Result</a:t>
            </a:r>
            <a:r>
              <a:rPr lang="en-GB" dirty="0" smtClean="0"/>
              <a:t> 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tb.Text</a:t>
            </a:r>
            <a:r>
              <a:rPr lang="en-GB" dirty="0" smtClean="0"/>
              <a:t> = “Hello World”;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tb.Reset</a:t>
            </a:r>
            <a:r>
              <a:rPr lang="en-GB" dirty="0" smtClean="0"/>
              <a:t>();            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Clear the text builder contents</a:t>
            </a:r>
            <a:endParaRPr lang="en-GB" dirty="0" smtClean="0"/>
          </a:p>
          <a:p>
            <a:r>
              <a:rPr lang="en-GB" dirty="0" err="1" smtClean="0"/>
              <a:t>tb.AppendText</a:t>
            </a:r>
            <a:r>
              <a:rPr lang="en-GB" dirty="0"/>
              <a:t>(" Number </a:t>
            </a:r>
            <a:r>
              <a:rPr lang="en-GB" dirty="0" smtClean="0"/>
              <a:t>is ");</a:t>
            </a:r>
            <a:endParaRPr lang="en-GB" dirty="0"/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(22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dirty="0"/>
              <a:t>;</a:t>
            </a:r>
          </a:p>
          <a:p>
            <a:r>
              <a:rPr lang="en-GB" dirty="0" err="1"/>
              <a:t>tb.Undo</a:t>
            </a:r>
            <a:r>
              <a:rPr lang="en-GB" dirty="0" smtClean="0"/>
              <a:t>();              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Remove the last number</a:t>
            </a:r>
            <a:endParaRPr lang="en-GB" dirty="0" smtClean="0"/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(23)</a:t>
            </a:r>
            <a:r>
              <a:rPr lang="en-GB" dirty="0" smtClean="0"/>
              <a:t>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 smtClean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([" One", " Two", " Three</a:t>
            </a:r>
            <a:r>
              <a:rPr lang="en-GB" dirty="0" smtClean="0">
                <a:solidFill>
                  <a:srgbClr val="FF0000"/>
                </a:solidFill>
              </a:rPr>
              <a:t>"])</a:t>
            </a:r>
            <a:r>
              <a:rPr lang="en-GB" dirty="0" smtClean="0"/>
              <a:t>;</a:t>
            </a:r>
          </a:p>
          <a:p>
            <a:endParaRPr lang="en-GB" dirty="0" smtClean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("Second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"))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486079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5168"/>
            <a:ext cx="7029450" cy="2055447"/>
          </a:xfrm>
        </p:spPr>
        <p:txBody>
          <a:bodyPr/>
          <a:lstStyle/>
          <a:p>
            <a:r>
              <a:rPr lang="en-GB" dirty="0" smtClean="0"/>
              <a:t>When handling events we want to be able to use </a:t>
            </a:r>
            <a:r>
              <a:rPr lang="en-GB" dirty="0" err="1" smtClean="0"/>
              <a:t>callbacks</a:t>
            </a:r>
            <a:r>
              <a:rPr lang="en-GB" dirty="0" smtClean="0"/>
              <a:t> that we create a methods in the class</a:t>
            </a:r>
          </a:p>
          <a:p>
            <a:r>
              <a:rPr lang="en-GB" dirty="0" smtClean="0"/>
              <a:t>Common example of this is DOM </a:t>
            </a:r>
            <a:r>
              <a:rPr lang="en-GB" dirty="0" err="1" smtClean="0"/>
              <a:t>callbacks</a:t>
            </a:r>
            <a:r>
              <a:rPr lang="en-GB" dirty="0" smtClean="0"/>
              <a:t> when buttons are clicked, etc., AJAX </a:t>
            </a:r>
            <a:r>
              <a:rPr lang="en-GB" dirty="0" err="1" smtClean="0"/>
              <a:t>callbacks</a:t>
            </a:r>
            <a:r>
              <a:rPr lang="en-GB" dirty="0" smtClean="0"/>
              <a:t> when data is received, etc.</a:t>
            </a:r>
          </a:p>
          <a:p>
            <a:r>
              <a:rPr lang="en-GB" dirty="0" smtClean="0"/>
              <a:t>We should use Lambda methods (or Arrow Functions) because “</a:t>
            </a:r>
            <a:r>
              <a:rPr lang="en-GB" b="1" dirty="0" smtClean="0"/>
              <a:t>this</a:t>
            </a:r>
            <a:r>
              <a:rPr lang="en-GB" dirty="0" smtClean="0"/>
              <a:t>” is captured where the function is created rather than invoked i.e. it will represent the object the method is called with….just as we expect with OOP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8992" y="4371260"/>
            <a:ext cx="66784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 smtClean="0"/>
              <a:t>private</a:t>
            </a:r>
            <a:r>
              <a:rPr lang="fr-FR" sz="2400" dirty="0" smtClean="0"/>
              <a:t> </a:t>
            </a:r>
            <a:r>
              <a:rPr lang="fr-FR" sz="2400" dirty="0" err="1" smtClean="0"/>
              <a:t>MyCallback</a:t>
            </a:r>
            <a:r>
              <a:rPr lang="fr-FR" sz="2400" dirty="0" smtClean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</a:t>
            </a:r>
            <a:r>
              <a:rPr lang="fr-FR" sz="2400" dirty="0"/>
              <a:t> </a:t>
            </a:r>
            <a:r>
              <a:rPr lang="fr-FR" sz="2400" dirty="0" smtClean="0"/>
              <a:t>(…arguments….): </a:t>
            </a:r>
            <a:r>
              <a:rPr lang="fr-FR" sz="2400" dirty="0" err="1"/>
              <a:t>void</a:t>
            </a:r>
            <a:r>
              <a:rPr lang="fr-FR" sz="2400" dirty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=&gt;</a:t>
            </a:r>
          </a:p>
          <a:p>
            <a:r>
              <a:rPr lang="fr-FR" sz="2400" dirty="0" smtClean="0"/>
              <a:t>{</a:t>
            </a:r>
          </a:p>
          <a:p>
            <a:r>
              <a:rPr lang="fr-FR" sz="2400" dirty="0"/>
              <a:t> </a:t>
            </a:r>
            <a:r>
              <a:rPr lang="fr-FR" sz="2400" dirty="0" smtClean="0"/>
              <a:t>    </a:t>
            </a:r>
            <a:r>
              <a:rPr lang="fr-FR" sz="2400" b="1" dirty="0" err="1" smtClean="0"/>
              <a:t>this.</a:t>
            </a:r>
            <a:r>
              <a:rPr lang="fr-FR" sz="2400" dirty="0" err="1" smtClean="0"/>
              <a:t>DoSomething</a:t>
            </a:r>
            <a:r>
              <a:rPr lang="fr-FR" sz="2400" dirty="0" smtClean="0"/>
              <a:t>(….);</a:t>
            </a:r>
          </a:p>
          <a:p>
            <a:r>
              <a:rPr lang="fr-FR" sz="2400" dirty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5241783" y="5613995"/>
            <a:ext cx="4135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the object, so we can call methods from the class as we would expect</a:t>
            </a:r>
            <a:endParaRPr lang="en-GB" dirty="0"/>
          </a:p>
        </p:txBody>
      </p:sp>
      <p:cxnSp>
        <p:nvCxnSpPr>
          <p:cNvPr id="8" name="Elbow Connector 7"/>
          <p:cNvCxnSpPr>
            <a:stCxn id="6" idx="1"/>
          </p:cNvCxnSpPr>
          <p:nvPr/>
        </p:nvCxnSpPr>
        <p:spPr bwMode="auto">
          <a:xfrm rot="10800000">
            <a:off x="2154955" y="5556290"/>
            <a:ext cx="3086828" cy="519370"/>
          </a:xfrm>
          <a:prstGeom prst="bentConnector3">
            <a:avLst>
              <a:gd name="adj1" fmla="val 10018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23367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7705" y="646721"/>
            <a:ext cx="300595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Name():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this._name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54332" y="977189"/>
            <a:ext cx="451918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/>
              <a:t>Student </a:t>
            </a:r>
            <a:r>
              <a:rPr lang="en-GB" b="1" dirty="0"/>
              <a:t>extends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_course: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string, course: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b="1" dirty="0"/>
              <a:t>super(name);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err="1" smtClean="0"/>
              <a:t>this</a:t>
            </a:r>
            <a:r>
              <a:rPr lang="en-GB" dirty="0" err="1"/>
              <a:t>._course</a:t>
            </a:r>
            <a:r>
              <a:rPr lang="en-GB" dirty="0"/>
              <a:t> = course;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Course():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this._course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0800000">
            <a:off x="3363656" y="2492944"/>
            <a:ext cx="1439350" cy="890337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/>
          <p:nvPr/>
        </p:nvCxnSpPr>
        <p:spPr bwMode="auto">
          <a:xfrm rot="10800000">
            <a:off x="1973179" y="844550"/>
            <a:ext cx="4995512" cy="132638"/>
          </a:xfrm>
          <a:prstGeom prst="bentConnector3">
            <a:avLst>
              <a:gd name="adj1" fmla="val -96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2974975" y="3456909"/>
            <a:ext cx="137250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Call parent class constructor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185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817" y="981777"/>
            <a:ext cx="3965607" cy="4857048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 “Student” object</a:t>
            </a:r>
          </a:p>
          <a:p>
            <a:endParaRPr lang="en-GB" dirty="0"/>
          </a:p>
          <a:p>
            <a:r>
              <a:rPr lang="en-GB" dirty="0" smtClean="0"/>
              <a:t>Show the Name and Course </a:t>
            </a:r>
          </a:p>
          <a:p>
            <a:endParaRPr lang="en-GB" dirty="0"/>
          </a:p>
          <a:p>
            <a:r>
              <a:rPr lang="en-GB" dirty="0" smtClean="0"/>
              <a:t>Assign the Student object to the Person variable…because a student object is also a type of Person</a:t>
            </a:r>
          </a:p>
          <a:p>
            <a:endParaRPr lang="en-GB" dirty="0"/>
          </a:p>
          <a:p>
            <a:r>
              <a:rPr lang="en-GB" dirty="0" smtClean="0"/>
              <a:t>As a person object we can only “see” the Name because we cannot infer that the object was originally a Student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46372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 err="1"/>
              <a:t>theStudent</a:t>
            </a:r>
            <a:r>
              <a:rPr lang="en-GB" dirty="0"/>
              <a:t>: Student;</a:t>
            </a:r>
          </a:p>
          <a:p>
            <a:r>
              <a:rPr lang="en-GB" dirty="0" smtClean="0"/>
              <a:t>let </a:t>
            </a:r>
            <a:r>
              <a:rPr lang="en-GB" dirty="0" err="1"/>
              <a:t>thePerson</a:t>
            </a:r>
            <a:r>
              <a:rPr lang="en-GB" dirty="0"/>
              <a:t>: Person;</a:t>
            </a:r>
          </a:p>
          <a:p>
            <a:endParaRPr lang="en-GB" dirty="0"/>
          </a:p>
          <a:p>
            <a:r>
              <a:rPr lang="en-GB" dirty="0" err="1" smtClean="0"/>
              <a:t>theStudent</a:t>
            </a:r>
            <a:r>
              <a:rPr lang="en-GB" dirty="0" smtClean="0"/>
              <a:t> </a:t>
            </a:r>
            <a:r>
              <a:rPr lang="en-GB" dirty="0"/>
              <a:t>= </a:t>
            </a:r>
            <a:r>
              <a:rPr lang="en-GB" dirty="0">
                <a:solidFill>
                  <a:srgbClr val="FF0000"/>
                </a:solidFill>
              </a:rPr>
              <a:t>new Student("Fred", "Web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</a:p>
          <a:p>
            <a:endParaRPr lang="en-GB" dirty="0"/>
          </a:p>
          <a:p>
            <a:r>
              <a:rPr lang="en-GB" dirty="0" smtClean="0"/>
              <a:t>console.log( </a:t>
            </a:r>
            <a:r>
              <a:rPr lang="en-GB" dirty="0" err="1" smtClean="0"/>
              <a:t>theStudent</a:t>
            </a:r>
            <a:r>
              <a:rPr lang="en-GB" dirty="0" err="1" smtClean="0">
                <a:solidFill>
                  <a:srgbClr val="FF0000"/>
                </a:solidFill>
              </a:rPr>
              <a:t>.Name</a:t>
            </a:r>
            <a:r>
              <a:rPr lang="en-GB" dirty="0" smtClean="0"/>
              <a:t> 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theStudent</a:t>
            </a:r>
            <a:r>
              <a:rPr lang="en-GB" dirty="0" err="1" smtClean="0">
                <a:solidFill>
                  <a:srgbClr val="FF0000"/>
                </a:solidFill>
              </a:rPr>
              <a:t>.Course</a:t>
            </a:r>
            <a:r>
              <a:rPr lang="en-GB" dirty="0" smtClean="0"/>
              <a:t> );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thePerson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= </a:t>
            </a:r>
            <a:r>
              <a:rPr lang="en-GB" dirty="0" err="1" smtClean="0">
                <a:solidFill>
                  <a:srgbClr val="FF0000"/>
                </a:solidFill>
              </a:rPr>
              <a:t>theStudent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console.log( </a:t>
            </a:r>
            <a:r>
              <a:rPr lang="en-GB" dirty="0" err="1" smtClean="0"/>
              <a:t>thePerson</a:t>
            </a:r>
            <a:r>
              <a:rPr lang="en-GB" dirty="0" err="1" smtClean="0">
                <a:solidFill>
                  <a:srgbClr val="FF0000"/>
                </a:solidFill>
              </a:rPr>
              <a:t>.Name</a:t>
            </a:r>
            <a:r>
              <a:rPr lang="en-GB" dirty="0" smtClean="0"/>
              <a:t> );</a:t>
            </a:r>
            <a:endParaRPr lang="en-GB" dirty="0"/>
          </a:p>
        </p:txBody>
      </p:sp>
      <p:sp>
        <p:nvSpPr>
          <p:cNvPr id="6" name="Arc 5"/>
          <p:cNvSpPr/>
          <p:nvPr/>
        </p:nvSpPr>
        <p:spPr bwMode="auto">
          <a:xfrm rot="1078780">
            <a:off x="4872680" y="3365009"/>
            <a:ext cx="1304224" cy="624478"/>
          </a:xfrm>
          <a:prstGeom prst="arc">
            <a:avLst>
              <a:gd name="adj1" fmla="val 20800256"/>
              <a:gd name="adj2" fmla="val 9438799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9943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36815"/>
          </a:xfrm>
        </p:spPr>
        <p:txBody>
          <a:bodyPr/>
          <a:lstStyle/>
          <a:p>
            <a:r>
              <a:rPr lang="en-GB" dirty="0" smtClean="0"/>
              <a:t>Polymorphism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0"/>
            <a:ext cx="33906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class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   </a:t>
            </a:r>
            <a:r>
              <a:rPr lang="en-GB" dirty="0" err="1" smtClean="0"/>
              <a:t>SayHello</a:t>
            </a:r>
            <a:r>
              <a:rPr lang="en-GB" dirty="0" smtClean="0"/>
              <a:t>(): string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“Hello”;</a:t>
            </a:r>
            <a:br>
              <a:rPr lang="en-GB" dirty="0" smtClean="0"/>
            </a:br>
            <a:r>
              <a:rPr lang="en-GB" dirty="0" smtClean="0"/>
              <a:t>    }</a:t>
            </a:r>
            <a:br>
              <a:rPr lang="en-GB" dirty="0" smtClean="0"/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</a:t>
            </a:r>
            <a:r>
              <a:rPr lang="en-GB" dirty="0" err="1"/>
              <a:t>MakeNoise</a:t>
            </a:r>
            <a:r>
              <a:rPr lang="en-GB" dirty="0"/>
              <a:t>(): string;</a:t>
            </a:r>
          </a:p>
          <a:p>
            <a:r>
              <a:rPr lang="en-GB" dirty="0"/>
              <a:t>}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77931" y="394692"/>
            <a:ext cx="332562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Snake extends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super(name);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 smtClean="0"/>
              <a:t>    </a:t>
            </a:r>
            <a:r>
              <a:rPr lang="en-GB" dirty="0" err="1" smtClean="0"/>
              <a:t>SayHello</a:t>
            </a:r>
            <a:r>
              <a:rPr lang="en-GB" dirty="0" smtClean="0"/>
              <a:t>(): string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“Hello hiss”;</a:t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MakeNoise</a:t>
            </a:r>
            <a:r>
              <a:rPr lang="en-GB" dirty="0">
                <a:solidFill>
                  <a:srgbClr val="FF0000"/>
                </a:solidFill>
              </a:rPr>
              <a:t>()</a:t>
            </a:r>
            <a:r>
              <a:rPr lang="en-GB" dirty="0"/>
              <a:t>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"</a:t>
            </a:r>
            <a:r>
              <a:rPr lang="en-GB" dirty="0" err="1"/>
              <a:t>Sssssss</a:t>
            </a:r>
            <a:r>
              <a:rPr lang="en-GB" dirty="0"/>
              <a:t>";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13816" y="4126525"/>
            <a:ext cx="15725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Override the methods from parent Animal class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6191129" y="4350680"/>
            <a:ext cx="1159017" cy="3760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>
            <a:off x="6191129" y="4726690"/>
            <a:ext cx="1222687" cy="5558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7069755" y="1843088"/>
            <a:ext cx="200926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If you want to call the parent classes method use “super” e.g. </a:t>
            </a:r>
            <a:r>
              <a:rPr lang="en-GB" b="1" dirty="0" err="1" smtClean="0"/>
              <a:t>super.</a:t>
            </a:r>
            <a:r>
              <a:rPr lang="en-GB" dirty="0" err="1" smtClean="0"/>
              <a:t>SayHello</a:t>
            </a:r>
            <a:r>
              <a:rPr lang="en-GB" dirty="0" smtClean="0"/>
              <a:t>();</a:t>
            </a:r>
            <a:endParaRPr lang="en-GB" dirty="0"/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3287027" y="1843088"/>
            <a:ext cx="1140594" cy="707990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366508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Polymorphism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58817" y="981777"/>
            <a:ext cx="3965607" cy="4857048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an array of Animal objects. Note: we have no idea what animals they are!!</a:t>
            </a:r>
          </a:p>
          <a:p>
            <a:endParaRPr lang="en-GB" dirty="0"/>
          </a:p>
          <a:p>
            <a:r>
              <a:rPr lang="en-GB" dirty="0" smtClean="0"/>
              <a:t>Create a couple of animals and add them to the array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We can read all the animals in the array but remember we have no idea at this point if it is a Horse or a Snake. All we know is we have Animal objects.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00575" y="1982635"/>
            <a:ext cx="436529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/>
              <a:t>animals: Animal</a:t>
            </a:r>
            <a:r>
              <a:rPr lang="en-GB" dirty="0" smtClean="0"/>
              <a:t>[ ] </a:t>
            </a:r>
            <a:r>
              <a:rPr lang="en-GB" dirty="0"/>
              <a:t>= </a:t>
            </a:r>
            <a:r>
              <a:rPr lang="en-GB" dirty="0" smtClean="0"/>
              <a:t>[ ];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animals.push</a:t>
            </a:r>
            <a:r>
              <a:rPr lang="en-GB" dirty="0" smtClean="0"/>
              <a:t>( new </a:t>
            </a:r>
            <a:r>
              <a:rPr lang="en-GB" dirty="0"/>
              <a:t>Horse("Apache</a:t>
            </a:r>
            <a:r>
              <a:rPr lang="en-GB" dirty="0" smtClean="0"/>
              <a:t>") );</a:t>
            </a:r>
            <a:endParaRPr lang="en-GB" dirty="0"/>
          </a:p>
          <a:p>
            <a:r>
              <a:rPr lang="en-GB" dirty="0" err="1" smtClean="0"/>
              <a:t>animals.push</a:t>
            </a:r>
            <a:r>
              <a:rPr lang="en-GB" dirty="0" smtClean="0"/>
              <a:t>( new </a:t>
            </a:r>
            <a:r>
              <a:rPr lang="en-GB" dirty="0"/>
              <a:t>Snake("Sam</a:t>
            </a:r>
            <a:r>
              <a:rPr lang="en-GB" dirty="0" smtClean="0"/>
              <a:t>") );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for </a:t>
            </a:r>
            <a:r>
              <a:rPr lang="en-GB" dirty="0"/>
              <a:t>(let </a:t>
            </a:r>
            <a:r>
              <a:rPr lang="en-GB" dirty="0" err="1"/>
              <a:t>i</a:t>
            </a:r>
            <a:r>
              <a:rPr lang="en-GB" dirty="0"/>
              <a:t> in animals)</a:t>
            </a:r>
          </a:p>
          <a:p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console.log( animals[</a:t>
            </a:r>
            <a:r>
              <a:rPr lang="en-GB" dirty="0" err="1" smtClean="0"/>
              <a:t>i</a:t>
            </a:r>
            <a:r>
              <a:rPr lang="en-GB" dirty="0" smtClean="0"/>
              <a:t>].</a:t>
            </a:r>
            <a:r>
              <a:rPr lang="en-GB" dirty="0" err="1" smtClean="0"/>
              <a:t>SayHello</a:t>
            </a:r>
            <a:r>
              <a:rPr lang="en-GB" dirty="0" smtClean="0"/>
              <a:t>() );</a:t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/>
              <a:t>console.log( animals[</a:t>
            </a:r>
            <a:r>
              <a:rPr lang="en-GB" dirty="0" err="1"/>
              <a:t>i</a:t>
            </a:r>
            <a:r>
              <a:rPr lang="en-GB" dirty="0" smtClean="0"/>
              <a:t>].</a:t>
            </a:r>
            <a:r>
              <a:rPr lang="en-GB" dirty="0" err="1" smtClean="0"/>
              <a:t>MakeNoise</a:t>
            </a:r>
            <a:r>
              <a:rPr lang="en-GB" dirty="0" smtClean="0"/>
              <a:t>() </a:t>
            </a:r>
            <a:r>
              <a:rPr lang="en-GB" dirty="0"/>
              <a:t>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325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13062" cy="844550"/>
          </a:xfrm>
        </p:spPr>
        <p:txBody>
          <a:bodyPr/>
          <a:lstStyle/>
          <a:p>
            <a:r>
              <a:rPr lang="en-GB" dirty="0" smtClean="0"/>
              <a:t>Interfaces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6445" y="931873"/>
            <a:ext cx="388221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interface</a:t>
            </a:r>
            <a:r>
              <a:rPr lang="en-GB" dirty="0"/>
              <a:t> </a:t>
            </a:r>
            <a:r>
              <a:rPr lang="en-GB" dirty="0" err="1"/>
              <a:t>IClock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void;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97274" y="103482"/>
            <a:ext cx="496604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ClockA</a:t>
            </a:r>
            <a:r>
              <a:rPr lang="en-GB" dirty="0"/>
              <a:t> </a:t>
            </a:r>
            <a:r>
              <a:rPr lang="en-GB" b="1" dirty="0"/>
              <a:t>implements </a:t>
            </a:r>
            <a:r>
              <a:rPr lang="en-GB" b="1" dirty="0" err="1"/>
              <a:t>IClock</a:t>
            </a:r>
            <a:endParaRPr lang="en-GB" b="1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</a:t>
            </a:r>
            <a:r>
              <a:rPr lang="en-GB" dirty="0" err="1"/>
              <a:t>currentTime</a:t>
            </a:r>
            <a:r>
              <a:rPr lang="en-GB" dirty="0"/>
              <a:t>: Date;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currentTime</a:t>
            </a:r>
            <a:r>
              <a:rPr lang="en-GB" dirty="0"/>
              <a:t> = new Date();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currentTime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this._</a:t>
            </a:r>
            <a:r>
              <a:rPr lang="en-GB" dirty="0" err="1"/>
              <a:t>currentTime</a:t>
            </a:r>
            <a:r>
              <a:rPr lang="en-GB" dirty="0"/>
              <a:t> = time;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388165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58817" y="981777"/>
            <a:ext cx="4290875" cy="485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Create a </a:t>
            </a:r>
            <a:r>
              <a:rPr lang="en-GB" dirty="0" err="1" smtClean="0"/>
              <a:t>ClockA</a:t>
            </a:r>
            <a:r>
              <a:rPr lang="en-GB" dirty="0" smtClean="0"/>
              <a:t> object</a:t>
            </a:r>
          </a:p>
          <a:p>
            <a:endParaRPr lang="en-GB" dirty="0" smtClean="0"/>
          </a:p>
          <a:p>
            <a:r>
              <a:rPr lang="en-GB" dirty="0" smtClean="0"/>
              <a:t>Call ShowTime() and pass it an </a:t>
            </a:r>
            <a:r>
              <a:rPr lang="en-GB" dirty="0" err="1" smtClean="0"/>
              <a:t>IClock</a:t>
            </a:r>
            <a:r>
              <a:rPr lang="en-GB" dirty="0" smtClean="0"/>
              <a:t>….the </a:t>
            </a:r>
            <a:r>
              <a:rPr lang="en-GB" dirty="0" err="1" smtClean="0"/>
              <a:t>ClockA</a:t>
            </a:r>
            <a:r>
              <a:rPr lang="en-GB" dirty="0" smtClean="0"/>
              <a:t> object implements this interface, so this works </a:t>
            </a:r>
          </a:p>
          <a:p>
            <a:endParaRPr lang="en-GB" dirty="0" smtClean="0"/>
          </a:p>
          <a:p>
            <a:r>
              <a:rPr lang="en-GB" dirty="0" smtClean="0"/>
              <a:t>We have a function that accepts an object that must implement the </a:t>
            </a:r>
            <a:r>
              <a:rPr lang="en-GB" dirty="0" err="1" smtClean="0"/>
              <a:t>IClock</a:t>
            </a:r>
            <a:r>
              <a:rPr lang="en-GB" dirty="0" smtClean="0"/>
              <a:t> interface. Importantly, we have written a function that has no interest in the class that the clock object represents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00575" y="1708898"/>
            <a:ext cx="420281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 err="1"/>
              <a:t>clockA</a:t>
            </a:r>
            <a:r>
              <a:rPr lang="en-GB" dirty="0"/>
              <a:t>: </a:t>
            </a:r>
            <a:r>
              <a:rPr lang="en-GB" dirty="0" err="1"/>
              <a:t>ClockA</a:t>
            </a:r>
            <a:r>
              <a:rPr lang="en-GB" dirty="0"/>
              <a:t> = new </a:t>
            </a:r>
            <a:r>
              <a:rPr lang="en-GB" dirty="0" err="1"/>
              <a:t>ClockA</a:t>
            </a:r>
            <a:r>
              <a:rPr lang="en-GB" dirty="0" smtClean="0"/>
              <a:t>();</a:t>
            </a:r>
          </a:p>
          <a:p>
            <a:r>
              <a:rPr lang="en-GB" dirty="0" smtClean="0"/>
              <a:t>    </a:t>
            </a:r>
          </a:p>
          <a:p>
            <a:endParaRPr lang="en-GB" dirty="0" smtClean="0"/>
          </a:p>
          <a:p>
            <a:r>
              <a:rPr lang="en-GB" dirty="0" smtClean="0"/>
              <a:t>ShowTime(</a:t>
            </a:r>
            <a:r>
              <a:rPr lang="en-GB" dirty="0" err="1" smtClean="0"/>
              <a:t>clockA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function ShowTime(clock</a:t>
            </a:r>
            <a:r>
              <a:rPr lang="en-GB" b="1" dirty="0" smtClean="0"/>
              <a:t>: </a:t>
            </a:r>
            <a:r>
              <a:rPr lang="en-GB" b="1" dirty="0" err="1" smtClean="0"/>
              <a:t>IClock</a:t>
            </a:r>
            <a:r>
              <a:rPr lang="en-GB" dirty="0" smtClean="0"/>
              <a:t>): void</a:t>
            </a:r>
          </a:p>
          <a:p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console.log</a:t>
            </a:r>
            <a:r>
              <a:rPr lang="en-GB" dirty="0"/>
              <a:t>( "Time is " 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smtClean="0"/>
              <a:t>        + </a:t>
            </a:r>
            <a:r>
              <a:rPr lang="en-GB" dirty="0" err="1" smtClean="0"/>
              <a:t>clock.GetCurrentTime</a:t>
            </a:r>
            <a:r>
              <a:rPr lang="en-GB" dirty="0"/>
              <a:t>() );</a:t>
            </a:r>
            <a:endParaRPr lang="en-GB" dirty="0" smtClean="0"/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142313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jQuery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98860"/>
            <a:ext cx="7029450" cy="750771"/>
          </a:xfrm>
        </p:spPr>
        <p:txBody>
          <a:bodyPr/>
          <a:lstStyle/>
          <a:p>
            <a:r>
              <a:rPr lang="en-GB" dirty="0" smtClean="0"/>
              <a:t>We can use jQuery with </a:t>
            </a:r>
            <a:r>
              <a:rPr lang="en-GB" dirty="0" err="1" smtClean="0"/>
              <a:t>TypeScript</a:t>
            </a:r>
            <a:r>
              <a:rPr lang="en-GB" dirty="0" smtClean="0"/>
              <a:t> (you will need the </a:t>
            </a:r>
            <a:r>
              <a:rPr lang="en-GB" dirty="0" err="1" smtClean="0"/>
              <a:t>DefinetlyTyped</a:t>
            </a:r>
            <a:r>
              <a:rPr lang="en-GB" dirty="0" smtClean="0"/>
              <a:t> file or install @types/</a:t>
            </a:r>
            <a:r>
              <a:rPr lang="en-GB" dirty="0" err="1" smtClean="0"/>
              <a:t>jquery</a:t>
            </a:r>
            <a:r>
              <a:rPr lang="en-GB" dirty="0" smtClean="0"/>
              <a:t> for node.js)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02590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7599" y="0"/>
            <a:ext cx="5286375" cy="844550"/>
          </a:xfrm>
        </p:spPr>
        <p:txBody>
          <a:bodyPr/>
          <a:lstStyle/>
          <a:p>
            <a:r>
              <a:rPr lang="en-GB" dirty="0" smtClean="0"/>
              <a:t>Example Page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722" y="337930"/>
            <a:ext cx="3299791" cy="6122505"/>
          </a:xfrm>
        </p:spPr>
        <p:txBody>
          <a:bodyPr/>
          <a:lstStyle/>
          <a:p>
            <a:r>
              <a:rPr lang="en-GB" dirty="0" smtClean="0"/>
              <a:t>Build a class that can be used to execute the </a:t>
            </a:r>
            <a:r>
              <a:rPr lang="en-GB" dirty="0" err="1" smtClean="0"/>
              <a:t>TypeScript</a:t>
            </a:r>
            <a:r>
              <a:rPr lang="en-GB" dirty="0" smtClean="0"/>
              <a:t> code when the page loads</a:t>
            </a:r>
          </a:p>
          <a:p>
            <a:r>
              <a:rPr lang="en-GB" dirty="0" smtClean="0"/>
              <a:t>Add a </a:t>
            </a:r>
            <a:r>
              <a:rPr lang="en-GB" dirty="0" err="1" smtClean="0"/>
              <a:t>PageLoad</a:t>
            </a:r>
            <a:r>
              <a:rPr lang="en-GB" dirty="0" smtClean="0"/>
              <a:t>() method that can be called when the page loads (</a:t>
            </a:r>
            <a:r>
              <a:rPr lang="en-GB" dirty="0" err="1" smtClean="0"/>
              <a:t>inc.</a:t>
            </a:r>
            <a:r>
              <a:rPr lang="en-GB" dirty="0" smtClean="0"/>
              <a:t> HTML)</a:t>
            </a:r>
          </a:p>
          <a:p>
            <a:endParaRPr lang="en-GB" dirty="0"/>
          </a:p>
          <a:p>
            <a:r>
              <a:rPr lang="en-GB" dirty="0" smtClean="0"/>
              <a:t>Add event handlers to class</a:t>
            </a:r>
          </a:p>
          <a:p>
            <a:endParaRPr lang="en-GB" dirty="0"/>
          </a:p>
          <a:p>
            <a:r>
              <a:rPr lang="en-GB" dirty="0" smtClean="0"/>
              <a:t>Use jQuery to wait for HTML elements to be added to DOM</a:t>
            </a:r>
          </a:p>
          <a:p>
            <a:r>
              <a:rPr lang="en-GB" dirty="0" smtClean="0"/>
              <a:t>Create the page object and call </a:t>
            </a:r>
            <a:r>
              <a:rPr lang="en-GB" dirty="0" err="1" smtClean="0"/>
              <a:t>PageLoad</a:t>
            </a:r>
            <a:r>
              <a:rPr lang="en-GB" dirty="0" smtClean="0"/>
              <a:t>()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84755" y="1096756"/>
            <a:ext cx="526509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 smtClean="0"/>
              <a:t>ExamplePage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       </a:t>
            </a:r>
            <a:r>
              <a:rPr lang="en-GB" dirty="0" smtClean="0"/>
              <a:t>// </a:t>
            </a:r>
            <a:r>
              <a:rPr lang="en-GB" dirty="0"/>
              <a:t>Add button event handler </a:t>
            </a:r>
          </a:p>
          <a:p>
            <a:r>
              <a:rPr lang="en-GB" dirty="0"/>
              <a:t>        </a:t>
            </a:r>
            <a:r>
              <a:rPr lang="en-GB" dirty="0" smtClean="0"/>
              <a:t>$("</a:t>
            </a:r>
            <a:r>
              <a:rPr lang="en-GB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#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dirty="0"/>
              <a:t>").</a:t>
            </a:r>
            <a:r>
              <a:rPr lang="en-GB" dirty="0" smtClean="0"/>
              <a:t>click(</a:t>
            </a:r>
            <a:r>
              <a:rPr lang="en-GB" dirty="0" err="1" smtClean="0"/>
              <a:t>this.</a:t>
            </a:r>
            <a:r>
              <a:rPr lang="en-GB" dirty="0" err="1" smtClean="0">
                <a:solidFill>
                  <a:srgbClr val="FF0000"/>
                </a:solidFill>
              </a:rPr>
              <a:t>ButtonClick</a:t>
            </a:r>
            <a:r>
              <a:rPr lang="en-GB" dirty="0" smtClean="0"/>
              <a:t>);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private </a:t>
            </a:r>
            <a:r>
              <a:rPr lang="en-GB" dirty="0" err="1" smtClean="0">
                <a:solidFill>
                  <a:srgbClr val="FF0000"/>
                </a:solidFill>
              </a:rPr>
              <a:t>ButtonClick</a:t>
            </a:r>
            <a:r>
              <a:rPr lang="en-GB" dirty="0" smtClean="0"/>
              <a:t> = </a:t>
            </a:r>
            <a:r>
              <a:rPr lang="en-GB" dirty="0"/>
              <a:t>(e : </a:t>
            </a:r>
            <a:r>
              <a:rPr lang="en-GB" dirty="0" err="1" smtClean="0"/>
              <a:t>JQuery.Event</a:t>
            </a:r>
            <a:r>
              <a:rPr lang="en-GB" dirty="0" smtClean="0"/>
              <a:t>) </a:t>
            </a:r>
            <a:r>
              <a:rPr lang="en-GB" dirty="0" smtClean="0"/>
              <a:t>=&gt; {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smtClean="0"/>
              <a:t>};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smtClean="0"/>
              <a:t>let </a:t>
            </a:r>
            <a:r>
              <a:rPr lang="en-GB" dirty="0"/>
              <a:t>page: </a:t>
            </a:r>
            <a:r>
              <a:rPr lang="en-GB" dirty="0" err="1" smtClean="0"/>
              <a:t>ExamplePage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 smtClean="0"/>
              <a:t>ExamplePage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    page</a:t>
            </a:r>
            <a:r>
              <a:rPr lang="en-GB" dirty="0" smtClean="0"/>
              <a:t>. </a:t>
            </a:r>
            <a:r>
              <a:rPr lang="en-GB" dirty="0" err="1" smtClean="0"/>
              <a:t>PageLoad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84755" y="6189978"/>
            <a:ext cx="5356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rgbClr val="FF0000"/>
                </a:solidFill>
              </a:rPr>
              <a:t>Add JS file to the HTML page this class represents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43042" y="727424"/>
            <a:ext cx="4750018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HTML: </a:t>
            </a:r>
            <a:r>
              <a:rPr lang="en-GB" i="1" dirty="0" smtClean="0"/>
              <a:t>&lt;input id=“</a:t>
            </a:r>
            <a:r>
              <a:rPr lang="en-GB" i="1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 smtClean="0"/>
              <a:t>” type=“button” /&gt;</a:t>
            </a:r>
            <a:endParaRPr lang="en-GB" i="1" dirty="0"/>
          </a:p>
        </p:txBody>
      </p:sp>
      <p:cxnSp>
        <p:nvCxnSpPr>
          <p:cNvPr id="9" name="Elbow Connector 8"/>
          <p:cNvCxnSpPr/>
          <p:nvPr/>
        </p:nvCxnSpPr>
        <p:spPr bwMode="auto">
          <a:xfrm rot="5400000">
            <a:off x="5130317" y="1194422"/>
            <a:ext cx="1397966" cy="1202634"/>
          </a:xfrm>
          <a:prstGeom prst="bentConnector3">
            <a:avLst>
              <a:gd name="adj1" fmla="val 74173"/>
            </a:avLst>
          </a:prstGeom>
          <a:solidFill>
            <a:schemeClr val="accent1"/>
          </a:solidFill>
          <a:ln w="19050" cap="flat" cmpd="sng" algn="ctr">
            <a:solidFill>
              <a:schemeClr val="accent4">
                <a:lumMod val="75000"/>
                <a:lumOff val="25000"/>
              </a:schemeClr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29072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View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058779"/>
          </a:xfrm>
        </p:spPr>
        <p:txBody>
          <a:bodyPr/>
          <a:lstStyle/>
          <a:p>
            <a:r>
              <a:rPr lang="en-GB" dirty="0" smtClean="0"/>
              <a:t>A nice approach is to split your page into “views” or areas where the HTML elements and content can be managed separately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4346" y="2129187"/>
            <a:ext cx="54981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interface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{</a:t>
            </a:r>
          </a:p>
          <a:p>
            <a:r>
              <a:rPr lang="en-GB" dirty="0"/>
              <a:t>    el?: any;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abstract class </a:t>
            </a:r>
            <a:r>
              <a:rPr lang="en-GB" dirty="0" smtClean="0"/>
              <a:t>View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Attributes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private </a:t>
            </a:r>
            <a:r>
              <a:rPr lang="en-GB" dirty="0"/>
              <a:t>_</a:t>
            </a:r>
            <a:r>
              <a:rPr lang="en-GB" dirty="0" err="1"/>
              <a:t>parentEl</a:t>
            </a:r>
            <a:r>
              <a:rPr lang="en-GB" dirty="0"/>
              <a:t>: JQuery = null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/>
              <a:t>    private _el: JQuery = null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 smtClean="0"/>
              <a:t>   constructor(</a:t>
            </a:r>
            <a:r>
              <a:rPr lang="en-GB" dirty="0" err="1" smtClean="0"/>
              <a:t>parentEl</a:t>
            </a:r>
            <a:r>
              <a:rPr lang="en-GB" dirty="0"/>
              <a:t>: any, options?: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4754" y="2129187"/>
            <a:ext cx="3349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provide options that allow the user to explicitly specify a tag object to act as a container for the view contents</a:t>
            </a:r>
          </a:p>
          <a:p>
            <a:endParaRPr lang="en-GB" dirty="0"/>
          </a:p>
          <a:p>
            <a:r>
              <a:rPr lang="en-GB" dirty="0" smtClean="0"/>
              <a:t>We create an abstract class so each view can render different contents and to bind to the events for the HTML objects it contains</a:t>
            </a:r>
          </a:p>
          <a:p>
            <a:endParaRPr lang="en-GB" dirty="0"/>
          </a:p>
          <a:p>
            <a:r>
              <a:rPr lang="en-GB" dirty="0" smtClean="0"/>
              <a:t>The constructor requires the user to specify the location (</a:t>
            </a:r>
            <a:r>
              <a:rPr lang="en-GB" i="1" dirty="0" err="1" smtClean="0"/>
              <a:t>parentEl</a:t>
            </a:r>
            <a:r>
              <a:rPr lang="en-GB" dirty="0" smtClean="0"/>
              <a:t>) where the view should be displayed on the page.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4914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23875"/>
          </a:xfrm>
        </p:spPr>
        <p:txBody>
          <a:bodyPr/>
          <a:lstStyle/>
          <a:p>
            <a:r>
              <a:rPr lang="en-GB" dirty="0" smtClean="0"/>
              <a:t>Constructing the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606392"/>
            <a:ext cx="7465795" cy="1540043"/>
          </a:xfrm>
        </p:spPr>
        <p:txBody>
          <a:bodyPr/>
          <a:lstStyle/>
          <a:p>
            <a:r>
              <a:rPr lang="en-GB" dirty="0" smtClean="0"/>
              <a:t>The constructor stores the jQuery object that represents the location where the view will be placed on the page in the </a:t>
            </a:r>
            <a:r>
              <a:rPr lang="en-GB" dirty="0" err="1" smtClean="0"/>
              <a:t>ParentEl</a:t>
            </a:r>
            <a:r>
              <a:rPr lang="en-GB" dirty="0" smtClean="0"/>
              <a:t> property</a:t>
            </a:r>
          </a:p>
          <a:p>
            <a:r>
              <a:rPr lang="en-GB" dirty="0" smtClean="0"/>
              <a:t>If an “el” option is provided we store this in the El property, otherwise by default we make a &lt;div&gt; tag into which the contents will be rendered. Finally, we attach it to the </a:t>
            </a:r>
            <a:r>
              <a:rPr lang="en-GB" dirty="0" err="1" smtClean="0"/>
              <a:t>ParentEl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99110" y="2660580"/>
            <a:ext cx="671843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constructor(</a:t>
            </a:r>
            <a:r>
              <a:rPr lang="en-GB" dirty="0" err="1" smtClean="0"/>
              <a:t>parentEl</a:t>
            </a:r>
            <a:r>
              <a:rPr lang="en-GB" dirty="0"/>
              <a:t>: any, options?: </a:t>
            </a:r>
            <a:r>
              <a:rPr lang="en-GB" dirty="0" err="1"/>
              <a:t>ViewOptions</a:t>
            </a:r>
            <a:r>
              <a:rPr lang="en-GB" dirty="0"/>
              <a:t>)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if (options &amp;&amp; </a:t>
            </a:r>
            <a:r>
              <a:rPr lang="en-GB" dirty="0" err="1"/>
              <a:t>options.el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Tag to contain view contents has been provided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</a:t>
            </a:r>
            <a:r>
              <a:rPr lang="en-GB" dirty="0" err="1"/>
              <a:t>options.el</a:t>
            </a:r>
            <a:r>
              <a:rPr lang="en-GB" dirty="0"/>
              <a:t>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By default view contents are rendered into a &lt;div&gt; tag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$(</a:t>
            </a:r>
            <a:r>
              <a:rPr lang="en-GB" dirty="0" err="1"/>
              <a:t>document.createElement</a:t>
            </a:r>
            <a:r>
              <a:rPr lang="en-GB" dirty="0"/>
              <a:t>('div'));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385418" y="6211669"/>
            <a:ext cx="575858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You will need to modify this code if you do not want the view to be immediately attached to </a:t>
            </a:r>
            <a:r>
              <a:rPr lang="en-GB" dirty="0" err="1" smtClean="0"/>
              <a:t>ParentEL</a:t>
            </a:r>
            <a:r>
              <a:rPr lang="en-GB" dirty="0" smtClean="0"/>
              <a:t>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938612" y="2767607"/>
            <a:ext cx="2205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the Properties and view attach slides for </a:t>
            </a:r>
            <a:r>
              <a:rPr lang="en-GB" dirty="0" err="1" smtClean="0"/>
              <a:t>ParentEL</a:t>
            </a:r>
            <a:r>
              <a:rPr lang="en-GB" dirty="0" smtClean="0"/>
              <a:t> and EL discussion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15307" y="6435438"/>
            <a:ext cx="155201" cy="1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196993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1142238"/>
            <a:ext cx="4593690" cy="4887989"/>
          </a:xfrm>
        </p:spPr>
        <p:txBody>
          <a:bodyPr/>
          <a:lstStyle/>
          <a:p>
            <a:r>
              <a:rPr lang="en-GB" dirty="0" smtClean="0"/>
              <a:t>We have to create our own View child class</a:t>
            </a:r>
          </a:p>
          <a:p>
            <a:endParaRPr lang="en-GB" dirty="0"/>
          </a:p>
          <a:p>
            <a:r>
              <a:rPr lang="en-GB" dirty="0" smtClean="0"/>
              <a:t>Create a view and locate it at a page element with id=“location”</a:t>
            </a:r>
            <a:br>
              <a:rPr lang="en-GB" dirty="0" smtClean="0"/>
            </a:br>
            <a:r>
              <a:rPr lang="en-GB" dirty="0" smtClean="0"/>
              <a:t>By default, the view contents will be placed within a &lt;div&gt; tag that will be attached at this page element.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As above, but we specify that the view contents will be placed in a &lt;span&gt; tag (El) instead.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46599" y="1100688"/>
            <a:ext cx="3100208" cy="92333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MyView</a:t>
            </a:r>
            <a:r>
              <a:rPr lang="en-GB" dirty="0" smtClean="0"/>
              <a:t> </a:t>
            </a:r>
            <a:r>
              <a:rPr lang="en-GB" b="1" dirty="0" smtClean="0"/>
              <a:t>extends View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746599" y="2392603"/>
            <a:ext cx="4344458" cy="1200329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let view: </a:t>
            </a:r>
            <a:r>
              <a:rPr lang="en-GB" dirty="0" err="1" smtClean="0"/>
              <a:t>MyView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view = new </a:t>
            </a:r>
            <a:r>
              <a:rPr lang="en-GB" dirty="0" err="1" smtClean="0"/>
              <a:t>MyView</a:t>
            </a:r>
            <a:r>
              <a:rPr lang="en-GB" dirty="0" smtClean="0"/>
              <a:t>(“#location”);</a:t>
            </a:r>
            <a:br>
              <a:rPr lang="en-GB" dirty="0" smtClean="0"/>
            </a:br>
            <a:r>
              <a:rPr lang="en-GB" dirty="0" err="1" smtClean="0"/>
              <a:t>view.Render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746598" y="4066576"/>
            <a:ext cx="4344459" cy="2031325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let view: </a:t>
            </a:r>
            <a:r>
              <a:rPr lang="en-GB" dirty="0" err="1" smtClean="0"/>
              <a:t>MyView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view = new </a:t>
            </a:r>
            <a:r>
              <a:rPr lang="en-GB" dirty="0" err="1" smtClean="0"/>
              <a:t>MyView</a:t>
            </a:r>
            <a:r>
              <a:rPr lang="en-GB" dirty="0" smtClean="0"/>
              <a:t>(“#location”, {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b="1" dirty="0" smtClean="0"/>
              <a:t>el:</a:t>
            </a:r>
            <a:r>
              <a:rPr lang="en-GB" dirty="0" smtClean="0"/>
              <a:t> </a:t>
            </a:r>
            <a:r>
              <a:rPr lang="en-GB" dirty="0"/>
              <a:t>$(</a:t>
            </a:r>
            <a:r>
              <a:rPr lang="en-GB" dirty="0" err="1"/>
              <a:t>document.createElement</a:t>
            </a:r>
            <a:r>
              <a:rPr lang="en-GB" dirty="0" smtClean="0"/>
              <a:t>(‘span'))</a:t>
            </a:r>
          </a:p>
          <a:p>
            <a:r>
              <a:rPr lang="en-GB" dirty="0" smtClean="0"/>
              <a:t>});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view.Render</a:t>
            </a:r>
            <a:r>
              <a:rPr lang="en-GB" dirty="0" smtClean="0"/>
              <a:t>();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3898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1769441"/>
          </a:xfrm>
        </p:spPr>
        <p:txBody>
          <a:bodyPr/>
          <a:lstStyle/>
          <a:p>
            <a:r>
              <a:rPr lang="en-GB" dirty="0"/>
              <a:t>Remember this nice technique for automatically converting </a:t>
            </a:r>
            <a:r>
              <a:rPr lang="en-GB" dirty="0" err="1"/>
              <a:t>jquery</a:t>
            </a:r>
            <a:r>
              <a:rPr lang="en-GB" dirty="0"/>
              <a:t> selection text (e.g. “#</a:t>
            </a:r>
            <a:r>
              <a:rPr lang="en-GB" dirty="0" err="1"/>
              <a:t>mybutton</a:t>
            </a:r>
            <a:r>
              <a:rPr lang="en-GB" dirty="0"/>
              <a:t>”) or standard JS DOM objects to jQuery </a:t>
            </a:r>
            <a:r>
              <a:rPr lang="en-GB" dirty="0" smtClean="0"/>
              <a:t>objects</a:t>
            </a:r>
          </a:p>
          <a:p>
            <a:r>
              <a:rPr lang="en-GB" dirty="0" smtClean="0"/>
              <a:t>Now you can identify a tag any way you wish!!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796626" y="2938111"/>
            <a:ext cx="371768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b="0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b="0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endParaRPr lang="en-GB" altLang="en-US" b="0" dirty="0" smtClean="0"/>
          </a:p>
          <a:p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(el: any): JQuery</a:t>
            </a:r>
            <a:r>
              <a:rPr lang="en-GB" altLang="en-US" b="0" dirty="0"/>
              <a:t/>
            </a:r>
            <a:br>
              <a:rPr lang="en-GB" altLang="en-US" b="0" dirty="0"/>
            </a:br>
            <a:r>
              <a:rPr lang="en-GB" altLang="en-US" b="0" dirty="0"/>
              <a:t>{</a:t>
            </a:r>
          </a:p>
          <a:p>
            <a:r>
              <a:rPr lang="en-GB" altLang="en-US" b="0" dirty="0"/>
              <a:t>      </a:t>
            </a:r>
            <a:r>
              <a:rPr lang="es-ES" altLang="en-US" b="0" dirty="0"/>
              <a:t>el = el </a:t>
            </a:r>
            <a:r>
              <a:rPr lang="es-ES" altLang="en-US" b="0" dirty="0" err="1"/>
              <a:t>instanceof</a:t>
            </a:r>
            <a:r>
              <a:rPr lang="es-ES" altLang="en-US" b="0" dirty="0"/>
              <a:t> $ ? el : $(el);</a:t>
            </a:r>
            <a:r>
              <a:rPr lang="en-GB" altLang="en-US" b="0" dirty="0"/>
              <a:t> </a:t>
            </a:r>
            <a:br>
              <a:rPr lang="en-GB" altLang="en-US" b="0" dirty="0"/>
            </a:br>
            <a:r>
              <a:rPr lang="en-GB" altLang="en-US" b="0" dirty="0"/>
              <a:t>}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765675" y="2945329"/>
            <a:ext cx="4230645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jqObj</a:t>
            </a:r>
            <a:r>
              <a:rPr lang="en-GB" altLang="en-US" b="0" dirty="0" smtClean="0"/>
              <a:t>: JQuery;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jQuery text selector</a:t>
            </a:r>
            <a:endParaRPr lang="en-GB" altLang="en-US" b="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(“#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JS object from DOM</a:t>
            </a:r>
          </a:p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jsObj</a:t>
            </a:r>
            <a:r>
              <a:rPr lang="en-GB" altLang="en-US" b="0" dirty="0" smtClean="0"/>
              <a:t> = </a:t>
            </a:r>
            <a:r>
              <a:rPr lang="en-GB" altLang="en-US" b="0" dirty="0" err="1" smtClean="0"/>
              <a:t>getElementById</a:t>
            </a:r>
            <a:r>
              <a:rPr lang="en-GB" altLang="en-US" b="0" dirty="0" smtClean="0"/>
              <a:t>(“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  <a:endParaRPr lang="en-GB" altLang="en-US" b="0" dirty="0"/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</a:t>
            </a:r>
            <a:r>
              <a:rPr lang="en-GB" altLang="en-US" b="0" dirty="0"/>
              <a:t>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</a:t>
            </a:r>
            <a:r>
              <a:rPr lang="en-GB" altLang="en-US" b="0" dirty="0" err="1" smtClean="0"/>
              <a:t>jsObj</a:t>
            </a:r>
            <a:r>
              <a:rPr lang="en-GB" altLang="en-US" b="0" dirty="0" smtClean="0"/>
              <a:t>);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JQuery object …..</a:t>
            </a:r>
            <a:b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…. pointless but still works</a:t>
            </a:r>
          </a:p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jqObjX</a:t>
            </a:r>
            <a:r>
              <a:rPr lang="en-GB" altLang="en-US" b="0" dirty="0" smtClean="0"/>
              <a:t>: JQuery = $(“#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  <a:endParaRPr lang="en-GB" altLang="en-US" b="0" dirty="0"/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</a:t>
            </a:r>
            <a:r>
              <a:rPr lang="en-GB" altLang="en-US" b="0" dirty="0"/>
              <a:t>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</a:t>
            </a:r>
            <a:r>
              <a:rPr lang="en-GB" altLang="en-US" b="0" dirty="0" err="1" smtClean="0"/>
              <a:t>jqObjX</a:t>
            </a:r>
            <a:r>
              <a:rPr lang="en-GB" altLang="en-US" b="0" dirty="0" smtClean="0"/>
              <a:t>);</a:t>
            </a:r>
            <a:endParaRPr lang="en-GB" altLang="en-US" b="0" dirty="0"/>
          </a:p>
        </p:txBody>
      </p:sp>
      <p:sp>
        <p:nvSpPr>
          <p:cNvPr id="7" name="TextBox 6"/>
          <p:cNvSpPr txBox="1"/>
          <p:nvPr/>
        </p:nvSpPr>
        <p:spPr>
          <a:xfrm>
            <a:off x="368583" y="5153216"/>
            <a:ext cx="3993401" cy="64633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HTML: </a:t>
            </a:r>
            <a:br>
              <a:rPr lang="en-GB" dirty="0" smtClean="0"/>
            </a:br>
            <a:r>
              <a:rPr lang="en-GB" i="1" dirty="0" smtClean="0"/>
              <a:t>&lt;input id=“</a:t>
            </a:r>
            <a:r>
              <a:rPr lang="en-GB" i="1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 smtClean="0"/>
              <a:t>” type=“button” /&gt;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4765675" y="2568779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 Usage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9524076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Properties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628015"/>
            <a:ext cx="74260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Properties</a:t>
            </a:r>
          </a:p>
          <a:p>
            <a:r>
              <a:rPr lang="en-GB" dirty="0"/>
              <a:t>    private set </a:t>
            </a:r>
            <a:r>
              <a:rPr lang="en-GB" dirty="0" err="1"/>
              <a:t>ParentEl</a:t>
            </a:r>
            <a:r>
              <a:rPr lang="en-GB" dirty="0"/>
              <a:t>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get </a:t>
            </a:r>
            <a:r>
              <a:rPr lang="en-GB" dirty="0" err="1" smtClean="0"/>
              <a:t>ParentEl</a:t>
            </a:r>
            <a:r>
              <a:rPr lang="en-GB" dirty="0" smtClean="0"/>
              <a:t>(): </a:t>
            </a:r>
            <a:r>
              <a:rPr lang="en-GB" dirty="0"/>
              <a:t>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private set El(el: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protected get </a:t>
            </a:r>
            <a:r>
              <a:rPr lang="en-GB" dirty="0" smtClean="0"/>
              <a:t>El(): </a:t>
            </a:r>
            <a:r>
              <a:rPr lang="en-GB" dirty="0"/>
              <a:t>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The container tag into which the view contents should be placed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61571" y="2217517"/>
            <a:ext cx="32058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The </a:t>
            </a:r>
            <a:r>
              <a:rPr lang="en-GB" dirty="0" err="1" smtClean="0"/>
              <a:t>ParentEL</a:t>
            </a:r>
            <a:r>
              <a:rPr lang="en-GB" dirty="0" smtClean="0"/>
              <a:t> and El properties both call the </a:t>
            </a:r>
            <a:r>
              <a:rPr lang="en-GB" dirty="0" err="1" smtClean="0"/>
              <a:t>GetJQueryObject</a:t>
            </a:r>
            <a:r>
              <a:rPr lang="en-GB" dirty="0" smtClean="0"/>
              <a:t>() method, and can therefore process text selectors, HTML objects or JQuery objects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4196615" y="1823987"/>
            <a:ext cx="1328286" cy="12127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7" idx="1"/>
          </p:cNvCxnSpPr>
          <p:nvPr/>
        </p:nvCxnSpPr>
        <p:spPr bwMode="auto">
          <a:xfrm flipH="1">
            <a:off x="3378467" y="3094680"/>
            <a:ext cx="2183104" cy="103455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720715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80297"/>
            <a:ext cx="3409783" cy="951574"/>
          </a:xfrm>
        </p:spPr>
        <p:txBody>
          <a:bodyPr/>
          <a:lstStyle/>
          <a:p>
            <a:r>
              <a:rPr lang="en-GB" dirty="0" smtClean="0"/>
              <a:t>Attaching and Detaching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8981" y="125128"/>
            <a:ext cx="5135078" cy="2627357"/>
          </a:xfrm>
        </p:spPr>
        <p:txBody>
          <a:bodyPr/>
          <a:lstStyle/>
          <a:p>
            <a:r>
              <a:rPr lang="en-GB" dirty="0" smtClean="0"/>
              <a:t>We use a separate “tag” EL object to hold the view contents so we can detach and reattach the view as we wish</a:t>
            </a:r>
          </a:p>
          <a:p>
            <a:r>
              <a:rPr lang="en-GB" dirty="0" smtClean="0"/>
              <a:t>This means we can detach, rebuild the view and then reattach it to the </a:t>
            </a:r>
            <a:r>
              <a:rPr lang="en-GB" dirty="0" err="1" smtClean="0"/>
              <a:t>ParentEL</a:t>
            </a:r>
            <a:endParaRPr lang="en-GB" dirty="0" smtClean="0"/>
          </a:p>
          <a:p>
            <a:r>
              <a:rPr lang="en-GB" dirty="0" smtClean="0"/>
              <a:t>It also means we can move views or switch views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8124" y="6548036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5405" y="2283269"/>
            <a:ext cx="2579570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&lt;body&gt;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40081" y="2752485"/>
            <a:ext cx="2182356" cy="8448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 id=“location”&gt;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1" y="4878593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</a:t>
            </a:r>
            <a:r>
              <a:rPr lang="en-GB" dirty="0" smtClean="0"/>
              <a:t>div&gt;</a:t>
            </a:r>
          </a:p>
          <a:p>
            <a:r>
              <a:rPr lang="en-GB" dirty="0" smtClean="0"/>
              <a:t>&lt;p&gt;Hello World&lt;/p&gt;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244" y="4485996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Detached view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3834064" y="3323923"/>
            <a:ext cx="377470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&lt;body&gt;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122822" y="3763692"/>
            <a:ext cx="2995059" cy="222980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lIns="144000" tIns="144000" rIns="144000" bIns="144000" rtlCol="0">
            <a:spAutoFit/>
          </a:bodyPr>
          <a:lstStyle/>
          <a:p>
            <a:r>
              <a:rPr lang="en-GB" dirty="0"/>
              <a:t>&lt;div id=“location</a:t>
            </a:r>
            <a:r>
              <a:rPr lang="en-GB" dirty="0" smtClean="0"/>
              <a:t>”&gt;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4355" y="4317689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</a:t>
            </a:r>
            <a:r>
              <a:rPr lang="en-GB" dirty="0" smtClean="0"/>
              <a:t>div&gt;</a:t>
            </a:r>
          </a:p>
          <a:p>
            <a:r>
              <a:rPr lang="en-GB" dirty="0" smtClean="0"/>
              <a:t>&lt;p&gt;Hello World&lt;/p&gt;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6687" y="2887232"/>
            <a:ext cx="4938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View attached to parent element (#location)</a:t>
            </a:r>
            <a:endParaRPr lang="en-GB" b="1" u="sng" dirty="0"/>
          </a:p>
        </p:txBody>
      </p:sp>
      <p:sp>
        <p:nvSpPr>
          <p:cNvPr id="13" name="TextBox 12"/>
          <p:cNvSpPr txBox="1"/>
          <p:nvPr/>
        </p:nvSpPr>
        <p:spPr>
          <a:xfrm>
            <a:off x="303658" y="1846230"/>
            <a:ext cx="1424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HTML page</a:t>
            </a:r>
            <a:endParaRPr lang="en-GB" b="1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7729087" y="357902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ParentEl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809297" y="438594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</a:t>
            </a:r>
            <a:endParaRPr lang="en-GB" dirty="0"/>
          </a:p>
        </p:txBody>
      </p:sp>
      <p:cxnSp>
        <p:nvCxnSpPr>
          <p:cNvPr id="17" name="Straight Arrow Connector 16"/>
          <p:cNvCxnSpPr>
            <a:stCxn id="14" idx="1"/>
          </p:cNvCxnSpPr>
          <p:nvPr/>
        </p:nvCxnSpPr>
        <p:spPr bwMode="auto">
          <a:xfrm flipH="1">
            <a:off x="7117881" y="3763692"/>
            <a:ext cx="611206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>
            <a:stCxn id="15" idx="1"/>
          </p:cNvCxnSpPr>
          <p:nvPr/>
        </p:nvCxnSpPr>
        <p:spPr bwMode="auto">
          <a:xfrm flipH="1" flipV="1">
            <a:off x="6892844" y="4528686"/>
            <a:ext cx="916453" cy="4192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2585125" y="631645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20" idx="0"/>
          </p:cNvCxnSpPr>
          <p:nvPr/>
        </p:nvCxnSpPr>
        <p:spPr bwMode="auto">
          <a:xfrm flipH="1" flipV="1">
            <a:off x="2671011" y="6000402"/>
            <a:ext cx="109039" cy="3160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2242771" y="150353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ParentEl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26" idx="2"/>
          </p:cNvCxnSpPr>
          <p:nvPr/>
        </p:nvCxnSpPr>
        <p:spPr bwMode="auto">
          <a:xfrm flipH="1">
            <a:off x="2337913" y="1872868"/>
            <a:ext cx="439620" cy="4104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43281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Attach/Detach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2527"/>
            <a:ext cx="7029450" cy="745958"/>
          </a:xfrm>
        </p:spPr>
        <p:txBody>
          <a:bodyPr/>
          <a:lstStyle/>
          <a:p>
            <a:r>
              <a:rPr lang="en-GB" dirty="0" smtClean="0"/>
              <a:t>Attach/Detach our container element El to/from the </a:t>
            </a:r>
            <a:r>
              <a:rPr lang="en-GB" dirty="0" err="1" smtClean="0"/>
              <a:t>ParentEL</a:t>
            </a:r>
            <a:r>
              <a:rPr lang="en-GB" dirty="0" smtClean="0"/>
              <a:t> element on the HTML page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4490" y="2054993"/>
            <a:ext cx="839216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Attach</a:t>
            </a:r>
            <a:r>
              <a:rPr lang="en-GB" dirty="0"/>
              <a:t>(): void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Make sure it isn't already attached</a:t>
            </a:r>
          </a:p>
          <a:p>
            <a:r>
              <a:rPr lang="en-GB" dirty="0"/>
              <a:t>        if (this._</a:t>
            </a:r>
            <a:r>
              <a:rPr lang="en-GB" dirty="0" err="1"/>
              <a:t>parentEl.find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).length == 0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this._</a:t>
            </a:r>
            <a:r>
              <a:rPr lang="en-GB" dirty="0" err="1"/>
              <a:t>el.appendTo</a:t>
            </a:r>
            <a:r>
              <a:rPr lang="en-GB" dirty="0"/>
              <a:t>(this._</a:t>
            </a:r>
            <a:r>
              <a:rPr lang="en-GB" dirty="0" err="1"/>
              <a:t>parentEl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Add the view to the parent element</a:t>
            </a:r>
            <a:r>
              <a:rPr lang="en-GB" dirty="0"/>
              <a:t>  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Detach(): void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Remove the view from the parent but you can reattach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it later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el.detach</a:t>
            </a:r>
            <a:r>
              <a:rPr lang="en-GB" dirty="0"/>
              <a:t>(); 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16479106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90337"/>
            <a:ext cx="7029450" cy="750770"/>
          </a:xfrm>
        </p:spPr>
        <p:txBody>
          <a:bodyPr/>
          <a:lstStyle/>
          <a:p>
            <a:r>
              <a:rPr lang="en-GB" dirty="0" smtClean="0"/>
              <a:t>Effectively this rendering process has to be handled by the child view class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45844" y="2537842"/>
            <a:ext cx="542552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Render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this.RenderView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);</a:t>
            </a:r>
          </a:p>
          <a:p>
            <a:r>
              <a:rPr lang="en-GB" dirty="0"/>
              <a:t>        </a:t>
            </a:r>
            <a:r>
              <a:rPr lang="en-GB" dirty="0" err="1"/>
              <a:t>this.BindEvents</a:t>
            </a:r>
            <a:r>
              <a:rPr lang="en-GB" dirty="0"/>
              <a:t>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protected abstract </a:t>
            </a:r>
            <a:r>
              <a:rPr lang="en-GB" dirty="0" err="1"/>
              <a:t>BindEvents</a:t>
            </a:r>
            <a:r>
              <a:rPr lang="en-GB" dirty="0"/>
              <a:t>(): void;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  <a:r>
              <a:rPr lang="en-GB" dirty="0" smtClean="0"/>
              <a:t>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RenderView</a:t>
            </a:r>
            <a:r>
              <a:rPr lang="en-GB" dirty="0"/>
              <a:t>(el: JQuery): void;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348314" y="2500964"/>
            <a:ext cx="3318911" cy="329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You call Render() on the view to create the view contents when you are ready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These methods must be provided by the child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457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Destroy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817044"/>
          </a:xfrm>
        </p:spPr>
        <p:txBody>
          <a:bodyPr/>
          <a:lstStyle/>
          <a:p>
            <a:r>
              <a:rPr lang="en-GB" dirty="0" smtClean="0"/>
              <a:t>We have to be careful that we remove all events if we want to destroy a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289785" y="2815389"/>
            <a:ext cx="623767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Destroy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Detach from parent and destroy all jQuery objects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associated with view. If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detached we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will just destroy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contents of view.</a:t>
            </a:r>
          </a:p>
          <a:p>
            <a:r>
              <a:rPr lang="en-GB" dirty="0"/>
              <a:t>        this._</a:t>
            </a:r>
            <a:r>
              <a:rPr lang="en-GB" dirty="0" err="1"/>
              <a:t>el.remove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null;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null;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42101833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13887"/>
          </a:xfrm>
        </p:spPr>
        <p:txBody>
          <a:bodyPr/>
          <a:lstStyle/>
          <a:p>
            <a:r>
              <a:rPr lang="en-GB" dirty="0" smtClean="0"/>
              <a:t>We can move the view to a different location on the page</a:t>
            </a:r>
          </a:p>
          <a:p>
            <a:r>
              <a:rPr lang="en-GB" dirty="0" smtClean="0"/>
              <a:t>First we detach it ….</a:t>
            </a:r>
          </a:p>
          <a:p>
            <a:r>
              <a:rPr lang="en-GB" dirty="0" smtClean="0"/>
              <a:t>…. then we store the new location in </a:t>
            </a:r>
            <a:r>
              <a:rPr lang="en-GB" dirty="0" err="1" smtClean="0"/>
              <a:t>ParentEl</a:t>
            </a:r>
            <a:r>
              <a:rPr lang="en-GB" dirty="0" smtClean="0"/>
              <a:t> …..</a:t>
            </a:r>
          </a:p>
          <a:p>
            <a:r>
              <a:rPr lang="en-GB" dirty="0" smtClean="0"/>
              <a:t>…. the we attach the view to the new location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3752" y="3455469"/>
            <a:ext cx="380745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Move(</a:t>
            </a:r>
            <a:r>
              <a:rPr lang="en-GB" dirty="0" err="1" smtClean="0"/>
              <a:t>newParentEl</a:t>
            </a:r>
            <a:r>
              <a:rPr lang="en-GB" dirty="0"/>
              <a:t>: any):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/>
              <a:t>oldParent</a:t>
            </a:r>
            <a:r>
              <a:rPr lang="en-GB" dirty="0"/>
              <a:t> =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this.Detach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newParentEl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/>
              <a:t>        return </a:t>
            </a:r>
            <a:r>
              <a:rPr lang="en-GB" dirty="0" err="1"/>
              <a:t>oldParent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310601381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 Create Child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53966" y="1479817"/>
            <a:ext cx="689599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SayHelloView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extends View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</a:t>
            </a:r>
            <a:r>
              <a:rPr lang="en-GB" dirty="0" err="1"/>
              <a:t>parentEl</a:t>
            </a:r>
            <a:r>
              <a:rPr lang="en-GB" dirty="0"/>
              <a:t>: any, name: string, options?: </a:t>
            </a:r>
            <a:r>
              <a:rPr lang="en-GB" dirty="0" err="1"/>
              <a:t>ViewOptions</a:t>
            </a:r>
            <a:r>
              <a:rPr lang="en-GB" dirty="0" smtClean="0"/>
              <a:t>)</a:t>
            </a:r>
          </a:p>
          <a:p>
            <a:r>
              <a:rPr lang="en-GB" dirty="0" smtClean="0"/>
              <a:t>    {</a:t>
            </a:r>
          </a:p>
          <a:p>
            <a:r>
              <a:rPr lang="en-GB" dirty="0" smtClean="0"/>
              <a:t>        </a:t>
            </a:r>
            <a:r>
              <a:rPr lang="en-GB" dirty="0" smtClean="0">
                <a:solidFill>
                  <a:srgbClr val="FF0000"/>
                </a:solidFill>
              </a:rPr>
              <a:t>super(</a:t>
            </a:r>
            <a:r>
              <a:rPr lang="en-GB" dirty="0" err="1" smtClean="0">
                <a:solidFill>
                  <a:srgbClr val="FF0000"/>
                </a:solidFill>
              </a:rPr>
              <a:t>parentEl</a:t>
            </a:r>
            <a:r>
              <a:rPr lang="en-GB" dirty="0" smtClean="0">
                <a:solidFill>
                  <a:srgbClr val="FF0000"/>
                </a:solidFill>
              </a:rPr>
              <a:t>, options);</a:t>
            </a:r>
          </a:p>
          <a:p>
            <a:r>
              <a:rPr lang="en-GB" dirty="0" smtClean="0"/>
              <a:t>        </a:t>
            </a:r>
            <a:r>
              <a:rPr lang="en-GB" dirty="0" err="1" smtClean="0"/>
              <a:t>this</a:t>
            </a:r>
            <a:r>
              <a:rPr lang="en-GB" dirty="0" err="1"/>
              <a:t>._name</a:t>
            </a:r>
            <a:r>
              <a:rPr lang="en-GB" dirty="0"/>
              <a:t> = name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smtClean="0"/>
              <a:t>    }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9516" y="5423836"/>
            <a:ext cx="260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must override the abstract methods in the parent View class</a:t>
            </a:r>
            <a:endParaRPr lang="en-GB" dirty="0"/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2199374" y="5765534"/>
            <a:ext cx="2906829" cy="149191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7705751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 Child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9154" y="1763763"/>
            <a:ext cx="695998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Override the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RenderView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method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 err="1"/>
              <a:t>RenderView</a:t>
            </a:r>
            <a:r>
              <a:rPr lang="en-GB" dirty="0"/>
              <a:t>(el: JQuery):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html: string;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Create the HTML for the view and replace the view content.</a:t>
            </a:r>
          </a:p>
          <a:p>
            <a:r>
              <a:rPr lang="en-GB" dirty="0"/>
              <a:t>        html = "&lt;input class='close-button' type='button' value='X' /&gt;";</a:t>
            </a:r>
          </a:p>
          <a:p>
            <a:r>
              <a:rPr lang="en-GB" dirty="0"/>
              <a:t>        html += "&lt;p&gt;Hello " + </a:t>
            </a:r>
            <a:r>
              <a:rPr lang="en-GB" dirty="0" err="1"/>
              <a:t>this._name</a:t>
            </a:r>
            <a:r>
              <a:rPr lang="en-GB" dirty="0"/>
              <a:t> + "&lt;/p&gt;";</a:t>
            </a:r>
          </a:p>
          <a:p>
            <a:r>
              <a:rPr lang="en-GB" dirty="0" smtClean="0"/>
              <a:t>        </a:t>
            </a:r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Overwrite the views contents</a:t>
            </a:r>
          </a:p>
          <a:p>
            <a:r>
              <a:rPr lang="en-GB" dirty="0"/>
              <a:t>        </a:t>
            </a:r>
            <a:r>
              <a:rPr lang="en-GB" dirty="0" smtClean="0"/>
              <a:t>this.El.html(html</a:t>
            </a:r>
            <a:r>
              <a:rPr lang="en-GB" dirty="0"/>
              <a:t>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755909" y="4957010"/>
            <a:ext cx="2411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performs a JS </a:t>
            </a:r>
            <a:r>
              <a:rPr lang="en-GB" dirty="0" err="1" smtClean="0"/>
              <a:t>innerHTML</a:t>
            </a:r>
            <a:r>
              <a:rPr lang="en-GB" dirty="0" smtClean="0"/>
              <a:t> action to change the contents of the El element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 bwMode="auto">
          <a:xfrm rot="10800000">
            <a:off x="3657601" y="4721192"/>
            <a:ext cx="2002055" cy="871086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7491438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Bind Child View Events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4893" y="844550"/>
            <a:ext cx="626549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Override the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BindEvents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and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UnbindEvents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</a:t>
            </a:r>
            <a:r>
              <a:rPr lang="en-GB" dirty="0" err="1"/>
              <a:t>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this.$(".close-button").one("click", </a:t>
            </a:r>
            <a:r>
              <a:rPr lang="en-GB" dirty="0" err="1" smtClean="0"/>
              <a:t>this.CloseView</a:t>
            </a:r>
            <a:r>
              <a:rPr lang="en-GB" dirty="0" smtClean="0"/>
              <a:t>));</a:t>
            </a:r>
            <a:endParaRPr lang="en-GB" dirty="0"/>
          </a:p>
          <a:p>
            <a:r>
              <a:rPr lang="en-GB" dirty="0" smtClean="0"/>
              <a:t>    }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this.$(".close-button").off();</a:t>
            </a:r>
          </a:p>
          <a:p>
            <a:r>
              <a:rPr lang="en-GB" dirty="0" smtClean="0"/>
              <a:t>    }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private </a:t>
            </a:r>
            <a:r>
              <a:rPr lang="en-GB" dirty="0" err="1" smtClean="0"/>
              <a:t>CloseView</a:t>
            </a:r>
            <a:r>
              <a:rPr lang="en-GB" dirty="0" smtClean="0"/>
              <a:t> = (</a:t>
            </a:r>
            <a:r>
              <a:rPr lang="en-GB" dirty="0"/>
              <a:t>e: </a:t>
            </a:r>
            <a:r>
              <a:rPr lang="en-GB" dirty="0" err="1" smtClean="0"/>
              <a:t>JQuery.Event</a:t>
            </a:r>
            <a:r>
              <a:rPr lang="en-GB" dirty="0" smtClean="0"/>
              <a:t>): </a:t>
            </a:r>
            <a:r>
              <a:rPr lang="en-GB" dirty="0" smtClean="0"/>
              <a:t>Boolean =&gt;</a:t>
            </a:r>
            <a:endParaRPr lang="en-GB" dirty="0"/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this.Destroy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</a:p>
          <a:p>
            <a:r>
              <a:rPr lang="en-GB" dirty="0"/>
              <a:t>    </a:t>
            </a:r>
            <a:r>
              <a:rPr lang="en-GB" dirty="0" smtClean="0"/>
              <a:t>};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16527" y="2709511"/>
            <a:ext cx="1708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Add a button event handler</a:t>
            </a:r>
            <a:endParaRPr lang="en-GB" dirty="0"/>
          </a:p>
        </p:txBody>
      </p:sp>
      <p:cxnSp>
        <p:nvCxnSpPr>
          <p:cNvPr id="8" name="Elbow Connector 7"/>
          <p:cNvCxnSpPr>
            <a:endCxn id="6" idx="0"/>
          </p:cNvCxnSpPr>
          <p:nvPr/>
        </p:nvCxnSpPr>
        <p:spPr bwMode="auto">
          <a:xfrm>
            <a:off x="5457524" y="2069432"/>
            <a:ext cx="1213246" cy="640079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Elbow Connector 10"/>
          <p:cNvCxnSpPr/>
          <p:nvPr/>
        </p:nvCxnSpPr>
        <p:spPr bwMode="auto">
          <a:xfrm rot="10800000" flipV="1">
            <a:off x="2387065" y="3056019"/>
            <a:ext cx="3429464" cy="808523"/>
          </a:xfrm>
          <a:prstGeom prst="bentConnector3">
            <a:avLst>
              <a:gd name="adj1" fmla="val 321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0614678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7001" y="697833"/>
            <a:ext cx="7029450" cy="399448"/>
          </a:xfrm>
        </p:spPr>
        <p:txBody>
          <a:bodyPr/>
          <a:lstStyle/>
          <a:p>
            <a:r>
              <a:rPr lang="en-GB" dirty="0" smtClean="0"/>
              <a:t>Use a new child class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939" y="1641108"/>
            <a:ext cx="3627916" cy="258532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&lt;html&gt;</a:t>
            </a:r>
          </a:p>
          <a:p>
            <a:r>
              <a:rPr lang="en-GB" dirty="0" smtClean="0"/>
              <a:t>……</a:t>
            </a:r>
          </a:p>
          <a:p>
            <a:r>
              <a:rPr lang="en-GB" dirty="0" smtClean="0"/>
              <a:t>&lt;body&gt;</a:t>
            </a:r>
          </a:p>
          <a:p>
            <a:r>
              <a:rPr lang="en-GB" dirty="0" smtClean="0"/>
              <a:t>….</a:t>
            </a:r>
          </a:p>
          <a:p>
            <a:r>
              <a:rPr lang="en-GB" dirty="0" smtClean="0"/>
              <a:t>&lt;div id=“</a:t>
            </a:r>
            <a:r>
              <a:rPr lang="en-GB" dirty="0" err="1" smtClean="0">
                <a:solidFill>
                  <a:srgbClr val="FF0000"/>
                </a:solidFill>
              </a:rPr>
              <a:t>addhere</a:t>
            </a:r>
            <a:r>
              <a:rPr lang="en-GB" dirty="0" smtClean="0"/>
              <a:t>”&gt;</a:t>
            </a:r>
            <a:br>
              <a:rPr lang="en-GB" dirty="0" smtClean="0"/>
            </a:br>
            <a:r>
              <a:rPr lang="en-GB" dirty="0" smtClean="0"/>
              <a:t>&lt;/div&gt;</a:t>
            </a:r>
            <a:br>
              <a:rPr lang="en-GB" dirty="0" smtClean="0"/>
            </a:br>
            <a:r>
              <a:rPr lang="en-GB" dirty="0" smtClean="0"/>
              <a:t>……</a:t>
            </a:r>
            <a:br>
              <a:rPr lang="en-GB" dirty="0" smtClean="0"/>
            </a:br>
            <a:r>
              <a:rPr lang="en-GB" dirty="0" smtClean="0"/>
              <a:t>&lt;script </a:t>
            </a:r>
            <a:r>
              <a:rPr lang="en-GB" dirty="0" err="1" smtClean="0"/>
              <a:t>src</a:t>
            </a:r>
            <a:r>
              <a:rPr lang="en-GB" dirty="0" smtClean="0"/>
              <a:t>=“MyPage.js”&gt;&lt;/script&gt;</a:t>
            </a:r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31261" y="1278928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mypage.html</a:t>
            </a:r>
            <a:endParaRPr lang="en-GB" b="1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3894589" y="1641108"/>
            <a:ext cx="4931799" cy="480131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MyPage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     let </a:t>
            </a:r>
            <a:r>
              <a:rPr lang="en-GB" b="1" dirty="0"/>
              <a:t>view: </a:t>
            </a:r>
            <a:r>
              <a:rPr lang="en-GB" b="1" dirty="0" err="1" smtClean="0"/>
              <a:t>SayHelloView</a:t>
            </a:r>
            <a:r>
              <a:rPr lang="en-GB" b="1" dirty="0"/>
              <a:t>;</a:t>
            </a:r>
            <a:br>
              <a:rPr lang="en-GB" b="1" dirty="0"/>
            </a:br>
            <a:r>
              <a:rPr lang="en-GB" b="1" dirty="0" smtClean="0"/>
              <a:t>        view </a:t>
            </a:r>
            <a:r>
              <a:rPr lang="en-GB" b="1" dirty="0"/>
              <a:t>= new </a:t>
            </a:r>
            <a:r>
              <a:rPr lang="en-GB" b="1" dirty="0" err="1" smtClean="0"/>
              <a:t>SayHelloView</a:t>
            </a:r>
            <a:r>
              <a:rPr lang="en-GB" b="1" dirty="0"/>
              <a:t>(“</a:t>
            </a:r>
            <a:r>
              <a:rPr lang="en-GB" b="1" dirty="0">
                <a:solidFill>
                  <a:srgbClr val="FF0000"/>
                </a:solidFill>
              </a:rPr>
              <a:t>#</a:t>
            </a:r>
            <a:r>
              <a:rPr lang="en-GB" b="1" dirty="0" err="1">
                <a:solidFill>
                  <a:srgbClr val="FF0000"/>
                </a:solidFill>
              </a:rPr>
              <a:t>addhere</a:t>
            </a:r>
            <a:r>
              <a:rPr lang="en-GB" b="1" dirty="0" smtClean="0"/>
              <a:t>“, </a:t>
            </a:r>
            <a:br>
              <a:rPr lang="en-GB" b="1" dirty="0" smtClean="0"/>
            </a:br>
            <a:r>
              <a:rPr lang="en-GB" b="1" dirty="0" smtClean="0"/>
              <a:t>                                                  “Fred”);</a:t>
            </a:r>
            <a:br>
              <a:rPr lang="en-GB" b="1" dirty="0" smtClean="0"/>
            </a:br>
            <a:r>
              <a:rPr lang="en-GB" b="1" dirty="0" smtClean="0"/>
              <a:t>        </a:t>
            </a:r>
            <a:r>
              <a:rPr lang="en-GB" b="1" dirty="0" err="1" smtClean="0"/>
              <a:t>view.Render</a:t>
            </a:r>
            <a:r>
              <a:rPr lang="en-GB" b="1" dirty="0" smtClean="0"/>
              <a:t>();</a:t>
            </a:r>
            <a:endParaRPr lang="en-GB" b="1" dirty="0"/>
          </a:p>
          <a:p>
            <a:r>
              <a:rPr lang="en-GB" dirty="0"/>
              <a:t>    }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var</a:t>
            </a:r>
            <a:r>
              <a:rPr lang="en-GB" dirty="0"/>
              <a:t> page: </a:t>
            </a:r>
            <a:r>
              <a:rPr lang="en-GB" dirty="0" err="1" smtClean="0"/>
              <a:t>MyPage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 smtClean="0"/>
              <a:t>MyPage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    page</a:t>
            </a:r>
            <a:r>
              <a:rPr lang="en-GB" dirty="0" smtClean="0"/>
              <a:t>. </a:t>
            </a:r>
            <a:r>
              <a:rPr lang="en-GB" dirty="0" err="1" smtClean="0"/>
              <a:t>PageLoad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95911" y="1278928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MyPage.ts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129939" y="5200503"/>
            <a:ext cx="3625993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SayHelloView</a:t>
            </a:r>
            <a:r>
              <a:rPr lang="en-GB" dirty="0" smtClean="0"/>
              <a:t> extends View</a:t>
            </a:r>
            <a:br>
              <a:rPr lang="en-GB" dirty="0" smtClean="0"/>
            </a:br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……etc……</a:t>
            </a:r>
            <a:br>
              <a:rPr lang="en-GB" dirty="0" smtClean="0"/>
            </a:br>
            <a:r>
              <a:rPr lang="en-GB" dirty="0" smtClean="0"/>
              <a:t>}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31261" y="4838323"/>
            <a:ext cx="1941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SayHelloView.ts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16768886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Last Trick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jQuery uses a “$” function approach to selecting tags e.g.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let element: JQuery = $(“#</a:t>
            </a:r>
            <a:r>
              <a:rPr lang="en-GB" dirty="0" err="1" smtClean="0"/>
              <a:t>mytag</a:t>
            </a:r>
            <a:r>
              <a:rPr lang="en-GB" dirty="0" smtClean="0"/>
              <a:t>”); </a:t>
            </a:r>
          </a:p>
          <a:p>
            <a:endParaRPr lang="en-GB" dirty="0" smtClean="0"/>
          </a:p>
          <a:p>
            <a:r>
              <a:rPr lang="en-GB" dirty="0" smtClean="0"/>
              <a:t>We can mimic this approach to allow us to search for an element within the view by adding our own method named “$” to the View class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 protected $(selector: any): </a:t>
            </a:r>
            <a:r>
              <a:rPr lang="en-GB" dirty="0" smtClean="0"/>
              <a:t>JQuery</a:t>
            </a:r>
            <a:br>
              <a:rPr lang="en-GB" dirty="0" smtClean="0"/>
            </a:br>
            <a:r>
              <a:rPr lang="en-GB" dirty="0" smtClean="0"/>
              <a:t> {</a:t>
            </a:r>
            <a:br>
              <a:rPr lang="en-GB" dirty="0" smtClean="0"/>
            </a:br>
            <a:r>
              <a:rPr lang="en-GB" dirty="0" smtClean="0"/>
              <a:t>       </a:t>
            </a:r>
            <a:r>
              <a:rPr lang="en-GB" dirty="0"/>
              <a:t>return this._</a:t>
            </a:r>
            <a:r>
              <a:rPr lang="en-GB" dirty="0" err="1"/>
              <a:t>el.find</a:t>
            </a:r>
            <a:r>
              <a:rPr lang="en-GB" dirty="0"/>
              <a:t>(selector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 }</a:t>
            </a:r>
          </a:p>
          <a:p>
            <a:endParaRPr lang="en-GB" dirty="0"/>
          </a:p>
          <a:p>
            <a:r>
              <a:rPr lang="en-GB" dirty="0" smtClean="0"/>
              <a:t>It can be used like this: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let  view: </a:t>
            </a:r>
            <a:r>
              <a:rPr lang="en-GB" dirty="0" err="1" smtClean="0"/>
              <a:t>SomeView</a:t>
            </a:r>
            <a:r>
              <a:rPr lang="en-GB" dirty="0" smtClean="0"/>
              <a:t> = new </a:t>
            </a:r>
            <a:r>
              <a:rPr lang="en-GB" dirty="0" err="1" smtClean="0"/>
              <a:t>SomeView</a:t>
            </a:r>
            <a:r>
              <a:rPr lang="en-GB" dirty="0" smtClean="0"/>
              <a:t>(“#</a:t>
            </a:r>
            <a:r>
              <a:rPr lang="en-GB" dirty="0" err="1" smtClean="0"/>
              <a:t>mytag</a:t>
            </a:r>
            <a:r>
              <a:rPr lang="en-GB" dirty="0" smtClean="0"/>
              <a:t>”);</a:t>
            </a:r>
            <a:br>
              <a:rPr lang="en-GB" dirty="0" smtClean="0"/>
            </a:br>
            <a:r>
              <a:rPr lang="en-GB" dirty="0" smtClean="0"/>
              <a:t>view</a:t>
            </a:r>
            <a:r>
              <a:rPr lang="en-GB" b="1" dirty="0" smtClean="0"/>
              <a:t>.$(“#</a:t>
            </a:r>
            <a:r>
              <a:rPr lang="en-GB" b="1" dirty="0" err="1" smtClean="0"/>
              <a:t>mytag</a:t>
            </a:r>
            <a:r>
              <a:rPr lang="en-GB" b="1" dirty="0" smtClean="0"/>
              <a:t>”)</a:t>
            </a:r>
            <a:r>
              <a:rPr lang="en-GB" altLang="en-US" dirty="0" smtClean="0"/>
              <a:t>.</a:t>
            </a:r>
            <a:r>
              <a:rPr lang="en-GB" altLang="en-US" dirty="0" err="1" smtClean="0"/>
              <a:t>css</a:t>
            </a:r>
            <a:r>
              <a:rPr lang="en-GB" altLang="en-US" dirty="0"/>
              <a:t>(“background-</a:t>
            </a:r>
            <a:r>
              <a:rPr lang="en-GB" altLang="en-US" dirty="0" err="1"/>
              <a:t>color</a:t>
            </a:r>
            <a:r>
              <a:rPr lang="en-GB" altLang="en-US" dirty="0"/>
              <a:t>”,  “yellow</a:t>
            </a:r>
            <a:r>
              <a:rPr lang="en-GB" altLang="en-US" dirty="0" smtClean="0"/>
              <a:t>”);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68704418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19471</TotalTime>
  <Words>4696</Words>
  <Application>Microsoft Office PowerPoint</Application>
  <PresentationFormat>On-screen Show (4:3)</PresentationFormat>
  <Paragraphs>964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7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TypeScript Overview</vt:lpstr>
      <vt:lpstr>What is TypeScript?</vt:lpstr>
      <vt:lpstr>DefinitelyTyped</vt:lpstr>
      <vt:lpstr>Variables</vt:lpstr>
      <vt:lpstr>Node.js Note</vt:lpstr>
      <vt:lpstr>Arrays</vt:lpstr>
      <vt:lpstr>Objects</vt:lpstr>
      <vt:lpstr>Destructuring</vt:lpstr>
      <vt:lpstr>enum</vt:lpstr>
      <vt:lpstr>JS Branch Statement</vt:lpstr>
      <vt:lpstr>JS Iterators</vt:lpstr>
      <vt:lpstr>Functions</vt:lpstr>
      <vt:lpstr>Functions (Cont)</vt:lpstr>
      <vt:lpstr>Using rest argument</vt:lpstr>
      <vt:lpstr>Lambda Functions</vt:lpstr>
      <vt:lpstr>Classes</vt:lpstr>
      <vt:lpstr>Attributes</vt:lpstr>
      <vt:lpstr>Constructor</vt:lpstr>
      <vt:lpstr>Constructor Overload</vt:lpstr>
      <vt:lpstr>Properties</vt:lpstr>
      <vt:lpstr>Methods</vt:lpstr>
      <vt:lpstr>Methods (Cont)</vt:lpstr>
      <vt:lpstr>Usage Example</vt:lpstr>
      <vt:lpstr>Override Methods</vt:lpstr>
      <vt:lpstr>Usage Example</vt:lpstr>
      <vt:lpstr>Callbacks</vt:lpstr>
      <vt:lpstr>Inheritance</vt:lpstr>
      <vt:lpstr>Inheritance Usage</vt:lpstr>
      <vt:lpstr>Polymorphism</vt:lpstr>
      <vt:lpstr>Polymorphism Usage</vt:lpstr>
      <vt:lpstr>Interfaces</vt:lpstr>
      <vt:lpstr>Interface Usage</vt:lpstr>
      <vt:lpstr>jQuery</vt:lpstr>
      <vt:lpstr>Example Page Class</vt:lpstr>
      <vt:lpstr>Example: View Class</vt:lpstr>
      <vt:lpstr>Constructing the View</vt:lpstr>
      <vt:lpstr>Example Usage</vt:lpstr>
      <vt:lpstr>Quick Note</vt:lpstr>
      <vt:lpstr>Some Properties</vt:lpstr>
      <vt:lpstr>Attaching and Detaching Views</vt:lpstr>
      <vt:lpstr>Attach/Detach</vt:lpstr>
      <vt:lpstr>Rendering</vt:lpstr>
      <vt:lpstr>Destroy</vt:lpstr>
      <vt:lpstr>Move</vt:lpstr>
      <vt:lpstr>Usage Create Child View</vt:lpstr>
      <vt:lpstr>Render Child View</vt:lpstr>
      <vt:lpstr>Bind Child View Events</vt:lpstr>
      <vt:lpstr>Usage</vt:lpstr>
      <vt:lpstr>One Last Trick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303</cp:revision>
  <cp:lastPrinted>2001-06-14T13:58:17Z</cp:lastPrinted>
  <dcterms:created xsi:type="dcterms:W3CDTF">1999-06-25T18:38:26Z</dcterms:created>
  <dcterms:modified xsi:type="dcterms:W3CDTF">2020-03-03T14:07:52Z</dcterms:modified>
</cp:coreProperties>
</file>