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8" r:id="rId3"/>
    <p:sldId id="257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8895C8-99A0-4FB2-8048-86BC965D135D}" v="17" dt="2026-07-02T16:14:26.1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8399EB-9F18-4F42-8144-794BF3CFAFA7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52447B-5055-44A4-88BC-B9710C6DA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269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2447B-5055-44A4-88BC-B9710C6DA2B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6197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66DF2-D583-6F6D-A6A2-10743B16A5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9EBB79-4FAE-5E4C-36E8-0B2C003E5E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1573F8-90E5-431D-F89A-CD5567E5E8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B5DD8-19B9-4101-B536-E547E68C2F79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A3EEA6-90FE-CA0D-B03E-6F065FE942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630D53-832D-7735-52B0-351B4B3DE4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99194-E9A6-4268-832C-F90184D1B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1138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1A51E-D24C-884A-586F-2A8DADAD7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C7FD7A-6B14-8D69-504B-81BB132395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42FCB6-4D10-D5AF-1390-2565236E9E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B5DD8-19B9-4101-B536-E547E68C2F79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990536-AA98-92CA-117A-7E4FAC0D7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E30C84-F7C5-16D0-BCD3-1DFEEDA078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99194-E9A6-4268-832C-F90184D1B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383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2E370-38E3-06C4-1E99-5D223990F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62785-23DC-C31F-0FBA-53408B9C13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77BFAC-1C6D-EF0D-5824-91B5583D9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B5DD8-19B9-4101-B536-E547E68C2F79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9E095-FA07-60CE-2D4E-D4C5D259A9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8F6400-9A87-7D36-FAE6-AF7782775B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99194-E9A6-4268-832C-F90184D1B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284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5766E-7F65-BEDC-CAF0-F1AB13C4E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8ED01E-4CB4-6A04-4C35-E5FFFEDD99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083013-9FE9-388A-3D2F-0C9C5FDEB2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C13E12-0040-68A4-E4BD-D9D556D68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B5DD8-19B9-4101-B536-E547E68C2F79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3CAE5E-6FB0-B6E1-397B-E635585AEC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BE1EDC-7324-1B2D-BF53-44F613B505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99194-E9A6-4268-832C-F90184D1B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374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AB028-AB3C-7469-2C68-9420C5676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7F2EAD-DB6A-5760-7E76-CB5B016546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9E3EB1-34A5-9642-A93A-BB3F39CA1D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23ECC7-487C-C2EC-101B-9CC95C2E9D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A8C898-9489-F5CB-EAF5-13F6AE5E6E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089F90-988B-72AB-D429-86091587C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B5DD8-19B9-4101-B536-E547E68C2F79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B67492-394D-DC71-B285-C0BBBC6708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3E7866-0530-C666-21FF-144308A47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99194-E9A6-4268-832C-F90184D1B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673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D73DA-E66B-4BDB-C45F-44F5253C7A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B09942-42F5-0B3E-44C2-6AF578801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B5DD8-19B9-4101-B536-E547E68C2F79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234E1F-138D-0A26-C8F2-47F0F9404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E35-CB68-76F0-7211-F9D058159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99194-E9A6-4268-832C-F90184D1B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67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CBE36E-D80E-B084-B0E3-56895A178E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B5DD8-19B9-4101-B536-E547E68C2F79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BCD500-90A4-323F-60DB-14843C0E8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539F36-6CFD-4D01-B8C1-56D7E8FB2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99194-E9A6-4268-832C-F90184D1B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544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B83B8-9C03-AD41-5F10-5957D4FE5E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0A071-8091-2FA3-47FA-1A8C66A92D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6EA43E-2955-CD65-3D04-65445098AD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0CB01A-3A67-3306-1A9B-2A3B886F1E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B5DD8-19B9-4101-B536-E547E68C2F79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06DC5C-A895-349F-8521-7E531AB5C3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9B1ACA-0D5F-C46F-9670-17FAEEADD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99194-E9A6-4268-832C-F90184D1B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856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0ACDE-944E-1A75-748F-DC17E1F99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0558A5-C372-C725-6FC5-428E0C129B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83FCD7-6AE7-591B-A9AF-8552B49F7A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D10B1D-CF6C-C2F1-B81A-01D934E427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B5DD8-19B9-4101-B536-E547E68C2F79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A56D91-8DE7-0731-7BB4-085A4BA43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3B167F-3AD2-28BF-924D-0429BA291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99194-E9A6-4268-832C-F90184D1B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941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73531-302A-1C88-632A-7BD30734CE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4BE2D7-A7F6-E9AD-D70D-93C86A2981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02A17F-42A9-AB15-304B-80438BA7E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B5DD8-19B9-4101-B536-E547E68C2F79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9C524-972F-5EFD-19E6-9BF673EAA5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A75317-4107-C998-4412-7185588003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99194-E9A6-4268-832C-F90184D1B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2458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E1FB75-4210-D217-3C0A-114DFE81F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273444-AA80-1CDD-742D-59BEF47D87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3A9B0D-1C5A-E0CE-6227-E402C3AB62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B5DD8-19B9-4101-B536-E547E68C2F79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29859C-4475-564C-40C5-7033A44C89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3FAE2-A270-17CA-4E6B-3657394E5D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99194-E9A6-4268-832C-F90184D1B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963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4742F3-A297-0E5C-B3EA-C4829659D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080DE0-FCAA-D1A0-F1DC-C4B789C66E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658BD0-914C-8D07-47A6-1DB888E681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B5DD8-19B9-4101-B536-E547E68C2F79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39B8C2-A039-263D-F9F2-5DBE6E801C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D2655C-EB6E-15C6-DB5D-CAF5A62289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EA99194-E9A6-4268-832C-F90184D1BD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13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2019/01/long-term-plan/" TargetMode="External"/><Relationship Id="rId3" Type="http://schemas.openxmlformats.org/officeDocument/2006/relationships/image" Target="../media/image4.png"/><Relationship Id="rId7" Type="http://schemas.openxmlformats.org/officeDocument/2006/relationships/hyperlink" Target="https://www.nice.org.uk/what-nice-does/our-guidance/prioritising-our-guidance-topics/our-prioritisation-decisions/prioritisation-board-decisions-2026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ice.org.uk/guidance/ng87" TargetMode="External"/><Relationship Id="rId11" Type="http://schemas.openxmlformats.org/officeDocument/2006/relationships/hyperlink" Target="https://www.who.int/standards/classifications/classification-of-diseases" TargetMode="External"/><Relationship Id="rId5" Type="http://schemas.openxmlformats.org/officeDocument/2006/relationships/hyperlink" Target="https://assets.publishing.service.gov.uk/media/5a7b25d240f0b66a2fc057b1/dh_124058.pdf" TargetMode="External"/><Relationship Id="rId10" Type="http://schemas.openxmlformats.org/officeDocument/2006/relationships/hyperlink" Target="https://www.adhdcentre.co.uk/adhd-private-assessments/?utm_term=adhd%20clinic%20london&amp;utm_campaign=" TargetMode="External"/><Relationship Id="rId4" Type="http://schemas.openxmlformats.org/officeDocument/2006/relationships/hyperlink" Target="https://doi.org/10.1176/appi.books.9781615375363" TargetMode="External"/><Relationship Id="rId9" Type="http://schemas.openxmlformats.org/officeDocument/2006/relationships/hyperlink" Target="https://www.sciencedirect.com/science/article/abs/pii/S014067360170022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6EAA23F-D5EC-EB7B-EF16-8BD3B1F10D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DA332CB-8CE0-5D78-FD72-0806E7C2774B}"/>
              </a:ext>
            </a:extLst>
          </p:cNvPr>
          <p:cNvSpPr txBox="1"/>
          <p:nvPr/>
        </p:nvSpPr>
        <p:spPr>
          <a:xfrm>
            <a:off x="2133600" y="1330990"/>
            <a:ext cx="8412480" cy="4196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BSc (Hons) Health and Social Care</a:t>
            </a:r>
          </a:p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Psychological Classifications and Provisions</a:t>
            </a:r>
          </a:p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BMHP6029</a:t>
            </a:r>
          </a:p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Component 1: Individual Presentation (Academic Poster)</a:t>
            </a:r>
          </a:p>
          <a:p>
            <a:pPr algn="ctr">
              <a:lnSpc>
                <a:spcPct val="150000"/>
              </a:lnSpc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“Attention Deficit Hyperactivity Disorder (ADHD) -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A Critical Analysis of Historical and Contemporary Care”</a:t>
            </a:r>
          </a:p>
          <a:p>
            <a:pPr algn="ctr">
              <a:lnSpc>
                <a:spcPct val="150000"/>
              </a:lnSpc>
            </a:pP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Student Name: Elena Bianca </a:t>
            </a:r>
            <a:r>
              <a:rPr lang="en-GB" b="1" i="1" dirty="0" err="1">
                <a:latin typeface="Arial" panose="020B0604020202020204" pitchFamily="34" charset="0"/>
                <a:cs typeface="Arial" panose="020B0604020202020204" pitchFamily="34" charset="0"/>
              </a:rPr>
              <a:t>Coroeanu</a:t>
            </a:r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Student Number: 2325653</a:t>
            </a:r>
          </a:p>
          <a:p>
            <a:pPr algn="ctr">
              <a:lnSpc>
                <a:spcPct val="150000"/>
              </a:lnSpc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7400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18BB260-79DB-7C36-6E4E-4082A51663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387" y="0"/>
            <a:ext cx="1234942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8964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086F78A-A12F-6A3D-937B-D3A454C7D3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0532" y="0"/>
            <a:ext cx="123896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8189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24AA6A7-40E6-7CD0-52D8-C54B3FC11B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123553B-484D-5D4E-3106-56E7E3E3D3C6}"/>
              </a:ext>
            </a:extLst>
          </p:cNvPr>
          <p:cNvSpPr txBox="1"/>
          <p:nvPr/>
        </p:nvSpPr>
        <p:spPr>
          <a:xfrm>
            <a:off x="231550" y="998469"/>
            <a:ext cx="11551920" cy="51421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American Psychiatric Association. (2022). Diagnostic and statistical manual of mental disorders, Text Revision (DSM-5-TRTM). American Psychiatric Pub. 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Banaschewski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T., Becker, K., Döpfner, M., Holtmann, M., Rösler, M., &amp; Romanos, M. (2017). Attention-deficit/hyperactivity disorder: a current overview.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Deutsches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Ärzteblatt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International, 114(9), 149.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Cortese, S., Adamo, N., Del Giovane, C., Mohr-Jensen, C., Hayes, A. J., Carucci, S., ... &amp; Cipriani, A. (2018). Comparative efficacy and tolerability of medications for attention-deficit hyperactivity disorder in children, adolescents, and adults: a systematic review and network meta-analysis. The Lancet Psychiatry, 5(9), 727-738.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Faraone, S. V.,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Banaschewski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T., Coghill, D., Zheng, Y., Biederman, J.,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Bellgrove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M. A., ... &amp; Wang, Y. (2021). The world federation of ADHD international consensus statement: 208 evidence-based conclusions about the disorder. Neuroscience &amp;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biobehavioral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reviews, 128, 789-818.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First, M.B. (ed.) (2022) DSM‑5‑TR® Handbook of Differential Diagnosis. American Psychiatric Association Publishing. Available at: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https://doi.org/10.1176/appi.books.9781615375363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 on 02 July 2026).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HMG/DH (2011). No health without mental health A cross-government mental health outcomes strategy for people of all ages. [online] Available at: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https://assets.publishing.service.gov.uk/media/5a7b25d240f0b66a2fc057b1/dh_124058.pdf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 on 12 June 2026).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NICE (2018). Attention Deficit Hyperactivity disorder: Diagnosis and Management | Guidance | NICE. [online] Nice.org.uk. Available at: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https://www.nice.org.uk/guidance/ng87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 on 12 June 2026).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NICE website: The National Institute for Health and Care Excellence. (2026). Prioritisation board decisions 2026. [online] Available at: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https://www.nice.org.uk/what-nice-does/our-guidance/prioritising-our-guidance-topics/our-prioritisation-decisions/prioritisation-board-decisions-2026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 on 12 June 2026). 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NHS England (2019). NHS England» NHS Long Term Plan to tackle major killer conditions and save up to half a million lives. [online] England.nhs.uk. Available at: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https://www.england.nhs.uk/2019/01/long-term-plan/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 on 12 June 2026).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Still, G.F. (1902) The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Goulstonian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Lectures on some abnormal psychical conditions in children. The Lancet, 159(4102), pp. 1008–1012. Available at: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https://www.sciencedirect.com/science/article/abs/pii</a:t>
            </a: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/S0140673601700220</a:t>
            </a: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Accessed on 12 June 2026). 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The ADHD Centre. (2026). Online ADHD Assessments &amp; Treatment | ADHD Centre. [online] Available at: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https://www.adhdcentre.co.uk/adhd-private-assessments/?utm_term=adhd%20clinic%20london&amp;utm_campaign=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 on 12 June 2026). 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(2026) Classification of Diseases. Available at: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https://www.who.int/standards/classifications/classification-of-diseases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 on 12 June 2026).</a:t>
            </a:r>
          </a:p>
        </p:txBody>
      </p:sp>
    </p:spTree>
    <p:extLst>
      <p:ext uri="{BB962C8B-B14F-4D97-AF65-F5344CB8AC3E}">
        <p14:creationId xmlns:p14="http://schemas.microsoft.com/office/powerpoint/2010/main" val="3250870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663</Words>
  <Application>Microsoft Office PowerPoint</Application>
  <PresentationFormat>Widescreen</PresentationFormat>
  <Paragraphs>21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Elena Coroeanu</cp:lastModifiedBy>
  <cp:revision>4</cp:revision>
  <dcterms:created xsi:type="dcterms:W3CDTF">2026-06-22T21:09:27Z</dcterms:created>
  <dcterms:modified xsi:type="dcterms:W3CDTF">2026-07-03T21:59:13Z</dcterms:modified>
</cp:coreProperties>
</file>