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20"/>
  </p:notesMasterIdLst>
  <p:sldIdLst>
    <p:sldId id="256" r:id="rId2"/>
    <p:sldId id="263" r:id="rId3"/>
    <p:sldId id="257" r:id="rId4"/>
    <p:sldId id="258" r:id="rId5"/>
    <p:sldId id="264" r:id="rId6"/>
    <p:sldId id="259" r:id="rId7"/>
    <p:sldId id="265" r:id="rId8"/>
    <p:sldId id="280" r:id="rId9"/>
    <p:sldId id="277" r:id="rId10"/>
    <p:sldId id="278" r:id="rId11"/>
    <p:sldId id="279" r:id="rId12"/>
    <p:sldId id="273" r:id="rId13"/>
    <p:sldId id="260" r:id="rId14"/>
    <p:sldId id="274" r:id="rId15"/>
    <p:sldId id="275" r:id="rId16"/>
    <p:sldId id="276" r:id="rId17"/>
    <p:sldId id="261" r:id="rId18"/>
    <p:sldId id="26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239" autoAdjust="0"/>
  </p:normalViewPr>
  <p:slideViewPr>
    <p:cSldViewPr>
      <p:cViewPr varScale="1">
        <p:scale>
          <a:sx n="77" d="100"/>
          <a:sy n="77" d="100"/>
        </p:scale>
        <p:origin x="1716"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svg"/><Relationship Id="rId1" Type="http://schemas.openxmlformats.org/officeDocument/2006/relationships/image" Target="../media/image5.png"/><Relationship Id="rId6" Type="http://schemas.openxmlformats.org/officeDocument/2006/relationships/image" Target="../media/image11.svg"/><Relationship Id="rId5" Type="http://schemas.openxmlformats.org/officeDocument/2006/relationships/image" Target="../media/image7.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svg"/><Relationship Id="rId1" Type="http://schemas.openxmlformats.org/officeDocument/2006/relationships/image" Target="../media/image5.png"/><Relationship Id="rId6" Type="http://schemas.openxmlformats.org/officeDocument/2006/relationships/image" Target="../media/image11.svg"/><Relationship Id="rId5" Type="http://schemas.openxmlformats.org/officeDocument/2006/relationships/image" Target="../media/image7.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9EBBE8-1DF2-489E-9F07-D2918125D1F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0D7951C-359E-4CC7-A2B9-06DE2F91866F}">
      <dgm:prSet/>
      <dgm:spPr/>
      <dgm:t>
        <a:bodyPr/>
        <a:lstStyle/>
        <a:p>
          <a:r>
            <a:rPr lang="en-US" dirty="0"/>
            <a:t>COOP is a popular food retail companies in the UK</a:t>
          </a:r>
        </a:p>
      </dgm:t>
    </dgm:pt>
    <dgm:pt modelId="{D642A259-A79B-4B95-9D25-90E0B10B94F1}" type="parTrans" cxnId="{526A23F3-6EA1-4520-8E13-918760A4CF75}">
      <dgm:prSet/>
      <dgm:spPr/>
      <dgm:t>
        <a:bodyPr/>
        <a:lstStyle/>
        <a:p>
          <a:endParaRPr lang="en-US"/>
        </a:p>
      </dgm:t>
    </dgm:pt>
    <dgm:pt modelId="{F17D78DC-C9C5-4164-AC2E-826446003A8F}" type="sibTrans" cxnId="{526A23F3-6EA1-4520-8E13-918760A4CF75}">
      <dgm:prSet/>
      <dgm:spPr/>
      <dgm:t>
        <a:bodyPr/>
        <a:lstStyle/>
        <a:p>
          <a:endParaRPr lang="en-US"/>
        </a:p>
      </dgm:t>
    </dgm:pt>
    <dgm:pt modelId="{AAABB89C-F10B-4E7C-A7F5-85DC9A4EDEF9}">
      <dgm:prSet/>
      <dgm:spPr/>
      <dgm:t>
        <a:bodyPr/>
        <a:lstStyle/>
        <a:p>
          <a:r>
            <a:rPr lang="en-US" dirty="0"/>
            <a:t>It started in the year 1844 in the UK</a:t>
          </a:r>
        </a:p>
      </dgm:t>
    </dgm:pt>
    <dgm:pt modelId="{B33E5DEE-E04D-4CB4-B3DE-C741944B82F2}" type="parTrans" cxnId="{432828FE-AE6D-4B1C-9946-FEFCE0CE942B}">
      <dgm:prSet/>
      <dgm:spPr/>
      <dgm:t>
        <a:bodyPr/>
        <a:lstStyle/>
        <a:p>
          <a:endParaRPr lang="en-US"/>
        </a:p>
      </dgm:t>
    </dgm:pt>
    <dgm:pt modelId="{B981CD0F-CEED-43B9-A4F0-5B81940A7DC0}" type="sibTrans" cxnId="{432828FE-AE6D-4B1C-9946-FEFCE0CE942B}">
      <dgm:prSet/>
      <dgm:spPr/>
      <dgm:t>
        <a:bodyPr/>
        <a:lstStyle/>
        <a:p>
          <a:endParaRPr lang="en-US"/>
        </a:p>
      </dgm:t>
    </dgm:pt>
    <dgm:pt modelId="{A71EBD1B-4717-44EF-B08A-1DB4135A271E}">
      <dgm:prSet/>
      <dgm:spPr/>
      <dgm:t>
        <a:bodyPr/>
        <a:lstStyle/>
        <a:p>
          <a:r>
            <a:rPr lang="en-US" dirty="0"/>
            <a:t>It is one of the one of the world’s largest consumer co-operative.</a:t>
          </a:r>
        </a:p>
      </dgm:t>
    </dgm:pt>
    <dgm:pt modelId="{8A65B6EC-7596-4614-A1F6-86A05A91C905}" type="parTrans" cxnId="{E2EE45FF-E447-4DD1-B86F-15844021680C}">
      <dgm:prSet/>
      <dgm:spPr/>
      <dgm:t>
        <a:bodyPr/>
        <a:lstStyle/>
        <a:p>
          <a:endParaRPr lang="en-US"/>
        </a:p>
      </dgm:t>
    </dgm:pt>
    <dgm:pt modelId="{6835C483-2C1D-4FDD-9B9D-D1EB5DE5F2F6}" type="sibTrans" cxnId="{E2EE45FF-E447-4DD1-B86F-15844021680C}">
      <dgm:prSet/>
      <dgm:spPr/>
      <dgm:t>
        <a:bodyPr/>
        <a:lstStyle/>
        <a:p>
          <a:endParaRPr lang="en-US"/>
        </a:p>
      </dgm:t>
    </dgm:pt>
    <dgm:pt modelId="{3085B0C5-B22D-4434-B313-00C27E45BDCD}">
      <dgm:prSet/>
      <dgm:spPr/>
      <dgm:t>
        <a:bodyPr/>
        <a:lstStyle/>
        <a:p>
          <a:r>
            <a:rPr lang="en-US" dirty="0"/>
            <a:t>It houses over 70,000 employees </a:t>
          </a:r>
        </a:p>
      </dgm:t>
    </dgm:pt>
    <dgm:pt modelId="{446EB7A6-2372-484D-801D-B566AE8E1AC8}" type="parTrans" cxnId="{94D61161-13C9-47AD-9103-7DACC193AAF2}">
      <dgm:prSet/>
      <dgm:spPr/>
      <dgm:t>
        <a:bodyPr/>
        <a:lstStyle/>
        <a:p>
          <a:endParaRPr lang="en-US"/>
        </a:p>
      </dgm:t>
    </dgm:pt>
    <dgm:pt modelId="{B2F62044-9814-46A1-8E7D-48D7DA634D94}" type="sibTrans" cxnId="{94D61161-13C9-47AD-9103-7DACC193AAF2}">
      <dgm:prSet/>
      <dgm:spPr/>
      <dgm:t>
        <a:bodyPr/>
        <a:lstStyle/>
        <a:p>
          <a:endParaRPr lang="en-US"/>
        </a:p>
      </dgm:t>
    </dgm:pt>
    <dgm:pt modelId="{4FAD1850-F154-4E99-9173-C45D202BA2D2}">
      <dgm:prSet/>
      <dgm:spPr/>
      <dgm:t>
        <a:bodyPr/>
        <a:lstStyle/>
        <a:p>
          <a:r>
            <a:rPr lang="en-US" dirty="0"/>
            <a:t>COOP currently have 2500 local and medium sized stores.</a:t>
          </a:r>
        </a:p>
      </dgm:t>
    </dgm:pt>
    <dgm:pt modelId="{893CACC7-5E72-4952-9F30-B957ED17EA68}" type="parTrans" cxnId="{159D3307-0AD7-439E-A0C6-171B9D49747A}">
      <dgm:prSet/>
      <dgm:spPr/>
      <dgm:t>
        <a:bodyPr/>
        <a:lstStyle/>
        <a:p>
          <a:endParaRPr lang="en-US"/>
        </a:p>
      </dgm:t>
    </dgm:pt>
    <dgm:pt modelId="{6D05B6C4-3913-40C0-924D-D1E91D27C49A}" type="sibTrans" cxnId="{159D3307-0AD7-439E-A0C6-171B9D49747A}">
      <dgm:prSet/>
      <dgm:spPr/>
      <dgm:t>
        <a:bodyPr/>
        <a:lstStyle/>
        <a:p>
          <a:endParaRPr lang="en-US"/>
        </a:p>
      </dgm:t>
    </dgm:pt>
    <dgm:pt modelId="{7334DAF0-0195-4151-9705-99B8DA7A3454}" type="pres">
      <dgm:prSet presAssocID="{259EBBE8-1DF2-489E-9F07-D2918125D1FA}" presName="diagram" presStyleCnt="0">
        <dgm:presLayoutVars>
          <dgm:dir/>
          <dgm:resizeHandles val="exact"/>
        </dgm:presLayoutVars>
      </dgm:prSet>
      <dgm:spPr/>
      <dgm:t>
        <a:bodyPr/>
        <a:lstStyle/>
        <a:p>
          <a:endParaRPr lang="en-US"/>
        </a:p>
      </dgm:t>
    </dgm:pt>
    <dgm:pt modelId="{82D0D175-BC52-45DE-BF6A-1CE0D8F48840}" type="pres">
      <dgm:prSet presAssocID="{F0D7951C-359E-4CC7-A2B9-06DE2F91866F}" presName="node" presStyleLbl="node1" presStyleIdx="0" presStyleCnt="5">
        <dgm:presLayoutVars>
          <dgm:bulletEnabled val="1"/>
        </dgm:presLayoutVars>
      </dgm:prSet>
      <dgm:spPr/>
      <dgm:t>
        <a:bodyPr/>
        <a:lstStyle/>
        <a:p>
          <a:endParaRPr lang="en-US"/>
        </a:p>
      </dgm:t>
    </dgm:pt>
    <dgm:pt modelId="{4DF58C8D-D651-4C99-9C4B-FA32C9988A14}" type="pres">
      <dgm:prSet presAssocID="{F17D78DC-C9C5-4164-AC2E-826446003A8F}" presName="sibTrans" presStyleCnt="0"/>
      <dgm:spPr/>
    </dgm:pt>
    <dgm:pt modelId="{45C36E8E-6107-4CAA-B497-FF071743637D}" type="pres">
      <dgm:prSet presAssocID="{AAABB89C-F10B-4E7C-A7F5-85DC9A4EDEF9}" presName="node" presStyleLbl="node1" presStyleIdx="1" presStyleCnt="5">
        <dgm:presLayoutVars>
          <dgm:bulletEnabled val="1"/>
        </dgm:presLayoutVars>
      </dgm:prSet>
      <dgm:spPr/>
      <dgm:t>
        <a:bodyPr/>
        <a:lstStyle/>
        <a:p>
          <a:endParaRPr lang="en-US"/>
        </a:p>
      </dgm:t>
    </dgm:pt>
    <dgm:pt modelId="{52012DB1-FF2C-461D-A72E-4F7F5E7470C5}" type="pres">
      <dgm:prSet presAssocID="{B981CD0F-CEED-43B9-A4F0-5B81940A7DC0}" presName="sibTrans" presStyleCnt="0"/>
      <dgm:spPr/>
    </dgm:pt>
    <dgm:pt modelId="{CC94B0E5-FEA4-4E2D-A91F-6789469EB062}" type="pres">
      <dgm:prSet presAssocID="{A71EBD1B-4717-44EF-B08A-1DB4135A271E}" presName="node" presStyleLbl="node1" presStyleIdx="2" presStyleCnt="5">
        <dgm:presLayoutVars>
          <dgm:bulletEnabled val="1"/>
        </dgm:presLayoutVars>
      </dgm:prSet>
      <dgm:spPr/>
      <dgm:t>
        <a:bodyPr/>
        <a:lstStyle/>
        <a:p>
          <a:endParaRPr lang="en-US"/>
        </a:p>
      </dgm:t>
    </dgm:pt>
    <dgm:pt modelId="{51860FB9-03A1-4865-BE85-F4777FCF4A4E}" type="pres">
      <dgm:prSet presAssocID="{6835C483-2C1D-4FDD-9B9D-D1EB5DE5F2F6}" presName="sibTrans" presStyleCnt="0"/>
      <dgm:spPr/>
    </dgm:pt>
    <dgm:pt modelId="{0AA6DE43-395F-493A-A261-5DA9F8DE662C}" type="pres">
      <dgm:prSet presAssocID="{3085B0C5-B22D-4434-B313-00C27E45BDCD}" presName="node" presStyleLbl="node1" presStyleIdx="3" presStyleCnt="5">
        <dgm:presLayoutVars>
          <dgm:bulletEnabled val="1"/>
        </dgm:presLayoutVars>
      </dgm:prSet>
      <dgm:spPr/>
      <dgm:t>
        <a:bodyPr/>
        <a:lstStyle/>
        <a:p>
          <a:endParaRPr lang="en-US"/>
        </a:p>
      </dgm:t>
    </dgm:pt>
    <dgm:pt modelId="{732381AE-91C3-44EF-A0AC-ACE81770700A}" type="pres">
      <dgm:prSet presAssocID="{B2F62044-9814-46A1-8E7D-48D7DA634D94}" presName="sibTrans" presStyleCnt="0"/>
      <dgm:spPr/>
    </dgm:pt>
    <dgm:pt modelId="{8B3FE3C7-9205-46CA-B6B5-730764E6E1D6}" type="pres">
      <dgm:prSet presAssocID="{4FAD1850-F154-4E99-9173-C45D202BA2D2}" presName="node" presStyleLbl="node1" presStyleIdx="4" presStyleCnt="5">
        <dgm:presLayoutVars>
          <dgm:bulletEnabled val="1"/>
        </dgm:presLayoutVars>
      </dgm:prSet>
      <dgm:spPr/>
      <dgm:t>
        <a:bodyPr/>
        <a:lstStyle/>
        <a:p>
          <a:endParaRPr lang="en-US"/>
        </a:p>
      </dgm:t>
    </dgm:pt>
  </dgm:ptLst>
  <dgm:cxnLst>
    <dgm:cxn modelId="{F06283A5-FEB2-42B0-83CD-42DA01AFB7FC}" type="presOf" srcId="{4FAD1850-F154-4E99-9173-C45D202BA2D2}" destId="{8B3FE3C7-9205-46CA-B6B5-730764E6E1D6}" srcOrd="0" destOrd="0" presId="urn:microsoft.com/office/officeart/2005/8/layout/default"/>
    <dgm:cxn modelId="{D45C57A3-1921-4A1B-B1D2-ADFE474A9909}" type="presOf" srcId="{AAABB89C-F10B-4E7C-A7F5-85DC9A4EDEF9}" destId="{45C36E8E-6107-4CAA-B497-FF071743637D}" srcOrd="0" destOrd="0" presId="urn:microsoft.com/office/officeart/2005/8/layout/default"/>
    <dgm:cxn modelId="{FEBF6208-36C3-4754-9B99-DE550AADAB96}" type="presOf" srcId="{A71EBD1B-4717-44EF-B08A-1DB4135A271E}" destId="{CC94B0E5-FEA4-4E2D-A91F-6789469EB062}" srcOrd="0" destOrd="0" presId="urn:microsoft.com/office/officeart/2005/8/layout/default"/>
    <dgm:cxn modelId="{AC2CF0AF-5250-4800-835E-D40A65C74935}" type="presOf" srcId="{3085B0C5-B22D-4434-B313-00C27E45BDCD}" destId="{0AA6DE43-395F-493A-A261-5DA9F8DE662C}" srcOrd="0" destOrd="0" presId="urn:microsoft.com/office/officeart/2005/8/layout/default"/>
    <dgm:cxn modelId="{159D3307-0AD7-439E-A0C6-171B9D49747A}" srcId="{259EBBE8-1DF2-489E-9F07-D2918125D1FA}" destId="{4FAD1850-F154-4E99-9173-C45D202BA2D2}" srcOrd="4" destOrd="0" parTransId="{893CACC7-5E72-4952-9F30-B957ED17EA68}" sibTransId="{6D05B6C4-3913-40C0-924D-D1E91D27C49A}"/>
    <dgm:cxn modelId="{526A23F3-6EA1-4520-8E13-918760A4CF75}" srcId="{259EBBE8-1DF2-489E-9F07-D2918125D1FA}" destId="{F0D7951C-359E-4CC7-A2B9-06DE2F91866F}" srcOrd="0" destOrd="0" parTransId="{D642A259-A79B-4B95-9D25-90E0B10B94F1}" sibTransId="{F17D78DC-C9C5-4164-AC2E-826446003A8F}"/>
    <dgm:cxn modelId="{432828FE-AE6D-4B1C-9946-FEFCE0CE942B}" srcId="{259EBBE8-1DF2-489E-9F07-D2918125D1FA}" destId="{AAABB89C-F10B-4E7C-A7F5-85DC9A4EDEF9}" srcOrd="1" destOrd="0" parTransId="{B33E5DEE-E04D-4CB4-B3DE-C741944B82F2}" sibTransId="{B981CD0F-CEED-43B9-A4F0-5B81940A7DC0}"/>
    <dgm:cxn modelId="{DC7AA8CA-860F-4796-A9D8-22A4CF18F31F}" type="presOf" srcId="{F0D7951C-359E-4CC7-A2B9-06DE2F91866F}" destId="{82D0D175-BC52-45DE-BF6A-1CE0D8F48840}" srcOrd="0" destOrd="0" presId="urn:microsoft.com/office/officeart/2005/8/layout/default"/>
    <dgm:cxn modelId="{E2EE45FF-E447-4DD1-B86F-15844021680C}" srcId="{259EBBE8-1DF2-489E-9F07-D2918125D1FA}" destId="{A71EBD1B-4717-44EF-B08A-1DB4135A271E}" srcOrd="2" destOrd="0" parTransId="{8A65B6EC-7596-4614-A1F6-86A05A91C905}" sibTransId="{6835C483-2C1D-4FDD-9B9D-D1EB5DE5F2F6}"/>
    <dgm:cxn modelId="{73DC8B55-3655-45FC-A3F1-062810A6EE7C}" type="presOf" srcId="{259EBBE8-1DF2-489E-9F07-D2918125D1FA}" destId="{7334DAF0-0195-4151-9705-99B8DA7A3454}" srcOrd="0" destOrd="0" presId="urn:microsoft.com/office/officeart/2005/8/layout/default"/>
    <dgm:cxn modelId="{94D61161-13C9-47AD-9103-7DACC193AAF2}" srcId="{259EBBE8-1DF2-489E-9F07-D2918125D1FA}" destId="{3085B0C5-B22D-4434-B313-00C27E45BDCD}" srcOrd="3" destOrd="0" parTransId="{446EB7A6-2372-484D-801D-B566AE8E1AC8}" sibTransId="{B2F62044-9814-46A1-8E7D-48D7DA634D94}"/>
    <dgm:cxn modelId="{5595CCA6-1E2A-4457-AF98-687CBF8FA712}" type="presParOf" srcId="{7334DAF0-0195-4151-9705-99B8DA7A3454}" destId="{82D0D175-BC52-45DE-BF6A-1CE0D8F48840}" srcOrd="0" destOrd="0" presId="urn:microsoft.com/office/officeart/2005/8/layout/default"/>
    <dgm:cxn modelId="{F1C25E2D-3574-4090-B5ED-BC32968045B0}" type="presParOf" srcId="{7334DAF0-0195-4151-9705-99B8DA7A3454}" destId="{4DF58C8D-D651-4C99-9C4B-FA32C9988A14}" srcOrd="1" destOrd="0" presId="urn:microsoft.com/office/officeart/2005/8/layout/default"/>
    <dgm:cxn modelId="{79D406E7-29F0-48D7-A29F-FE64F227DD2D}" type="presParOf" srcId="{7334DAF0-0195-4151-9705-99B8DA7A3454}" destId="{45C36E8E-6107-4CAA-B497-FF071743637D}" srcOrd="2" destOrd="0" presId="urn:microsoft.com/office/officeart/2005/8/layout/default"/>
    <dgm:cxn modelId="{F3670E63-85E5-4AB8-8C0A-B7618A24BC7D}" type="presParOf" srcId="{7334DAF0-0195-4151-9705-99B8DA7A3454}" destId="{52012DB1-FF2C-461D-A72E-4F7F5E7470C5}" srcOrd="3" destOrd="0" presId="urn:microsoft.com/office/officeart/2005/8/layout/default"/>
    <dgm:cxn modelId="{95980F49-334B-4089-A686-E072412CC65E}" type="presParOf" srcId="{7334DAF0-0195-4151-9705-99B8DA7A3454}" destId="{CC94B0E5-FEA4-4E2D-A91F-6789469EB062}" srcOrd="4" destOrd="0" presId="urn:microsoft.com/office/officeart/2005/8/layout/default"/>
    <dgm:cxn modelId="{94508CF5-B506-4E91-BEC4-58693545D49E}" type="presParOf" srcId="{7334DAF0-0195-4151-9705-99B8DA7A3454}" destId="{51860FB9-03A1-4865-BE85-F4777FCF4A4E}" srcOrd="5" destOrd="0" presId="urn:microsoft.com/office/officeart/2005/8/layout/default"/>
    <dgm:cxn modelId="{28EBA13B-D618-4B6A-93F1-C120E01F6025}" type="presParOf" srcId="{7334DAF0-0195-4151-9705-99B8DA7A3454}" destId="{0AA6DE43-395F-493A-A261-5DA9F8DE662C}" srcOrd="6" destOrd="0" presId="urn:microsoft.com/office/officeart/2005/8/layout/default"/>
    <dgm:cxn modelId="{6A9F2030-0F42-42F3-B4B3-762D500B8F5F}" type="presParOf" srcId="{7334DAF0-0195-4151-9705-99B8DA7A3454}" destId="{732381AE-91C3-44EF-A0AC-ACE81770700A}" srcOrd="7" destOrd="0" presId="urn:microsoft.com/office/officeart/2005/8/layout/default"/>
    <dgm:cxn modelId="{FE37BB3B-C7C8-40F6-B9A6-BE4912869EC9}" type="presParOf" srcId="{7334DAF0-0195-4151-9705-99B8DA7A3454}" destId="{8B3FE3C7-9205-46CA-B6B5-730764E6E1D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764794-68FA-4313-8CBF-FF29955839E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A924758-0A54-48EE-933E-DA040F18ACA0}">
      <dgm:prSet/>
      <dgm:spPr/>
      <dgm:t>
        <a:bodyPr/>
        <a:lstStyle/>
        <a:p>
          <a:r>
            <a:rPr lang="en-US" dirty="0"/>
            <a:t>COOP are chiefly sellers of food and beverages and organizing community led programs.</a:t>
          </a:r>
        </a:p>
      </dgm:t>
    </dgm:pt>
    <dgm:pt modelId="{745937BB-5941-4510-9567-02792518F029}" type="parTrans" cxnId="{4AB442EA-772C-48A5-9F74-9210954E6ED0}">
      <dgm:prSet/>
      <dgm:spPr/>
      <dgm:t>
        <a:bodyPr/>
        <a:lstStyle/>
        <a:p>
          <a:endParaRPr lang="en-US"/>
        </a:p>
      </dgm:t>
    </dgm:pt>
    <dgm:pt modelId="{644A9D3D-AEA6-4E6D-9B5A-29753900A8F4}" type="sibTrans" cxnId="{4AB442EA-772C-48A5-9F74-9210954E6ED0}">
      <dgm:prSet/>
      <dgm:spPr/>
      <dgm:t>
        <a:bodyPr/>
        <a:lstStyle/>
        <a:p>
          <a:endParaRPr lang="en-US"/>
        </a:p>
      </dgm:t>
    </dgm:pt>
    <dgm:pt modelId="{A1603BAC-861D-41B0-920C-390B4F6C1DCB}">
      <dgm:prSet/>
      <dgm:spPr/>
      <dgm:t>
        <a:bodyPr/>
        <a:lstStyle/>
        <a:p>
          <a:r>
            <a:rPr lang="en-US" dirty="0"/>
            <a:t>They have recently taken the initiative of supplying sustainable products. </a:t>
          </a:r>
        </a:p>
      </dgm:t>
    </dgm:pt>
    <dgm:pt modelId="{24EF5BF5-2A6C-4F89-A2FE-6FDBC2866FFF}" type="parTrans" cxnId="{D7468383-63DB-4CF9-BEB3-4A242FECE692}">
      <dgm:prSet/>
      <dgm:spPr/>
      <dgm:t>
        <a:bodyPr/>
        <a:lstStyle/>
        <a:p>
          <a:endParaRPr lang="en-US"/>
        </a:p>
      </dgm:t>
    </dgm:pt>
    <dgm:pt modelId="{1892603D-02B4-4048-9BB7-DE5837D8EC11}" type="sibTrans" cxnId="{D7468383-63DB-4CF9-BEB3-4A242FECE692}">
      <dgm:prSet/>
      <dgm:spPr/>
      <dgm:t>
        <a:bodyPr/>
        <a:lstStyle/>
        <a:p>
          <a:endParaRPr lang="en-US"/>
        </a:p>
      </dgm:t>
    </dgm:pt>
    <dgm:pt modelId="{34A96395-4945-4F30-9D04-1D565471E738}">
      <dgm:prSet/>
      <dgm:spPr/>
      <dgm:t>
        <a:bodyPr/>
        <a:lstStyle/>
        <a:p>
          <a:r>
            <a:rPr lang="en-US" dirty="0"/>
            <a:t>Studies however show risk factors pertaining to outdated products in fashion retail (</a:t>
          </a:r>
          <a:r>
            <a:rPr lang="en-US" dirty="0" err="1"/>
            <a:t>Leite</a:t>
          </a:r>
          <a:r>
            <a:rPr lang="en-US" dirty="0"/>
            <a:t>, 2020). </a:t>
          </a:r>
        </a:p>
        <a:p>
          <a:r>
            <a:rPr lang="en-US" b="0" i="0" u="none" dirty="0"/>
            <a:t>COOP provide innovative offerings in the different food and beverage items to the customers to fulfill their needs of the customers.</a:t>
          </a:r>
          <a:endParaRPr lang="en-US" dirty="0"/>
        </a:p>
      </dgm:t>
    </dgm:pt>
    <dgm:pt modelId="{F536B983-2FD0-42E9-93D7-9E457DC048F2}" type="parTrans" cxnId="{5D392BD8-FA26-40B8-AD6F-526EE0CC1A83}">
      <dgm:prSet/>
      <dgm:spPr/>
      <dgm:t>
        <a:bodyPr/>
        <a:lstStyle/>
        <a:p>
          <a:endParaRPr lang="en-US"/>
        </a:p>
      </dgm:t>
    </dgm:pt>
    <dgm:pt modelId="{FEE2DEA3-1051-4EB4-8D13-A1A3BA8FA633}" type="sibTrans" cxnId="{5D392BD8-FA26-40B8-AD6F-526EE0CC1A83}">
      <dgm:prSet/>
      <dgm:spPr/>
      <dgm:t>
        <a:bodyPr/>
        <a:lstStyle/>
        <a:p>
          <a:endParaRPr lang="en-US"/>
        </a:p>
      </dgm:t>
    </dgm:pt>
    <dgm:pt modelId="{AFB1114D-5940-4561-A5B1-A04884627E5C}" type="pres">
      <dgm:prSet presAssocID="{21764794-68FA-4313-8CBF-FF29955839E9}" presName="vert0" presStyleCnt="0">
        <dgm:presLayoutVars>
          <dgm:dir/>
          <dgm:animOne val="branch"/>
          <dgm:animLvl val="lvl"/>
        </dgm:presLayoutVars>
      </dgm:prSet>
      <dgm:spPr/>
      <dgm:t>
        <a:bodyPr/>
        <a:lstStyle/>
        <a:p>
          <a:endParaRPr lang="en-US"/>
        </a:p>
      </dgm:t>
    </dgm:pt>
    <dgm:pt modelId="{FCBB3EB0-BB75-4507-8F27-4BDF239807ED}" type="pres">
      <dgm:prSet presAssocID="{7A924758-0A54-48EE-933E-DA040F18ACA0}" presName="thickLine" presStyleLbl="alignNode1" presStyleIdx="0" presStyleCnt="3"/>
      <dgm:spPr/>
    </dgm:pt>
    <dgm:pt modelId="{932A7D0C-B2C1-40D5-9DB5-AAA9F9F00B5B}" type="pres">
      <dgm:prSet presAssocID="{7A924758-0A54-48EE-933E-DA040F18ACA0}" presName="horz1" presStyleCnt="0"/>
      <dgm:spPr/>
    </dgm:pt>
    <dgm:pt modelId="{8F7762FB-A9DF-469F-9E3C-F0C29D8E28C9}" type="pres">
      <dgm:prSet presAssocID="{7A924758-0A54-48EE-933E-DA040F18ACA0}" presName="tx1" presStyleLbl="revTx" presStyleIdx="0" presStyleCnt="3"/>
      <dgm:spPr/>
      <dgm:t>
        <a:bodyPr/>
        <a:lstStyle/>
        <a:p>
          <a:endParaRPr lang="en-US"/>
        </a:p>
      </dgm:t>
    </dgm:pt>
    <dgm:pt modelId="{56A06E9A-87BF-4C4B-B1B3-FDDE301BA575}" type="pres">
      <dgm:prSet presAssocID="{7A924758-0A54-48EE-933E-DA040F18ACA0}" presName="vert1" presStyleCnt="0"/>
      <dgm:spPr/>
    </dgm:pt>
    <dgm:pt modelId="{47F681E6-CECD-478E-89B9-86CC55FB7E6F}" type="pres">
      <dgm:prSet presAssocID="{A1603BAC-861D-41B0-920C-390B4F6C1DCB}" presName="thickLine" presStyleLbl="alignNode1" presStyleIdx="1" presStyleCnt="3"/>
      <dgm:spPr/>
    </dgm:pt>
    <dgm:pt modelId="{17A2D374-E250-4787-A8A1-71964A32984E}" type="pres">
      <dgm:prSet presAssocID="{A1603BAC-861D-41B0-920C-390B4F6C1DCB}" presName="horz1" presStyleCnt="0"/>
      <dgm:spPr/>
    </dgm:pt>
    <dgm:pt modelId="{BABF5CCC-5645-4609-90F5-B8B7E2429707}" type="pres">
      <dgm:prSet presAssocID="{A1603BAC-861D-41B0-920C-390B4F6C1DCB}" presName="tx1" presStyleLbl="revTx" presStyleIdx="1" presStyleCnt="3"/>
      <dgm:spPr/>
      <dgm:t>
        <a:bodyPr/>
        <a:lstStyle/>
        <a:p>
          <a:endParaRPr lang="en-US"/>
        </a:p>
      </dgm:t>
    </dgm:pt>
    <dgm:pt modelId="{17724DA4-AA19-47D7-BF93-16230333527C}" type="pres">
      <dgm:prSet presAssocID="{A1603BAC-861D-41B0-920C-390B4F6C1DCB}" presName="vert1" presStyleCnt="0"/>
      <dgm:spPr/>
    </dgm:pt>
    <dgm:pt modelId="{4C682B58-A3A7-40E4-B9EE-B68B5E90520B}" type="pres">
      <dgm:prSet presAssocID="{34A96395-4945-4F30-9D04-1D565471E738}" presName="thickLine" presStyleLbl="alignNode1" presStyleIdx="2" presStyleCnt="3"/>
      <dgm:spPr/>
    </dgm:pt>
    <dgm:pt modelId="{33C6F39F-EDA0-432E-9CAE-D084AAA42CAE}" type="pres">
      <dgm:prSet presAssocID="{34A96395-4945-4F30-9D04-1D565471E738}" presName="horz1" presStyleCnt="0"/>
      <dgm:spPr/>
    </dgm:pt>
    <dgm:pt modelId="{45CEF98D-9930-44E9-973D-49B584B4DCF8}" type="pres">
      <dgm:prSet presAssocID="{34A96395-4945-4F30-9D04-1D565471E738}" presName="tx1" presStyleLbl="revTx" presStyleIdx="2" presStyleCnt="3"/>
      <dgm:spPr/>
      <dgm:t>
        <a:bodyPr/>
        <a:lstStyle/>
        <a:p>
          <a:endParaRPr lang="en-US"/>
        </a:p>
      </dgm:t>
    </dgm:pt>
    <dgm:pt modelId="{71A82E12-1616-4C46-B617-77E5FD25A911}" type="pres">
      <dgm:prSet presAssocID="{34A96395-4945-4F30-9D04-1D565471E738}" presName="vert1" presStyleCnt="0"/>
      <dgm:spPr/>
    </dgm:pt>
  </dgm:ptLst>
  <dgm:cxnLst>
    <dgm:cxn modelId="{CBCAD6A9-6FC3-41D7-9AB0-3F4EFC6FF3F8}" type="presOf" srcId="{34A96395-4945-4F30-9D04-1D565471E738}" destId="{45CEF98D-9930-44E9-973D-49B584B4DCF8}" srcOrd="0" destOrd="0" presId="urn:microsoft.com/office/officeart/2008/layout/LinedList"/>
    <dgm:cxn modelId="{5D392BD8-FA26-40B8-AD6F-526EE0CC1A83}" srcId="{21764794-68FA-4313-8CBF-FF29955839E9}" destId="{34A96395-4945-4F30-9D04-1D565471E738}" srcOrd="2" destOrd="0" parTransId="{F536B983-2FD0-42E9-93D7-9E457DC048F2}" sibTransId="{FEE2DEA3-1051-4EB4-8D13-A1A3BA8FA633}"/>
    <dgm:cxn modelId="{C9DA474A-D34E-4A43-B2EB-6A2F1F57CA76}" type="presOf" srcId="{21764794-68FA-4313-8CBF-FF29955839E9}" destId="{AFB1114D-5940-4561-A5B1-A04884627E5C}" srcOrd="0" destOrd="0" presId="urn:microsoft.com/office/officeart/2008/layout/LinedList"/>
    <dgm:cxn modelId="{4AB442EA-772C-48A5-9F74-9210954E6ED0}" srcId="{21764794-68FA-4313-8CBF-FF29955839E9}" destId="{7A924758-0A54-48EE-933E-DA040F18ACA0}" srcOrd="0" destOrd="0" parTransId="{745937BB-5941-4510-9567-02792518F029}" sibTransId="{644A9D3D-AEA6-4E6D-9B5A-29753900A8F4}"/>
    <dgm:cxn modelId="{D7468383-63DB-4CF9-BEB3-4A242FECE692}" srcId="{21764794-68FA-4313-8CBF-FF29955839E9}" destId="{A1603BAC-861D-41B0-920C-390B4F6C1DCB}" srcOrd="1" destOrd="0" parTransId="{24EF5BF5-2A6C-4F89-A2FE-6FDBC2866FFF}" sibTransId="{1892603D-02B4-4048-9BB7-DE5837D8EC11}"/>
    <dgm:cxn modelId="{E0440F6D-2862-48DA-8EFC-7B0A4E11452A}" type="presOf" srcId="{7A924758-0A54-48EE-933E-DA040F18ACA0}" destId="{8F7762FB-A9DF-469F-9E3C-F0C29D8E28C9}" srcOrd="0" destOrd="0" presId="urn:microsoft.com/office/officeart/2008/layout/LinedList"/>
    <dgm:cxn modelId="{37BD1897-3183-45DA-AD55-09AB1506115E}" type="presOf" srcId="{A1603BAC-861D-41B0-920C-390B4F6C1DCB}" destId="{BABF5CCC-5645-4609-90F5-B8B7E2429707}" srcOrd="0" destOrd="0" presId="urn:microsoft.com/office/officeart/2008/layout/LinedList"/>
    <dgm:cxn modelId="{3083FDF8-6A42-4775-B12A-1FE467F74DB0}" type="presParOf" srcId="{AFB1114D-5940-4561-A5B1-A04884627E5C}" destId="{FCBB3EB0-BB75-4507-8F27-4BDF239807ED}" srcOrd="0" destOrd="0" presId="urn:microsoft.com/office/officeart/2008/layout/LinedList"/>
    <dgm:cxn modelId="{E51926B2-6D72-44E3-BD83-2B0A9D1D6524}" type="presParOf" srcId="{AFB1114D-5940-4561-A5B1-A04884627E5C}" destId="{932A7D0C-B2C1-40D5-9DB5-AAA9F9F00B5B}" srcOrd="1" destOrd="0" presId="urn:microsoft.com/office/officeart/2008/layout/LinedList"/>
    <dgm:cxn modelId="{705FB511-14D0-4521-8C57-7028C12F22E2}" type="presParOf" srcId="{932A7D0C-B2C1-40D5-9DB5-AAA9F9F00B5B}" destId="{8F7762FB-A9DF-469F-9E3C-F0C29D8E28C9}" srcOrd="0" destOrd="0" presId="urn:microsoft.com/office/officeart/2008/layout/LinedList"/>
    <dgm:cxn modelId="{CF2D0770-E46A-4233-8D10-2893DCC426F5}" type="presParOf" srcId="{932A7D0C-B2C1-40D5-9DB5-AAA9F9F00B5B}" destId="{56A06E9A-87BF-4C4B-B1B3-FDDE301BA575}" srcOrd="1" destOrd="0" presId="urn:microsoft.com/office/officeart/2008/layout/LinedList"/>
    <dgm:cxn modelId="{8682E793-F2C1-4BFC-8DAE-6DAF2AA9F50C}" type="presParOf" srcId="{AFB1114D-5940-4561-A5B1-A04884627E5C}" destId="{47F681E6-CECD-478E-89B9-86CC55FB7E6F}" srcOrd="2" destOrd="0" presId="urn:microsoft.com/office/officeart/2008/layout/LinedList"/>
    <dgm:cxn modelId="{61F3A720-D465-4F03-97B9-128FF5558A60}" type="presParOf" srcId="{AFB1114D-5940-4561-A5B1-A04884627E5C}" destId="{17A2D374-E250-4787-A8A1-71964A32984E}" srcOrd="3" destOrd="0" presId="urn:microsoft.com/office/officeart/2008/layout/LinedList"/>
    <dgm:cxn modelId="{9F3F1C9A-CF0E-40B5-87A1-5B6CF479FF23}" type="presParOf" srcId="{17A2D374-E250-4787-A8A1-71964A32984E}" destId="{BABF5CCC-5645-4609-90F5-B8B7E2429707}" srcOrd="0" destOrd="0" presId="urn:microsoft.com/office/officeart/2008/layout/LinedList"/>
    <dgm:cxn modelId="{D20EC7B6-3FBA-40A7-B76A-6E195BB61975}" type="presParOf" srcId="{17A2D374-E250-4787-A8A1-71964A32984E}" destId="{17724DA4-AA19-47D7-BF93-16230333527C}" srcOrd="1" destOrd="0" presId="urn:microsoft.com/office/officeart/2008/layout/LinedList"/>
    <dgm:cxn modelId="{14AC5E9C-2FE2-4C0C-B953-FF0E4963DCD2}" type="presParOf" srcId="{AFB1114D-5940-4561-A5B1-A04884627E5C}" destId="{4C682B58-A3A7-40E4-B9EE-B68B5E90520B}" srcOrd="4" destOrd="0" presId="urn:microsoft.com/office/officeart/2008/layout/LinedList"/>
    <dgm:cxn modelId="{72DC25DE-3F1E-41A5-8BF5-DE8FD9968482}" type="presParOf" srcId="{AFB1114D-5940-4561-A5B1-A04884627E5C}" destId="{33C6F39F-EDA0-432E-9CAE-D084AAA42CAE}" srcOrd="5" destOrd="0" presId="urn:microsoft.com/office/officeart/2008/layout/LinedList"/>
    <dgm:cxn modelId="{5AFD09EF-F8B4-4E30-A01A-482A0719649B}" type="presParOf" srcId="{33C6F39F-EDA0-432E-9CAE-D084AAA42CAE}" destId="{45CEF98D-9930-44E9-973D-49B584B4DCF8}" srcOrd="0" destOrd="0" presId="urn:microsoft.com/office/officeart/2008/layout/LinedList"/>
    <dgm:cxn modelId="{07180032-0B12-4510-9342-C0E304D19068}" type="presParOf" srcId="{33C6F39F-EDA0-432E-9CAE-D084AAA42CAE}" destId="{71A82E12-1616-4C46-B617-77E5FD25A91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A2B447-5493-4D26-976E-D484BAEA544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D93B760-F3F9-41CB-9FF2-30750E16ECA1}">
      <dgm:prSet/>
      <dgm:spPr/>
      <dgm:t>
        <a:bodyPr/>
        <a:lstStyle/>
        <a:p>
          <a:pPr>
            <a:lnSpc>
              <a:spcPct val="100000"/>
            </a:lnSpc>
          </a:pPr>
          <a:r>
            <a:rPr lang="en-US" dirty="0"/>
            <a:t>COOP delved into grocery and food retail in the year 1844</a:t>
          </a:r>
        </a:p>
        <a:p>
          <a:pPr>
            <a:lnSpc>
              <a:spcPct val="100000"/>
            </a:lnSpc>
          </a:pPr>
          <a:endParaRPr lang="en-US" dirty="0"/>
        </a:p>
      </dgm:t>
    </dgm:pt>
    <dgm:pt modelId="{5F9BE336-DA31-4CD1-B0B0-FDA982EF8358}" type="parTrans" cxnId="{FF8CB16A-9933-41FE-A0F3-2E6C0BBCF789}">
      <dgm:prSet/>
      <dgm:spPr/>
      <dgm:t>
        <a:bodyPr/>
        <a:lstStyle/>
        <a:p>
          <a:endParaRPr lang="en-US"/>
        </a:p>
      </dgm:t>
    </dgm:pt>
    <dgm:pt modelId="{A7BA5BA2-D566-4CCC-BD0F-3F5186DA4C44}" type="sibTrans" cxnId="{FF8CB16A-9933-41FE-A0F3-2E6C0BBCF789}">
      <dgm:prSet/>
      <dgm:spPr/>
      <dgm:t>
        <a:bodyPr/>
        <a:lstStyle/>
        <a:p>
          <a:endParaRPr lang="en-US"/>
        </a:p>
      </dgm:t>
    </dgm:pt>
    <dgm:pt modelId="{3E4800C4-21C8-4F02-91F2-06020EE140DF}">
      <dgm:prSet/>
      <dgm:spPr/>
      <dgm:t>
        <a:bodyPr/>
        <a:lstStyle/>
        <a:p>
          <a:pPr>
            <a:lnSpc>
              <a:spcPct val="100000"/>
            </a:lnSpc>
          </a:pPr>
          <a:r>
            <a:rPr lang="en-US" dirty="0"/>
            <a:t>In the online forum, the company has a small specialist range of grocery which is not a proper transactional site of e-commerce (Harris and </a:t>
          </a:r>
          <a:r>
            <a:rPr lang="en-US" dirty="0" err="1"/>
            <a:t>Usuriaga</a:t>
          </a:r>
          <a:r>
            <a:rPr lang="en-US" dirty="0"/>
            <a:t>, 2017). </a:t>
          </a:r>
        </a:p>
      </dgm:t>
    </dgm:pt>
    <dgm:pt modelId="{98CD2B7E-D44E-4269-A2EE-9CD48077050A}" type="parTrans" cxnId="{5C3A5D29-FF81-402F-BF7C-F1647CAFA45E}">
      <dgm:prSet/>
      <dgm:spPr/>
      <dgm:t>
        <a:bodyPr/>
        <a:lstStyle/>
        <a:p>
          <a:endParaRPr lang="en-US"/>
        </a:p>
      </dgm:t>
    </dgm:pt>
    <dgm:pt modelId="{FA04A8D0-FAD2-4E3B-AC9D-8737B42EDA4B}" type="sibTrans" cxnId="{5C3A5D29-FF81-402F-BF7C-F1647CAFA45E}">
      <dgm:prSet/>
      <dgm:spPr/>
      <dgm:t>
        <a:bodyPr/>
        <a:lstStyle/>
        <a:p>
          <a:endParaRPr lang="en-US"/>
        </a:p>
      </dgm:t>
    </dgm:pt>
    <dgm:pt modelId="{B240F6B2-246C-40D0-A779-50C7B6F864AF}">
      <dgm:prSet/>
      <dgm:spPr/>
      <dgm:t>
        <a:bodyPr/>
        <a:lstStyle/>
        <a:p>
          <a:pPr>
            <a:lnSpc>
              <a:spcPct val="100000"/>
            </a:lnSpc>
          </a:pPr>
          <a:r>
            <a:rPr lang="en-US" dirty="0"/>
            <a:t>COOP however has maintained good quality in their food products. </a:t>
          </a:r>
        </a:p>
      </dgm:t>
    </dgm:pt>
    <dgm:pt modelId="{1F05D1F5-A017-4E8D-AD08-AAD91F0A1270}" type="parTrans" cxnId="{9F8A870B-8B85-470E-BCFD-607F07EFCE8B}">
      <dgm:prSet/>
      <dgm:spPr/>
      <dgm:t>
        <a:bodyPr/>
        <a:lstStyle/>
        <a:p>
          <a:endParaRPr lang="en-US"/>
        </a:p>
      </dgm:t>
    </dgm:pt>
    <dgm:pt modelId="{8C0FF6A8-6796-4550-AAAA-F599F759B281}" type="sibTrans" cxnId="{9F8A870B-8B85-470E-BCFD-607F07EFCE8B}">
      <dgm:prSet/>
      <dgm:spPr/>
      <dgm:t>
        <a:bodyPr/>
        <a:lstStyle/>
        <a:p>
          <a:endParaRPr lang="en-US"/>
        </a:p>
      </dgm:t>
    </dgm:pt>
    <dgm:pt modelId="{970F4AA3-E6DD-48FD-AFBE-BC9ECA093329}" type="pres">
      <dgm:prSet presAssocID="{74A2B447-5493-4D26-976E-D484BAEA5446}" presName="root" presStyleCnt="0">
        <dgm:presLayoutVars>
          <dgm:dir/>
          <dgm:resizeHandles val="exact"/>
        </dgm:presLayoutVars>
      </dgm:prSet>
      <dgm:spPr/>
      <dgm:t>
        <a:bodyPr/>
        <a:lstStyle/>
        <a:p>
          <a:endParaRPr lang="en-US"/>
        </a:p>
      </dgm:t>
    </dgm:pt>
    <dgm:pt modelId="{757FBDB0-79D4-4D72-9B5D-9B00D7DC0FE4}" type="pres">
      <dgm:prSet presAssocID="{3D93B760-F3F9-41CB-9FF2-30750E16ECA1}" presName="compNode" presStyleCnt="0"/>
      <dgm:spPr/>
    </dgm:pt>
    <dgm:pt modelId="{F4CFBF37-7838-4593-8837-07AF69580E12}" type="pres">
      <dgm:prSet presAssocID="{3D93B760-F3F9-41CB-9FF2-30750E16ECA1}"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id="0" name="" descr="Donut"/>
        </a:ext>
      </dgm:extLst>
    </dgm:pt>
    <dgm:pt modelId="{100BEDF8-A55C-481F-BDD7-2D7DE1347E2C}" type="pres">
      <dgm:prSet presAssocID="{3D93B760-F3F9-41CB-9FF2-30750E16ECA1}" presName="spaceRect" presStyleCnt="0"/>
      <dgm:spPr/>
    </dgm:pt>
    <dgm:pt modelId="{D478CEDA-9D00-4920-892A-1B12F431686E}" type="pres">
      <dgm:prSet presAssocID="{3D93B760-F3F9-41CB-9FF2-30750E16ECA1}" presName="textRect" presStyleLbl="revTx" presStyleIdx="0" presStyleCnt="3">
        <dgm:presLayoutVars>
          <dgm:chMax val="1"/>
          <dgm:chPref val="1"/>
        </dgm:presLayoutVars>
      </dgm:prSet>
      <dgm:spPr/>
      <dgm:t>
        <a:bodyPr/>
        <a:lstStyle/>
        <a:p>
          <a:endParaRPr lang="en-US"/>
        </a:p>
      </dgm:t>
    </dgm:pt>
    <dgm:pt modelId="{7AA5A7EC-D1C1-4091-BC56-58A6EF969261}" type="pres">
      <dgm:prSet presAssocID="{A7BA5BA2-D566-4CCC-BD0F-3F5186DA4C44}" presName="sibTrans" presStyleCnt="0"/>
      <dgm:spPr/>
    </dgm:pt>
    <dgm:pt modelId="{ACA8ED8E-B0BD-4DFA-B0AE-29E9AF655E26}" type="pres">
      <dgm:prSet presAssocID="{3E4800C4-21C8-4F02-91F2-06020EE140DF}" presName="compNode" presStyleCnt="0"/>
      <dgm:spPr/>
    </dgm:pt>
    <dgm:pt modelId="{F318E723-D1D9-4AA4-A25C-54D6B1348C84}" type="pres">
      <dgm:prSet presAssocID="{3E4800C4-21C8-4F02-91F2-06020EE140DF}"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id="0" name="" descr="Shopping cart"/>
        </a:ext>
      </dgm:extLst>
    </dgm:pt>
    <dgm:pt modelId="{15F2657A-648D-4360-86C7-C60C957338D9}" type="pres">
      <dgm:prSet presAssocID="{3E4800C4-21C8-4F02-91F2-06020EE140DF}" presName="spaceRect" presStyleCnt="0"/>
      <dgm:spPr/>
    </dgm:pt>
    <dgm:pt modelId="{28AFB2A2-30B9-4FC2-B1BD-A6A1A752ABAD}" type="pres">
      <dgm:prSet presAssocID="{3E4800C4-21C8-4F02-91F2-06020EE140DF}" presName="textRect" presStyleLbl="revTx" presStyleIdx="1" presStyleCnt="3">
        <dgm:presLayoutVars>
          <dgm:chMax val="1"/>
          <dgm:chPref val="1"/>
        </dgm:presLayoutVars>
      </dgm:prSet>
      <dgm:spPr/>
      <dgm:t>
        <a:bodyPr/>
        <a:lstStyle/>
        <a:p>
          <a:endParaRPr lang="en-US"/>
        </a:p>
      </dgm:t>
    </dgm:pt>
    <dgm:pt modelId="{4B40CA07-F64B-4254-9CFE-BC5EE2785B39}" type="pres">
      <dgm:prSet presAssocID="{FA04A8D0-FAD2-4E3B-AC9D-8737B42EDA4B}" presName="sibTrans" presStyleCnt="0"/>
      <dgm:spPr/>
    </dgm:pt>
    <dgm:pt modelId="{50ECEABB-1E7A-4F5B-89C5-CE238EEAD2D7}" type="pres">
      <dgm:prSet presAssocID="{B240F6B2-246C-40D0-A779-50C7B6F864AF}" presName="compNode" presStyleCnt="0"/>
      <dgm:spPr/>
    </dgm:pt>
    <dgm:pt modelId="{133B9190-E03C-4C98-87C3-29508DFA13B8}" type="pres">
      <dgm:prSet presAssocID="{B240F6B2-246C-40D0-A779-50C7B6F864AF}"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extLst>
        <a:ext uri="{E40237B7-FDA0-4F09-8148-C483321AD2D9}">
          <dgm14:cNvPr xmlns:dgm14="http://schemas.microsoft.com/office/drawing/2010/diagram" id="0" name="" descr="Cherries"/>
        </a:ext>
      </dgm:extLst>
    </dgm:pt>
    <dgm:pt modelId="{E6F60C86-965D-4763-A3A1-E3E1568A7C0D}" type="pres">
      <dgm:prSet presAssocID="{B240F6B2-246C-40D0-A779-50C7B6F864AF}" presName="spaceRect" presStyleCnt="0"/>
      <dgm:spPr/>
    </dgm:pt>
    <dgm:pt modelId="{A0AC3353-D6AC-4B04-8602-856218EE884A}" type="pres">
      <dgm:prSet presAssocID="{B240F6B2-246C-40D0-A779-50C7B6F864AF}" presName="textRect" presStyleLbl="revTx" presStyleIdx="2" presStyleCnt="3">
        <dgm:presLayoutVars>
          <dgm:chMax val="1"/>
          <dgm:chPref val="1"/>
        </dgm:presLayoutVars>
      </dgm:prSet>
      <dgm:spPr/>
      <dgm:t>
        <a:bodyPr/>
        <a:lstStyle/>
        <a:p>
          <a:endParaRPr lang="en-US"/>
        </a:p>
      </dgm:t>
    </dgm:pt>
  </dgm:ptLst>
  <dgm:cxnLst>
    <dgm:cxn modelId="{9F8A870B-8B85-470E-BCFD-607F07EFCE8B}" srcId="{74A2B447-5493-4D26-976E-D484BAEA5446}" destId="{B240F6B2-246C-40D0-A779-50C7B6F864AF}" srcOrd="2" destOrd="0" parTransId="{1F05D1F5-A017-4E8D-AD08-AAD91F0A1270}" sibTransId="{8C0FF6A8-6796-4550-AAAA-F599F759B281}"/>
    <dgm:cxn modelId="{95CC27FD-E60A-47A1-8875-A92D550A1544}" type="presOf" srcId="{B240F6B2-246C-40D0-A779-50C7B6F864AF}" destId="{A0AC3353-D6AC-4B04-8602-856218EE884A}" srcOrd="0" destOrd="0" presId="urn:microsoft.com/office/officeart/2018/2/layout/IconLabelList"/>
    <dgm:cxn modelId="{DE3AB6F6-6837-4DED-8045-2BBE5B00168D}" type="presOf" srcId="{74A2B447-5493-4D26-976E-D484BAEA5446}" destId="{970F4AA3-E6DD-48FD-AFBE-BC9ECA093329}" srcOrd="0" destOrd="0" presId="urn:microsoft.com/office/officeart/2018/2/layout/IconLabelList"/>
    <dgm:cxn modelId="{3FF40EDA-6D07-4585-99E5-60F16EE26228}" type="presOf" srcId="{3D93B760-F3F9-41CB-9FF2-30750E16ECA1}" destId="{D478CEDA-9D00-4920-892A-1B12F431686E}" srcOrd="0" destOrd="0" presId="urn:microsoft.com/office/officeart/2018/2/layout/IconLabelList"/>
    <dgm:cxn modelId="{FF8CB16A-9933-41FE-A0F3-2E6C0BBCF789}" srcId="{74A2B447-5493-4D26-976E-D484BAEA5446}" destId="{3D93B760-F3F9-41CB-9FF2-30750E16ECA1}" srcOrd="0" destOrd="0" parTransId="{5F9BE336-DA31-4CD1-B0B0-FDA982EF8358}" sibTransId="{A7BA5BA2-D566-4CCC-BD0F-3F5186DA4C44}"/>
    <dgm:cxn modelId="{408BA56B-8794-4E90-B6E3-F272D7C4D292}" type="presOf" srcId="{3E4800C4-21C8-4F02-91F2-06020EE140DF}" destId="{28AFB2A2-30B9-4FC2-B1BD-A6A1A752ABAD}" srcOrd="0" destOrd="0" presId="urn:microsoft.com/office/officeart/2018/2/layout/IconLabelList"/>
    <dgm:cxn modelId="{5C3A5D29-FF81-402F-BF7C-F1647CAFA45E}" srcId="{74A2B447-5493-4D26-976E-D484BAEA5446}" destId="{3E4800C4-21C8-4F02-91F2-06020EE140DF}" srcOrd="1" destOrd="0" parTransId="{98CD2B7E-D44E-4269-A2EE-9CD48077050A}" sibTransId="{FA04A8D0-FAD2-4E3B-AC9D-8737B42EDA4B}"/>
    <dgm:cxn modelId="{A0FD8C5A-3565-4AF5-AD0E-4299D88555DC}" type="presParOf" srcId="{970F4AA3-E6DD-48FD-AFBE-BC9ECA093329}" destId="{757FBDB0-79D4-4D72-9B5D-9B00D7DC0FE4}" srcOrd="0" destOrd="0" presId="urn:microsoft.com/office/officeart/2018/2/layout/IconLabelList"/>
    <dgm:cxn modelId="{15EC178F-CBE0-4C60-89A7-DE57DFFCC9F1}" type="presParOf" srcId="{757FBDB0-79D4-4D72-9B5D-9B00D7DC0FE4}" destId="{F4CFBF37-7838-4593-8837-07AF69580E12}" srcOrd="0" destOrd="0" presId="urn:microsoft.com/office/officeart/2018/2/layout/IconLabelList"/>
    <dgm:cxn modelId="{8BB02464-528C-4394-849B-062FD56E41E8}" type="presParOf" srcId="{757FBDB0-79D4-4D72-9B5D-9B00D7DC0FE4}" destId="{100BEDF8-A55C-481F-BDD7-2D7DE1347E2C}" srcOrd="1" destOrd="0" presId="urn:microsoft.com/office/officeart/2018/2/layout/IconLabelList"/>
    <dgm:cxn modelId="{A112BDC9-F2C1-4E01-85B3-F51FBFD5BEC4}" type="presParOf" srcId="{757FBDB0-79D4-4D72-9B5D-9B00D7DC0FE4}" destId="{D478CEDA-9D00-4920-892A-1B12F431686E}" srcOrd="2" destOrd="0" presId="urn:microsoft.com/office/officeart/2018/2/layout/IconLabelList"/>
    <dgm:cxn modelId="{C9585B5E-C97B-45A6-AD1A-4AF469AAAB9C}" type="presParOf" srcId="{970F4AA3-E6DD-48FD-AFBE-BC9ECA093329}" destId="{7AA5A7EC-D1C1-4091-BC56-58A6EF969261}" srcOrd="1" destOrd="0" presId="urn:microsoft.com/office/officeart/2018/2/layout/IconLabelList"/>
    <dgm:cxn modelId="{24129BD4-54FD-43FE-9960-5BAAFF9B21E1}" type="presParOf" srcId="{970F4AA3-E6DD-48FD-AFBE-BC9ECA093329}" destId="{ACA8ED8E-B0BD-4DFA-B0AE-29E9AF655E26}" srcOrd="2" destOrd="0" presId="urn:microsoft.com/office/officeart/2018/2/layout/IconLabelList"/>
    <dgm:cxn modelId="{79F4BE1D-BE6B-47F1-81E1-AAA0AA2E602D}" type="presParOf" srcId="{ACA8ED8E-B0BD-4DFA-B0AE-29E9AF655E26}" destId="{F318E723-D1D9-4AA4-A25C-54D6B1348C84}" srcOrd="0" destOrd="0" presId="urn:microsoft.com/office/officeart/2018/2/layout/IconLabelList"/>
    <dgm:cxn modelId="{0D556A37-6D85-4B89-BA3A-656ABC8D7717}" type="presParOf" srcId="{ACA8ED8E-B0BD-4DFA-B0AE-29E9AF655E26}" destId="{15F2657A-648D-4360-86C7-C60C957338D9}" srcOrd="1" destOrd="0" presId="urn:microsoft.com/office/officeart/2018/2/layout/IconLabelList"/>
    <dgm:cxn modelId="{277E8E02-1DD7-48ED-987A-FFF1F4BE6F95}" type="presParOf" srcId="{ACA8ED8E-B0BD-4DFA-B0AE-29E9AF655E26}" destId="{28AFB2A2-30B9-4FC2-B1BD-A6A1A752ABAD}" srcOrd="2" destOrd="0" presId="urn:microsoft.com/office/officeart/2018/2/layout/IconLabelList"/>
    <dgm:cxn modelId="{58EB2EC2-D269-43CA-A601-4C1B9BA94773}" type="presParOf" srcId="{970F4AA3-E6DD-48FD-AFBE-BC9ECA093329}" destId="{4B40CA07-F64B-4254-9CFE-BC5EE2785B39}" srcOrd="3" destOrd="0" presId="urn:microsoft.com/office/officeart/2018/2/layout/IconLabelList"/>
    <dgm:cxn modelId="{939FE579-22E4-410B-A4E5-B680BEED08C9}" type="presParOf" srcId="{970F4AA3-E6DD-48FD-AFBE-BC9ECA093329}" destId="{50ECEABB-1E7A-4F5B-89C5-CE238EEAD2D7}" srcOrd="4" destOrd="0" presId="urn:microsoft.com/office/officeart/2018/2/layout/IconLabelList"/>
    <dgm:cxn modelId="{BAA68431-C0B6-4759-8AA8-B8954D1D2AFE}" type="presParOf" srcId="{50ECEABB-1E7A-4F5B-89C5-CE238EEAD2D7}" destId="{133B9190-E03C-4C98-87C3-29508DFA13B8}" srcOrd="0" destOrd="0" presId="urn:microsoft.com/office/officeart/2018/2/layout/IconLabelList"/>
    <dgm:cxn modelId="{0DD51088-3D9F-4865-8BED-811ABD4CAD9B}" type="presParOf" srcId="{50ECEABB-1E7A-4F5B-89C5-CE238EEAD2D7}" destId="{E6F60C86-965D-4763-A3A1-E3E1568A7C0D}" srcOrd="1" destOrd="0" presId="urn:microsoft.com/office/officeart/2018/2/layout/IconLabelList"/>
    <dgm:cxn modelId="{E281B680-6AC1-49FC-B348-5A4FE85823FF}" type="presParOf" srcId="{50ECEABB-1E7A-4F5B-89C5-CE238EEAD2D7}" destId="{A0AC3353-D6AC-4B04-8602-856218EE884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D0D175-BC52-45DE-BF6A-1CE0D8F48840}">
      <dsp:nvSpPr>
        <dsp:cNvPr id="0" name=""/>
        <dsp:cNvSpPr/>
      </dsp:nvSpPr>
      <dsp:spPr>
        <a:xfrm>
          <a:off x="457" y="501178"/>
          <a:ext cx="1784821" cy="10708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COOP is a popular food retail companies in the UK</a:t>
          </a:r>
        </a:p>
      </dsp:txBody>
      <dsp:txXfrm>
        <a:off x="457" y="501178"/>
        <a:ext cx="1784821" cy="1070892"/>
      </dsp:txXfrm>
    </dsp:sp>
    <dsp:sp modelId="{45C36E8E-6107-4CAA-B497-FF071743637D}">
      <dsp:nvSpPr>
        <dsp:cNvPr id="0" name=""/>
        <dsp:cNvSpPr/>
      </dsp:nvSpPr>
      <dsp:spPr>
        <a:xfrm>
          <a:off x="1963761" y="501178"/>
          <a:ext cx="1784821" cy="10708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It started in the year 1844 in the UK</a:t>
          </a:r>
        </a:p>
      </dsp:txBody>
      <dsp:txXfrm>
        <a:off x="1963761" y="501178"/>
        <a:ext cx="1784821" cy="1070892"/>
      </dsp:txXfrm>
    </dsp:sp>
    <dsp:sp modelId="{CC94B0E5-FEA4-4E2D-A91F-6789469EB062}">
      <dsp:nvSpPr>
        <dsp:cNvPr id="0" name=""/>
        <dsp:cNvSpPr/>
      </dsp:nvSpPr>
      <dsp:spPr>
        <a:xfrm>
          <a:off x="457" y="1750553"/>
          <a:ext cx="1784821" cy="10708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It is one of the one of the world’s largest consumer co-operative.</a:t>
          </a:r>
        </a:p>
      </dsp:txBody>
      <dsp:txXfrm>
        <a:off x="457" y="1750553"/>
        <a:ext cx="1784821" cy="1070892"/>
      </dsp:txXfrm>
    </dsp:sp>
    <dsp:sp modelId="{0AA6DE43-395F-493A-A261-5DA9F8DE662C}">
      <dsp:nvSpPr>
        <dsp:cNvPr id="0" name=""/>
        <dsp:cNvSpPr/>
      </dsp:nvSpPr>
      <dsp:spPr>
        <a:xfrm>
          <a:off x="1963761" y="1750553"/>
          <a:ext cx="1784821" cy="10708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It houses over 70,000 employees </a:t>
          </a:r>
        </a:p>
      </dsp:txBody>
      <dsp:txXfrm>
        <a:off x="1963761" y="1750553"/>
        <a:ext cx="1784821" cy="1070892"/>
      </dsp:txXfrm>
    </dsp:sp>
    <dsp:sp modelId="{8B3FE3C7-9205-46CA-B6B5-730764E6E1D6}">
      <dsp:nvSpPr>
        <dsp:cNvPr id="0" name=""/>
        <dsp:cNvSpPr/>
      </dsp:nvSpPr>
      <dsp:spPr>
        <a:xfrm>
          <a:off x="982109" y="2999928"/>
          <a:ext cx="1784821" cy="10708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COOP currently have 2500 local and medium sized stores.</a:t>
          </a:r>
        </a:p>
      </dsp:txBody>
      <dsp:txXfrm>
        <a:off x="982109" y="2999928"/>
        <a:ext cx="1784821" cy="10708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B3EB0-BB75-4507-8F27-4BDF239807ED}">
      <dsp:nvSpPr>
        <dsp:cNvPr id="0" name=""/>
        <dsp:cNvSpPr/>
      </dsp:nvSpPr>
      <dsp:spPr>
        <a:xfrm>
          <a:off x="0" y="2232"/>
          <a:ext cx="37490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7762FB-A9DF-469F-9E3C-F0C29D8E28C9}">
      <dsp:nvSpPr>
        <dsp:cNvPr id="0" name=""/>
        <dsp:cNvSpPr/>
      </dsp:nvSpPr>
      <dsp:spPr>
        <a:xfrm>
          <a:off x="0" y="2232"/>
          <a:ext cx="3749040" cy="1522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a:t>COOP are chiefly sellers of food and beverages and organizing community led programs.</a:t>
          </a:r>
        </a:p>
      </dsp:txBody>
      <dsp:txXfrm>
        <a:off x="0" y="2232"/>
        <a:ext cx="3749040" cy="1522511"/>
      </dsp:txXfrm>
    </dsp:sp>
    <dsp:sp modelId="{47F681E6-CECD-478E-89B9-86CC55FB7E6F}">
      <dsp:nvSpPr>
        <dsp:cNvPr id="0" name=""/>
        <dsp:cNvSpPr/>
      </dsp:nvSpPr>
      <dsp:spPr>
        <a:xfrm>
          <a:off x="0" y="1524744"/>
          <a:ext cx="37490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BF5CCC-5645-4609-90F5-B8B7E2429707}">
      <dsp:nvSpPr>
        <dsp:cNvPr id="0" name=""/>
        <dsp:cNvSpPr/>
      </dsp:nvSpPr>
      <dsp:spPr>
        <a:xfrm>
          <a:off x="0" y="1524744"/>
          <a:ext cx="3749040" cy="1522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a:t>They have recently taken the initiative of supplying sustainable products. </a:t>
          </a:r>
        </a:p>
      </dsp:txBody>
      <dsp:txXfrm>
        <a:off x="0" y="1524744"/>
        <a:ext cx="3749040" cy="1522511"/>
      </dsp:txXfrm>
    </dsp:sp>
    <dsp:sp modelId="{4C682B58-A3A7-40E4-B9EE-B68B5E90520B}">
      <dsp:nvSpPr>
        <dsp:cNvPr id="0" name=""/>
        <dsp:cNvSpPr/>
      </dsp:nvSpPr>
      <dsp:spPr>
        <a:xfrm>
          <a:off x="0" y="3047255"/>
          <a:ext cx="37490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CEF98D-9930-44E9-973D-49B584B4DCF8}">
      <dsp:nvSpPr>
        <dsp:cNvPr id="0" name=""/>
        <dsp:cNvSpPr/>
      </dsp:nvSpPr>
      <dsp:spPr>
        <a:xfrm>
          <a:off x="0" y="3047255"/>
          <a:ext cx="3749040" cy="1522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a:t>Studies however show risk factors pertaining to outdated products in fashion retail (</a:t>
          </a:r>
          <a:r>
            <a:rPr lang="en-US" sz="1600" kern="1200" dirty="0" err="1"/>
            <a:t>Leite</a:t>
          </a:r>
          <a:r>
            <a:rPr lang="en-US" sz="1600" kern="1200" dirty="0"/>
            <a:t>, 2020). </a:t>
          </a:r>
        </a:p>
        <a:p>
          <a:pPr lvl="0" algn="l" defTabSz="711200">
            <a:lnSpc>
              <a:spcPct val="90000"/>
            </a:lnSpc>
            <a:spcBef>
              <a:spcPct val="0"/>
            </a:spcBef>
            <a:spcAft>
              <a:spcPct val="35000"/>
            </a:spcAft>
          </a:pPr>
          <a:r>
            <a:rPr lang="en-US" sz="1600" b="0" i="0" u="none" kern="1200" dirty="0"/>
            <a:t>COOP provide innovative offerings in the different food and beverage items to the customers to fulfill their needs of the customers.</a:t>
          </a:r>
          <a:endParaRPr lang="en-US" sz="1600" kern="1200" dirty="0"/>
        </a:p>
      </dsp:txBody>
      <dsp:txXfrm>
        <a:off x="0" y="3047255"/>
        <a:ext cx="3749040" cy="15225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CFBF37-7838-4593-8837-07AF69580E12}">
      <dsp:nvSpPr>
        <dsp:cNvPr id="0" name=""/>
        <dsp:cNvSpPr/>
      </dsp:nvSpPr>
      <dsp:spPr>
        <a:xfrm>
          <a:off x="474861" y="245957"/>
          <a:ext cx="775195" cy="77519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78CEDA-9D00-4920-892A-1B12F431686E}">
      <dsp:nvSpPr>
        <dsp:cNvPr id="0" name=""/>
        <dsp:cNvSpPr/>
      </dsp:nvSpPr>
      <dsp:spPr>
        <a:xfrm>
          <a:off x="1131" y="1295472"/>
          <a:ext cx="1722656" cy="775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pPr>
          <a:r>
            <a:rPr lang="en-US" sz="1100" kern="1200" dirty="0"/>
            <a:t>COOP delved into grocery and food retail in the year 1844</a:t>
          </a:r>
        </a:p>
        <a:p>
          <a:pPr lvl="0" algn="ctr" defTabSz="488950">
            <a:lnSpc>
              <a:spcPct val="100000"/>
            </a:lnSpc>
            <a:spcBef>
              <a:spcPct val="0"/>
            </a:spcBef>
            <a:spcAft>
              <a:spcPct val="35000"/>
            </a:spcAft>
          </a:pPr>
          <a:endParaRPr lang="en-US" sz="1100" kern="1200" dirty="0"/>
        </a:p>
      </dsp:txBody>
      <dsp:txXfrm>
        <a:off x="1131" y="1295472"/>
        <a:ext cx="1722656" cy="775195"/>
      </dsp:txXfrm>
    </dsp:sp>
    <dsp:sp modelId="{F318E723-D1D9-4AA4-A25C-54D6B1348C84}">
      <dsp:nvSpPr>
        <dsp:cNvPr id="0" name=""/>
        <dsp:cNvSpPr/>
      </dsp:nvSpPr>
      <dsp:spPr>
        <a:xfrm>
          <a:off x="2498982" y="245957"/>
          <a:ext cx="775195" cy="77519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AFB2A2-30B9-4FC2-B1BD-A6A1A752ABAD}">
      <dsp:nvSpPr>
        <dsp:cNvPr id="0" name=""/>
        <dsp:cNvSpPr/>
      </dsp:nvSpPr>
      <dsp:spPr>
        <a:xfrm>
          <a:off x="2025252" y="1295472"/>
          <a:ext cx="1722656" cy="775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pPr>
          <a:r>
            <a:rPr lang="en-US" sz="1100" kern="1200" dirty="0"/>
            <a:t>In the online forum, the company has a small specialist range of grocery which is not a proper transactional site of e-commerce (Harris and </a:t>
          </a:r>
          <a:r>
            <a:rPr lang="en-US" sz="1100" kern="1200" dirty="0" err="1"/>
            <a:t>Usuriaga</a:t>
          </a:r>
          <a:r>
            <a:rPr lang="en-US" sz="1100" kern="1200" dirty="0"/>
            <a:t>, 2017). </a:t>
          </a:r>
        </a:p>
      </dsp:txBody>
      <dsp:txXfrm>
        <a:off x="2025252" y="1295472"/>
        <a:ext cx="1722656" cy="775195"/>
      </dsp:txXfrm>
    </dsp:sp>
    <dsp:sp modelId="{133B9190-E03C-4C98-87C3-29508DFA13B8}">
      <dsp:nvSpPr>
        <dsp:cNvPr id="0" name=""/>
        <dsp:cNvSpPr/>
      </dsp:nvSpPr>
      <dsp:spPr>
        <a:xfrm>
          <a:off x="1486922" y="2501332"/>
          <a:ext cx="775195" cy="77519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AC3353-D6AC-4B04-8602-856218EE884A}">
      <dsp:nvSpPr>
        <dsp:cNvPr id="0" name=""/>
        <dsp:cNvSpPr/>
      </dsp:nvSpPr>
      <dsp:spPr>
        <a:xfrm>
          <a:off x="1013191" y="3550847"/>
          <a:ext cx="1722656" cy="775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pPr>
          <a:r>
            <a:rPr lang="en-US" sz="1100" kern="1200" dirty="0"/>
            <a:t>COOP however has maintained good quality in their food products. </a:t>
          </a:r>
        </a:p>
      </dsp:txBody>
      <dsp:txXfrm>
        <a:off x="1013191" y="3550847"/>
        <a:ext cx="1722656" cy="77519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B2EE30-0007-40EC-A80F-E1701BEA9F6C}" type="datetimeFigureOut">
              <a:rPr lang="en-US" smtClean="0"/>
              <a:t>7/23/2021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014A09-4F60-4606-99D1-575BB3A2E44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Fashion activities can be stated as merchandise from the primary section of the design which produces a product of good quality (COOP, 2021). The company is responsible for defining and identifying the target customers and also responding to the preference of the needs of the customers.  </a:t>
            </a:r>
            <a:endParaRPr lang="en-US" b="0" dirty="0">
              <a:effectLst/>
            </a:endParaRPr>
          </a:p>
          <a:p>
            <a:r>
              <a:rPr lang="en-US" dirty="0"/>
              <a:t/>
            </a:r>
            <a:br>
              <a:rPr lang="en-US" dirty="0"/>
            </a:br>
            <a:r>
              <a:rPr lang="en-US" dirty="0"/>
              <a:t/>
            </a:r>
            <a:br>
              <a:rPr lang="en-US" dirty="0"/>
            </a:br>
            <a:endParaRPr lang="en-IN" dirty="0"/>
          </a:p>
        </p:txBody>
      </p:sp>
      <p:sp>
        <p:nvSpPr>
          <p:cNvPr id="4" name="Slide Number Placeholder 3"/>
          <p:cNvSpPr>
            <a:spLocks noGrp="1"/>
          </p:cNvSpPr>
          <p:nvPr>
            <p:ph type="sldNum" sz="quarter" idx="10"/>
          </p:nvPr>
        </p:nvSpPr>
        <p:spPr/>
        <p:txBody>
          <a:bodyPr/>
          <a:lstStyle/>
          <a:p>
            <a:fld id="{15014A09-4F60-4606-99D1-575BB3A2E44A}" type="slidenum">
              <a:rPr lang="en-US" smtClean="0"/>
              <a:t>2</a:t>
            </a:fld>
            <a:endParaRPr lang="en-US"/>
          </a:p>
        </p:txBody>
      </p:sp>
    </p:spTree>
    <p:extLst>
      <p:ext uri="{BB962C8B-B14F-4D97-AF65-F5344CB8AC3E}">
        <p14:creationId xmlns:p14="http://schemas.microsoft.com/office/powerpoint/2010/main" val="2300281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COOP is a well-known name in the retail market of the UK and has expanded immensely all over the globe in the years since its foundation in 1844. The following presentation will look at its various activities and also come up with a few recommendations for expanding its products and services for the future. </a:t>
            </a:r>
          </a:p>
          <a:p>
            <a:endParaRPr lang="en-US" dirty="0"/>
          </a:p>
        </p:txBody>
      </p:sp>
      <p:sp>
        <p:nvSpPr>
          <p:cNvPr id="4" name="Slide Number Placeholder 3"/>
          <p:cNvSpPr>
            <a:spLocks noGrp="1"/>
          </p:cNvSpPr>
          <p:nvPr>
            <p:ph type="sldNum" sz="quarter" idx="10"/>
          </p:nvPr>
        </p:nvSpPr>
        <p:spPr/>
        <p:txBody>
          <a:bodyPr/>
          <a:lstStyle/>
          <a:p>
            <a:fld id="{15014A09-4F60-4606-99D1-575BB3A2E44A}"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COOP have dealt in consumer co-</a:t>
            </a:r>
            <a:r>
              <a:rPr lang="en-US" sz="1200" kern="1200" dirty="0" err="1">
                <a:solidFill>
                  <a:schemeClr val="tx1"/>
                </a:solidFill>
                <a:latin typeface="+mn-lt"/>
                <a:ea typeface="+mn-ea"/>
                <a:cs typeface="+mn-cs"/>
              </a:rPr>
              <a:t>operativefor</a:t>
            </a:r>
            <a:r>
              <a:rPr lang="en-US" sz="1200" kern="1200" dirty="0">
                <a:solidFill>
                  <a:schemeClr val="tx1"/>
                </a:solidFill>
                <a:latin typeface="+mn-lt"/>
                <a:ea typeface="+mn-ea"/>
                <a:cs typeface="+mn-cs"/>
              </a:rPr>
              <a:t> the longest time and that is their main basis in business. However, they must start prioritizing not going out of food retail as that is always an impending threat. Segmentation of their different activities has to be improved if better results are to be achieved. </a:t>
            </a:r>
            <a:r>
              <a:rPr lang="en-US" sz="1200" b="0" i="0" u="none" strike="noStrike" kern="1200" dirty="0">
                <a:solidFill>
                  <a:schemeClr val="tx1"/>
                </a:solidFill>
                <a:effectLst/>
                <a:latin typeface="+mn-lt"/>
                <a:ea typeface="+mn-ea"/>
                <a:cs typeface="+mn-cs"/>
              </a:rPr>
              <a:t>They mainly focus on the improvement of the raw materials to produce a good quality of the product.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5014A09-4F60-4606-99D1-575BB3A2E44A}"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COOPs provide various furnishing and clothing alternatives on their business with innovative offerings on food products to make the customers feel special on a special day. The company also provides community led social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leader work that ensure the company gets a larger number of the target audience (DİŞLİ, 2018). In every food retail company, there is always the first step to get started which is forecasting the fashion and providing the customers a better quality.</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10"/>
          </p:nvPr>
        </p:nvSpPr>
        <p:spPr/>
        <p:txBody>
          <a:bodyPr/>
          <a:lstStyle/>
          <a:p>
            <a:fld id="{15014A09-4F60-4606-99D1-575BB3A2E44A}" type="slidenum">
              <a:rPr lang="en-US" smtClean="0"/>
              <a:t>5</a:t>
            </a:fld>
            <a:endParaRPr lang="en-US"/>
          </a:p>
        </p:txBody>
      </p:sp>
    </p:spTree>
    <p:extLst>
      <p:ext uri="{BB962C8B-B14F-4D97-AF65-F5344CB8AC3E}">
        <p14:creationId xmlns:p14="http://schemas.microsoft.com/office/powerpoint/2010/main" val="401544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Food and grocery were not areas that the company dealt in at the beginning; however, they have successfully maintained their quality of service and products. They have also started looking into sustainable options in their raw materials by conducting improvements upon their sourcing. </a:t>
            </a:r>
            <a:r>
              <a:rPr lang="en-US" sz="1200" b="0" i="0" u="none" strike="noStrike" kern="1200" dirty="0">
                <a:solidFill>
                  <a:schemeClr val="tx1"/>
                </a:solidFill>
                <a:effectLst/>
                <a:latin typeface="+mn-lt"/>
                <a:ea typeface="+mn-ea"/>
                <a:cs typeface="+mn-cs"/>
              </a:rPr>
              <a:t>They access low-cost business ideas on retailing that allow the company to produce more products at a reasonable price.</a:t>
            </a:r>
          </a:p>
          <a:p>
            <a:pPr rtl="0"/>
            <a:r>
              <a:rPr lang="en-US" sz="1200" b="0" i="0" u="none" strike="noStrike" kern="1200" dirty="0">
                <a:solidFill>
                  <a:schemeClr val="tx1"/>
                </a:solidFill>
                <a:effectLst/>
                <a:latin typeface="+mn-lt"/>
                <a:ea typeface="+mn-ea"/>
                <a:cs typeface="+mn-cs"/>
              </a:rPr>
              <a:t>Food and grocery were not areas that the company dealt in at the beginning; however, they have successfully maintained their quality of service and products. They have also started looking into sustainable options in their raw materials by conducting improvements upon their sourcing. The company exerts to build a cultivated relationship and community that allows the company to fulfill its target goals.</a:t>
            </a:r>
            <a:endParaRPr lang="en-US" b="0" dirty="0">
              <a:effectLst/>
            </a:endParaRPr>
          </a:p>
          <a:p>
            <a:r>
              <a:rPr lang="en-US" dirty="0"/>
              <a:t/>
            </a:r>
            <a:br>
              <a:rPr lang="en-US" dirty="0"/>
            </a:b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5014A09-4F60-4606-99D1-575BB3A2E44A}"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Two things make COOP successful: the first one is the commitment towards creating a high product and food quality. The second one is building a cultivated relationship and community that allows COOP to fulfill their business goals (Young et al., 2018). The company also gathers the details of the customers hence they can further involve the customers and they also include a sustainable activity in their raw materials by improving their sourcing.  </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10"/>
          </p:nvPr>
        </p:nvSpPr>
        <p:spPr/>
        <p:txBody>
          <a:bodyPr/>
          <a:lstStyle/>
          <a:p>
            <a:fld id="{15014A09-4F60-4606-99D1-575BB3A2E44A}" type="slidenum">
              <a:rPr lang="en-US" smtClean="0"/>
              <a:t>7</a:t>
            </a:fld>
            <a:endParaRPr lang="en-US"/>
          </a:p>
        </p:txBody>
      </p:sp>
    </p:spTree>
    <p:extLst>
      <p:ext uri="{BB962C8B-B14F-4D97-AF65-F5344CB8AC3E}">
        <p14:creationId xmlns:p14="http://schemas.microsoft.com/office/powerpoint/2010/main" val="4245115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They are able to maintain their sustainability with their existence in this competitive market by meeting customer needs and effective supply chains and market strategies. Following strategies would help them to maintain stability in their business and that would lead to corporate profitability. Therefore at the end of the research COOP can use different strategies to improve on the areas they lack and maintain the successful running of their business in the market.  </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10"/>
          </p:nvPr>
        </p:nvSpPr>
        <p:spPr/>
        <p:txBody>
          <a:bodyPr/>
          <a:lstStyle/>
          <a:p>
            <a:fld id="{15014A09-4F60-4606-99D1-575BB3A2E44A}" type="slidenum">
              <a:rPr lang="en-US" smtClean="0"/>
              <a:t>12</a:t>
            </a:fld>
            <a:endParaRPr lang="en-US"/>
          </a:p>
        </p:txBody>
      </p:sp>
    </p:spTree>
    <p:extLst>
      <p:ext uri="{BB962C8B-B14F-4D97-AF65-F5344CB8AC3E}">
        <p14:creationId xmlns:p14="http://schemas.microsoft.com/office/powerpoint/2010/main" val="5140620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It has been recommended that to mitigate competitive threats and to increase sales COOP can introduce their own food products line and can promote them through a café business. Apart from that, the company needs to upgrade its eCommerce Co-operative services in order to provide better service to its customers (</a:t>
            </a:r>
            <a:r>
              <a:rPr lang="en-US" sz="1200" dirty="0" err="1"/>
              <a:t>Kuimov</a:t>
            </a:r>
            <a:r>
              <a:rPr lang="en-US" sz="1200" dirty="0"/>
              <a:t>, </a:t>
            </a:r>
            <a:r>
              <a:rPr lang="en-US" sz="1200" dirty="0" err="1"/>
              <a:t>Shcherbenko</a:t>
            </a:r>
            <a:r>
              <a:rPr lang="en-US" sz="1200" dirty="0"/>
              <a:t> and </a:t>
            </a:r>
            <a:r>
              <a:rPr lang="en-US" sz="1200" dirty="0" err="1"/>
              <a:t>Yamskikh</a:t>
            </a:r>
            <a:r>
              <a:rPr lang="en-US" sz="1200" dirty="0"/>
              <a:t>, 2018</a:t>
            </a:r>
            <a:r>
              <a:rPr lang="en-US" sz="1200" kern="1200" dirty="0">
                <a:solidFill>
                  <a:schemeClr val="tx1"/>
                </a:solidFill>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15014A09-4F60-4606-99D1-575BB3A2E44A}" type="slidenum">
              <a:rPr lang="en-US" smtClean="0"/>
              <a:t>13</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To increase the band image of the company as a healthy co-operative brand, COOP needs to bring more organic foods into its business (</a:t>
            </a:r>
            <a:r>
              <a:rPr lang="en-US" sz="1200" b="0" i="0" u="none" strike="noStrike" kern="1200" dirty="0" err="1">
                <a:solidFill>
                  <a:schemeClr val="tx1"/>
                </a:solidFill>
                <a:effectLst/>
                <a:latin typeface="+mn-lt"/>
                <a:ea typeface="+mn-ea"/>
                <a:cs typeface="+mn-cs"/>
              </a:rPr>
              <a:t>Gazzola</a:t>
            </a:r>
            <a:r>
              <a:rPr lang="en-US" sz="1200" b="0" i="0" u="none" strike="noStrike" kern="1200" dirty="0">
                <a:solidFill>
                  <a:schemeClr val="tx1"/>
                </a:solidFill>
                <a:effectLst/>
                <a:latin typeface="+mn-lt"/>
                <a:ea typeface="+mn-ea"/>
                <a:cs typeface="+mn-cs"/>
              </a:rPr>
              <a:t> et al., 2020). Since. Nowadays, people are more focused on health and the consumption of health-conscious products like organic products have increased the lot, bringing more organic foods into the retail business will increase the sales of COOP. More than that it will make the brand a health brand. Apart from all these, they can also make available their product online on different social media sites and also by creating their application to run smoothly to reach customer satisfaction with new ideologies and market research. </a:t>
            </a:r>
            <a:endParaRPr lang="en-IN" dirty="0"/>
          </a:p>
        </p:txBody>
      </p:sp>
      <p:sp>
        <p:nvSpPr>
          <p:cNvPr id="4" name="Slide Number Placeholder 3"/>
          <p:cNvSpPr>
            <a:spLocks noGrp="1"/>
          </p:cNvSpPr>
          <p:nvPr>
            <p:ph type="sldNum" sz="quarter" idx="10"/>
          </p:nvPr>
        </p:nvSpPr>
        <p:spPr/>
        <p:txBody>
          <a:bodyPr/>
          <a:lstStyle/>
          <a:p>
            <a:fld id="{15014A09-4F60-4606-99D1-575BB3A2E44A}" type="slidenum">
              <a:rPr lang="en-US" smtClean="0"/>
              <a:t>14</a:t>
            </a:fld>
            <a:endParaRPr lang="en-US"/>
          </a:p>
        </p:txBody>
      </p:sp>
    </p:spTree>
    <p:extLst>
      <p:ext uri="{BB962C8B-B14F-4D97-AF65-F5344CB8AC3E}">
        <p14:creationId xmlns:p14="http://schemas.microsoft.com/office/powerpoint/2010/main" val="10619438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COOP can insinuate their range of food products with small openings of the cafes on the different floors of the mall so as they can get ample customers who visit their shops for marketing. The foot traffic is the main profit of Mark and Spencer to grasp the customer because people nowadays are foody and they tend to try the new food items and thus this is also the key consideration of opening a restaurant in COOP. Therefore, by opening  food product lines and small openings of a cafe in the mall itself COOP can attract a lot many customers to hold the market and to give a huge profit to the business and thus this alternative option of implementing the foods products and setting the cafes is appropriate henceforth.</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10"/>
          </p:nvPr>
        </p:nvSpPr>
        <p:spPr/>
        <p:txBody>
          <a:bodyPr/>
          <a:lstStyle/>
          <a:p>
            <a:fld id="{15014A09-4F60-4606-99D1-575BB3A2E44A}" type="slidenum">
              <a:rPr lang="en-US" smtClean="0"/>
              <a:t>15</a:t>
            </a:fld>
            <a:endParaRPr lang="en-US"/>
          </a:p>
        </p:txBody>
      </p:sp>
    </p:spTree>
    <p:extLst>
      <p:ext uri="{BB962C8B-B14F-4D97-AF65-F5344CB8AC3E}">
        <p14:creationId xmlns:p14="http://schemas.microsoft.com/office/powerpoint/2010/main" val="2252707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COOP can introduce a new eCommerce platform for its customers. The primary research have clearly shown that a growth in the online presence is highly required for the company during this Covid-19 pandemic time. Therefore, a proper eCommerce platform is highly required in order to maintain the food retail business as well as the co-operative services of the company, in this case, a well-made and attractive eCommerce website will help to catch they eyes of the customers and maintain the sales of the company regarding the food products.</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10"/>
          </p:nvPr>
        </p:nvSpPr>
        <p:spPr/>
        <p:txBody>
          <a:bodyPr/>
          <a:lstStyle/>
          <a:p>
            <a:fld id="{15014A09-4F60-4606-99D1-575BB3A2E44A}" type="slidenum">
              <a:rPr lang="en-US" smtClean="0"/>
              <a:t>16</a:t>
            </a:fld>
            <a:endParaRPr lang="en-US"/>
          </a:p>
        </p:txBody>
      </p:sp>
    </p:spTree>
    <p:extLst>
      <p:ext uri="{BB962C8B-B14F-4D97-AF65-F5344CB8AC3E}">
        <p14:creationId xmlns:p14="http://schemas.microsoft.com/office/powerpoint/2010/main" val="32901149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It is not unusual for business moguls like COOP to expand their competitive market by delving into avenues they have not tried before. While food and retail are areas they have already explored, the restaurant business is completely new and can benefit the company massively. </a:t>
            </a:r>
          </a:p>
          <a:p>
            <a:pPr rtl="0"/>
            <a:r>
              <a:rPr lang="en-US" sz="1200" b="0" i="0" u="none" strike="noStrike" kern="1200" dirty="0">
                <a:solidFill>
                  <a:schemeClr val="tx1"/>
                </a:solidFill>
                <a:effectLst/>
                <a:latin typeface="+mn-lt"/>
                <a:ea typeface="+mn-ea"/>
                <a:cs typeface="+mn-cs"/>
              </a:rPr>
              <a:t>From the above research report, it can be easily concluded that COOP is one of the oldest retail companies for food market. The report also concluded with primary research which has been explained in a detailed manner. However, the report also explains the alternative options which can be followed by COOP. Moreover, the report also explains the findings of primary and secondary research in a detailed manner. The report also explains business activities regarding Food and retail services.</a:t>
            </a:r>
            <a:endParaRPr lang="en-US" b="0" dirty="0">
              <a:effectLst/>
            </a:endParaRPr>
          </a:p>
          <a:p>
            <a:pPr rtl="0"/>
            <a:r>
              <a:rPr lang="en-US" sz="1200" b="0" i="0" u="none" strike="noStrike" kern="1200" dirty="0">
                <a:solidFill>
                  <a:schemeClr val="tx1"/>
                </a:solidFill>
                <a:effectLst/>
                <a:latin typeface="+mn-lt"/>
                <a:ea typeface="+mn-ea"/>
                <a:cs typeface="+mn-cs"/>
              </a:rPr>
              <a:t>Moreover, the report also explained in a detailed way the appropriateness of food products. The report also concluded with the appropriateness of diverse beauty products. Moreover, the report also explains the appropriateness of diverse options in the fashion section in a detailed manner. However, COOP need to upgrade their technologies as well as they need to start their online services which will help them to earn huge profits.</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10"/>
          </p:nvPr>
        </p:nvSpPr>
        <p:spPr/>
        <p:txBody>
          <a:bodyPr/>
          <a:lstStyle/>
          <a:p>
            <a:fld id="{15014A09-4F60-4606-99D1-575BB3A2E44A}" type="slidenum">
              <a:rPr lang="en-US" smtClean="0"/>
              <a:t>17</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5014A09-4F60-4606-99D1-575BB3A2E44A}" type="slidenum">
              <a:rPr lang="en-US" smtClean="0"/>
              <a:t>18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69AD6F28-5D06-405C-B80B-7DC62E21BEF8}" type="datetimeFigureOut">
              <a:rPr lang="en-US" smtClean="0"/>
              <a:t>7/23/2021</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EF9B5210-20FE-48BA-BD05-B6CD4EDC208A}" type="slidenum">
              <a:rPr lang="en-US" smtClean="0"/>
              <a:t>‹#›</a:t>
            </a:fld>
            <a:endParaRPr lang="en-US"/>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69AD6F28-5D06-405C-B80B-7DC62E21BEF8}" type="datetimeFigureOut">
              <a:rPr lang="en-US" smtClean="0"/>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9B5210-20FE-48BA-BD05-B6CD4EDC208A}" type="slidenum">
              <a:rPr lang="en-US" smtClean="0"/>
              <a:t>‹#›</a:t>
            </a:fld>
            <a:endParaRPr lang="en-US"/>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9AD6F28-5D06-405C-B80B-7DC62E21BEF8}" type="datetimeFigureOut">
              <a:rPr lang="en-US" smtClean="0"/>
              <a:t>7/23/2021</a:t>
            </a:fld>
            <a:endParaRPr lang="en-US"/>
          </a:p>
        </p:txBody>
      </p:sp>
      <p:sp>
        <p:nvSpPr>
          <p:cNvPr id="5" name="Footer Placeholder 4"/>
          <p:cNvSpPr>
            <a:spLocks noGrp="1"/>
          </p:cNvSpPr>
          <p:nvPr>
            <p:ph type="ftr" sz="quarter" idx="11"/>
          </p:nvPr>
        </p:nvSpPr>
        <p:spPr>
          <a:xfrm>
            <a:off x="800100" y="6172200"/>
            <a:ext cx="4000500" cy="457200"/>
          </a:xfrm>
        </p:spPr>
        <p:txBody>
          <a:bodyPr/>
          <a:lstStyle/>
          <a:p>
            <a:endParaRPr lang="en-US"/>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EF9B5210-20FE-48BA-BD05-B6CD4EDC208A}"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69AD6F28-5D06-405C-B80B-7DC62E21BEF8}" type="datetimeFigureOut">
              <a:rPr lang="en-US" smtClean="0"/>
              <a:t>7/23/2021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9B5210-20FE-48BA-BD05-B6CD4EDC208A}" type="slidenum">
              <a:rPr lang="en-US" smtClean="0"/>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9AD6F28-5D06-405C-B80B-7DC62E21BEF8}" type="datetimeFigureOut">
              <a:rPr lang="en-US" smtClean="0"/>
              <a:t>7/23/2021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F9B5210-20FE-48BA-BD05-B6CD4EDC208A}" type="slidenum">
              <a:rPr lang="en-US" smtClean="0"/>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9AD6F28-5D06-405C-B80B-7DC62E21BEF8}" type="datetimeFigureOut">
              <a:rPr lang="en-US" smtClean="0"/>
              <a:t>7/23/2021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9B5210-20FE-48BA-BD05-B6CD4EDC208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AD6F28-5D06-405C-B80B-7DC62E21BEF8}" type="datetimeFigureOut">
              <a:rPr lang="en-US" smtClean="0"/>
              <a:t>7/23/2021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F9B5210-20FE-48BA-BD05-B6CD4EDC208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9AD6F28-5D06-405C-B80B-7DC62E21BEF8}" type="datetimeFigureOut">
              <a:rPr lang="en-US" smtClean="0"/>
              <a:t>7/23/2021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9B5210-20FE-48BA-BD05-B6CD4EDC208A}" type="slidenum">
              <a:rPr lang="en-US" smtClean="0"/>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9AD6F28-5D06-405C-B80B-7DC62E21BEF8}" type="datetimeFigureOut">
              <a:rPr lang="en-US" smtClean="0"/>
              <a:t>7/23/2021</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EF9B5210-20FE-48BA-BD05-B6CD4EDC208A}" type="slidenum">
              <a:rPr lang="en-US" smtClean="0"/>
              <a:t>‹#›</a:t>
            </a:fld>
            <a:endParaRPr lang="en-US"/>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9AD6F28-5D06-405C-B80B-7DC62E21BEF8}" type="datetimeFigureOut">
              <a:rPr lang="en-US" smtClean="0"/>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9B5210-20FE-48BA-BD05-B6CD4EDC208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9AD6F28-5D06-405C-B80B-7DC62E21BEF8}" type="datetimeFigureOut">
              <a:rPr lang="en-US" smtClean="0"/>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9B5210-20FE-48BA-BD05-B6CD4EDC208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69AD6F28-5D06-405C-B80B-7DC62E21BEF8}" type="datetimeFigureOut">
              <a:rPr lang="en-US" smtClean="0"/>
              <a:t>7/23/2021</a:t>
            </a:fld>
            <a:endParaRPr lang="en-US"/>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EF9B5210-20FE-48BA-BD05-B6CD4EDC208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dirty="0"/>
              <a:t>Group Presentation</a:t>
            </a:r>
            <a:br>
              <a:rPr dirty="0"/>
            </a:br>
            <a:r>
              <a:rPr lang="en-US" dirty="0"/>
              <a:t>COOP</a:t>
            </a:r>
          </a:p>
        </p:txBody>
      </p:sp>
      <p:sp>
        <p:nvSpPr>
          <p:cNvPr id="4" name="TextBox 3"/>
          <p:cNvSpPr txBox="1"/>
          <p:nvPr/>
        </p:nvSpPr>
        <p:spPr>
          <a:xfrm>
            <a:off x="4553211" y="3886200"/>
            <a:ext cx="3958135" cy="1631216"/>
          </a:xfrm>
          <a:prstGeom prst="rect">
            <a:avLst/>
          </a:prstGeom>
          <a:noFill/>
        </p:spPr>
        <p:txBody>
          <a:bodyPr wrap="none" rtlCol="0">
            <a:spAutoFit/>
          </a:bodyPr>
          <a:lstStyle/>
          <a:p>
            <a:r>
              <a:rPr lang="en-US" sz="2000" dirty="0" smtClean="0">
                <a:latin typeface="Arial" panose="020B0604020202020204" pitchFamily="34" charset="0"/>
                <a:cs typeface="Arial" panose="020B0604020202020204" pitchFamily="34" charset="0"/>
              </a:rPr>
              <a:t>Course: </a:t>
            </a:r>
          </a:p>
          <a:p>
            <a:r>
              <a:rPr lang="en-US" sz="2000" dirty="0" smtClean="0">
                <a:latin typeface="Arial" panose="020B0604020202020204" pitchFamily="34" charset="0"/>
                <a:cs typeface="Arial" panose="020B0604020202020204" pitchFamily="34" charset="0"/>
              </a:rPr>
              <a:t>Academic Skills (LCBB4000)</a:t>
            </a:r>
          </a:p>
          <a:p>
            <a:endParaRPr lang="en-US" sz="2000" dirty="0">
              <a:latin typeface="Arial" panose="020B0604020202020204" pitchFamily="34" charset="0"/>
              <a:cs typeface="Arial" panose="020B0604020202020204" pitchFamily="34" charset="0"/>
            </a:endParaRPr>
          </a:p>
          <a:p>
            <a:r>
              <a:rPr lang="en-US" sz="2000" dirty="0" smtClean="0">
                <a:latin typeface="Arial" panose="020B0604020202020204" pitchFamily="34" charset="0"/>
                <a:cs typeface="Arial" panose="020B0604020202020204" pitchFamily="34" charset="0"/>
              </a:rPr>
              <a:t>Submission date: 23 Jul 2021</a:t>
            </a:r>
          </a:p>
          <a:p>
            <a:r>
              <a:rPr lang="en-US" sz="2000" dirty="0" smtClean="0">
                <a:latin typeface="Arial" panose="020B0604020202020204" pitchFamily="34" charset="0"/>
                <a:cs typeface="Arial" panose="020B0604020202020204" pitchFamily="34" charset="0"/>
              </a:rPr>
              <a:t>Date of presentation: 26 Jul 2021</a:t>
            </a:r>
            <a:endParaRPr lang="en-US" sz="2000" dirty="0">
              <a:latin typeface="Arial" panose="020B0604020202020204" pitchFamily="34" charset="0"/>
              <a:cs typeface="Arial" panose="020B0604020202020204" pitchFamily="34" charset="0"/>
            </a:endParaRPr>
          </a:p>
        </p:txBody>
      </p:sp>
      <p:sp>
        <p:nvSpPr>
          <p:cNvPr id="5" name="TextBox 4"/>
          <p:cNvSpPr txBox="1"/>
          <p:nvPr/>
        </p:nvSpPr>
        <p:spPr>
          <a:xfrm>
            <a:off x="228600" y="3886200"/>
            <a:ext cx="3764172" cy="1631216"/>
          </a:xfrm>
          <a:prstGeom prst="rect">
            <a:avLst/>
          </a:prstGeom>
          <a:noFill/>
        </p:spPr>
        <p:txBody>
          <a:bodyPr wrap="none" rtlCol="0">
            <a:spAutoFit/>
          </a:bodyPr>
          <a:lstStyle/>
          <a:p>
            <a:r>
              <a:rPr lang="en-US" sz="2000" dirty="0">
                <a:latin typeface="Arial" panose="020B0604020202020204" pitchFamily="34" charset="0"/>
                <a:cs typeface="Arial" panose="020B0604020202020204" pitchFamily="34" charset="0"/>
              </a:rPr>
              <a:t>Created by:</a:t>
            </a:r>
          </a:p>
          <a:p>
            <a:r>
              <a:rPr lang="en-US" sz="2000" dirty="0">
                <a:latin typeface="Arial" panose="020B0604020202020204" pitchFamily="34" charset="0"/>
                <a:cs typeface="Arial" panose="020B0604020202020204" pitchFamily="34" charset="0"/>
              </a:rPr>
              <a:t>Anna Gurduz (2029605)</a:t>
            </a:r>
          </a:p>
          <a:p>
            <a:r>
              <a:rPr lang="en-US" sz="2000" dirty="0">
                <a:latin typeface="Arial" panose="020B0604020202020204" pitchFamily="34" charset="0"/>
                <a:cs typeface="Arial" panose="020B0604020202020204" pitchFamily="34" charset="0"/>
              </a:rPr>
              <a:t>Daniela Sava (2028792)</a:t>
            </a:r>
          </a:p>
          <a:p>
            <a:r>
              <a:rPr lang="en-US" sz="2000" dirty="0">
                <a:latin typeface="Arial" panose="020B0604020202020204" pitchFamily="34" charset="0"/>
                <a:cs typeface="Arial" panose="020B0604020202020204" pitchFamily="34" charset="0"/>
              </a:rPr>
              <a:t>Nikola </a:t>
            </a:r>
            <a:r>
              <a:rPr lang="en-US" sz="2000" dirty="0" err="1">
                <a:latin typeface="Arial" panose="020B0604020202020204" pitchFamily="34" charset="0"/>
                <a:cs typeface="Arial" panose="020B0604020202020204" pitchFamily="34" charset="0"/>
              </a:rPr>
              <a:t>Chkarakchiev</a:t>
            </a:r>
            <a:r>
              <a:rPr lang="en-US" sz="2000" dirty="0">
                <a:latin typeface="Arial" panose="020B0604020202020204" pitchFamily="34" charset="0"/>
                <a:cs typeface="Arial" panose="020B0604020202020204" pitchFamily="34" charset="0"/>
              </a:rPr>
              <a:t> (2029324)</a:t>
            </a:r>
          </a:p>
          <a:p>
            <a:endParaRPr lang="en-US"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Introduction </a:t>
            </a:r>
            <a:endParaRPr lang="en-IN" dirty="0"/>
          </a:p>
        </p:txBody>
      </p:sp>
      <p:sp>
        <p:nvSpPr>
          <p:cNvPr id="3" name="Content Placeholder 2"/>
          <p:cNvSpPr>
            <a:spLocks noGrp="1"/>
          </p:cNvSpPr>
          <p:nvPr>
            <p:ph sz="quarter" idx="1"/>
          </p:nvPr>
        </p:nvSpPr>
        <p:spPr/>
        <p:txBody>
          <a:bodyPr>
            <a:normAutofit/>
          </a:bodyPr>
          <a:lstStyle/>
          <a:p>
            <a:pPr fontAlgn="base"/>
            <a:r>
              <a:rPr lang="en-US" dirty="0" smtClean="0"/>
              <a:t>Primary </a:t>
            </a:r>
            <a:r>
              <a:rPr lang="en-US" dirty="0"/>
              <a:t>selection of the </a:t>
            </a:r>
            <a:r>
              <a:rPr lang="en-US" dirty="0" smtClean="0"/>
              <a:t>design and quality of </a:t>
            </a:r>
            <a:r>
              <a:rPr lang="en-US" dirty="0"/>
              <a:t>food products </a:t>
            </a:r>
            <a:r>
              <a:rPr lang="en-US" dirty="0" smtClean="0"/>
              <a:t>to </a:t>
            </a:r>
            <a:r>
              <a:rPr lang="en-US" dirty="0"/>
              <a:t>meet the needs of the customers.</a:t>
            </a:r>
          </a:p>
          <a:p>
            <a:pPr fontAlgn="base"/>
            <a:r>
              <a:rPr lang="en-US" dirty="0"/>
              <a:t>COOP are responsible for defining and identifying target customers and responding to the preferences of the customers. </a:t>
            </a:r>
          </a:p>
          <a:p>
            <a:pPr fontAlgn="base"/>
            <a:r>
              <a:rPr lang="en-US" dirty="0" smtClean="0"/>
              <a:t>Along with its own retail points, COOP places </a:t>
            </a:r>
            <a:r>
              <a:rPr lang="en-US" dirty="0"/>
              <a:t>the products in the hands of the retailers such as department stores, online sales companies, and many more.</a:t>
            </a:r>
          </a:p>
        </p:txBody>
      </p:sp>
    </p:spTree>
    <p:extLst>
      <p:ext uri="{BB962C8B-B14F-4D97-AF65-F5344CB8AC3E}">
        <p14:creationId xmlns:p14="http://schemas.microsoft.com/office/powerpoint/2010/main" val="3737161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COOP </a:t>
            </a:r>
            <a:br>
              <a:rPr lang="en-US" dirty="0"/>
            </a:br>
            <a:endParaRPr lang="en-US" dirty="0"/>
          </a:p>
        </p:txBody>
      </p:sp>
      <p:graphicFrame>
        <p:nvGraphicFramePr>
          <p:cNvPr id="10" name="Content Placeholder 4">
            <a:extLst>
              <a:ext uri="{FF2B5EF4-FFF2-40B4-BE49-F238E27FC236}">
                <a16:creationId xmlns:a16="http://schemas.microsoft.com/office/drawing/2014/main" id="{EAA7BF03-E1DC-4698-90AA-3023E65B50ED}"/>
              </a:ext>
            </a:extLst>
          </p:cNvPr>
          <p:cNvGraphicFramePr>
            <a:graphicFrameLocks noGrp="1"/>
          </p:cNvGraphicFramePr>
          <p:nvPr>
            <p:ph sz="quarter" idx="1"/>
            <p:extLst>
              <p:ext uri="{D42A27DB-BD31-4B8C-83A1-F6EECF244321}">
                <p14:modId xmlns:p14="http://schemas.microsoft.com/office/powerpoint/2010/main" val="1821024242"/>
              </p:ext>
            </p:extLst>
          </p:nvPr>
        </p:nvGraphicFramePr>
        <p:xfrm>
          <a:off x="914400" y="1447800"/>
          <a:ext cx="374904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ACD982B9-6D87-4399-B775-4B9BC3A388CE}"/>
              </a:ext>
            </a:extLst>
          </p:cNvPr>
          <p:cNvPicPr>
            <a:picLocks noChangeAspect="1"/>
          </p:cNvPicPr>
          <p:nvPr/>
        </p:nvPicPr>
        <p:blipFill>
          <a:blip r:embed="rId8"/>
          <a:stretch>
            <a:fillRect/>
          </a:stretch>
        </p:blipFill>
        <p:spPr>
          <a:xfrm>
            <a:off x="5715000" y="1905000"/>
            <a:ext cx="2143125" cy="214312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838200"/>
            <a:ext cx="7772400" cy="1143000"/>
          </a:xfrm>
        </p:spPr>
        <p:txBody>
          <a:bodyPr>
            <a:normAutofit fontScale="90000"/>
          </a:bodyPr>
          <a:lstStyle/>
          <a:p>
            <a:r>
              <a:rPr lang="en-US" dirty="0"/>
              <a:t>Business activities: Consumer Co-operative</a:t>
            </a:r>
            <a:br>
              <a:rPr lang="en-US" dirty="0"/>
            </a:br>
            <a:endParaRPr lang="en-US" dirty="0"/>
          </a:p>
        </p:txBody>
      </p:sp>
      <p:graphicFrame>
        <p:nvGraphicFramePr>
          <p:cNvPr id="7" name="Content Placeholder 2">
            <a:extLst>
              <a:ext uri="{FF2B5EF4-FFF2-40B4-BE49-F238E27FC236}">
                <a16:creationId xmlns:a16="http://schemas.microsoft.com/office/drawing/2014/main" id="{1A8C664E-019D-4552-9E22-574F4E9D49EB}"/>
              </a:ext>
            </a:extLst>
          </p:cNvPr>
          <p:cNvGraphicFramePr>
            <a:graphicFrameLocks noGrp="1"/>
          </p:cNvGraphicFramePr>
          <p:nvPr>
            <p:ph sz="quarter" idx="1"/>
            <p:extLst>
              <p:ext uri="{D42A27DB-BD31-4B8C-83A1-F6EECF244321}">
                <p14:modId xmlns:p14="http://schemas.microsoft.com/office/powerpoint/2010/main" val="553294509"/>
              </p:ext>
            </p:extLst>
          </p:nvPr>
        </p:nvGraphicFramePr>
        <p:xfrm>
          <a:off x="914400" y="1447800"/>
          <a:ext cx="374904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E19055BF-711B-4B08-89A4-DED83D4D56CF}"/>
              </a:ext>
            </a:extLst>
          </p:cNvPr>
          <p:cNvPicPr>
            <a:picLocks noChangeAspect="1"/>
          </p:cNvPicPr>
          <p:nvPr/>
        </p:nvPicPr>
        <p:blipFill>
          <a:blip r:embed="rId8"/>
          <a:stretch>
            <a:fillRect/>
          </a:stretch>
        </p:blipFill>
        <p:spPr>
          <a:xfrm>
            <a:off x="4443005" y="1993726"/>
            <a:ext cx="4464231" cy="250655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Contd...</a:t>
            </a:r>
            <a:endParaRPr lang="en-IN" dirty="0"/>
          </a:p>
        </p:txBody>
      </p:sp>
      <p:sp>
        <p:nvSpPr>
          <p:cNvPr id="3" name="Content Placeholder 2"/>
          <p:cNvSpPr>
            <a:spLocks noGrp="1"/>
          </p:cNvSpPr>
          <p:nvPr>
            <p:ph sz="quarter" idx="1"/>
          </p:nvPr>
        </p:nvSpPr>
        <p:spPr/>
        <p:txBody>
          <a:bodyPr>
            <a:normAutofit lnSpcReduction="10000"/>
          </a:bodyPr>
          <a:lstStyle/>
          <a:p>
            <a:pPr fontAlgn="base"/>
            <a:r>
              <a:rPr lang="en-US" dirty="0"/>
              <a:t>COOPs provide innovative offerings in community led social </a:t>
            </a:r>
            <a:r>
              <a:rPr lang="en-US" dirty="0" err="1"/>
              <a:t>programmes</a:t>
            </a:r>
            <a:r>
              <a:rPr lang="en-US" dirty="0"/>
              <a:t>. </a:t>
            </a:r>
          </a:p>
          <a:p>
            <a:pPr fontAlgn="base"/>
            <a:r>
              <a:rPr lang="en-US" dirty="0"/>
              <a:t>COOP does forecasting community needs and provides a better quality of product to the customers.</a:t>
            </a:r>
          </a:p>
          <a:p>
            <a:pPr fontAlgn="base"/>
            <a:r>
              <a:rPr lang="en-US" dirty="0"/>
              <a:t>The company provides alteration services in the business focusing on their operational and financial objectives.</a:t>
            </a:r>
          </a:p>
          <a:p>
            <a:endParaRPr lang="en-IN" dirty="0"/>
          </a:p>
        </p:txBody>
      </p:sp>
      <p:sp>
        <p:nvSpPr>
          <p:cNvPr id="4" name="Content Placeholder 3"/>
          <p:cNvSpPr>
            <a:spLocks noGrp="1"/>
          </p:cNvSpPr>
          <p:nvPr>
            <p:ph sz="quarter" idx="2"/>
          </p:nvPr>
        </p:nvSpPr>
        <p:spPr/>
        <p:txBody>
          <a:bodyPr>
            <a:normAutofit lnSpcReduction="10000"/>
          </a:bodyPr>
          <a:lstStyle/>
          <a:p>
            <a:endParaRPr lang="en-IN"/>
          </a:p>
        </p:txBody>
      </p:sp>
      <p:pic>
        <p:nvPicPr>
          <p:cNvPr id="8194" name="Picture 2" descr="M&amp;amp;S takes £145m hit on unsold stock as clothing sales fall 75% | Marks &amp;amp;  Spencer | The Guardia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45672" y="1462872"/>
            <a:ext cx="3737317" cy="4587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6803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Business activities: Food retail</a:t>
            </a:r>
            <a:br>
              <a:rPr lang="en-US" dirty="0"/>
            </a:br>
            <a:endParaRPr lang="en-US" dirty="0"/>
          </a:p>
        </p:txBody>
      </p:sp>
      <p:graphicFrame>
        <p:nvGraphicFramePr>
          <p:cNvPr id="7" name="Content Placeholder 2">
            <a:extLst>
              <a:ext uri="{FF2B5EF4-FFF2-40B4-BE49-F238E27FC236}">
                <a16:creationId xmlns:a16="http://schemas.microsoft.com/office/drawing/2014/main" id="{A163C1B2-7D33-4A76-9198-2A7CB4AE34ED}"/>
              </a:ext>
            </a:extLst>
          </p:cNvPr>
          <p:cNvGraphicFramePr>
            <a:graphicFrameLocks noGrp="1"/>
          </p:cNvGraphicFramePr>
          <p:nvPr>
            <p:ph sz="quarter" idx="1"/>
            <p:extLst>
              <p:ext uri="{D42A27DB-BD31-4B8C-83A1-F6EECF244321}">
                <p14:modId xmlns:p14="http://schemas.microsoft.com/office/powerpoint/2010/main" val="1815313304"/>
              </p:ext>
            </p:extLst>
          </p:nvPr>
        </p:nvGraphicFramePr>
        <p:xfrm>
          <a:off x="914400" y="1447800"/>
          <a:ext cx="374904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F98062FD-34BA-4FA1-BE44-202A07E32224}"/>
              </a:ext>
            </a:extLst>
          </p:cNvPr>
          <p:cNvPicPr>
            <a:picLocks noChangeAspect="1"/>
          </p:cNvPicPr>
          <p:nvPr/>
        </p:nvPicPr>
        <p:blipFill>
          <a:blip r:embed="rId8"/>
          <a:stretch>
            <a:fillRect/>
          </a:stretch>
        </p:blipFill>
        <p:spPr>
          <a:xfrm>
            <a:off x="5029200" y="2667000"/>
            <a:ext cx="3810000" cy="264795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Contd...</a:t>
            </a:r>
            <a:endParaRPr lang="en-IN" dirty="0"/>
          </a:p>
        </p:txBody>
      </p:sp>
      <p:sp>
        <p:nvSpPr>
          <p:cNvPr id="3" name="Content Placeholder 2"/>
          <p:cNvSpPr>
            <a:spLocks noGrp="1"/>
          </p:cNvSpPr>
          <p:nvPr>
            <p:ph sz="quarter" idx="1"/>
          </p:nvPr>
        </p:nvSpPr>
        <p:spPr>
          <a:xfrm>
            <a:off x="914400" y="1447800"/>
            <a:ext cx="7772400" cy="2057400"/>
          </a:xfrm>
        </p:spPr>
        <p:txBody>
          <a:bodyPr>
            <a:normAutofit fontScale="77500" lnSpcReduction="20000"/>
          </a:bodyPr>
          <a:lstStyle/>
          <a:p>
            <a:pPr fontAlgn="base"/>
            <a:r>
              <a:rPr lang="en-US" dirty="0"/>
              <a:t>COOPs access low-cost business ideas on retailing.</a:t>
            </a:r>
          </a:p>
          <a:p>
            <a:pPr fontAlgn="base"/>
            <a:r>
              <a:rPr lang="en-US" dirty="0"/>
              <a:t>They provide good quality food and retail experience to customers without investing in a storefront with the help of </a:t>
            </a:r>
            <a:r>
              <a:rPr lang="en-US" dirty="0" err="1"/>
              <a:t>eCommerce</a:t>
            </a:r>
            <a:r>
              <a:rPr lang="en-US" dirty="0"/>
              <a:t> sites.</a:t>
            </a:r>
          </a:p>
          <a:p>
            <a:pPr fontAlgn="base"/>
            <a:r>
              <a:rPr lang="en-US" dirty="0"/>
              <a:t>COOP has a solid commitment to creating high-quality products and foods. </a:t>
            </a:r>
          </a:p>
          <a:p>
            <a:pPr fontAlgn="base"/>
            <a:r>
              <a:rPr lang="en-US" dirty="0"/>
              <a:t>The company exerts to build a cultivated relationship and community that allows the company to meet its goal.</a:t>
            </a:r>
          </a:p>
        </p:txBody>
      </p:sp>
    </p:spTree>
    <p:extLst>
      <p:ext uri="{BB962C8B-B14F-4D97-AF65-F5344CB8AC3E}">
        <p14:creationId xmlns:p14="http://schemas.microsoft.com/office/powerpoint/2010/main" val="1627462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914400" y="1447800"/>
            <a:ext cx="5791200" cy="4572000"/>
          </a:xfrm>
          <a:prstGeom prst="rect">
            <a:avLst/>
          </a:prstGeom>
        </p:spPr>
        <p:txBody>
          <a:bodyPr>
            <a:normAutofit/>
          </a:bodyPr>
          <a:lst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a:lstStyle>
          <a:p>
            <a:pPr fontAlgn="base"/>
            <a:r>
              <a:rPr lang="en-US" dirty="0" smtClean="0"/>
              <a:t>Insurance Business (</a:t>
            </a:r>
            <a:r>
              <a:rPr lang="en-US" dirty="0"/>
              <a:t>Co-op </a:t>
            </a:r>
            <a:r>
              <a:rPr lang="en-US" dirty="0" smtClean="0"/>
              <a:t>Insurance)</a:t>
            </a:r>
          </a:p>
          <a:p>
            <a:pPr lvl="1" fontAlgn="base">
              <a:buFont typeface="Courier New" panose="02070309020205020404" pitchFamily="49" charset="0"/>
              <a:buChar char="o"/>
            </a:pPr>
            <a:r>
              <a:rPr lang="en-US" dirty="0" smtClean="0"/>
              <a:t>Common Insurance</a:t>
            </a:r>
          </a:p>
          <a:p>
            <a:pPr lvl="1" fontAlgn="base">
              <a:buFont typeface="Courier New" panose="02070309020205020404" pitchFamily="49" charset="0"/>
              <a:buChar char="o"/>
            </a:pPr>
            <a:r>
              <a:rPr lang="en-US" dirty="0" smtClean="0"/>
              <a:t>Life Insurance</a:t>
            </a:r>
          </a:p>
          <a:p>
            <a:pPr fontAlgn="base"/>
            <a:r>
              <a:rPr lang="en-US" dirty="0" smtClean="0"/>
              <a:t>Funeral Care</a:t>
            </a:r>
          </a:p>
          <a:p>
            <a:endParaRPr lang="en-IN" dirty="0"/>
          </a:p>
        </p:txBody>
      </p:sp>
      <p:sp>
        <p:nvSpPr>
          <p:cNvPr id="4" name="Title 1"/>
          <p:cNvSpPr txBox="1">
            <a:spLocks/>
          </p:cNvSpPr>
          <p:nvPr/>
        </p:nvSpPr>
        <p:spPr>
          <a:xfrm>
            <a:off x="914400" y="274638"/>
            <a:ext cx="7772400" cy="1143000"/>
          </a:xfrm>
          <a:prstGeom prst="rect">
            <a:avLst/>
          </a:prstGeom>
        </p:spPr>
        <p:txBody>
          <a:bodyPr/>
          <a:lstStyle>
            <a:lvl1pPr algn="l" rtl="0" eaLnBrk="1" latinLnBrk="0" hangingPunct="1">
              <a:spcBef>
                <a:spcPct val="0"/>
              </a:spcBef>
              <a:buNone/>
              <a:defRPr kumimoji="0" sz="4000" kern="1200">
                <a:solidFill>
                  <a:schemeClr val="tx2"/>
                </a:solidFill>
                <a:latin typeface="+mj-lt"/>
                <a:ea typeface="+mj-ea"/>
                <a:cs typeface="+mj-cs"/>
              </a:defRPr>
            </a:lvl1pPr>
          </a:lstStyle>
          <a:p>
            <a:r>
              <a:rPr lang="en-IN" b="1" dirty="0" smtClean="0"/>
              <a:t>Additional Services</a:t>
            </a:r>
            <a:endParaRPr lang="en-IN" dirty="0"/>
          </a:p>
        </p:txBody>
      </p:sp>
    </p:spTree>
    <p:extLst>
      <p:ext uri="{BB962C8B-B14F-4D97-AF65-F5344CB8AC3E}">
        <p14:creationId xmlns:p14="http://schemas.microsoft.com/office/powerpoint/2010/main" val="3434315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254;p31"/>
          <p:cNvSpPr txBox="1"/>
          <p:nvPr/>
        </p:nvSpPr>
        <p:spPr>
          <a:xfrm>
            <a:off x="2699425" y="100325"/>
            <a:ext cx="4058100" cy="5388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300" b="1">
                <a:latin typeface="Times New Roman"/>
                <a:ea typeface="Times New Roman"/>
                <a:cs typeface="Times New Roman"/>
                <a:sym typeface="Times New Roman"/>
              </a:rPr>
              <a:t>Primary Research </a:t>
            </a:r>
            <a:endParaRPr sz="2300" b="1">
              <a:latin typeface="Times New Roman"/>
              <a:ea typeface="Times New Roman"/>
              <a:cs typeface="Times New Roman"/>
              <a:sym typeface="Times New Roman"/>
            </a:endParaRPr>
          </a:p>
        </p:txBody>
      </p:sp>
      <p:graphicFrame>
        <p:nvGraphicFramePr>
          <p:cNvPr id="3" name="Google Shape;1255;p31"/>
          <p:cNvGraphicFramePr/>
          <p:nvPr/>
        </p:nvGraphicFramePr>
        <p:xfrm>
          <a:off x="86600" y="1221875"/>
          <a:ext cx="4317700" cy="1503000"/>
        </p:xfrm>
        <a:graphic>
          <a:graphicData uri="http://schemas.openxmlformats.org/drawingml/2006/table">
            <a:tbl>
              <a:tblPr>
                <a:noFill/>
              </a:tblPr>
              <a:tblGrid>
                <a:gridCol w="1079425">
                  <a:extLst>
                    <a:ext uri="{9D8B030D-6E8A-4147-A177-3AD203B41FA5}">
                      <a16:colId xmlns:a16="http://schemas.microsoft.com/office/drawing/2014/main" val="20000"/>
                    </a:ext>
                  </a:extLst>
                </a:gridCol>
                <a:gridCol w="1079425">
                  <a:extLst>
                    <a:ext uri="{9D8B030D-6E8A-4147-A177-3AD203B41FA5}">
                      <a16:colId xmlns:a16="http://schemas.microsoft.com/office/drawing/2014/main" val="20001"/>
                    </a:ext>
                  </a:extLst>
                </a:gridCol>
                <a:gridCol w="1079425">
                  <a:extLst>
                    <a:ext uri="{9D8B030D-6E8A-4147-A177-3AD203B41FA5}">
                      <a16:colId xmlns:a16="http://schemas.microsoft.com/office/drawing/2014/main" val="20002"/>
                    </a:ext>
                  </a:extLst>
                </a:gridCol>
                <a:gridCol w="1079425">
                  <a:extLst>
                    <a:ext uri="{9D8B030D-6E8A-4147-A177-3AD203B41FA5}">
                      <a16:colId xmlns:a16="http://schemas.microsoft.com/office/drawing/2014/main" val="20003"/>
                    </a:ext>
                  </a:extLst>
                </a:gridCol>
              </a:tblGrid>
              <a:tr h="300600">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Responses</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Total 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Percentage (%)</a:t>
                      </a:r>
                      <a:endParaRPr sz="900" b="1">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300600">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33</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300600">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33</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300600">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Disagree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7</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23</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r h="300600">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disagree</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dirty="0">
                          <a:solidFill>
                            <a:schemeClr val="dk2"/>
                          </a:solidFill>
                          <a:latin typeface="Times New Roman"/>
                          <a:ea typeface="Times New Roman"/>
                          <a:cs typeface="Times New Roman"/>
                          <a:sym typeface="Times New Roman"/>
                        </a:rPr>
                        <a:t>10</a:t>
                      </a:r>
                      <a:endParaRPr sz="900" dirty="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4"/>
                  </a:ext>
                </a:extLst>
              </a:tr>
            </a:tbl>
          </a:graphicData>
        </a:graphic>
      </p:graphicFrame>
      <p:graphicFrame>
        <p:nvGraphicFramePr>
          <p:cNvPr id="4" name="Google Shape;1256;p31"/>
          <p:cNvGraphicFramePr/>
          <p:nvPr/>
        </p:nvGraphicFramePr>
        <p:xfrm>
          <a:off x="4820625" y="1221863"/>
          <a:ext cx="4067225" cy="1510670"/>
        </p:xfrm>
        <a:graphic>
          <a:graphicData uri="http://schemas.openxmlformats.org/drawingml/2006/table">
            <a:tbl>
              <a:tblPr>
                <a:noFill/>
              </a:tblPr>
              <a:tblGrid>
                <a:gridCol w="1023650">
                  <a:extLst>
                    <a:ext uri="{9D8B030D-6E8A-4147-A177-3AD203B41FA5}">
                      <a16:colId xmlns:a16="http://schemas.microsoft.com/office/drawing/2014/main" val="20000"/>
                    </a:ext>
                  </a:extLst>
                </a:gridCol>
                <a:gridCol w="1014525">
                  <a:extLst>
                    <a:ext uri="{9D8B030D-6E8A-4147-A177-3AD203B41FA5}">
                      <a16:colId xmlns:a16="http://schemas.microsoft.com/office/drawing/2014/main" val="20001"/>
                    </a:ext>
                  </a:extLst>
                </a:gridCol>
                <a:gridCol w="1014525">
                  <a:extLst>
                    <a:ext uri="{9D8B030D-6E8A-4147-A177-3AD203B41FA5}">
                      <a16:colId xmlns:a16="http://schemas.microsoft.com/office/drawing/2014/main" val="20002"/>
                    </a:ext>
                  </a:extLst>
                </a:gridCol>
                <a:gridCol w="1014525">
                  <a:extLst>
                    <a:ext uri="{9D8B030D-6E8A-4147-A177-3AD203B41FA5}">
                      <a16:colId xmlns:a16="http://schemas.microsoft.com/office/drawing/2014/main" val="20003"/>
                    </a:ext>
                  </a:extLst>
                </a:gridCol>
              </a:tblGrid>
              <a:tr h="327450">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Responses</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Total 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Percentage (%)</a:t>
                      </a:r>
                      <a:endParaRPr sz="900" b="1">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26032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6</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20</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327450">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15</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50</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26032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Disagree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4</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13</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r h="327450">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disagree</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5</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dirty="0">
                          <a:solidFill>
                            <a:schemeClr val="dk2"/>
                          </a:solidFill>
                          <a:latin typeface="Times New Roman"/>
                          <a:ea typeface="Times New Roman"/>
                          <a:cs typeface="Times New Roman"/>
                          <a:sym typeface="Times New Roman"/>
                        </a:rPr>
                        <a:t>16</a:t>
                      </a:r>
                      <a:endParaRPr sz="900" dirty="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4"/>
                  </a:ext>
                </a:extLst>
              </a:tr>
            </a:tbl>
          </a:graphicData>
        </a:graphic>
      </p:graphicFrame>
      <p:graphicFrame>
        <p:nvGraphicFramePr>
          <p:cNvPr id="5" name="Google Shape;1257;p31"/>
          <p:cNvGraphicFramePr/>
          <p:nvPr/>
        </p:nvGraphicFramePr>
        <p:xfrm>
          <a:off x="86600" y="3574625"/>
          <a:ext cx="4317700" cy="1469140"/>
        </p:xfrm>
        <a:graphic>
          <a:graphicData uri="http://schemas.openxmlformats.org/drawingml/2006/table">
            <a:tbl>
              <a:tblPr>
                <a:noFill/>
              </a:tblPr>
              <a:tblGrid>
                <a:gridCol w="983025">
                  <a:extLst>
                    <a:ext uri="{9D8B030D-6E8A-4147-A177-3AD203B41FA5}">
                      <a16:colId xmlns:a16="http://schemas.microsoft.com/office/drawing/2014/main" val="20000"/>
                    </a:ext>
                  </a:extLst>
                </a:gridCol>
                <a:gridCol w="888425">
                  <a:extLst>
                    <a:ext uri="{9D8B030D-6E8A-4147-A177-3AD203B41FA5}">
                      <a16:colId xmlns:a16="http://schemas.microsoft.com/office/drawing/2014/main" val="20001"/>
                    </a:ext>
                  </a:extLst>
                </a:gridCol>
                <a:gridCol w="990325">
                  <a:extLst>
                    <a:ext uri="{9D8B030D-6E8A-4147-A177-3AD203B41FA5}">
                      <a16:colId xmlns:a16="http://schemas.microsoft.com/office/drawing/2014/main" val="20002"/>
                    </a:ext>
                  </a:extLst>
                </a:gridCol>
                <a:gridCol w="1455925">
                  <a:extLst>
                    <a:ext uri="{9D8B030D-6E8A-4147-A177-3AD203B41FA5}">
                      <a16:colId xmlns:a16="http://schemas.microsoft.com/office/drawing/2014/main" val="20003"/>
                    </a:ext>
                  </a:extLst>
                </a:gridCol>
              </a:tblGrid>
              <a:tr h="412500">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Responses</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Total 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Percentage (%)</a:t>
                      </a:r>
                      <a:endParaRPr sz="900" b="1">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25982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8</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26</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25982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8</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26</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25982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Disagree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33</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r h="25982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disagree</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4</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dirty="0">
                          <a:solidFill>
                            <a:schemeClr val="dk2"/>
                          </a:solidFill>
                          <a:latin typeface="Times New Roman"/>
                          <a:ea typeface="Times New Roman"/>
                          <a:cs typeface="Times New Roman"/>
                          <a:sym typeface="Times New Roman"/>
                        </a:rPr>
                        <a:t>13</a:t>
                      </a:r>
                      <a:endParaRPr sz="900" dirty="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4"/>
                  </a:ext>
                </a:extLst>
              </a:tr>
            </a:tbl>
          </a:graphicData>
        </a:graphic>
      </p:graphicFrame>
      <p:sp>
        <p:nvSpPr>
          <p:cNvPr id="6" name="Google Shape;1258;p31"/>
          <p:cNvSpPr txBox="1"/>
          <p:nvPr/>
        </p:nvSpPr>
        <p:spPr>
          <a:xfrm>
            <a:off x="86600" y="683975"/>
            <a:ext cx="4218000" cy="7434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Clr>
                <a:schemeClr val="dk2"/>
              </a:buClr>
              <a:buSzPts val="1100"/>
              <a:buFont typeface="Arial"/>
              <a:buNone/>
            </a:pPr>
            <a:r>
              <a:rPr lang="en" sz="1100">
                <a:solidFill>
                  <a:schemeClr val="dk2"/>
                </a:solidFill>
                <a:latin typeface="Times New Roman"/>
                <a:ea typeface="Times New Roman"/>
                <a:cs typeface="Times New Roman"/>
                <a:sym typeface="Times New Roman"/>
              </a:rPr>
              <a:t>Do you agree digitizing paper records can improve documentation authentication in insurance?</a:t>
            </a:r>
            <a:endParaRPr sz="1100">
              <a:solidFill>
                <a:schemeClr val="dk2"/>
              </a:solidFill>
              <a:latin typeface="Times New Roman"/>
              <a:ea typeface="Times New Roman"/>
              <a:cs typeface="Times New Roman"/>
              <a:sym typeface="Times New Roman"/>
            </a:endParaRPr>
          </a:p>
          <a:p>
            <a:pPr marL="0" lvl="0" indent="0" algn="l" rtl="0">
              <a:spcBef>
                <a:spcPts val="0"/>
              </a:spcBef>
              <a:spcAft>
                <a:spcPts val="0"/>
              </a:spcAft>
              <a:buNone/>
            </a:pPr>
            <a:endParaRPr sz="1100">
              <a:solidFill>
                <a:schemeClr val="dk2"/>
              </a:solidFill>
              <a:latin typeface="Lato"/>
              <a:ea typeface="Lato"/>
              <a:cs typeface="Lato"/>
              <a:sym typeface="Lato"/>
            </a:endParaRPr>
          </a:p>
        </p:txBody>
      </p:sp>
      <p:graphicFrame>
        <p:nvGraphicFramePr>
          <p:cNvPr id="7" name="Google Shape;1259;p31"/>
          <p:cNvGraphicFramePr/>
          <p:nvPr/>
        </p:nvGraphicFramePr>
        <p:xfrm>
          <a:off x="4875475" y="3537775"/>
          <a:ext cx="4067200" cy="1453875"/>
        </p:xfrm>
        <a:graphic>
          <a:graphicData uri="http://schemas.openxmlformats.org/drawingml/2006/table">
            <a:tbl>
              <a:tblPr>
                <a:noFill/>
              </a:tblPr>
              <a:tblGrid>
                <a:gridCol w="1016800">
                  <a:extLst>
                    <a:ext uri="{9D8B030D-6E8A-4147-A177-3AD203B41FA5}">
                      <a16:colId xmlns:a16="http://schemas.microsoft.com/office/drawing/2014/main" val="20000"/>
                    </a:ext>
                  </a:extLst>
                </a:gridCol>
                <a:gridCol w="1016800">
                  <a:extLst>
                    <a:ext uri="{9D8B030D-6E8A-4147-A177-3AD203B41FA5}">
                      <a16:colId xmlns:a16="http://schemas.microsoft.com/office/drawing/2014/main" val="20001"/>
                    </a:ext>
                  </a:extLst>
                </a:gridCol>
                <a:gridCol w="1016800">
                  <a:extLst>
                    <a:ext uri="{9D8B030D-6E8A-4147-A177-3AD203B41FA5}">
                      <a16:colId xmlns:a16="http://schemas.microsoft.com/office/drawing/2014/main" val="20002"/>
                    </a:ext>
                  </a:extLst>
                </a:gridCol>
                <a:gridCol w="1016800">
                  <a:extLst>
                    <a:ext uri="{9D8B030D-6E8A-4147-A177-3AD203B41FA5}">
                      <a16:colId xmlns:a16="http://schemas.microsoft.com/office/drawing/2014/main" val="20003"/>
                    </a:ext>
                  </a:extLst>
                </a:gridCol>
              </a:tblGrid>
              <a:tr h="290775">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Responses</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Total respondents </a:t>
                      </a:r>
                      <a:endParaRPr sz="900" b="1">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b="1">
                          <a:solidFill>
                            <a:schemeClr val="dk2"/>
                          </a:solidFill>
                          <a:latin typeface="Times New Roman"/>
                          <a:ea typeface="Times New Roman"/>
                          <a:cs typeface="Times New Roman"/>
                          <a:sym typeface="Times New Roman"/>
                        </a:rPr>
                        <a:t>Percentage (%)</a:t>
                      </a:r>
                      <a:endParaRPr sz="900" b="1">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29077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5</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16</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29077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5</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16</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29077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Disagree </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12</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40</a:t>
                      </a:r>
                      <a:endParaRPr sz="90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r h="290775">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Strongly disagree</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8</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a:solidFill>
                            <a:schemeClr val="dk2"/>
                          </a:solidFill>
                          <a:latin typeface="Times New Roman"/>
                          <a:ea typeface="Times New Roman"/>
                          <a:cs typeface="Times New Roman"/>
                          <a:sym typeface="Times New Roman"/>
                        </a:rPr>
                        <a:t>30</a:t>
                      </a:r>
                      <a:endParaRPr sz="900">
                        <a:solidFill>
                          <a:schemeClr val="dk2"/>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900" dirty="0">
                          <a:solidFill>
                            <a:schemeClr val="dk2"/>
                          </a:solidFill>
                          <a:latin typeface="Times New Roman"/>
                          <a:ea typeface="Times New Roman"/>
                          <a:cs typeface="Times New Roman"/>
                          <a:sym typeface="Times New Roman"/>
                        </a:rPr>
                        <a:t>26</a:t>
                      </a:r>
                      <a:endParaRPr sz="900" dirty="0">
                        <a:solidFill>
                          <a:schemeClr val="dk2"/>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4"/>
                  </a:ext>
                </a:extLst>
              </a:tr>
            </a:tbl>
          </a:graphicData>
        </a:graphic>
      </p:graphicFrame>
      <p:sp>
        <p:nvSpPr>
          <p:cNvPr id="8" name="Google Shape;1260;p31"/>
          <p:cNvSpPr txBox="1"/>
          <p:nvPr/>
        </p:nvSpPr>
        <p:spPr>
          <a:xfrm>
            <a:off x="4806075" y="756925"/>
            <a:ext cx="4218000" cy="5487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Clr>
                <a:schemeClr val="dk2"/>
              </a:buClr>
              <a:buSzPts val="1100"/>
              <a:buFont typeface="Arial"/>
              <a:buNone/>
            </a:pPr>
            <a:r>
              <a:rPr lang="en" sz="1100">
                <a:solidFill>
                  <a:schemeClr val="dk2"/>
                </a:solidFill>
                <a:latin typeface="Times New Roman"/>
                <a:ea typeface="Times New Roman"/>
                <a:cs typeface="Times New Roman"/>
                <a:sym typeface="Times New Roman"/>
              </a:rPr>
              <a:t>Do you agree that this is a useful proposal for the COOP company?</a:t>
            </a:r>
            <a:endParaRPr sz="1100">
              <a:solidFill>
                <a:schemeClr val="dk2"/>
              </a:solidFill>
              <a:latin typeface="Times New Roman"/>
              <a:ea typeface="Times New Roman"/>
              <a:cs typeface="Times New Roman"/>
              <a:sym typeface="Times New Roman"/>
            </a:endParaRPr>
          </a:p>
          <a:p>
            <a:pPr marL="0" lvl="0" indent="0" algn="l" rtl="0">
              <a:spcBef>
                <a:spcPts val="0"/>
              </a:spcBef>
              <a:spcAft>
                <a:spcPts val="0"/>
              </a:spcAft>
              <a:buNone/>
            </a:pPr>
            <a:endParaRPr sz="1100">
              <a:solidFill>
                <a:schemeClr val="dk2"/>
              </a:solidFill>
              <a:latin typeface="Lato"/>
              <a:ea typeface="Lato"/>
              <a:cs typeface="Lato"/>
              <a:sym typeface="Lato"/>
            </a:endParaRPr>
          </a:p>
        </p:txBody>
      </p:sp>
      <p:sp>
        <p:nvSpPr>
          <p:cNvPr id="9" name="Google Shape;1261;p31"/>
          <p:cNvSpPr txBox="1"/>
          <p:nvPr/>
        </p:nvSpPr>
        <p:spPr>
          <a:xfrm>
            <a:off x="91200" y="3000375"/>
            <a:ext cx="4317600" cy="7743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Clr>
                <a:schemeClr val="dk2"/>
              </a:buClr>
              <a:buSzPts val="1100"/>
              <a:buFont typeface="Arial"/>
              <a:buNone/>
            </a:pPr>
            <a:r>
              <a:rPr lang="en" sz="1100">
                <a:solidFill>
                  <a:schemeClr val="dk2"/>
                </a:solidFill>
                <a:latin typeface="Times New Roman"/>
                <a:ea typeface="Times New Roman"/>
                <a:cs typeface="Times New Roman"/>
                <a:sym typeface="Times New Roman"/>
              </a:rPr>
              <a:t>Do you agree that insurance machine learning can predict premiums and losses for their policies?</a:t>
            </a:r>
            <a:endParaRPr sz="1100">
              <a:solidFill>
                <a:schemeClr val="dk2"/>
              </a:solidFill>
              <a:latin typeface="Times New Roman"/>
              <a:ea typeface="Times New Roman"/>
              <a:cs typeface="Times New Roman"/>
              <a:sym typeface="Times New Roman"/>
            </a:endParaRPr>
          </a:p>
          <a:p>
            <a:pPr marL="0" lvl="0" indent="0" algn="l" rtl="0">
              <a:spcBef>
                <a:spcPts val="0"/>
              </a:spcBef>
              <a:spcAft>
                <a:spcPts val="0"/>
              </a:spcAft>
              <a:buNone/>
            </a:pPr>
            <a:endParaRPr sz="1300">
              <a:solidFill>
                <a:schemeClr val="dk2"/>
              </a:solidFill>
              <a:latin typeface="Lato"/>
              <a:ea typeface="Lato"/>
              <a:cs typeface="Lato"/>
              <a:sym typeface="Lato"/>
            </a:endParaRPr>
          </a:p>
        </p:txBody>
      </p:sp>
      <p:sp>
        <p:nvSpPr>
          <p:cNvPr id="10" name="Google Shape;1262;p31"/>
          <p:cNvSpPr txBox="1"/>
          <p:nvPr/>
        </p:nvSpPr>
        <p:spPr>
          <a:xfrm>
            <a:off x="4951975" y="3073325"/>
            <a:ext cx="3936000" cy="3540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Clr>
                <a:schemeClr val="dk2"/>
              </a:buClr>
              <a:buSzPts val="1100"/>
              <a:buFont typeface="Arial"/>
              <a:buNone/>
            </a:pPr>
            <a:r>
              <a:rPr lang="en" sz="1100">
                <a:solidFill>
                  <a:schemeClr val="dk2"/>
                </a:solidFill>
                <a:latin typeface="Times New Roman"/>
                <a:ea typeface="Times New Roman"/>
                <a:cs typeface="Times New Roman"/>
                <a:sym typeface="Times New Roman"/>
              </a:rPr>
              <a:t>Do you agree COOP could take insurance machine learning?</a:t>
            </a:r>
            <a:endParaRPr sz="1300">
              <a:solidFill>
                <a:schemeClr val="dk2"/>
              </a:solidFill>
              <a:latin typeface="Lato"/>
              <a:ea typeface="Lato"/>
              <a:cs typeface="Lato"/>
              <a:sym typeface="Lato"/>
            </a:endParaRPr>
          </a:p>
        </p:txBody>
      </p:sp>
    </p:spTree>
    <p:extLst>
      <p:ext uri="{BB962C8B-B14F-4D97-AF65-F5344CB8AC3E}">
        <p14:creationId xmlns:p14="http://schemas.microsoft.com/office/powerpoint/2010/main" val="3393963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73182950"/>
              </p:ext>
            </p:extLst>
          </p:nvPr>
        </p:nvGraphicFramePr>
        <p:xfrm>
          <a:off x="168709" y="985837"/>
          <a:ext cx="4201912" cy="2098040"/>
        </p:xfrm>
        <a:graphic>
          <a:graphicData uri="http://schemas.openxmlformats.org/drawingml/2006/table">
            <a:tbl>
              <a:tblPr/>
              <a:tblGrid>
                <a:gridCol w="1050478">
                  <a:extLst>
                    <a:ext uri="{9D8B030D-6E8A-4147-A177-3AD203B41FA5}">
                      <a16:colId xmlns:a16="http://schemas.microsoft.com/office/drawing/2014/main" val="177596956"/>
                    </a:ext>
                  </a:extLst>
                </a:gridCol>
                <a:gridCol w="1050478">
                  <a:extLst>
                    <a:ext uri="{9D8B030D-6E8A-4147-A177-3AD203B41FA5}">
                      <a16:colId xmlns:a16="http://schemas.microsoft.com/office/drawing/2014/main" val="2189356486"/>
                    </a:ext>
                  </a:extLst>
                </a:gridCol>
                <a:gridCol w="1050478">
                  <a:extLst>
                    <a:ext uri="{9D8B030D-6E8A-4147-A177-3AD203B41FA5}">
                      <a16:colId xmlns:a16="http://schemas.microsoft.com/office/drawing/2014/main" val="1057818096"/>
                    </a:ext>
                  </a:extLst>
                </a:gridCol>
                <a:gridCol w="1050478">
                  <a:extLst>
                    <a:ext uri="{9D8B030D-6E8A-4147-A177-3AD203B41FA5}">
                      <a16:colId xmlns:a16="http://schemas.microsoft.com/office/drawing/2014/main" val="2178987162"/>
                    </a:ext>
                  </a:extLst>
                </a:gridCol>
              </a:tblGrid>
              <a:tr h="464933">
                <a:tc>
                  <a:txBody>
                    <a:bodyPr/>
                    <a:lstStyle/>
                    <a:p>
                      <a:pPr rtl="0" fontAlgn="t">
                        <a:spcBef>
                          <a:spcPts val="0"/>
                        </a:spcBef>
                        <a:spcAft>
                          <a:spcPts val="0"/>
                        </a:spcAft>
                      </a:pPr>
                      <a:r>
                        <a:rPr lang="en-IN" sz="1200" b="1" i="0" u="none" strike="noStrike">
                          <a:solidFill>
                            <a:srgbClr val="000000"/>
                          </a:solidFill>
                          <a:effectLst/>
                          <a:latin typeface="Times New Roman" panose="02020603050405020304" pitchFamily="18" charset="0"/>
                        </a:rPr>
                        <a:t>Responses</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1" i="0" u="none" strike="noStrike">
                          <a:solidFill>
                            <a:srgbClr val="000000"/>
                          </a:solidFill>
                          <a:effectLst/>
                          <a:latin typeface="Times New Roman" panose="02020603050405020304" pitchFamily="18" charset="0"/>
                        </a:rPr>
                        <a:t>Respondents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1" i="0" u="none" strike="noStrike">
                          <a:solidFill>
                            <a:srgbClr val="000000"/>
                          </a:solidFill>
                          <a:effectLst/>
                          <a:latin typeface="Times New Roman" panose="02020603050405020304" pitchFamily="18" charset="0"/>
                        </a:rPr>
                        <a:t>Total respondents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1" i="0" u="none" strike="noStrike">
                          <a:solidFill>
                            <a:srgbClr val="000000"/>
                          </a:solidFill>
                          <a:effectLst/>
                          <a:latin typeface="Times New Roman" panose="02020603050405020304" pitchFamily="18" charset="0"/>
                        </a:rPr>
                        <a:t>Percentage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44102820"/>
                  </a:ext>
                </a:extLst>
              </a:tr>
              <a:tr h="292380">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12</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40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46063605"/>
                  </a:ext>
                </a:extLst>
              </a:tr>
              <a:tr h="292380">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Strongly 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8</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dirty="0">
                          <a:solidFill>
                            <a:srgbClr val="000000"/>
                          </a:solidFill>
                          <a:effectLst/>
                          <a:latin typeface="Times New Roman" panose="02020603050405020304" pitchFamily="18" charset="0"/>
                        </a:rPr>
                        <a:t>26</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580117"/>
                  </a:ext>
                </a:extLst>
              </a:tr>
              <a:tr h="292380">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Disagree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5</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dirty="0">
                          <a:solidFill>
                            <a:srgbClr val="000000"/>
                          </a:solidFill>
                          <a:effectLst/>
                          <a:latin typeface="Times New Roman" panose="02020603050405020304" pitchFamily="18" charset="0"/>
                        </a:rPr>
                        <a:t>30</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16</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90001716"/>
                  </a:ext>
                </a:extLst>
              </a:tr>
              <a:tr h="464933">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Strongly disagree</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5</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dirty="0">
                          <a:solidFill>
                            <a:srgbClr val="000000"/>
                          </a:solidFill>
                          <a:effectLst/>
                          <a:latin typeface="Times New Roman" panose="02020603050405020304" pitchFamily="18" charset="0"/>
                        </a:rPr>
                        <a:t>30</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dirty="0">
                          <a:solidFill>
                            <a:srgbClr val="000000"/>
                          </a:solidFill>
                          <a:effectLst/>
                          <a:latin typeface="Times New Roman" panose="02020603050405020304" pitchFamily="18" charset="0"/>
                        </a:rPr>
                        <a:t>16</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22621155"/>
                  </a:ext>
                </a:extLst>
              </a:tr>
            </a:tbl>
          </a:graphicData>
        </a:graphic>
      </p:graphicFrame>
      <p:sp>
        <p:nvSpPr>
          <p:cNvPr id="3" name="Rectangle 1"/>
          <p:cNvSpPr>
            <a:spLocks noChangeArrowheads="1"/>
          </p:cNvSpPr>
          <p:nvPr/>
        </p:nvSpPr>
        <p:spPr bwMode="auto">
          <a:xfrm>
            <a:off x="168709" y="403641"/>
            <a:ext cx="4673455"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1200" dirty="0">
                <a:latin typeface="Times New Roman" panose="02020603050405020304" pitchFamily="18" charset="0"/>
                <a:cs typeface="Times New Roman" panose="02020603050405020304" pitchFamily="18" charset="0"/>
              </a:rPr>
              <a:t>Do you think that the COOP company has to provide more options as variety to their customers?</a:t>
            </a:r>
            <a:endParaRPr lang="en-US" sz="1100" dirty="0">
              <a:latin typeface="Times New Roman" panose="02020603050405020304" pitchFamily="18" charset="0"/>
              <a:cs typeface="Times New Roman" panose="02020603050405020304" pitchFamily="18" charset="0"/>
            </a:endParaRPr>
          </a:p>
          <a:p>
            <a:r>
              <a:rPr lang="en-US" sz="1200" dirty="0"/>
              <a:t/>
            </a:r>
            <a:br>
              <a:rPr lang="en-US" sz="1200" dirty="0"/>
            </a:b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2058555426"/>
              </p:ext>
            </p:extLst>
          </p:nvPr>
        </p:nvGraphicFramePr>
        <p:xfrm>
          <a:off x="4831613" y="731152"/>
          <a:ext cx="3902828" cy="1865246"/>
        </p:xfrm>
        <a:graphic>
          <a:graphicData uri="http://schemas.openxmlformats.org/drawingml/2006/table">
            <a:tbl>
              <a:tblPr/>
              <a:tblGrid>
                <a:gridCol w="975707">
                  <a:extLst>
                    <a:ext uri="{9D8B030D-6E8A-4147-A177-3AD203B41FA5}">
                      <a16:colId xmlns:a16="http://schemas.microsoft.com/office/drawing/2014/main" val="852428422"/>
                    </a:ext>
                  </a:extLst>
                </a:gridCol>
                <a:gridCol w="975707">
                  <a:extLst>
                    <a:ext uri="{9D8B030D-6E8A-4147-A177-3AD203B41FA5}">
                      <a16:colId xmlns:a16="http://schemas.microsoft.com/office/drawing/2014/main" val="683113239"/>
                    </a:ext>
                  </a:extLst>
                </a:gridCol>
                <a:gridCol w="975707">
                  <a:extLst>
                    <a:ext uri="{9D8B030D-6E8A-4147-A177-3AD203B41FA5}">
                      <a16:colId xmlns:a16="http://schemas.microsoft.com/office/drawing/2014/main" val="1728759696"/>
                    </a:ext>
                  </a:extLst>
                </a:gridCol>
                <a:gridCol w="975707">
                  <a:extLst>
                    <a:ext uri="{9D8B030D-6E8A-4147-A177-3AD203B41FA5}">
                      <a16:colId xmlns:a16="http://schemas.microsoft.com/office/drawing/2014/main" val="483729941"/>
                    </a:ext>
                  </a:extLst>
                </a:gridCol>
              </a:tblGrid>
              <a:tr h="397126">
                <a:tc>
                  <a:txBody>
                    <a:bodyPr/>
                    <a:lstStyle/>
                    <a:p>
                      <a:pPr rtl="0" fontAlgn="t">
                        <a:spcBef>
                          <a:spcPts val="0"/>
                        </a:spcBef>
                        <a:spcAft>
                          <a:spcPts val="0"/>
                        </a:spcAft>
                      </a:pPr>
                      <a:r>
                        <a:rPr lang="en-IN" sz="1050" b="1" i="0" u="none" strike="noStrike">
                          <a:solidFill>
                            <a:srgbClr val="000000"/>
                          </a:solidFill>
                          <a:effectLst/>
                          <a:latin typeface="Times New Roman" panose="02020603050405020304" pitchFamily="18" charset="0"/>
                        </a:rPr>
                        <a:t>Responses</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1" i="0" u="none" strike="noStrike">
                          <a:solidFill>
                            <a:srgbClr val="000000"/>
                          </a:solidFill>
                          <a:effectLst/>
                          <a:latin typeface="Times New Roman" panose="02020603050405020304" pitchFamily="18" charset="0"/>
                        </a:rPr>
                        <a:t>Respondents </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1" i="0" u="none" strike="noStrike">
                          <a:solidFill>
                            <a:srgbClr val="000000"/>
                          </a:solidFill>
                          <a:effectLst/>
                          <a:latin typeface="Times New Roman" panose="02020603050405020304" pitchFamily="18" charset="0"/>
                        </a:rPr>
                        <a:t>Total respondents </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1" i="0" u="none" strike="noStrike">
                          <a:solidFill>
                            <a:srgbClr val="000000"/>
                          </a:solidFill>
                          <a:effectLst/>
                          <a:latin typeface="Times New Roman" panose="02020603050405020304" pitchFamily="18" charset="0"/>
                        </a:rPr>
                        <a:t>Percentage (%)</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01690283"/>
                  </a:ext>
                </a:extLst>
              </a:tr>
              <a:tr h="249739">
                <a:tc>
                  <a:txBody>
                    <a:bodyPr/>
                    <a:lstStyle/>
                    <a:p>
                      <a:pPr rtl="0" fontAlgn="t">
                        <a:spcBef>
                          <a:spcPts val="0"/>
                        </a:spcBef>
                        <a:spcAft>
                          <a:spcPts val="0"/>
                        </a:spcAft>
                      </a:pPr>
                      <a:r>
                        <a:rPr lang="en-IN" sz="1050" b="0" i="0" u="none" strike="noStrike" dirty="0">
                          <a:solidFill>
                            <a:srgbClr val="000000"/>
                          </a:solidFill>
                          <a:effectLst/>
                          <a:latin typeface="Times New Roman" panose="02020603050405020304" pitchFamily="18" charset="0"/>
                        </a:rPr>
                        <a:t>Agree </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dirty="0">
                          <a:solidFill>
                            <a:srgbClr val="000000"/>
                          </a:solidFill>
                          <a:effectLst/>
                          <a:latin typeface="Times New Roman" panose="02020603050405020304" pitchFamily="18" charset="0"/>
                        </a:rPr>
                        <a:t>12</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30</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40</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04981995"/>
                  </a:ext>
                </a:extLst>
              </a:tr>
              <a:tr h="397126">
                <a:tc>
                  <a:txBody>
                    <a:bodyPr/>
                    <a:lstStyle/>
                    <a:p>
                      <a:pPr rtl="0" fontAlgn="t">
                        <a:spcBef>
                          <a:spcPts val="0"/>
                        </a:spcBef>
                        <a:spcAft>
                          <a:spcPts val="0"/>
                        </a:spcAft>
                      </a:pPr>
                      <a:r>
                        <a:rPr lang="en-IN" sz="1050" b="0" i="0" u="none" strike="noStrike" dirty="0">
                          <a:solidFill>
                            <a:srgbClr val="000000"/>
                          </a:solidFill>
                          <a:effectLst/>
                          <a:latin typeface="Times New Roman" panose="02020603050405020304" pitchFamily="18" charset="0"/>
                        </a:rPr>
                        <a:t>Strongly agree </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5</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30</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dirty="0">
                          <a:solidFill>
                            <a:srgbClr val="000000"/>
                          </a:solidFill>
                          <a:effectLst/>
                          <a:latin typeface="Times New Roman" panose="02020603050405020304" pitchFamily="18" charset="0"/>
                        </a:rPr>
                        <a:t>16</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8301967"/>
                  </a:ext>
                </a:extLst>
              </a:tr>
              <a:tr h="249739">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Disagree </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5</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dirty="0">
                          <a:solidFill>
                            <a:srgbClr val="000000"/>
                          </a:solidFill>
                          <a:effectLst/>
                          <a:latin typeface="Times New Roman" panose="02020603050405020304" pitchFamily="18" charset="0"/>
                        </a:rPr>
                        <a:t>30</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16</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70954992"/>
                  </a:ext>
                </a:extLst>
              </a:tr>
              <a:tr h="397126">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Strongly disagree</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a:solidFill>
                            <a:srgbClr val="000000"/>
                          </a:solidFill>
                          <a:effectLst/>
                          <a:latin typeface="Times New Roman" panose="02020603050405020304" pitchFamily="18" charset="0"/>
                        </a:rPr>
                        <a:t>8</a:t>
                      </a:r>
                      <a:endParaRPr lang="en-IN" sz="11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dirty="0">
                          <a:solidFill>
                            <a:srgbClr val="000000"/>
                          </a:solidFill>
                          <a:effectLst/>
                          <a:latin typeface="Times New Roman" panose="02020603050405020304" pitchFamily="18" charset="0"/>
                        </a:rPr>
                        <a:t>30</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050" b="0" i="0" u="none" strike="noStrike" dirty="0">
                          <a:solidFill>
                            <a:srgbClr val="000000"/>
                          </a:solidFill>
                          <a:effectLst/>
                          <a:latin typeface="Times New Roman" panose="02020603050405020304" pitchFamily="18" charset="0"/>
                        </a:rPr>
                        <a:t>26</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91004036"/>
                  </a:ext>
                </a:extLst>
              </a:tr>
            </a:tbl>
          </a:graphicData>
        </a:graphic>
      </p:graphicFrame>
      <p:sp>
        <p:nvSpPr>
          <p:cNvPr id="5" name="Rectangle 2"/>
          <p:cNvSpPr>
            <a:spLocks noChangeArrowheads="1"/>
          </p:cNvSpPr>
          <p:nvPr/>
        </p:nvSpPr>
        <p:spPr bwMode="auto">
          <a:xfrm>
            <a:off x="4598775" y="497765"/>
            <a:ext cx="4368504" cy="1069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r>
              <a:rPr lang="en-US" sz="1100" dirty="0">
                <a:latin typeface="Times New Roman" panose="02020603050405020304" pitchFamily="18" charset="0"/>
                <a:cs typeface="Times New Roman" panose="02020603050405020304" pitchFamily="18" charset="0"/>
              </a:rPr>
              <a:t>Do you think COOP company need to upgrade their technology structure?</a:t>
            </a:r>
            <a:endParaRPr lang="en-US" sz="900" dirty="0">
              <a:latin typeface="Times New Roman" panose="02020603050405020304" pitchFamily="18" charset="0"/>
              <a:cs typeface="Times New Roman" panose="02020603050405020304" pitchFamily="18" charset="0"/>
            </a:endParaRPr>
          </a:p>
          <a:p>
            <a:r>
              <a:rPr lang="en-US" sz="1050" dirty="0"/>
              <a:t/>
            </a:r>
            <a:br>
              <a:rPr lang="en-US" sz="1050" dirty="0"/>
            </a:br>
            <a:r>
              <a:rPr kumimoji="0" lang="en-US" altLang="en-US" b="0" i="0" u="none" strike="noStrike" cap="none" normalizeH="0" baseline="0" dirty="0">
                <a:ln>
                  <a:noFill/>
                </a:ln>
                <a:solidFill>
                  <a:schemeClr val="tx1"/>
                </a:solidFill>
                <a:effectLst/>
                <a:latin typeface="Arial" panose="020B0604020202020204" pitchFamily="34" charset="0"/>
              </a:rPr>
              <a:t/>
            </a:r>
            <a:br>
              <a:rPr kumimoji="0" lang="en-US" altLang="en-US" b="0" i="0" u="none" strike="noStrike" cap="none" normalizeH="0" baseline="0" dirty="0">
                <a:ln>
                  <a:noFill/>
                </a:ln>
                <a:solidFill>
                  <a:schemeClr val="tx1"/>
                </a:solidFill>
                <a:effectLst/>
                <a:latin typeface="Arial" panose="020B0604020202020204" pitchFamily="34" charset="0"/>
              </a:rPr>
            </a:b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p:txBody>
      </p:sp>
      <p:graphicFrame>
        <p:nvGraphicFramePr>
          <p:cNvPr id="6" name="Table 5"/>
          <p:cNvGraphicFramePr>
            <a:graphicFrameLocks noGrp="1"/>
          </p:cNvGraphicFramePr>
          <p:nvPr>
            <p:extLst>
              <p:ext uri="{D42A27DB-BD31-4B8C-83A1-F6EECF244321}">
                <p14:modId xmlns:p14="http://schemas.microsoft.com/office/powerpoint/2010/main" val="2433788360"/>
              </p:ext>
            </p:extLst>
          </p:nvPr>
        </p:nvGraphicFramePr>
        <p:xfrm>
          <a:off x="168709" y="3502660"/>
          <a:ext cx="4503304" cy="1640840"/>
        </p:xfrm>
        <a:graphic>
          <a:graphicData uri="http://schemas.openxmlformats.org/drawingml/2006/table">
            <a:tbl>
              <a:tblPr/>
              <a:tblGrid>
                <a:gridCol w="1125826">
                  <a:extLst>
                    <a:ext uri="{9D8B030D-6E8A-4147-A177-3AD203B41FA5}">
                      <a16:colId xmlns:a16="http://schemas.microsoft.com/office/drawing/2014/main" val="3627415347"/>
                    </a:ext>
                  </a:extLst>
                </a:gridCol>
                <a:gridCol w="1125826">
                  <a:extLst>
                    <a:ext uri="{9D8B030D-6E8A-4147-A177-3AD203B41FA5}">
                      <a16:colId xmlns:a16="http://schemas.microsoft.com/office/drawing/2014/main" val="3741896499"/>
                    </a:ext>
                  </a:extLst>
                </a:gridCol>
                <a:gridCol w="1125826">
                  <a:extLst>
                    <a:ext uri="{9D8B030D-6E8A-4147-A177-3AD203B41FA5}">
                      <a16:colId xmlns:a16="http://schemas.microsoft.com/office/drawing/2014/main" val="4000028651"/>
                    </a:ext>
                  </a:extLst>
                </a:gridCol>
                <a:gridCol w="1125826">
                  <a:extLst>
                    <a:ext uri="{9D8B030D-6E8A-4147-A177-3AD203B41FA5}">
                      <a16:colId xmlns:a16="http://schemas.microsoft.com/office/drawing/2014/main" val="3778625629"/>
                    </a:ext>
                  </a:extLst>
                </a:gridCol>
              </a:tblGrid>
              <a:tr h="274320">
                <a:tc>
                  <a:txBody>
                    <a:bodyPr/>
                    <a:lstStyle/>
                    <a:p>
                      <a:pPr rtl="0" fontAlgn="t">
                        <a:spcBef>
                          <a:spcPts val="0"/>
                        </a:spcBef>
                        <a:spcAft>
                          <a:spcPts val="0"/>
                        </a:spcAft>
                      </a:pPr>
                      <a:r>
                        <a:rPr lang="en-IN" sz="1100" b="1" i="0" u="none" strike="noStrike">
                          <a:solidFill>
                            <a:srgbClr val="000000"/>
                          </a:solidFill>
                          <a:effectLst/>
                          <a:latin typeface="Times New Roman" panose="02020603050405020304" pitchFamily="18" charset="0"/>
                        </a:rPr>
                        <a:t>Responses</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1" i="0" u="none" strike="noStrike">
                          <a:solidFill>
                            <a:srgbClr val="000000"/>
                          </a:solidFill>
                          <a:effectLst/>
                          <a:latin typeface="Times New Roman" panose="02020603050405020304" pitchFamily="18" charset="0"/>
                        </a:rPr>
                        <a:t>Respondents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1" i="0" u="none" strike="noStrike">
                          <a:solidFill>
                            <a:srgbClr val="000000"/>
                          </a:solidFill>
                          <a:effectLst/>
                          <a:latin typeface="Times New Roman" panose="02020603050405020304" pitchFamily="18" charset="0"/>
                        </a:rPr>
                        <a:t>Total respondents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1" i="0" u="none" strike="noStrike" dirty="0">
                          <a:solidFill>
                            <a:srgbClr val="000000"/>
                          </a:solidFill>
                          <a:effectLst/>
                          <a:latin typeface="Times New Roman" panose="02020603050405020304" pitchFamily="18" charset="0"/>
                        </a:rPr>
                        <a:t>Percentage (%)</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81887712"/>
                  </a:ext>
                </a:extLst>
              </a:tr>
              <a:tr h="274320">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10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33</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90492256"/>
                  </a:ext>
                </a:extLst>
              </a:tr>
              <a:tr h="274320">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Strongly 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8</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26</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72770104"/>
                  </a:ext>
                </a:extLst>
              </a:tr>
              <a:tr h="274320">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Disagree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8</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26</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29333282"/>
                  </a:ext>
                </a:extLst>
              </a:tr>
              <a:tr h="274320">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Strongly disagree</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4</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dirty="0">
                          <a:solidFill>
                            <a:srgbClr val="000000"/>
                          </a:solidFill>
                          <a:effectLst/>
                          <a:latin typeface="Times New Roman" panose="02020603050405020304" pitchFamily="18" charset="0"/>
                        </a:rPr>
                        <a:t>13</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52517022"/>
                  </a:ext>
                </a:extLst>
              </a:tr>
            </a:tbl>
          </a:graphicData>
        </a:graphic>
      </p:graphicFrame>
      <p:sp>
        <p:nvSpPr>
          <p:cNvPr id="7" name="Rectangle 3"/>
          <p:cNvSpPr>
            <a:spLocks noChangeArrowheads="1"/>
          </p:cNvSpPr>
          <p:nvPr/>
        </p:nvSpPr>
        <p:spPr bwMode="auto">
          <a:xfrm>
            <a:off x="168709" y="3157813"/>
            <a:ext cx="7368816" cy="12541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1100" dirty="0">
                <a:latin typeface="Times New Roman" panose="02020603050405020304" pitchFamily="18" charset="0"/>
                <a:cs typeface="Times New Roman" panose="02020603050405020304" pitchFamily="18" charset="0"/>
              </a:rPr>
              <a:t>Do you think that COOP provides enough grief resources to their customers?</a:t>
            </a:r>
            <a:endParaRPr lang="en-US" sz="1200" dirty="0"/>
          </a:p>
          <a:p>
            <a:r>
              <a:rPr lang="en-US" sz="1100" dirty="0"/>
              <a:t/>
            </a:r>
            <a:br>
              <a:rPr lang="en-US" sz="1100" dirty="0"/>
            </a:b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8" name="Table 7"/>
          <p:cNvGraphicFramePr>
            <a:graphicFrameLocks noGrp="1"/>
          </p:cNvGraphicFramePr>
          <p:nvPr>
            <p:extLst>
              <p:ext uri="{D42A27DB-BD31-4B8C-83A1-F6EECF244321}">
                <p14:modId xmlns:p14="http://schemas.microsoft.com/office/powerpoint/2010/main" val="587182220"/>
              </p:ext>
            </p:extLst>
          </p:nvPr>
        </p:nvGraphicFramePr>
        <p:xfrm>
          <a:off x="5064920" y="3129885"/>
          <a:ext cx="3837144" cy="2013615"/>
        </p:xfrm>
        <a:graphic>
          <a:graphicData uri="http://schemas.openxmlformats.org/drawingml/2006/table">
            <a:tbl>
              <a:tblPr/>
              <a:tblGrid>
                <a:gridCol w="959286">
                  <a:extLst>
                    <a:ext uri="{9D8B030D-6E8A-4147-A177-3AD203B41FA5}">
                      <a16:colId xmlns:a16="http://schemas.microsoft.com/office/drawing/2014/main" val="1256297755"/>
                    </a:ext>
                  </a:extLst>
                </a:gridCol>
                <a:gridCol w="959286">
                  <a:extLst>
                    <a:ext uri="{9D8B030D-6E8A-4147-A177-3AD203B41FA5}">
                      <a16:colId xmlns:a16="http://schemas.microsoft.com/office/drawing/2014/main" val="1351789532"/>
                    </a:ext>
                  </a:extLst>
                </a:gridCol>
                <a:gridCol w="959286">
                  <a:extLst>
                    <a:ext uri="{9D8B030D-6E8A-4147-A177-3AD203B41FA5}">
                      <a16:colId xmlns:a16="http://schemas.microsoft.com/office/drawing/2014/main" val="3956764400"/>
                    </a:ext>
                  </a:extLst>
                </a:gridCol>
                <a:gridCol w="959286">
                  <a:extLst>
                    <a:ext uri="{9D8B030D-6E8A-4147-A177-3AD203B41FA5}">
                      <a16:colId xmlns:a16="http://schemas.microsoft.com/office/drawing/2014/main" val="2807984309"/>
                    </a:ext>
                  </a:extLst>
                </a:gridCol>
              </a:tblGrid>
              <a:tr h="499775">
                <a:tc>
                  <a:txBody>
                    <a:bodyPr/>
                    <a:lstStyle/>
                    <a:p>
                      <a:pPr rtl="0" fontAlgn="t">
                        <a:spcBef>
                          <a:spcPts val="0"/>
                        </a:spcBef>
                        <a:spcAft>
                          <a:spcPts val="0"/>
                        </a:spcAft>
                      </a:pPr>
                      <a:r>
                        <a:rPr lang="en-IN" sz="1100" b="1" i="0" u="none" strike="noStrike" dirty="0">
                          <a:solidFill>
                            <a:srgbClr val="000000"/>
                          </a:solidFill>
                          <a:effectLst/>
                          <a:latin typeface="Times New Roman" panose="02020603050405020304" pitchFamily="18" charset="0"/>
                        </a:rPr>
                        <a:t>Responses</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1" i="0" u="none" strike="noStrike">
                          <a:solidFill>
                            <a:srgbClr val="000000"/>
                          </a:solidFill>
                          <a:effectLst/>
                          <a:latin typeface="Times New Roman" panose="02020603050405020304" pitchFamily="18" charset="0"/>
                        </a:rPr>
                        <a:t>Respondents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1" i="0" u="none" strike="noStrike">
                          <a:solidFill>
                            <a:srgbClr val="000000"/>
                          </a:solidFill>
                          <a:effectLst/>
                          <a:latin typeface="Times New Roman" panose="02020603050405020304" pitchFamily="18" charset="0"/>
                        </a:rPr>
                        <a:t>Total respondents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1" i="0" u="none" strike="noStrike">
                          <a:solidFill>
                            <a:srgbClr val="000000"/>
                          </a:solidFill>
                          <a:effectLst/>
                          <a:latin typeface="Times New Roman" panose="02020603050405020304" pitchFamily="18" charset="0"/>
                        </a:rPr>
                        <a:t>Percentage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68830871"/>
                  </a:ext>
                </a:extLst>
              </a:tr>
              <a:tr h="233766">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4</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13</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29091960"/>
                  </a:ext>
                </a:extLst>
              </a:tr>
              <a:tr h="366770">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Strongly 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15</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dirty="0">
                          <a:solidFill>
                            <a:srgbClr val="000000"/>
                          </a:solidFill>
                          <a:effectLst/>
                          <a:latin typeface="Times New Roman" panose="02020603050405020304" pitchFamily="18" charset="0"/>
                        </a:rPr>
                        <a:t>30</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50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79148342"/>
                  </a:ext>
                </a:extLst>
              </a:tr>
              <a:tr h="233766">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Disagree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5</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16</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59493579"/>
                  </a:ext>
                </a:extLst>
              </a:tr>
              <a:tr h="366770">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Strongly disagree</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6</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a:solidFill>
                            <a:srgbClr val="000000"/>
                          </a:solidFill>
                          <a:effectLst/>
                          <a:latin typeface="Times New Roman" panose="02020603050405020304" pitchFamily="18" charset="0"/>
                        </a:rPr>
                        <a:t>30</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100" b="0" i="0" u="none" strike="noStrike" dirty="0">
                          <a:solidFill>
                            <a:srgbClr val="000000"/>
                          </a:solidFill>
                          <a:effectLst/>
                          <a:latin typeface="Times New Roman" panose="02020603050405020304" pitchFamily="18" charset="0"/>
                        </a:rPr>
                        <a:t>20</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25619390"/>
                  </a:ext>
                </a:extLst>
              </a:tr>
            </a:tbl>
          </a:graphicData>
        </a:graphic>
      </p:graphicFrame>
      <p:sp>
        <p:nvSpPr>
          <p:cNvPr id="9" name="Rectangle 4"/>
          <p:cNvSpPr>
            <a:spLocks noChangeArrowheads="1"/>
          </p:cNvSpPr>
          <p:nvPr/>
        </p:nvSpPr>
        <p:spPr bwMode="auto">
          <a:xfrm>
            <a:off x="4983061" y="2618591"/>
            <a:ext cx="3401540" cy="14619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1100" dirty="0">
                <a:latin typeface="Times New Roman" panose="02020603050405020304" pitchFamily="18" charset="0"/>
                <a:cs typeface="Times New Roman" panose="02020603050405020304" pitchFamily="18" charset="0"/>
              </a:rPr>
              <a:t>Do you agree that COOP company also need to employ more efficient staff?</a:t>
            </a:r>
            <a:endParaRPr lang="en-US" sz="1000" dirty="0">
              <a:latin typeface="Times New Roman" panose="02020603050405020304" pitchFamily="18" charset="0"/>
              <a:cs typeface="Times New Roman" panose="02020603050405020304" pitchFamily="18" charset="0"/>
            </a:endParaRPr>
          </a:p>
          <a:p>
            <a:r>
              <a:rPr lang="en-US" sz="1100" dirty="0"/>
              <a:t/>
            </a:r>
            <a:br>
              <a:rPr lang="en-US" sz="1100" dirty="0"/>
            </a:b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04780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267;p32"/>
          <p:cNvSpPr txBox="1"/>
          <p:nvPr/>
        </p:nvSpPr>
        <p:spPr>
          <a:xfrm>
            <a:off x="1716340" y="231998"/>
            <a:ext cx="5654100" cy="5232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200" b="1" dirty="0">
                <a:latin typeface="Times New Roman"/>
                <a:ea typeface="Times New Roman"/>
                <a:cs typeface="Times New Roman"/>
                <a:sym typeface="Times New Roman"/>
              </a:rPr>
              <a:t>Summary of the survey</a:t>
            </a:r>
            <a:endParaRPr sz="2200" b="1" dirty="0">
              <a:latin typeface="Times New Roman"/>
              <a:ea typeface="Times New Roman"/>
              <a:cs typeface="Times New Roman"/>
              <a:sym typeface="Times New Roman"/>
            </a:endParaRPr>
          </a:p>
        </p:txBody>
      </p:sp>
      <p:sp>
        <p:nvSpPr>
          <p:cNvPr id="3" name="Google Shape;1268;p32"/>
          <p:cNvSpPr txBox="1"/>
          <p:nvPr/>
        </p:nvSpPr>
        <p:spPr>
          <a:xfrm>
            <a:off x="410375" y="1258525"/>
            <a:ext cx="4952100" cy="3016800"/>
          </a:xfrm>
          <a:prstGeom prst="rect">
            <a:avLst/>
          </a:prstGeom>
          <a:noFill/>
          <a:ln>
            <a:noFill/>
          </a:ln>
        </p:spPr>
        <p:txBody>
          <a:bodyPr spcFirstLastPara="1" wrap="square" lIns="91425" tIns="91425" rIns="91425" bIns="91425" anchor="t" anchorCtr="0">
            <a:spAutoFit/>
          </a:bodyPr>
          <a:lstStyle/>
          <a:p>
            <a:pPr marL="457200" lvl="0" indent="-317500" algn="l" rtl="0">
              <a:lnSpc>
                <a:spcPct val="150000"/>
              </a:lnSpc>
              <a:spcBef>
                <a:spcPts val="0"/>
              </a:spcBef>
              <a:spcAft>
                <a:spcPts val="0"/>
              </a:spcAft>
              <a:buClr>
                <a:schemeClr val="dk2"/>
              </a:buClr>
              <a:buSzPts val="1400"/>
              <a:buFont typeface="Times New Roman"/>
              <a:buChar char="●"/>
            </a:pPr>
            <a:r>
              <a:rPr lang="en" dirty="0">
                <a:solidFill>
                  <a:schemeClr val="dk2"/>
                </a:solidFill>
                <a:latin typeface="Times New Roman"/>
                <a:ea typeface="Times New Roman"/>
                <a:cs typeface="Times New Roman"/>
                <a:sym typeface="Times New Roman"/>
              </a:rPr>
              <a:t>More than 33% of respondents agree that digitizing paper records enhances authenticity (</a:t>
            </a:r>
            <a:r>
              <a:rPr lang="en" dirty="0">
                <a:solidFill>
                  <a:schemeClr val="dk2"/>
                </a:solidFill>
                <a:highlight>
                  <a:srgbClr val="FFFFFF"/>
                </a:highlight>
                <a:latin typeface="Times New Roman"/>
                <a:ea typeface="Times New Roman"/>
                <a:cs typeface="Times New Roman"/>
                <a:sym typeface="Times New Roman"/>
              </a:rPr>
              <a:t>Hayden and Kelner, 2019).</a:t>
            </a:r>
            <a:endParaRPr dirty="0">
              <a:solidFill>
                <a:schemeClr val="dk2"/>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2"/>
              </a:buClr>
              <a:buSzPts val="1400"/>
              <a:buFont typeface="Times New Roman"/>
              <a:buChar char="●"/>
            </a:pPr>
            <a:r>
              <a:rPr lang="en" dirty="0">
                <a:solidFill>
                  <a:schemeClr val="dk2"/>
                </a:solidFill>
                <a:latin typeface="Times New Roman"/>
                <a:ea typeface="Times New Roman"/>
                <a:cs typeface="Times New Roman"/>
                <a:sym typeface="Times New Roman"/>
              </a:rPr>
              <a:t>Digitizing can be the useful proposal for COOP was agreed by 50% of participants. </a:t>
            </a:r>
            <a:endParaRPr dirty="0">
              <a:solidFill>
                <a:schemeClr val="dk2"/>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2"/>
              </a:buClr>
              <a:buSzPts val="1400"/>
              <a:buFont typeface="Times New Roman"/>
              <a:buChar char="●"/>
            </a:pPr>
            <a:r>
              <a:rPr lang="en" dirty="0">
                <a:solidFill>
                  <a:schemeClr val="dk2"/>
                </a:solidFill>
                <a:latin typeface="Times New Roman"/>
                <a:ea typeface="Times New Roman"/>
                <a:cs typeface="Times New Roman"/>
                <a:sym typeface="Times New Roman"/>
              </a:rPr>
              <a:t>33% of responders do not think that insurance is beneficial to machine learning (</a:t>
            </a:r>
            <a:r>
              <a:rPr lang="en" dirty="0">
                <a:solidFill>
                  <a:schemeClr val="dk2"/>
                </a:solidFill>
                <a:highlight>
                  <a:srgbClr val="FFFFFF"/>
                </a:highlight>
                <a:latin typeface="Times New Roman"/>
                <a:ea typeface="Times New Roman"/>
                <a:cs typeface="Times New Roman"/>
                <a:sym typeface="Times New Roman"/>
              </a:rPr>
              <a:t>Brousmiche et al., 2018)</a:t>
            </a:r>
            <a:r>
              <a:rPr lang="en" dirty="0">
                <a:solidFill>
                  <a:schemeClr val="dk2"/>
                </a:solidFill>
                <a:latin typeface="Times New Roman"/>
                <a:ea typeface="Times New Roman"/>
                <a:cs typeface="Times New Roman"/>
                <a:sym typeface="Times New Roman"/>
              </a:rPr>
              <a:t>.</a:t>
            </a:r>
            <a:endParaRPr dirty="0">
              <a:solidFill>
                <a:schemeClr val="dk2"/>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2"/>
              </a:buClr>
              <a:buSzPts val="1400"/>
              <a:buFont typeface="Times New Roman"/>
              <a:buChar char="●"/>
            </a:pPr>
            <a:r>
              <a:rPr lang="en" dirty="0">
                <a:solidFill>
                  <a:schemeClr val="dk2"/>
                </a:solidFill>
                <a:latin typeface="Times New Roman"/>
                <a:ea typeface="Times New Roman"/>
                <a:cs typeface="Times New Roman"/>
                <a:sym typeface="Times New Roman"/>
              </a:rPr>
              <a:t>40% of respondents requested that machine learning in insurance not be implemented by COOP.</a:t>
            </a:r>
            <a:endParaRPr dirty="0">
              <a:solidFill>
                <a:schemeClr val="dk2"/>
              </a:solidFill>
              <a:latin typeface="Times New Roman"/>
              <a:ea typeface="Times New Roman"/>
              <a:cs typeface="Times New Roman"/>
              <a:sym typeface="Times New Roman"/>
            </a:endParaRPr>
          </a:p>
          <a:p>
            <a:pPr marL="0" lvl="0" indent="0" algn="l" rtl="0">
              <a:lnSpc>
                <a:spcPct val="150000"/>
              </a:lnSpc>
              <a:spcBef>
                <a:spcPts val="0"/>
              </a:spcBef>
              <a:spcAft>
                <a:spcPts val="0"/>
              </a:spcAft>
              <a:buNone/>
            </a:pPr>
            <a:endParaRPr sz="1600" dirty="0">
              <a:solidFill>
                <a:schemeClr val="dk2"/>
              </a:solidFill>
              <a:latin typeface="Lato"/>
              <a:ea typeface="Lato"/>
              <a:cs typeface="Lato"/>
              <a:sym typeface="Lato"/>
            </a:endParaRPr>
          </a:p>
        </p:txBody>
      </p:sp>
      <p:pic>
        <p:nvPicPr>
          <p:cNvPr id="4" name="Google Shape;1269;p32"/>
          <p:cNvPicPr preferRelativeResize="0"/>
          <p:nvPr/>
        </p:nvPicPr>
        <p:blipFill>
          <a:blip r:embed="rId2">
            <a:alphaModFix/>
          </a:blip>
          <a:stretch>
            <a:fillRect/>
          </a:stretch>
        </p:blipFill>
        <p:spPr>
          <a:xfrm>
            <a:off x="5487450" y="1286563"/>
            <a:ext cx="3476724" cy="2570369"/>
          </a:xfrm>
          <a:prstGeom prst="rect">
            <a:avLst/>
          </a:prstGeom>
          <a:noFill/>
          <a:ln>
            <a:noFill/>
          </a:ln>
        </p:spPr>
      </p:pic>
    </p:spTree>
    <p:extLst>
      <p:ext uri="{BB962C8B-B14F-4D97-AF65-F5344CB8AC3E}">
        <p14:creationId xmlns:p14="http://schemas.microsoft.com/office/powerpoint/2010/main" val="3405324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Findings from Primary and Secondary Research</a:t>
            </a:r>
            <a:endParaRPr lang="en-IN" dirty="0"/>
          </a:p>
        </p:txBody>
      </p:sp>
      <p:sp>
        <p:nvSpPr>
          <p:cNvPr id="3" name="Content Placeholder 2"/>
          <p:cNvSpPr>
            <a:spLocks noGrp="1"/>
          </p:cNvSpPr>
          <p:nvPr>
            <p:ph sz="quarter" idx="1"/>
          </p:nvPr>
        </p:nvSpPr>
        <p:spPr/>
        <p:txBody>
          <a:bodyPr/>
          <a:lstStyle/>
          <a:p>
            <a:r>
              <a:rPr lang="en-US" dirty="0"/>
              <a:t>Before becoming a well-known company in the UK retail sector, COOP had to endure domestic and foreign challenges to bear achievements and failures (Toda and Dawson, 2017). According to the primary research and secondary research COOP had to face challenges related to their services. As per the survey they lack in several areas as claimed by the consumers and they aim to make changes in certain areas. </a:t>
            </a:r>
            <a:endParaRPr lang="en-IN" dirty="0"/>
          </a:p>
        </p:txBody>
      </p:sp>
    </p:spTree>
    <p:extLst>
      <p:ext uri="{BB962C8B-B14F-4D97-AF65-F5344CB8AC3E}">
        <p14:creationId xmlns:p14="http://schemas.microsoft.com/office/powerpoint/2010/main" val="3232279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Alternative options </a:t>
            </a:r>
            <a:br>
              <a:rPr lang="en-US" dirty="0"/>
            </a:br>
            <a:endParaRPr lang="en-US" dirty="0"/>
          </a:p>
        </p:txBody>
      </p:sp>
      <p:sp>
        <p:nvSpPr>
          <p:cNvPr id="6" name="Content Placeholder 5">
            <a:extLst>
              <a:ext uri="{FF2B5EF4-FFF2-40B4-BE49-F238E27FC236}">
                <a16:creationId xmlns:a16="http://schemas.microsoft.com/office/drawing/2014/main" id="{2BDCC126-1515-40A3-A18E-5BA3571E2E07}"/>
              </a:ext>
            </a:extLst>
          </p:cNvPr>
          <p:cNvSpPr>
            <a:spLocks noGrp="1"/>
          </p:cNvSpPr>
          <p:nvPr>
            <p:ph sz="quarter" idx="1"/>
          </p:nvPr>
        </p:nvSpPr>
        <p:spPr/>
        <p:txBody>
          <a:bodyPr>
            <a:normAutofit/>
          </a:bodyPr>
          <a:lstStyle/>
          <a:p>
            <a:pPr lvl="0">
              <a:lnSpc>
                <a:spcPct val="100000"/>
              </a:lnSpc>
            </a:pPr>
            <a:r>
              <a:rPr lang="en-US" dirty="0"/>
              <a:t>COOP needs to include organic foods into its sales section. </a:t>
            </a:r>
          </a:p>
          <a:p>
            <a:pPr lvl="0">
              <a:lnSpc>
                <a:spcPct val="100000"/>
              </a:lnSpc>
            </a:pPr>
            <a:r>
              <a:rPr lang="en-US" dirty="0"/>
              <a:t>COOP can also consider opening small cafes and have their range of food products served there.</a:t>
            </a:r>
          </a:p>
          <a:p>
            <a:pPr lvl="0">
              <a:lnSpc>
                <a:spcPct val="100000"/>
              </a:lnSpc>
            </a:pPr>
            <a:r>
              <a:rPr lang="en-US" dirty="0"/>
              <a:t>COOP needs to improve its online services and upgrade ecommerce in order to provide better services to the customers (Craddock et al., 2019).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b="1" dirty="0"/>
              <a:t>Appropriateness of using organic foods</a:t>
            </a:r>
            <a:endParaRPr lang="en-IN" dirty="0"/>
          </a:p>
        </p:txBody>
      </p:sp>
      <p:sp>
        <p:nvSpPr>
          <p:cNvPr id="6" name="Content Placeholder 5"/>
          <p:cNvSpPr>
            <a:spLocks noGrp="1"/>
          </p:cNvSpPr>
          <p:nvPr>
            <p:ph sz="quarter" idx="1"/>
          </p:nvPr>
        </p:nvSpPr>
        <p:spPr>
          <a:xfrm>
            <a:off x="914400" y="1447800"/>
            <a:ext cx="7772400" cy="1981200"/>
          </a:xfrm>
        </p:spPr>
        <p:txBody>
          <a:bodyPr>
            <a:normAutofit fontScale="70000" lnSpcReduction="20000"/>
          </a:bodyPr>
          <a:lstStyle/>
          <a:p>
            <a:pPr fontAlgn="base"/>
            <a:r>
              <a:rPr lang="en-US" dirty="0"/>
              <a:t>COOP needs to bring more organic foods since the number of health-conscious people is gradually increasing. </a:t>
            </a:r>
          </a:p>
          <a:p>
            <a:pPr fontAlgn="base"/>
            <a:r>
              <a:rPr lang="en-US" dirty="0"/>
              <a:t>Bringing organic food will increase the brand image of the </a:t>
            </a:r>
            <a:r>
              <a:rPr lang="en-US" dirty="0" err="1"/>
              <a:t>organisation</a:t>
            </a:r>
            <a:r>
              <a:rPr lang="en-US" dirty="0"/>
              <a:t>.</a:t>
            </a:r>
          </a:p>
          <a:p>
            <a:pPr fontAlgn="base"/>
            <a:r>
              <a:rPr lang="en-US" dirty="0"/>
              <a:t>COOP can open a small booth for the people who visit their shops to encourage people to buy their products.</a:t>
            </a:r>
          </a:p>
          <a:p>
            <a:pPr fontAlgn="base"/>
            <a:r>
              <a:rPr lang="en-US" dirty="0"/>
              <a:t>COOP needs to market the products in online mode to reach the customers swiftly.</a:t>
            </a:r>
          </a:p>
          <a:p>
            <a:pPr marL="0" indent="0">
              <a:buNone/>
            </a:pPr>
            <a:endParaRPr lang="en-IN" dirty="0"/>
          </a:p>
        </p:txBody>
      </p:sp>
      <p:pic>
        <p:nvPicPr>
          <p:cNvPr id="2" name="Picture 1">
            <a:extLst>
              <a:ext uri="{FF2B5EF4-FFF2-40B4-BE49-F238E27FC236}">
                <a16:creationId xmlns:a16="http://schemas.microsoft.com/office/drawing/2014/main" id="{9A0415C3-7E1D-4F3B-9C3C-E86AFCE8498D}"/>
              </a:ext>
            </a:extLst>
          </p:cNvPr>
          <p:cNvPicPr>
            <a:picLocks noChangeAspect="1"/>
          </p:cNvPicPr>
          <p:nvPr/>
        </p:nvPicPr>
        <p:blipFill>
          <a:blip r:embed="rId3"/>
          <a:stretch>
            <a:fillRect/>
          </a:stretch>
        </p:blipFill>
        <p:spPr>
          <a:xfrm>
            <a:off x="3581400" y="3276600"/>
            <a:ext cx="4914216" cy="3282696"/>
          </a:xfrm>
          <a:prstGeom prst="rect">
            <a:avLst/>
          </a:prstGeom>
        </p:spPr>
      </p:pic>
    </p:spTree>
    <p:extLst>
      <p:ext uri="{BB962C8B-B14F-4D97-AF65-F5344CB8AC3E}">
        <p14:creationId xmlns:p14="http://schemas.microsoft.com/office/powerpoint/2010/main" val="2342523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Appropriateness of food products</a:t>
            </a:r>
            <a:endParaRPr lang="en-IN" dirty="0"/>
          </a:p>
        </p:txBody>
      </p:sp>
      <p:sp>
        <p:nvSpPr>
          <p:cNvPr id="3" name="Content Placeholder 2"/>
          <p:cNvSpPr>
            <a:spLocks noGrp="1"/>
          </p:cNvSpPr>
          <p:nvPr>
            <p:ph sz="quarter" idx="1"/>
          </p:nvPr>
        </p:nvSpPr>
        <p:spPr/>
        <p:txBody>
          <a:bodyPr>
            <a:normAutofit/>
          </a:bodyPr>
          <a:lstStyle/>
          <a:p>
            <a:pPr fontAlgn="base"/>
            <a:r>
              <a:rPr lang="en-US" dirty="0"/>
              <a:t>COOP can </a:t>
            </a:r>
            <a:r>
              <a:rPr lang="en-US" dirty="0" err="1"/>
              <a:t>relatably</a:t>
            </a:r>
            <a:r>
              <a:rPr lang="en-US" dirty="0"/>
              <a:t> go with their food products that can be served there by presenting it with different ideas.</a:t>
            </a:r>
          </a:p>
          <a:p>
            <a:pPr fontAlgn="base"/>
            <a:r>
              <a:rPr lang="en-US" dirty="0"/>
              <a:t>Setting up a </a:t>
            </a:r>
            <a:r>
              <a:rPr lang="en-US" dirty="0" smtClean="0"/>
              <a:t>comfortable cafeteria </a:t>
            </a:r>
            <a:r>
              <a:rPr lang="en-US" dirty="0"/>
              <a:t>with small openings would help attract more customers. </a:t>
            </a:r>
            <a:endParaRPr lang="en-US" dirty="0" smtClean="0"/>
          </a:p>
          <a:p>
            <a:pPr fontAlgn="base"/>
            <a:r>
              <a:rPr lang="en-US" dirty="0" smtClean="0"/>
              <a:t>COOP </a:t>
            </a:r>
            <a:r>
              <a:rPr lang="en-US" dirty="0"/>
              <a:t>can get more customers by putting advertisements for different food items with discount offers where customers come and relax with a cup of coffee. </a:t>
            </a:r>
          </a:p>
          <a:p>
            <a:pPr fontAlgn="base"/>
            <a:r>
              <a:rPr lang="en-US" dirty="0"/>
              <a:t>Providing humble hospitality shall help the company spread their fame through word of mouth advertisement.</a:t>
            </a:r>
          </a:p>
        </p:txBody>
      </p:sp>
    </p:spTree>
    <p:extLst>
      <p:ext uri="{BB962C8B-B14F-4D97-AF65-F5344CB8AC3E}">
        <p14:creationId xmlns:p14="http://schemas.microsoft.com/office/powerpoint/2010/main" val="28442661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Appropriateness of using online services</a:t>
            </a:r>
            <a:endParaRPr lang="en-IN" dirty="0"/>
          </a:p>
        </p:txBody>
      </p:sp>
      <p:sp>
        <p:nvSpPr>
          <p:cNvPr id="3" name="Content Placeholder 2"/>
          <p:cNvSpPr>
            <a:spLocks noGrp="1"/>
          </p:cNvSpPr>
          <p:nvPr>
            <p:ph sz="quarter" idx="1"/>
          </p:nvPr>
        </p:nvSpPr>
        <p:spPr/>
        <p:txBody>
          <a:bodyPr/>
          <a:lstStyle/>
          <a:p>
            <a:pPr fontAlgn="base"/>
            <a:r>
              <a:rPr lang="en-US" dirty="0"/>
              <a:t>COOP needs to upgrade its online presence.</a:t>
            </a:r>
          </a:p>
          <a:p>
            <a:pPr fontAlgn="base"/>
            <a:r>
              <a:rPr lang="en-US" dirty="0"/>
              <a:t>It will provide easy shopping options for the customers.</a:t>
            </a:r>
          </a:p>
          <a:p>
            <a:pPr fontAlgn="base"/>
            <a:r>
              <a:rPr lang="en-US" dirty="0"/>
              <a:t>COOP can set up a new online platform which is relatively attractive.</a:t>
            </a:r>
          </a:p>
          <a:p>
            <a:pPr fontAlgn="base"/>
            <a:r>
              <a:rPr lang="en-US" dirty="0"/>
              <a:t>They need to provide proper service to their customers and also maintain their co-operative wholesale services.</a:t>
            </a:r>
          </a:p>
        </p:txBody>
      </p:sp>
      <p:pic>
        <p:nvPicPr>
          <p:cNvPr id="4" name="Picture 3">
            <a:extLst>
              <a:ext uri="{FF2B5EF4-FFF2-40B4-BE49-F238E27FC236}">
                <a16:creationId xmlns:a16="http://schemas.microsoft.com/office/drawing/2014/main" id="{1854504E-0039-48F5-A36B-E9CF1B097E88}"/>
              </a:ext>
            </a:extLst>
          </p:cNvPr>
          <p:cNvPicPr>
            <a:picLocks noChangeAspect="1"/>
          </p:cNvPicPr>
          <p:nvPr/>
        </p:nvPicPr>
        <p:blipFill>
          <a:blip r:embed="rId3"/>
          <a:stretch>
            <a:fillRect/>
          </a:stretch>
        </p:blipFill>
        <p:spPr>
          <a:xfrm>
            <a:off x="1115290" y="4038600"/>
            <a:ext cx="7370619" cy="2667000"/>
          </a:xfrm>
          <a:prstGeom prst="rect">
            <a:avLst/>
          </a:prstGeom>
        </p:spPr>
      </p:pic>
    </p:spTree>
    <p:extLst>
      <p:ext uri="{BB962C8B-B14F-4D97-AF65-F5344CB8AC3E}">
        <p14:creationId xmlns:p14="http://schemas.microsoft.com/office/powerpoint/2010/main" val="34936114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a:t>Conclusion </a:t>
            </a:r>
            <a:br>
              <a:rPr lang="en-US" dirty="0"/>
            </a:br>
            <a:endParaRPr lang="en-US" dirty="0"/>
          </a:p>
        </p:txBody>
      </p:sp>
      <p:sp>
        <p:nvSpPr>
          <p:cNvPr id="2" name="Content Placeholder 1">
            <a:extLst>
              <a:ext uri="{FF2B5EF4-FFF2-40B4-BE49-F238E27FC236}">
                <a16:creationId xmlns:a16="http://schemas.microsoft.com/office/drawing/2014/main" id="{13E28A0B-F688-4650-BB9A-DD7D7DBE1A15}"/>
              </a:ext>
            </a:extLst>
          </p:cNvPr>
          <p:cNvSpPr>
            <a:spLocks noGrp="1"/>
          </p:cNvSpPr>
          <p:nvPr>
            <p:ph sz="quarter" idx="1"/>
          </p:nvPr>
        </p:nvSpPr>
        <p:spPr/>
        <p:txBody>
          <a:bodyPr/>
          <a:lstStyle/>
          <a:p>
            <a:pPr lvl="0">
              <a:lnSpc>
                <a:spcPct val="100000"/>
              </a:lnSpc>
              <a:defRPr cap="all"/>
            </a:pPr>
            <a:r>
              <a:rPr lang="en-US" dirty="0"/>
              <a:t>COOP have been in the retail industry for years and has successfully managed their business. </a:t>
            </a:r>
          </a:p>
          <a:p>
            <a:pPr lvl="0">
              <a:lnSpc>
                <a:spcPct val="100000"/>
              </a:lnSpc>
              <a:defRPr cap="all"/>
            </a:pPr>
            <a:r>
              <a:rPr lang="en-US" dirty="0"/>
              <a:t>With changing times the company should look into newer avenues </a:t>
            </a:r>
          </a:p>
          <a:p>
            <a:pPr lvl="0">
              <a:lnSpc>
                <a:spcPct val="100000"/>
              </a:lnSpc>
              <a:defRPr cap="all"/>
            </a:pPr>
            <a:r>
              <a:rPr lang="en-US" dirty="0"/>
              <a:t>innovation in Food retail and restaurant business is something that they can consider</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sz="quarter" idx="1"/>
          </p:nvPr>
        </p:nvSpPr>
        <p:spPr>
          <a:xfrm>
            <a:off x="533400" y="1447800"/>
            <a:ext cx="8153400" cy="5135562"/>
          </a:xfrm>
        </p:spPr>
        <p:txBody>
          <a:bodyPr>
            <a:normAutofit lnSpcReduction="10000"/>
          </a:bodyPr>
          <a:lstStyle/>
          <a:p>
            <a:r>
              <a:rPr lang="en-US" sz="1200" dirty="0"/>
              <a:t>Craddock, N., Ramsey, M., Spotswood, F., Halliwell, E. and </a:t>
            </a:r>
            <a:r>
              <a:rPr lang="en-US" sz="1200" dirty="0" err="1"/>
              <a:t>Diedrichs</a:t>
            </a:r>
            <a:r>
              <a:rPr lang="en-US" sz="1200" dirty="0"/>
              <a:t>, P.C., 2019. Can big business foster positive body image? Qualitative insights from industry leaders walking the talk. </a:t>
            </a:r>
            <a:r>
              <a:rPr lang="en-US" sz="1200" i="1" dirty="0"/>
              <a:t>Body image</a:t>
            </a:r>
            <a:r>
              <a:rPr lang="en-US" sz="1200" dirty="0"/>
              <a:t>, </a:t>
            </a:r>
            <a:r>
              <a:rPr lang="en-US" sz="1200" i="1" dirty="0"/>
              <a:t>30</a:t>
            </a:r>
            <a:r>
              <a:rPr lang="en-US" sz="1200" dirty="0"/>
              <a:t>, pp.93-106.</a:t>
            </a:r>
          </a:p>
          <a:p>
            <a:r>
              <a:rPr lang="en-US" sz="1200" dirty="0"/>
              <a:t>Harris, P. and </a:t>
            </a:r>
            <a:r>
              <a:rPr lang="en-US" sz="1200" dirty="0" err="1"/>
              <a:t>Usuriaga</a:t>
            </a:r>
            <a:r>
              <a:rPr lang="en-US" sz="1200" dirty="0"/>
              <a:t>, D., 2017, June. An Investigation of Offline/Online Channel Patronage Transference in the UK Grocery Sector. In </a:t>
            </a:r>
            <a:r>
              <a:rPr lang="en-US" sz="1200" i="1" dirty="0"/>
              <a:t>Academy of Marketing Science World Marketing Congress</a:t>
            </a:r>
            <a:r>
              <a:rPr lang="en-US" sz="1200" dirty="0"/>
              <a:t> (pp. 53-59). Springer, Cham.</a:t>
            </a:r>
          </a:p>
          <a:p>
            <a:r>
              <a:rPr lang="en-US" sz="1200" dirty="0" err="1"/>
              <a:t>Leite</a:t>
            </a:r>
            <a:r>
              <a:rPr lang="en-US" sz="1200" dirty="0"/>
              <a:t>, B.T.D.S., 2020. </a:t>
            </a:r>
            <a:r>
              <a:rPr lang="en-US" sz="1200" i="1" dirty="0"/>
              <a:t>COOP out of fashion the case of an outdated brick and mortar</a:t>
            </a:r>
            <a:r>
              <a:rPr lang="en-US" sz="1200" dirty="0"/>
              <a:t> (Doctoral dissertation).</a:t>
            </a:r>
          </a:p>
          <a:p>
            <a:r>
              <a:rPr lang="en-US" sz="1200" dirty="0"/>
              <a:t/>
            </a:r>
            <a:br>
              <a:rPr lang="en-US" sz="1200" dirty="0"/>
            </a:br>
            <a:r>
              <a:rPr lang="en-US" sz="1200" dirty="0" err="1"/>
              <a:t>Heide</a:t>
            </a:r>
            <a:r>
              <a:rPr lang="en-US" sz="1200" dirty="0"/>
              <a:t>, M. and </a:t>
            </a:r>
            <a:r>
              <a:rPr lang="en-US" sz="1200" dirty="0" err="1"/>
              <a:t>Altintzoglou</a:t>
            </a:r>
            <a:r>
              <a:rPr lang="en-US" sz="1200" dirty="0"/>
              <a:t>, T., 2018. The UK retail market for fresh and defrosted cod.</a:t>
            </a:r>
          </a:p>
          <a:p>
            <a:r>
              <a:rPr lang="en-US" sz="1200" dirty="0"/>
              <a:t/>
            </a:r>
            <a:br>
              <a:rPr lang="en-US" sz="1200" dirty="0"/>
            </a:br>
            <a:r>
              <a:rPr lang="en-US" sz="1200" dirty="0"/>
              <a:t>Scott, P. and Walker, J.T., 2017. Barriers to ‘</a:t>
            </a:r>
            <a:r>
              <a:rPr lang="en-US" sz="1200" dirty="0" err="1"/>
              <a:t>industrialisation’for</a:t>
            </a:r>
            <a:r>
              <a:rPr lang="en-US" sz="1200" dirty="0"/>
              <a:t> interwar British retailing? The case of COOP Ltd. </a:t>
            </a:r>
            <a:r>
              <a:rPr lang="en-US" sz="1200" i="1" dirty="0"/>
              <a:t>Business History</a:t>
            </a:r>
            <a:r>
              <a:rPr lang="en-US" sz="1200" dirty="0"/>
              <a:t>, </a:t>
            </a:r>
            <a:r>
              <a:rPr lang="en-US" sz="1200" i="1" dirty="0"/>
              <a:t>59</a:t>
            </a:r>
            <a:r>
              <a:rPr lang="en-US" sz="1200" dirty="0"/>
              <a:t>(2), pp.179-201.</a:t>
            </a:r>
          </a:p>
          <a:p>
            <a:r>
              <a:rPr lang="en-US" sz="1200" dirty="0"/>
              <a:t/>
            </a:r>
            <a:br>
              <a:rPr lang="en-US" sz="1200" dirty="0"/>
            </a:br>
            <a:r>
              <a:rPr lang="en-US" sz="1200" dirty="0"/>
              <a:t>Toda, Y. and Dawson, J., 2017. COOP’s CSR Approach to Promotion of Healthy Eating. </a:t>
            </a:r>
            <a:r>
              <a:rPr lang="en-US" sz="1200" i="1" dirty="0"/>
              <a:t>Explorations in Globalization and </a:t>
            </a:r>
            <a:r>
              <a:rPr lang="en-US" sz="1200" i="1" dirty="0" err="1"/>
              <a:t>Glocalization</a:t>
            </a:r>
            <a:r>
              <a:rPr lang="en-US" sz="1200" i="1" dirty="0"/>
              <a:t>: Marketing History through the Ages</a:t>
            </a:r>
            <a:r>
              <a:rPr lang="en-US" sz="1200" dirty="0"/>
              <a:t>.</a:t>
            </a:r>
          </a:p>
          <a:p>
            <a:r>
              <a:rPr lang="en-US" sz="1200" dirty="0" err="1"/>
              <a:t>Gazzola</a:t>
            </a:r>
            <a:r>
              <a:rPr lang="en-US" sz="1200" dirty="0"/>
              <a:t>, P., </a:t>
            </a:r>
            <a:r>
              <a:rPr lang="en-US" sz="1200" dirty="0" err="1"/>
              <a:t>Pavione</a:t>
            </a:r>
            <a:r>
              <a:rPr lang="en-US" sz="1200" dirty="0"/>
              <a:t>, E., </a:t>
            </a:r>
            <a:r>
              <a:rPr lang="en-US" sz="1200" dirty="0" err="1"/>
              <a:t>Pezzetti</a:t>
            </a:r>
            <a:r>
              <a:rPr lang="en-US" sz="1200" dirty="0"/>
              <a:t>, R. and </a:t>
            </a:r>
            <a:r>
              <a:rPr lang="en-US" sz="1200" dirty="0" err="1"/>
              <a:t>Grechi</a:t>
            </a:r>
            <a:r>
              <a:rPr lang="en-US" sz="1200" dirty="0"/>
              <a:t>, D., 2020. Trends in the fashion industry. The perception of sustainability and circular economy: A gender/generation quantitative approach. </a:t>
            </a:r>
            <a:r>
              <a:rPr lang="en-US" sz="1200" i="1" dirty="0"/>
              <a:t>Sustainability</a:t>
            </a:r>
            <a:r>
              <a:rPr lang="en-US" sz="1200" dirty="0"/>
              <a:t>, </a:t>
            </a:r>
            <a:r>
              <a:rPr lang="en-US" sz="1200" i="1" dirty="0"/>
              <a:t>12</a:t>
            </a:r>
            <a:r>
              <a:rPr lang="en-US" sz="1200" dirty="0"/>
              <a:t>(7), p.2809.</a:t>
            </a:r>
          </a:p>
          <a:p>
            <a:r>
              <a:rPr lang="en-US" sz="1200" dirty="0"/>
              <a:t>Wang, H., Liu, H., Kim, S.J. and Kim, K.H., 2019. Sustainable fashion index model and its implication. </a:t>
            </a:r>
            <a:r>
              <a:rPr lang="en-US" sz="1200" i="1" dirty="0"/>
              <a:t>Journal of Business Research</a:t>
            </a:r>
            <a:r>
              <a:rPr lang="en-US" sz="1200" dirty="0"/>
              <a:t>, </a:t>
            </a:r>
            <a:r>
              <a:rPr lang="en-US" sz="1200" i="1" dirty="0"/>
              <a:t>99</a:t>
            </a:r>
            <a:r>
              <a:rPr lang="en-US" sz="1200" dirty="0"/>
              <a:t>, pp.430-437.</a:t>
            </a:r>
          </a:p>
          <a:p>
            <a:r>
              <a:rPr lang="en-US" sz="1200" dirty="0" err="1"/>
              <a:t>Kuimov</a:t>
            </a:r>
            <a:r>
              <a:rPr lang="en-US" sz="1200" dirty="0"/>
              <a:t>, V., </a:t>
            </a:r>
            <a:r>
              <a:rPr lang="en-US" sz="1200" dirty="0" err="1"/>
              <a:t>Shcherbenko</a:t>
            </a:r>
            <a:r>
              <a:rPr lang="en-US" sz="1200" dirty="0"/>
              <a:t>, E. and </a:t>
            </a:r>
            <a:r>
              <a:rPr lang="en-US" sz="1200" dirty="0" err="1"/>
              <a:t>Yamskikh</a:t>
            </a:r>
            <a:r>
              <a:rPr lang="en-US" sz="1200" dirty="0"/>
              <a:t>, T., 2018. The role of cooperative-network interactions in maintaining competition in the local food market.</a:t>
            </a:r>
          </a:p>
          <a:p>
            <a:r>
              <a:rPr lang="en-US" sz="1200" dirty="0"/>
              <a:t>DİŞLİ, G., 2018. Functional spaces and furnishing designs in the historical Anatolian Seljuk and Ottoman hospitals. </a:t>
            </a:r>
            <a:r>
              <a:rPr lang="en-US" sz="1200" i="1" dirty="0"/>
              <a:t>WIT Transactions on the Built Environment</a:t>
            </a:r>
            <a:r>
              <a:rPr lang="en-US" sz="1200" dirty="0"/>
              <a:t>, </a:t>
            </a:r>
            <a:r>
              <a:rPr lang="en-US" sz="1200" i="1" dirty="0"/>
              <a:t>177</a:t>
            </a:r>
            <a:r>
              <a:rPr lang="en-US" sz="1200" dirty="0"/>
              <a:t>, pp.209-220.</a:t>
            </a:r>
          </a:p>
          <a:p>
            <a:r>
              <a:rPr lang="en-US" sz="1200" dirty="0"/>
              <a:t>Young, C.W., Russell, S.V., Robinson, C.A. and </a:t>
            </a:r>
            <a:r>
              <a:rPr lang="en-US" sz="1200" dirty="0" err="1"/>
              <a:t>Chintakayala</a:t>
            </a:r>
            <a:r>
              <a:rPr lang="en-US" sz="1200" dirty="0"/>
              <a:t>, P.K., 2018. Sustainable retailing–influencing consumer </a:t>
            </a:r>
            <a:r>
              <a:rPr lang="en-US" sz="1200" dirty="0" err="1"/>
              <a:t>behaviour</a:t>
            </a:r>
            <a:r>
              <a:rPr lang="en-US" sz="1200" dirty="0"/>
              <a:t> on food waste. </a:t>
            </a:r>
            <a:r>
              <a:rPr lang="en-US" sz="1200" i="1" dirty="0"/>
              <a:t>Business Strategy and the Environment</a:t>
            </a:r>
            <a:r>
              <a:rPr lang="en-US" sz="1200" dirty="0"/>
              <a:t>, </a:t>
            </a:r>
            <a:r>
              <a:rPr lang="en-US" sz="1200" i="1" dirty="0"/>
              <a:t>27</a:t>
            </a:r>
            <a:r>
              <a:rPr lang="en-US" sz="1200" dirty="0"/>
              <a:t>(1), pp.1-15.</a:t>
            </a:r>
          </a:p>
          <a:p>
            <a:r>
              <a:rPr lang="en-US" sz="1200" dirty="0"/>
              <a:t>COOP, 2021. </a:t>
            </a:r>
            <a:r>
              <a:rPr lang="en-US" sz="1200" i="1" dirty="0"/>
              <a:t>Our Co-op</a:t>
            </a:r>
            <a:r>
              <a:rPr lang="en-US" sz="1200" dirty="0"/>
              <a:t>. [online] Co-operative.coop. Available at: &lt;https://www.co-operative.coop/about-us/our-co-op&gt; [Accessed 20 July 2021].</a:t>
            </a:r>
          </a:p>
          <a:p>
            <a:endParaRPr lang="en-US" sz="900" dirty="0"/>
          </a:p>
          <a:p>
            <a:endParaRPr lang="en-US" sz="900" dirty="0"/>
          </a:p>
          <a:p>
            <a:pPr>
              <a:buNone/>
            </a:pPr>
            <a:endParaRPr lang="en-US" sz="9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0</TotalTime>
  <Words>2803</Words>
  <Application>Microsoft Office PowerPoint</Application>
  <PresentationFormat>On-screen Show (4:3)</PresentationFormat>
  <Paragraphs>297</Paragraphs>
  <Slides>18</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Calibri</vt:lpstr>
      <vt:lpstr>Courier New</vt:lpstr>
      <vt:lpstr>Franklin Gothic Book</vt:lpstr>
      <vt:lpstr>Lato</vt:lpstr>
      <vt:lpstr>Perpetua</vt:lpstr>
      <vt:lpstr>Times New Roman</vt:lpstr>
      <vt:lpstr>Wingdings 2</vt:lpstr>
      <vt:lpstr>Equity</vt:lpstr>
      <vt:lpstr>Group Presentation COOP</vt:lpstr>
      <vt:lpstr>Introduction </vt:lpstr>
      <vt:lpstr>COOP  </vt:lpstr>
      <vt:lpstr>Business activities: Consumer Co-operative </vt:lpstr>
      <vt:lpstr>Contd...</vt:lpstr>
      <vt:lpstr>Business activities: Food retail </vt:lpstr>
      <vt:lpstr>Contd...</vt:lpstr>
      <vt:lpstr>PowerPoint Presentation</vt:lpstr>
      <vt:lpstr>PowerPoint Presentation</vt:lpstr>
      <vt:lpstr>PowerPoint Presentation</vt:lpstr>
      <vt:lpstr>PowerPoint Presentation</vt:lpstr>
      <vt:lpstr>Findings from Primary and Secondary Research</vt:lpstr>
      <vt:lpstr>Alternative options  </vt:lpstr>
      <vt:lpstr>Appropriateness of using organic foods</vt:lpstr>
      <vt:lpstr>Appropriateness of food products</vt:lpstr>
      <vt:lpstr>Appropriateness of using online services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COOP</dc:title>
  <dc:creator/>
  <cp:lastModifiedBy/>
  <cp:revision>2</cp:revision>
  <dcterms:created xsi:type="dcterms:W3CDTF">2021-07-16T09:36:23Z</dcterms:created>
  <dcterms:modified xsi:type="dcterms:W3CDTF">2021-07-23T13:59:24Z</dcterms:modified>
</cp:coreProperties>
</file>