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47" r:id="rId3"/>
    <p:sldId id="257" r:id="rId4"/>
    <p:sldId id="276" r:id="rId5"/>
    <p:sldId id="277" r:id="rId6"/>
    <p:sldId id="278" r:id="rId7"/>
    <p:sldId id="279" r:id="rId8"/>
    <p:sldId id="260" r:id="rId9"/>
    <p:sldId id="348" r:id="rId10"/>
    <p:sldId id="261" r:id="rId11"/>
    <p:sldId id="337" r:id="rId12"/>
    <p:sldId id="338" r:id="rId13"/>
    <p:sldId id="339" r:id="rId14"/>
    <p:sldId id="340" r:id="rId15"/>
    <p:sldId id="341" r:id="rId16"/>
    <p:sldId id="342" r:id="rId17"/>
    <p:sldId id="343" r:id="rId18"/>
    <p:sldId id="344" r:id="rId19"/>
    <p:sldId id="345" r:id="rId20"/>
    <p:sldId id="34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741"/>
  </p:normalViewPr>
  <p:slideViewPr>
    <p:cSldViewPr snapToGrid="0">
      <p:cViewPr varScale="1">
        <p:scale>
          <a:sx n="111" d="100"/>
          <a:sy n="111" d="100"/>
        </p:scale>
        <p:origin x="6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97279-7024-9E9B-1468-84EA262075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05593C-3F19-D189-2FD7-2CF0743618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932BC3-A9D6-8FED-408C-5FA29BB21249}"/>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3B23E6D1-E2A6-0D9B-5197-4133837153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9F3186-3C0C-2572-F72A-DBCE0782D019}"/>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36744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FE386-B944-F5FB-E1AD-99179233F0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B8356C-1CD9-6054-EBB0-78411E7545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60C033-16CD-DEBA-FB90-4759F5D8CE7D}"/>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E1303FDD-CA30-09E2-1022-85DBE52CCE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AC555C-2DB5-9492-6FCE-F29BDC1B8B50}"/>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748271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24DA8-8903-3224-D870-81050CE646A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3464819-019F-5DFC-0837-D46A048C11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7B728B-CE92-B1FF-A112-4EBC5EB01A13}"/>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789EEA58-A25D-693E-235C-DE8AEBF6DF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7DA1B-B297-7890-1301-E94310FD0B65}"/>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3930650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6B73B-A964-C106-CCF9-58AB213593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B1049E-4A36-B94E-1691-4791743BFD0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BCBDDFA-5319-4F61-13BF-6CD8578F0C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A13D879-F0D2-9890-4730-AB7036254368}"/>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6" name="Footer Placeholder 5">
            <a:extLst>
              <a:ext uri="{FF2B5EF4-FFF2-40B4-BE49-F238E27FC236}">
                <a16:creationId xmlns:a16="http://schemas.microsoft.com/office/drawing/2014/main" id="{9B990596-B276-F982-EE98-766B1D45C9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36B11D-4063-85A3-760B-6D386ACD1A58}"/>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045311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EC4CD-7C00-5CE1-FF6E-8682E9848BC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6A963B7-76AC-65B0-2B0B-973E132353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9BFC51-AE41-6801-CC2A-C0B3DA419B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7B0606E-B53C-24AE-4936-729BAF2607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21F093-449F-A10B-EC04-2AE243EE80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A2D6D68-941E-3F74-F555-63FEEB4741BF}"/>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8" name="Footer Placeholder 7">
            <a:extLst>
              <a:ext uri="{FF2B5EF4-FFF2-40B4-BE49-F238E27FC236}">
                <a16:creationId xmlns:a16="http://schemas.microsoft.com/office/drawing/2014/main" id="{0B7ACAB7-ADD2-777C-8437-F0B393C1CD6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47B065F-3268-DE37-2F4D-9D85E5223087}"/>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3151385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EFE98-BF5C-62F0-5B11-66372E6E30B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614D5E4-5AD6-9D1B-CC5B-F7BF6E882029}"/>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4" name="Footer Placeholder 3">
            <a:extLst>
              <a:ext uri="{FF2B5EF4-FFF2-40B4-BE49-F238E27FC236}">
                <a16:creationId xmlns:a16="http://schemas.microsoft.com/office/drawing/2014/main" id="{EAD2D332-E4A1-9B50-C0D2-382EC420C34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9A0A81-1BB1-FE54-711E-B478479BE93F}"/>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99458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595F24-EED9-06A8-2B1D-AFFD01858F32}"/>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3" name="Footer Placeholder 2">
            <a:extLst>
              <a:ext uri="{FF2B5EF4-FFF2-40B4-BE49-F238E27FC236}">
                <a16:creationId xmlns:a16="http://schemas.microsoft.com/office/drawing/2014/main" id="{F0EC5A0F-FC2C-C183-7340-F8B1B92733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6E7015-09BB-A67C-B2FB-5AAD4B0292E8}"/>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493667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09ABC-FCF5-0418-05BF-3D381D1BAF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CE806C-F309-88C9-4B22-25B53AB78D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EC2F46-BA6D-3AAC-C169-8F38FDBF37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7E308B-DFA8-8C3F-00C8-A9740C5892A5}"/>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6" name="Footer Placeholder 5">
            <a:extLst>
              <a:ext uri="{FF2B5EF4-FFF2-40B4-BE49-F238E27FC236}">
                <a16:creationId xmlns:a16="http://schemas.microsoft.com/office/drawing/2014/main" id="{2FF76D87-E196-D39D-AEEB-96B2089D15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AFEEC3-A800-E844-D972-15B7FB2AD866}"/>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3666796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E15B6-43E1-942A-D85F-FB80935DAD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A98107-B835-ED7F-649F-E50999D125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68E7F3A6-F04E-D468-6466-F7D312666A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FD6DBF-76CE-DEAF-6E2D-FB7B20E5F48D}"/>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6" name="Footer Placeholder 5">
            <a:extLst>
              <a:ext uri="{FF2B5EF4-FFF2-40B4-BE49-F238E27FC236}">
                <a16:creationId xmlns:a16="http://schemas.microsoft.com/office/drawing/2014/main" id="{6AE64139-ABF9-C95C-C031-0E6CCD322F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F0A04A-1956-F370-E60B-C6255F7E95D9}"/>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2967933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03847-7CBD-08A8-59D8-2C26F5119B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2392B1-5432-A633-ACD7-1580DBDF77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B5A99F-72F9-8892-9066-B4DDEB6131CF}"/>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E1BA07AA-3026-8DB3-6525-98E31A1991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253868-6E1A-D3AC-1BDC-D30A3BFA90AA}"/>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779160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135AEB-384E-E636-B114-173C43C8C84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420526-2FDE-E2C5-F2F9-AA4F1870BC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F80C0-C9AF-0043-AF53-7925A6A7AAB9}"/>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E03996BE-5340-1AC0-1F80-932ABE7F02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BE5A4D-7738-38E7-73AD-F0F219D3BE5C}"/>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2784638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20BBCE-ACD7-2CE6-02B6-A57BBE1D05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46D7A9A-62BC-B6A4-CD9E-1B81CB6E1A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030746-D53C-52D6-A5B2-04D7C6DD93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86DCF517-B0D1-04EF-6D96-D022CAB8BD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860DD38-2DE9-BF41-267B-095D4E02CF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9B40F-420D-C147-A2BF-325EAD909DEA}" type="slidenum">
              <a:rPr lang="en-US" smtClean="0"/>
              <a:t>‹#›</a:t>
            </a:fld>
            <a:endParaRPr lang="en-US"/>
          </a:p>
        </p:txBody>
      </p:sp>
    </p:spTree>
    <p:extLst>
      <p:ext uri="{BB962C8B-B14F-4D97-AF65-F5344CB8AC3E}">
        <p14:creationId xmlns:p14="http://schemas.microsoft.com/office/powerpoint/2010/main" val="56705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re-thinkingthefuture.com/tag/skyscraper/"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thinkingthefuture.com/wp-content/uploads/2021/05/A4056-15-Examples-of-Dynamic-Architecture-with-moving-elements-Image6.jpg"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azine printing process">
            <a:extLst>
              <a:ext uri="{FF2B5EF4-FFF2-40B4-BE49-F238E27FC236}">
                <a16:creationId xmlns:a16="http://schemas.microsoft.com/office/drawing/2014/main" id="{21C2B8A5-0BA9-AB2F-2C67-791ED5F8A5DE}"/>
              </a:ext>
            </a:extLst>
          </p:cNvPr>
          <p:cNvPicPr>
            <a:picLocks noChangeAspect="1"/>
          </p:cNvPicPr>
          <p:nvPr/>
        </p:nvPicPr>
        <p:blipFill rotWithShape="1">
          <a:blip r:embed="rId2">
            <a:alphaModFix amt="50000"/>
          </a:blip>
          <a:srcRect t="19804" b="691"/>
          <a:stretch/>
        </p:blipFill>
        <p:spPr>
          <a:xfrm>
            <a:off x="20" y="1"/>
            <a:ext cx="12191980" cy="6857999"/>
          </a:xfrm>
          <a:prstGeom prst="rect">
            <a:avLst/>
          </a:prstGeom>
        </p:spPr>
      </p:pic>
      <p:sp>
        <p:nvSpPr>
          <p:cNvPr id="2" name="Title 1">
            <a:extLst>
              <a:ext uri="{FF2B5EF4-FFF2-40B4-BE49-F238E27FC236}">
                <a16:creationId xmlns:a16="http://schemas.microsoft.com/office/drawing/2014/main" id="{FC1BDD9F-7E9C-B1D8-799A-C97F79376BC0}"/>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MA Art &amp; Design</a:t>
            </a:r>
            <a:br>
              <a:rPr lang="en-US" dirty="0">
                <a:solidFill>
                  <a:srgbClr val="FFFFFF"/>
                </a:solidFill>
              </a:rPr>
            </a:br>
            <a:endParaRPr lang="en-US" dirty="0">
              <a:solidFill>
                <a:srgbClr val="FFFFFF"/>
              </a:solidFill>
            </a:endParaRPr>
          </a:p>
        </p:txBody>
      </p:sp>
      <p:sp>
        <p:nvSpPr>
          <p:cNvPr id="3" name="Subtitle 2">
            <a:extLst>
              <a:ext uri="{FF2B5EF4-FFF2-40B4-BE49-F238E27FC236}">
                <a16:creationId xmlns:a16="http://schemas.microsoft.com/office/drawing/2014/main" id="{8B02F156-32DD-7A25-EC25-8F6834DACDB0}"/>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Connecting the connections</a:t>
            </a:r>
          </a:p>
        </p:txBody>
      </p:sp>
    </p:spTree>
    <p:extLst>
      <p:ext uri="{BB962C8B-B14F-4D97-AF65-F5344CB8AC3E}">
        <p14:creationId xmlns:p14="http://schemas.microsoft.com/office/powerpoint/2010/main" val="16907905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F05AF-4056-471C-5EB0-07343FD8D6A6}"/>
              </a:ext>
            </a:extLst>
          </p:cNvPr>
          <p:cNvSpPr>
            <a:spLocks noGrp="1"/>
          </p:cNvSpPr>
          <p:nvPr>
            <p:ph type="title"/>
          </p:nvPr>
        </p:nvSpPr>
        <p:spPr/>
        <p:txBody>
          <a:bodyPr/>
          <a:lstStyle/>
          <a:p>
            <a:r>
              <a:rPr lang="en-GB" b="1" u="sng" dirty="0">
                <a:latin typeface="Arial" panose="020B0604020202020204" pitchFamily="34" charset="0"/>
                <a:ea typeface="Times New Roman" panose="02020603050405020304" pitchFamily="18" charset="0"/>
              </a:rPr>
              <a:t>Submission Type:</a:t>
            </a:r>
            <a:br>
              <a:rPr lang="en-GB" dirty="0">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C891A33-A57B-9A6A-BF46-264499D07778}"/>
              </a:ext>
            </a:extLst>
          </p:cNvPr>
          <p:cNvSpPr>
            <a:spLocks noGrp="1"/>
          </p:cNvSpPr>
          <p:nvPr>
            <p:ph idx="1"/>
          </p:nvPr>
        </p:nvSpPr>
        <p:spPr/>
        <p:txBody>
          <a:bodyPr>
            <a:normAutofit fontScale="70000" lnSpcReduction="20000"/>
          </a:bodyPr>
          <a:lstStyle/>
          <a:p>
            <a:pPr marL="685800" indent="0">
              <a:lnSpc>
                <a:spcPct val="120000"/>
              </a:lnSpc>
              <a:buNone/>
            </a:pPr>
            <a:r>
              <a:rPr lang="en-GB" sz="1800" dirty="0">
                <a:effectLst/>
                <a:latin typeface="Arial" panose="020B0604020202020204" pitchFamily="34" charset="0"/>
                <a:ea typeface="Times New Roman" panose="02020603050405020304" pitchFamily="18" charset="0"/>
              </a:rPr>
              <a:t>The portfolio for this module consists of two essential elements, each forming a crucial part of your submission and showcasing your engagement with external opportunities and the creative process:</a:t>
            </a:r>
            <a:endParaRPr lang="en-GB" sz="1800" dirty="0">
              <a:effectLst/>
              <a:latin typeface="Times New Roman" panose="02020603050405020304" pitchFamily="18" charset="0"/>
              <a:ea typeface="Times New Roman" panose="02020603050405020304" pitchFamily="18" charset="0"/>
            </a:endParaRPr>
          </a:p>
          <a:p>
            <a:pPr marL="685800" indent="0">
              <a:lnSpc>
                <a:spcPct val="120000"/>
              </a:lnSpc>
              <a:buNone/>
            </a:pPr>
            <a:r>
              <a:rPr lang="en-GB" sz="1800" b="1" u="none" strike="noStrike"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lvl="0" indent="0">
              <a:lnSpc>
                <a:spcPct val="120000"/>
              </a:lnSpc>
              <a:buNone/>
            </a:pPr>
            <a:r>
              <a:rPr lang="en-GB" sz="1800" b="1" u="sng" dirty="0">
                <a:effectLst/>
                <a:latin typeface="Arial" panose="020B0604020202020204" pitchFamily="34" charset="0"/>
                <a:ea typeface="Times New Roman" panose="02020603050405020304" pitchFamily="18" charset="0"/>
              </a:rPr>
              <a:t>5 Pieces of Creative Practice Aimed at a Gallery/Festival/Design Show:</a:t>
            </a:r>
            <a:endParaRPr lang="en-GB" sz="1800" dirty="0">
              <a:effectLst/>
              <a:latin typeface="Times New Roman" panose="02020603050405020304" pitchFamily="18" charset="0"/>
              <a:ea typeface="Times New Roman" panose="02020603050405020304" pitchFamily="18" charset="0"/>
            </a:endParaRPr>
          </a:p>
          <a:p>
            <a:pPr marL="1371600">
              <a:lnSpc>
                <a:spcPct val="120000"/>
              </a:lnSpc>
            </a:pPr>
            <a:r>
              <a:rPr lang="en-GB" sz="1800" dirty="0">
                <a:effectLst/>
                <a:latin typeface="Arial" panose="020B0604020202020204" pitchFamily="34" charset="0"/>
                <a:ea typeface="Times New Roman" panose="02020603050405020304" pitchFamily="18" charset="0"/>
              </a:rPr>
              <a:t>In this component, you will present five distinct pieces of creative practice specifically tailored for potential inclusion in gallery exhibitions, festivals, or design shows. These works should demonstrate your </a:t>
            </a:r>
            <a:r>
              <a:rPr lang="en-GB" sz="1800" b="1" dirty="0">
                <a:effectLst/>
                <a:latin typeface="Arial" panose="020B0604020202020204" pitchFamily="34" charset="0"/>
                <a:ea typeface="Times New Roman" panose="02020603050405020304" pitchFamily="18" charset="0"/>
              </a:rPr>
              <a:t>artistic skills, conceptual depth, and alignment with the chosen external context. </a:t>
            </a:r>
            <a:r>
              <a:rPr lang="en-GB" sz="1800" dirty="0">
                <a:effectLst/>
                <a:latin typeface="Arial" panose="020B0604020202020204" pitchFamily="34" charset="0"/>
                <a:ea typeface="Times New Roman" panose="02020603050405020304" pitchFamily="18" charset="0"/>
              </a:rPr>
              <a:t>Through your selection, you will showcase your ability to engage with the requirements and expectations of external platforms, considering factors such as </a:t>
            </a:r>
            <a:r>
              <a:rPr lang="en-GB" sz="1800" b="1" dirty="0">
                <a:effectLst/>
                <a:latin typeface="Arial" panose="020B0604020202020204" pitchFamily="34" charset="0"/>
                <a:ea typeface="Times New Roman" panose="02020603050405020304" pitchFamily="18" charset="0"/>
              </a:rPr>
              <a:t>audience, theme, and artistic expression.</a:t>
            </a:r>
            <a:endParaRPr lang="en-GB" sz="1800" b="1" dirty="0">
              <a:effectLst/>
              <a:latin typeface="Times New Roman" panose="02020603050405020304" pitchFamily="18" charset="0"/>
              <a:ea typeface="Times New Roman" panose="02020603050405020304" pitchFamily="18" charset="0"/>
            </a:endParaRPr>
          </a:p>
          <a:p>
            <a:pPr marL="685800" indent="0">
              <a:lnSpc>
                <a:spcPct val="120000"/>
              </a:lnSpc>
              <a:buNone/>
            </a:pPr>
            <a:r>
              <a:rPr lang="en-GB" sz="1800" b="1" u="none" strike="noStrike"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lvl="0" indent="0">
              <a:lnSpc>
                <a:spcPct val="120000"/>
              </a:lnSpc>
              <a:buNone/>
            </a:pPr>
            <a:r>
              <a:rPr lang="en-GB" sz="1800" b="1" u="sng" dirty="0">
                <a:effectLst/>
                <a:latin typeface="Arial" panose="020B0604020202020204" pitchFamily="34" charset="0"/>
                <a:ea typeface="Times New Roman" panose="02020603050405020304" pitchFamily="18" charset="0"/>
              </a:rPr>
              <a:t>3000-Word Research Diary Documenting the Process:</a:t>
            </a:r>
            <a:endParaRPr lang="en-GB" sz="1800" dirty="0">
              <a:effectLst/>
              <a:latin typeface="Times New Roman" panose="02020603050405020304" pitchFamily="18" charset="0"/>
              <a:ea typeface="Times New Roman" panose="02020603050405020304" pitchFamily="18" charset="0"/>
            </a:endParaRPr>
          </a:p>
          <a:p>
            <a:pPr marL="1371600">
              <a:lnSpc>
                <a:spcPct val="120000"/>
              </a:lnSpc>
            </a:pPr>
            <a:r>
              <a:rPr lang="en-GB" sz="1800" dirty="0">
                <a:effectLst/>
                <a:latin typeface="Arial" panose="020B0604020202020204" pitchFamily="34" charset="0"/>
                <a:ea typeface="Times New Roman" panose="02020603050405020304" pitchFamily="18" charset="0"/>
              </a:rPr>
              <a:t>The research diary serves as a comprehensive record of your creative journey throughout the module. It should document your </a:t>
            </a:r>
            <a:r>
              <a:rPr lang="en-GB" sz="1800" b="1" u="sng" dirty="0">
                <a:effectLst/>
                <a:latin typeface="Arial" panose="020B0604020202020204" pitchFamily="34" charset="0"/>
                <a:ea typeface="Times New Roman" panose="02020603050405020304" pitchFamily="18" charset="0"/>
              </a:rPr>
              <a:t>research, ideation, experimentation, and decision-making </a:t>
            </a:r>
            <a:r>
              <a:rPr lang="en-GB" sz="1800" dirty="0">
                <a:effectLst/>
                <a:latin typeface="Arial" panose="020B0604020202020204" pitchFamily="34" charset="0"/>
                <a:ea typeface="Times New Roman" panose="02020603050405020304" pitchFamily="18" charset="0"/>
              </a:rPr>
              <a:t>processes behind the development of the five creative pieces mentioned above. The diary offers insights into your </a:t>
            </a:r>
            <a:r>
              <a:rPr lang="en-GB" sz="1800" b="1" u="sng" dirty="0">
                <a:effectLst/>
                <a:latin typeface="Arial" panose="020B0604020202020204" pitchFamily="34" charset="0"/>
                <a:ea typeface="Times New Roman" panose="02020603050405020304" pitchFamily="18" charset="0"/>
              </a:rPr>
              <a:t>creative thinking</a:t>
            </a:r>
            <a:r>
              <a:rPr lang="en-GB" sz="1800" dirty="0">
                <a:effectLst/>
                <a:latin typeface="Arial" panose="020B0604020202020204" pitchFamily="34" charset="0"/>
                <a:ea typeface="Times New Roman" panose="02020603050405020304" pitchFamily="18" charset="0"/>
              </a:rPr>
              <a:t>, the inspiration behind your works, any challenges faced, and how you addressed them. It provides an opportunity to critically reflect on your artistic choices, research findings, and the evolution of your ideas within the context of external opportunities.</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338216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7401C-49A1-2867-21F1-85001C26E1CA}"/>
              </a:ext>
            </a:extLst>
          </p:cNvPr>
          <p:cNvSpPr>
            <a:spLocks noGrp="1"/>
          </p:cNvSpPr>
          <p:nvPr>
            <p:ph type="title"/>
          </p:nvPr>
        </p:nvSpPr>
        <p:spPr/>
        <p:txBody>
          <a:bodyPr/>
          <a:lstStyle/>
          <a:p>
            <a:r>
              <a:rPr lang="en-US" dirty="0"/>
              <a:t>So far</a:t>
            </a:r>
          </a:p>
        </p:txBody>
      </p:sp>
      <p:sp>
        <p:nvSpPr>
          <p:cNvPr id="3" name="Content Placeholder 2">
            <a:extLst>
              <a:ext uri="{FF2B5EF4-FFF2-40B4-BE49-F238E27FC236}">
                <a16:creationId xmlns:a16="http://schemas.microsoft.com/office/drawing/2014/main" id="{37984265-9187-3549-9833-51FD83EA0831}"/>
              </a:ext>
            </a:extLst>
          </p:cNvPr>
          <p:cNvSpPr>
            <a:spLocks noGrp="1"/>
          </p:cNvSpPr>
          <p:nvPr>
            <p:ph idx="1"/>
          </p:nvPr>
        </p:nvSpPr>
        <p:spPr/>
        <p:txBody>
          <a:bodyPr/>
          <a:lstStyle/>
          <a:p>
            <a:pPr marL="0" indent="0" algn="ctr">
              <a:buNone/>
            </a:pPr>
            <a:r>
              <a:rPr lang="en-US" dirty="0"/>
              <a:t>Week 1</a:t>
            </a:r>
          </a:p>
          <a:p>
            <a:pPr marL="0" indent="0" algn="ctr">
              <a:buNone/>
            </a:pPr>
            <a:endParaRPr lang="en-US" dirty="0"/>
          </a:p>
          <a:p>
            <a:pPr marL="0" indent="0" algn="ctr">
              <a:buNone/>
            </a:pPr>
            <a:r>
              <a:rPr lang="en-US" dirty="0"/>
              <a:t>Biomimetic</a:t>
            </a:r>
          </a:p>
          <a:p>
            <a:pPr marL="0" indent="0" algn="ctr">
              <a:buNone/>
            </a:pPr>
            <a:r>
              <a:rPr lang="en-US" dirty="0"/>
              <a:t>Future thinking</a:t>
            </a:r>
          </a:p>
          <a:p>
            <a:pPr marL="0" indent="0" algn="ctr">
              <a:buNone/>
            </a:pPr>
            <a:endParaRPr lang="en-US" dirty="0"/>
          </a:p>
          <a:p>
            <a:pPr marL="0" indent="0" algn="ctr">
              <a:buNone/>
            </a:pPr>
            <a:r>
              <a:rPr lang="en-US" dirty="0"/>
              <a:t>What connects these two?</a:t>
            </a:r>
          </a:p>
          <a:p>
            <a:pPr marL="0" indent="0" algn="ctr">
              <a:buNone/>
            </a:pPr>
            <a:endParaRPr lang="en-US" dirty="0"/>
          </a:p>
          <a:p>
            <a:pPr marL="0" indent="0" algn="ctr">
              <a:buNone/>
            </a:pPr>
            <a:r>
              <a:rPr lang="en-US" dirty="0"/>
              <a:t>PRACTICE</a:t>
            </a:r>
          </a:p>
        </p:txBody>
      </p:sp>
    </p:spTree>
    <p:extLst>
      <p:ext uri="{BB962C8B-B14F-4D97-AF65-F5344CB8AC3E}">
        <p14:creationId xmlns:p14="http://schemas.microsoft.com/office/powerpoint/2010/main" val="2796437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CF422-8328-3801-8735-45C16FEDF38D}"/>
              </a:ext>
            </a:extLst>
          </p:cNvPr>
          <p:cNvSpPr>
            <a:spLocks noGrp="1"/>
          </p:cNvSpPr>
          <p:nvPr>
            <p:ph type="title"/>
          </p:nvPr>
        </p:nvSpPr>
        <p:spPr/>
        <p:txBody>
          <a:bodyPr/>
          <a:lstStyle/>
          <a:p>
            <a:r>
              <a:rPr lang="en-US" dirty="0"/>
              <a:t>Which one is your work? </a:t>
            </a:r>
          </a:p>
        </p:txBody>
      </p:sp>
      <p:sp>
        <p:nvSpPr>
          <p:cNvPr id="3" name="Content Placeholder 2">
            <a:extLst>
              <a:ext uri="{FF2B5EF4-FFF2-40B4-BE49-F238E27FC236}">
                <a16:creationId xmlns:a16="http://schemas.microsoft.com/office/drawing/2014/main" id="{1C56779A-1455-2809-74C1-66A26BCE19A3}"/>
              </a:ext>
            </a:extLst>
          </p:cNvPr>
          <p:cNvSpPr>
            <a:spLocks noGrp="1"/>
          </p:cNvSpPr>
          <p:nvPr>
            <p:ph idx="1"/>
          </p:nvPr>
        </p:nvSpPr>
        <p:spPr/>
        <p:txBody>
          <a:bodyPr>
            <a:normAutofit fontScale="70000" lnSpcReduction="20000"/>
          </a:bodyPr>
          <a:lstStyle/>
          <a:p>
            <a:pPr>
              <a:lnSpc>
                <a:spcPct val="120000"/>
              </a:lnSpc>
            </a:pPr>
            <a:r>
              <a:rPr lang="en-US" b="1" dirty="0"/>
              <a:t>Research for Art/design</a:t>
            </a:r>
            <a:r>
              <a:rPr lang="en-US" dirty="0"/>
              <a:t>: highly relevant to the art/design practice, focusing on various parameters related to the output of art/design such as technology, ergonomics, and aesthetics. Performed in academics and in practice. Often builds upon previous knowledge, is at times done without rigor, and is not always intended to be published.</a:t>
            </a:r>
          </a:p>
          <a:p>
            <a:pPr>
              <a:lnSpc>
                <a:spcPct val="120000"/>
              </a:lnSpc>
            </a:pPr>
            <a:r>
              <a:rPr lang="en-US" b="1" dirty="0"/>
              <a:t>Research into/about Art/design</a:t>
            </a:r>
            <a:r>
              <a:rPr lang="en-US" dirty="0"/>
              <a:t>: performed with </a:t>
            </a:r>
            <a:r>
              <a:rPr lang="en-US" dirty="0" err="1"/>
              <a:t>rigour</a:t>
            </a:r>
            <a:r>
              <a:rPr lang="en-US" dirty="0"/>
              <a:t> by various disciplines both inside and outside of art/design . Accepted by the scientific community but at times has a lack of relevance for the practice of art/design . Can be performed for the advancement of disciplines outside of design and focuses on the significance of the process and products of design for society or culture.</a:t>
            </a:r>
          </a:p>
          <a:p>
            <a:pPr>
              <a:lnSpc>
                <a:spcPct val="120000"/>
              </a:lnSpc>
            </a:pPr>
            <a:r>
              <a:rPr lang="en-US" b="1" dirty="0"/>
              <a:t>Research through Art/design</a:t>
            </a:r>
            <a:r>
              <a:rPr lang="en-US" dirty="0"/>
              <a:t>: relevant to the academic advancement of the art/design discipline. It is rigorous, produces original knowledge, and has virtues of both research for design and research into art/design .</a:t>
            </a:r>
          </a:p>
          <a:p>
            <a:endParaRPr lang="en-US" dirty="0"/>
          </a:p>
        </p:txBody>
      </p:sp>
    </p:spTree>
    <p:extLst>
      <p:ext uri="{BB962C8B-B14F-4D97-AF65-F5344CB8AC3E}">
        <p14:creationId xmlns:p14="http://schemas.microsoft.com/office/powerpoint/2010/main" val="1742502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80FA-2339-878F-0671-79F3D6489C62}"/>
              </a:ext>
            </a:extLst>
          </p:cNvPr>
          <p:cNvSpPr>
            <a:spLocks noGrp="1"/>
          </p:cNvSpPr>
          <p:nvPr>
            <p:ph type="title"/>
          </p:nvPr>
        </p:nvSpPr>
        <p:spPr/>
        <p:txBody>
          <a:bodyPr/>
          <a:lstStyle/>
          <a:p>
            <a:r>
              <a:rPr lang="en-US" dirty="0"/>
              <a:t>Research through design (</a:t>
            </a:r>
            <a:r>
              <a:rPr lang="en-US" sz="4400" spc="-10" dirty="0" err="1">
                <a:effectLst/>
                <a:latin typeface="Arial" panose="020B0604020202020204" pitchFamily="34" charset="0"/>
                <a:ea typeface="Arial" panose="020B0604020202020204" pitchFamily="34" charset="0"/>
              </a:rPr>
              <a:t>RtD</a:t>
            </a:r>
            <a:r>
              <a:rPr lang="en-US" sz="4400" spc="-10" dirty="0">
                <a:effectLst/>
                <a:latin typeface="Arial" panose="020B0604020202020204" pitchFamily="34" charset="0"/>
                <a:ea typeface="Arial" panose="020B0604020202020204" pitchFamily="34" charset="0"/>
              </a:rPr>
              <a:t>)</a:t>
            </a:r>
            <a:endParaRPr lang="en-US" dirty="0"/>
          </a:p>
        </p:txBody>
      </p:sp>
      <p:sp>
        <p:nvSpPr>
          <p:cNvPr id="3" name="Content Placeholder 2">
            <a:extLst>
              <a:ext uri="{FF2B5EF4-FFF2-40B4-BE49-F238E27FC236}">
                <a16:creationId xmlns:a16="http://schemas.microsoft.com/office/drawing/2014/main" id="{2F4229F5-640A-A222-E6B8-6BD655E2A97E}"/>
              </a:ext>
            </a:extLst>
          </p:cNvPr>
          <p:cNvSpPr>
            <a:spLocks noGrp="1"/>
          </p:cNvSpPr>
          <p:nvPr>
            <p:ph idx="1"/>
          </p:nvPr>
        </p:nvSpPr>
        <p:spPr/>
        <p:txBody>
          <a:bodyPr/>
          <a:lstStyle/>
          <a:p>
            <a:pPr marL="63500">
              <a:lnSpc>
                <a:spcPct val="105000"/>
              </a:lnSpc>
              <a:spcBef>
                <a:spcPts val="605"/>
              </a:spcBef>
            </a:pPr>
            <a:r>
              <a:rPr lang="en-US" sz="1800" dirty="0">
                <a:effectLst/>
                <a:latin typeface="Arial" panose="020B0604020202020204" pitchFamily="34" charset="0"/>
                <a:ea typeface="Arial" panose="020B0604020202020204" pitchFamily="34" charset="0"/>
              </a:rPr>
              <a:t>This considered, these questions need to be framed within design. This begins with a summary </a:t>
            </a:r>
            <a:r>
              <a:rPr lang="en-US" sz="1800" spc="-10" dirty="0">
                <a:effectLst/>
                <a:latin typeface="Arial" panose="020B0604020202020204" pitchFamily="34" charset="0"/>
                <a:ea typeface="Arial" panose="020B0604020202020204" pitchFamily="34" charset="0"/>
              </a:rPr>
              <a:t>description</a:t>
            </a:r>
            <a:r>
              <a:rPr lang="en-US" sz="1800" spc="-25"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of</a:t>
            </a:r>
            <a:r>
              <a:rPr lang="en-US" sz="1800" spc="-25"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current</a:t>
            </a:r>
            <a:r>
              <a:rPr lang="en-US" sz="1800" spc="-25" dirty="0">
                <a:effectLst/>
                <a:latin typeface="Arial" panose="020B0604020202020204" pitchFamily="34" charset="0"/>
                <a:ea typeface="Arial" panose="020B0604020202020204" pitchFamily="34" charset="0"/>
              </a:rPr>
              <a:t> </a:t>
            </a:r>
            <a:r>
              <a:rPr lang="en-US" sz="1800" spc="-10" dirty="0" err="1">
                <a:effectLst/>
                <a:latin typeface="Arial" panose="020B0604020202020204" pitchFamily="34" charset="0"/>
                <a:ea typeface="Arial" panose="020B0604020202020204" pitchFamily="34" charset="0"/>
              </a:rPr>
              <a:t>RtD</a:t>
            </a:r>
            <a:r>
              <a:rPr lang="en-US" sz="1800" spc="-35"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practitioners:</a:t>
            </a:r>
          </a:p>
          <a:p>
            <a:pPr marL="0" indent="0">
              <a:lnSpc>
                <a:spcPct val="105000"/>
              </a:lnSpc>
              <a:spcBef>
                <a:spcPts val="605"/>
              </a:spcBef>
              <a:buNone/>
            </a:pPr>
            <a:endParaRPr lang="en-GB" sz="1800" dirty="0">
              <a:effectLst/>
              <a:latin typeface="Arial" panose="020B0604020202020204" pitchFamily="34" charset="0"/>
              <a:ea typeface="Arial" panose="020B0604020202020204" pitchFamily="34" charset="0"/>
            </a:endParaRPr>
          </a:p>
          <a:p>
            <a:pPr marL="422910" marR="410845">
              <a:lnSpc>
                <a:spcPct val="105000"/>
              </a:lnSpc>
              <a:spcBef>
                <a:spcPts val="610"/>
              </a:spcBef>
              <a:spcAft>
                <a:spcPts val="0"/>
              </a:spcAft>
            </a:pPr>
            <a:r>
              <a:rPr lang="en-US" sz="1800" i="1" dirty="0">
                <a:effectLst/>
                <a:latin typeface="Arial" panose="020B0604020202020204" pitchFamily="34" charset="0"/>
                <a:ea typeface="Arial" panose="020B0604020202020204" pitchFamily="34" charset="0"/>
              </a:rPr>
              <a:t>… researchers make prototypes, products, and models to codify their own understanding </a:t>
            </a:r>
            <a:r>
              <a:rPr lang="en-US" sz="1800" i="1" spc="-20" dirty="0">
                <a:effectLst/>
                <a:latin typeface="Arial" panose="020B0604020202020204" pitchFamily="34" charset="0"/>
                <a:ea typeface="Arial" panose="020B0604020202020204" pitchFamily="34" charset="0"/>
              </a:rPr>
              <a:t>of</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particular</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situation</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and</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to</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provide</a:t>
            </a:r>
            <a:r>
              <a:rPr lang="en-US" sz="1800" i="1" spc="-6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concrete</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framing</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of</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problem</a:t>
            </a:r>
            <a:r>
              <a:rPr lang="en-US" sz="1800" i="1" spc="-6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and</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 </a:t>
            </a:r>
            <a:r>
              <a:rPr lang="en-US" sz="1800" i="1" spc="-40" dirty="0">
                <a:effectLst/>
                <a:latin typeface="Arial" panose="020B0604020202020204" pitchFamily="34" charset="0"/>
                <a:ea typeface="Arial" panose="020B0604020202020204" pitchFamily="34" charset="0"/>
              </a:rPr>
              <a:t>description of a proposed, preferred state…Designers focus on the creation of artifacts </a:t>
            </a:r>
            <a:r>
              <a:rPr lang="en-US" sz="1800" i="1" spc="-30" dirty="0">
                <a:effectLst/>
                <a:latin typeface="Arial" panose="020B0604020202020204" pitchFamily="34" charset="0"/>
                <a:ea typeface="Arial" panose="020B0604020202020204" pitchFamily="34" charset="0"/>
              </a:rPr>
              <a:t>through</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process</a:t>
            </a:r>
            <a:r>
              <a:rPr lang="en-US" sz="1800" i="1" spc="-5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of</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disciplined</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imagination,</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because</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artifacts</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they</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make</a:t>
            </a:r>
            <a:r>
              <a:rPr lang="en-US" sz="1800" i="1" spc="-5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both</a:t>
            </a:r>
            <a:r>
              <a:rPr lang="en-US" sz="1800" i="1" spc="-6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reveal </a:t>
            </a:r>
            <a:r>
              <a:rPr lang="en-US" sz="1800" i="1" dirty="0">
                <a:effectLst/>
                <a:latin typeface="Arial" panose="020B0604020202020204" pitchFamily="34" charset="0"/>
                <a:ea typeface="Arial" panose="020B0604020202020204" pitchFamily="34" charset="0"/>
              </a:rPr>
              <a:t>and become embodiments of possible futures…Design researchers can explore new </a:t>
            </a:r>
            <a:r>
              <a:rPr lang="en-US" sz="1800" i="1" spc="-20" dirty="0">
                <a:effectLst/>
                <a:latin typeface="Arial" panose="020B0604020202020204" pitchFamily="34" charset="0"/>
                <a:ea typeface="Arial" panose="020B0604020202020204" pitchFamily="34" charset="0"/>
              </a:rPr>
              <a:t>materials</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and</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actively</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participate</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in</a:t>
            </a:r>
            <a:r>
              <a:rPr lang="en-US" sz="1800" i="1" spc="-6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intentionally</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constructing</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future,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in</a:t>
            </a:r>
            <a:r>
              <a:rPr lang="en-US" sz="1800" i="1" spc="-7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form</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of </a:t>
            </a:r>
            <a:r>
              <a:rPr lang="en-US" sz="1800" i="1" spc="-30" dirty="0">
                <a:effectLst/>
                <a:latin typeface="Arial" panose="020B0604020202020204" pitchFamily="34" charset="0"/>
                <a:ea typeface="Arial" panose="020B0604020202020204" pitchFamily="34" charset="0"/>
              </a:rPr>
              <a:t>disciplined imagination, instead of limiting their research to an analysis of the present </a:t>
            </a:r>
            <a:r>
              <a:rPr lang="en-US" sz="1800" i="1" spc="-20" dirty="0">
                <a:effectLst/>
                <a:latin typeface="Arial" panose="020B0604020202020204" pitchFamily="34" charset="0"/>
                <a:ea typeface="Arial" panose="020B0604020202020204" pitchFamily="34" charset="0"/>
              </a:rPr>
              <a:t>and</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past.</a:t>
            </a:r>
            <a:r>
              <a:rPr lang="en-US" sz="1800" i="1"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(Koskinen</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et</a:t>
            </a:r>
            <a:r>
              <a:rPr lang="en-US" sz="1800" spc="-65"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al.,</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2011,</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p.</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5)</a:t>
            </a:r>
            <a:endParaRPr lang="en-GB"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1155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476DA-E643-AF84-DC2C-DFDE6D12DA60}"/>
              </a:ext>
            </a:extLst>
          </p:cNvPr>
          <p:cNvSpPr>
            <a:spLocks noGrp="1"/>
          </p:cNvSpPr>
          <p:nvPr>
            <p:ph type="title"/>
          </p:nvPr>
        </p:nvSpPr>
        <p:spPr/>
        <p:txBody>
          <a:bodyPr/>
          <a:lstStyle/>
          <a:p>
            <a:r>
              <a:rPr lang="en-US" b="1" kern="0" spc="-10" dirty="0">
                <a:latin typeface="Arial" panose="020B0604020202020204" pitchFamily="34" charset="0"/>
                <a:ea typeface="Arial" panose="020B0604020202020204" pitchFamily="34" charset="0"/>
              </a:rPr>
              <a:t>Do you see yourself in the following?</a:t>
            </a:r>
            <a:br>
              <a:rPr lang="en-GB" b="1" kern="0" dirty="0">
                <a:latin typeface="Arial" panose="020B0604020202020204" pitchFamily="34" charset="0"/>
                <a:ea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C2567D68-A03F-C3EB-91C9-7418A45867A4}"/>
              </a:ext>
            </a:extLst>
          </p:cNvPr>
          <p:cNvSpPr>
            <a:spLocks noGrp="1"/>
          </p:cNvSpPr>
          <p:nvPr>
            <p:ph idx="1"/>
          </p:nvPr>
        </p:nvSpPr>
        <p:spPr/>
        <p:txBody>
          <a:bodyPr/>
          <a:lstStyle/>
          <a:p>
            <a:pPr marL="0" indent="0">
              <a:spcBef>
                <a:spcPts val="90"/>
              </a:spcBef>
              <a:buNone/>
            </a:pPr>
            <a:r>
              <a:rPr lang="en-US" sz="1800" dirty="0">
                <a:effectLst/>
                <a:latin typeface="Arial" panose="020B0604020202020204" pitchFamily="34" charset="0"/>
                <a:ea typeface="Arial" panose="020B0604020202020204" pitchFamily="34" charset="0"/>
              </a:rPr>
              <a:t>This</a:t>
            </a:r>
            <a:r>
              <a:rPr lang="en-US" sz="1800" spc="-25"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begins</a:t>
            </a:r>
            <a:r>
              <a:rPr lang="en-US" sz="1800" spc="-1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with</a:t>
            </a:r>
            <a:r>
              <a:rPr lang="en-US" sz="1800" spc="-1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Koskinen</a:t>
            </a:r>
            <a:r>
              <a:rPr lang="en-US" sz="1800" spc="-10" dirty="0">
                <a:effectLst/>
                <a:latin typeface="Arial" panose="020B0604020202020204" pitchFamily="34" charset="0"/>
                <a:ea typeface="Arial" panose="020B0604020202020204" pitchFamily="34" charset="0"/>
              </a:rPr>
              <a:t> </a:t>
            </a:r>
            <a:r>
              <a:rPr lang="en-US" sz="1800" spc="-25" dirty="0">
                <a:effectLst/>
                <a:latin typeface="Arial" panose="020B0604020202020204" pitchFamily="34" charset="0"/>
                <a:ea typeface="Arial" panose="020B0604020202020204" pitchFamily="34" charset="0"/>
              </a:rPr>
              <a:t>et</a:t>
            </a:r>
            <a:endParaRPr lang="en-GB" sz="1800" dirty="0">
              <a:effectLst/>
              <a:latin typeface="Arial" panose="020B0604020202020204" pitchFamily="34" charset="0"/>
              <a:ea typeface="Arial" panose="020B0604020202020204" pitchFamily="34" charset="0"/>
            </a:endParaRPr>
          </a:p>
          <a:p>
            <a:pPr marL="0" indent="0">
              <a:spcBef>
                <a:spcPts val="80"/>
              </a:spcBef>
              <a:buNone/>
            </a:pPr>
            <a:r>
              <a:rPr lang="en-US" sz="1800" dirty="0">
                <a:effectLst/>
                <a:latin typeface="Arial" panose="020B0604020202020204" pitchFamily="34" charset="0"/>
                <a:ea typeface="Arial" panose="020B0604020202020204" pitchFamily="34" charset="0"/>
              </a:rPr>
              <a:t>al.’s</a:t>
            </a:r>
            <a:r>
              <a:rPr lang="en-US" sz="1800" spc="-2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(2011)</a:t>
            </a:r>
            <a:r>
              <a:rPr lang="en-US" sz="1800" spc="-15"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description</a:t>
            </a:r>
            <a:r>
              <a:rPr lang="en-US" sz="1800" spc="-2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of</a:t>
            </a:r>
            <a:r>
              <a:rPr lang="en-US" sz="1800" spc="-3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design</a:t>
            </a:r>
            <a:r>
              <a:rPr lang="en-US" sz="1800" spc="-20"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researchers,</a:t>
            </a:r>
          </a:p>
          <a:p>
            <a:pPr marL="63500">
              <a:spcBef>
                <a:spcPts val="80"/>
              </a:spcBef>
            </a:pPr>
            <a:endParaRPr lang="en-GB" sz="1800" dirty="0">
              <a:effectLst/>
              <a:latin typeface="Arial" panose="020B0604020202020204" pitchFamily="34" charset="0"/>
              <a:ea typeface="Arial" panose="020B0604020202020204" pitchFamily="34" charset="0"/>
            </a:endParaRPr>
          </a:p>
          <a:p>
            <a:pPr marL="422910" marR="619125" algn="just">
              <a:lnSpc>
                <a:spcPct val="105000"/>
              </a:lnSpc>
              <a:spcBef>
                <a:spcPts val="675"/>
              </a:spcBef>
              <a:spcAft>
                <a:spcPts val="0"/>
              </a:spcAft>
            </a:pPr>
            <a:r>
              <a:rPr lang="en-US" sz="1800" i="1" dirty="0">
                <a:effectLst/>
                <a:latin typeface="Arial" panose="020B0604020202020204" pitchFamily="34" charset="0"/>
                <a:ea typeface="Arial" panose="020B0604020202020204" pitchFamily="34" charset="0"/>
              </a:rPr>
              <a:t>…researchers [within </a:t>
            </a:r>
            <a:r>
              <a:rPr lang="en-US" sz="1800" i="1" dirty="0" err="1">
                <a:effectLst/>
                <a:latin typeface="Arial" panose="020B0604020202020204" pitchFamily="34" charset="0"/>
                <a:ea typeface="Arial" panose="020B0604020202020204" pitchFamily="34" charset="0"/>
              </a:rPr>
              <a:t>RtD</a:t>
            </a:r>
            <a:r>
              <a:rPr lang="en-US" sz="1800" i="1" dirty="0">
                <a:effectLst/>
                <a:latin typeface="Arial" panose="020B0604020202020204" pitchFamily="34" charset="0"/>
                <a:ea typeface="Arial" panose="020B0604020202020204" pitchFamily="34" charset="0"/>
              </a:rPr>
              <a:t>]</a:t>
            </a:r>
            <a:r>
              <a:rPr lang="en-US" sz="1800" i="1" spc="-15" dirty="0">
                <a:effectLst/>
                <a:latin typeface="Arial" panose="020B0604020202020204" pitchFamily="34" charset="0"/>
                <a:ea typeface="Arial" panose="020B0604020202020204" pitchFamily="34" charset="0"/>
              </a:rPr>
              <a:t> </a:t>
            </a:r>
            <a:r>
              <a:rPr lang="en-US" sz="1800" i="1" dirty="0">
                <a:effectLst/>
                <a:latin typeface="Arial" panose="020B0604020202020204" pitchFamily="34" charset="0"/>
                <a:ea typeface="Arial" panose="020B0604020202020204" pitchFamily="34" charset="0"/>
              </a:rPr>
              <a:t>do not try to analyze the material worlds…, nor do they see designs as an exercise in rational problem solving.</a:t>
            </a:r>
            <a:r>
              <a:rPr lang="en-US" sz="1800" i="1" spc="200" dirty="0">
                <a:effectLst/>
                <a:latin typeface="Arial" panose="020B0604020202020204" pitchFamily="34" charset="0"/>
                <a:ea typeface="Arial" panose="020B0604020202020204" pitchFamily="34" charset="0"/>
              </a:rPr>
              <a:t> </a:t>
            </a:r>
            <a:r>
              <a:rPr lang="en-US" sz="1800" i="1" dirty="0">
                <a:effectLst/>
                <a:latin typeface="Arial" panose="020B0604020202020204" pitchFamily="34" charset="0"/>
                <a:ea typeface="Arial" panose="020B0604020202020204" pitchFamily="34" charset="0"/>
              </a:rPr>
              <a:t>Rather, they imagine new realities </a:t>
            </a:r>
            <a:r>
              <a:rPr lang="en-US" sz="1800" i="1" spc="-20" dirty="0">
                <a:effectLst/>
                <a:latin typeface="Arial" panose="020B0604020202020204" pitchFamily="34" charset="0"/>
                <a:ea typeface="Arial" panose="020B0604020202020204" pitchFamily="34" charset="0"/>
              </a:rPr>
              <a:t>and</a:t>
            </a:r>
            <a:r>
              <a:rPr lang="en-US" sz="1800" i="1" spc="-4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build</a:t>
            </a:r>
            <a:r>
              <a:rPr lang="en-US" sz="1800" i="1" spc="-4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them</a:t>
            </a:r>
            <a:r>
              <a:rPr lang="en-US" sz="1800" i="1" spc="-3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to</a:t>
            </a:r>
            <a:r>
              <a:rPr lang="en-US" sz="1800" i="1" spc="-5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see</a:t>
            </a:r>
            <a:r>
              <a:rPr lang="en-US" sz="1800" i="1" spc="-4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whether</a:t>
            </a:r>
            <a:r>
              <a:rPr lang="en-US" sz="1800" i="1" spc="-3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they</a:t>
            </a:r>
            <a:r>
              <a:rPr lang="en-US" sz="1800" i="1" spc="-5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work.</a:t>
            </a:r>
            <a:r>
              <a:rPr lang="en-US" sz="1800" i="1" spc="-4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(p.42)</a:t>
            </a:r>
            <a:endParaRPr lang="en-GB" sz="1800" dirty="0">
              <a:effectLst/>
              <a:latin typeface="Arial" panose="020B0604020202020204" pitchFamily="34" charset="0"/>
              <a:ea typeface="Arial" panose="020B0604020202020204" pitchFamily="34" charset="0"/>
            </a:endParaRPr>
          </a:p>
          <a:p>
            <a:pPr marL="422910" marR="480060">
              <a:lnSpc>
                <a:spcPct val="105000"/>
              </a:lnSpc>
              <a:spcBef>
                <a:spcPts val="610"/>
              </a:spcBef>
              <a:spcAft>
                <a:spcPts val="0"/>
              </a:spcAft>
            </a:pPr>
            <a:r>
              <a:rPr lang="en-US" sz="1800" i="1" spc="-30" dirty="0">
                <a:effectLst/>
                <a:latin typeface="Arial" panose="020B0604020202020204" pitchFamily="34" charset="0"/>
                <a:ea typeface="Arial" panose="020B0604020202020204" pitchFamily="34" charset="0"/>
              </a:rPr>
              <a:t>…intended to alter reality,</a:t>
            </a:r>
            <a:r>
              <a:rPr lang="en-US" sz="1800" i="1" spc="-3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pushing it in the direction of order and logic. Instead the </a:t>
            </a:r>
            <a:r>
              <a:rPr lang="en-US" sz="1800" i="1" spc="-40" dirty="0">
                <a:effectLst/>
                <a:latin typeface="Arial" panose="020B0604020202020204" pitchFamily="34" charset="0"/>
                <a:ea typeface="Arial" panose="020B0604020202020204" pitchFamily="34" charset="0"/>
              </a:rPr>
              <a:t>project is an act of invention that creates something to be added on to existing reality, </a:t>
            </a:r>
            <a:r>
              <a:rPr lang="en-US" sz="1800" i="1" spc="-30" dirty="0">
                <a:effectLst/>
                <a:latin typeface="Arial" panose="020B0604020202020204" pitchFamily="34" charset="0"/>
                <a:ea typeface="Arial" panose="020B0604020202020204" pitchFamily="34" charset="0"/>
              </a:rPr>
              <a:t>increasing</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its</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depth</a:t>
            </a:r>
            <a:r>
              <a:rPr lang="en-US" sz="1800" i="1" spc="-6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and</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multiplying</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number</a:t>
            </a:r>
            <a:r>
              <a:rPr lang="en-US" sz="1800" i="1" spc="-6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of</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choices</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available</a:t>
            </a:r>
            <a:r>
              <a:rPr lang="en-US" sz="1800" i="1" spc="-45" dirty="0">
                <a:effectLst/>
                <a:latin typeface="Arial" panose="020B0604020202020204" pitchFamily="34" charset="0"/>
                <a:ea typeface="Arial" panose="020B0604020202020204" pitchFamily="34" charset="0"/>
              </a:rPr>
              <a:t> </a:t>
            </a:r>
            <a:r>
              <a:rPr lang="en-US" sz="1800" spc="-30" dirty="0">
                <a:effectLst/>
                <a:latin typeface="Arial" panose="020B0604020202020204" pitchFamily="34" charset="0"/>
                <a:ea typeface="Arial" panose="020B0604020202020204" pitchFamily="34" charset="0"/>
              </a:rPr>
              <a:t>(Koskinen</a:t>
            </a:r>
            <a:r>
              <a:rPr lang="en-US" sz="1800" spc="-70" dirty="0">
                <a:effectLst/>
                <a:latin typeface="Arial" panose="020B0604020202020204" pitchFamily="34" charset="0"/>
                <a:ea typeface="Arial" panose="020B0604020202020204" pitchFamily="34" charset="0"/>
              </a:rPr>
              <a:t> </a:t>
            </a:r>
            <a:r>
              <a:rPr lang="en-US" sz="1800" spc="-30" dirty="0">
                <a:effectLst/>
                <a:latin typeface="Arial" panose="020B0604020202020204" pitchFamily="34" charset="0"/>
                <a:ea typeface="Arial" panose="020B0604020202020204" pitchFamily="34" charset="0"/>
              </a:rPr>
              <a:t>et</a:t>
            </a:r>
            <a:r>
              <a:rPr lang="en-US" sz="1800" spc="-55" dirty="0">
                <a:effectLst/>
                <a:latin typeface="Arial" panose="020B0604020202020204" pitchFamily="34" charset="0"/>
                <a:ea typeface="Arial" panose="020B0604020202020204" pitchFamily="34" charset="0"/>
              </a:rPr>
              <a:t> </a:t>
            </a:r>
            <a:r>
              <a:rPr lang="en-US" sz="1800" spc="-30" dirty="0">
                <a:effectLst/>
                <a:latin typeface="Arial" panose="020B0604020202020204" pitchFamily="34" charset="0"/>
                <a:ea typeface="Arial" panose="020B0604020202020204" pitchFamily="34" charset="0"/>
              </a:rPr>
              <a:t>al., </a:t>
            </a:r>
            <a:r>
              <a:rPr lang="en-US" sz="1800" dirty="0">
                <a:effectLst/>
                <a:latin typeface="Arial" panose="020B0604020202020204" pitchFamily="34" charset="0"/>
                <a:ea typeface="Arial" panose="020B0604020202020204" pitchFamily="34" charset="0"/>
              </a:rPr>
              <a:t>2011, p. 44).</a:t>
            </a:r>
            <a:endParaRPr lang="en-GB"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6439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8F157-E00D-75E3-D7C2-7A28E5B502A4}"/>
              </a:ext>
            </a:extLst>
          </p:cNvPr>
          <p:cNvSpPr>
            <a:spLocks noGrp="1"/>
          </p:cNvSpPr>
          <p:nvPr>
            <p:ph type="title"/>
          </p:nvPr>
        </p:nvSpPr>
        <p:spPr/>
        <p:txBody>
          <a:bodyPr/>
          <a:lstStyle/>
          <a:p>
            <a:r>
              <a:rPr lang="en-US" sz="4400" dirty="0">
                <a:effectLst/>
                <a:latin typeface="Arial" panose="020B0604020202020204" pitchFamily="34" charset="0"/>
                <a:ea typeface="Arial" panose="020B0604020202020204" pitchFamily="34" charset="0"/>
              </a:rPr>
              <a:t>people,</a:t>
            </a:r>
            <a:r>
              <a:rPr lang="en-US" sz="4400" spc="-25" dirty="0">
                <a:effectLst/>
                <a:latin typeface="Arial" panose="020B0604020202020204" pitchFamily="34" charset="0"/>
                <a:ea typeface="Arial" panose="020B0604020202020204" pitchFamily="34" charset="0"/>
              </a:rPr>
              <a:t> </a:t>
            </a:r>
            <a:r>
              <a:rPr lang="en-US" sz="4400" dirty="0">
                <a:effectLst/>
                <a:latin typeface="Arial" panose="020B0604020202020204" pitchFamily="34" charset="0"/>
                <a:ea typeface="Arial" panose="020B0604020202020204" pitchFamily="34" charset="0"/>
              </a:rPr>
              <a:t>process,</a:t>
            </a:r>
            <a:r>
              <a:rPr lang="en-US" sz="4400" spc="-25" dirty="0">
                <a:effectLst/>
                <a:latin typeface="Arial" panose="020B0604020202020204" pitchFamily="34" charset="0"/>
                <a:ea typeface="Arial" panose="020B0604020202020204" pitchFamily="34" charset="0"/>
              </a:rPr>
              <a:t> </a:t>
            </a:r>
            <a:r>
              <a:rPr lang="en-US" sz="4400" dirty="0">
                <a:effectLst/>
                <a:latin typeface="Arial" panose="020B0604020202020204" pitchFamily="34" charset="0"/>
                <a:ea typeface="Arial" panose="020B0604020202020204" pitchFamily="34" charset="0"/>
              </a:rPr>
              <a:t>and</a:t>
            </a:r>
            <a:r>
              <a:rPr lang="en-US" sz="4400" spc="-30" dirty="0">
                <a:effectLst/>
                <a:latin typeface="Arial" panose="020B0604020202020204" pitchFamily="34" charset="0"/>
                <a:ea typeface="Arial" panose="020B0604020202020204" pitchFamily="34" charset="0"/>
              </a:rPr>
              <a:t> </a:t>
            </a:r>
            <a:r>
              <a:rPr lang="en-US" sz="4400" spc="-10" dirty="0">
                <a:effectLst/>
                <a:latin typeface="Arial" panose="020B0604020202020204" pitchFamily="34" charset="0"/>
                <a:ea typeface="Arial" panose="020B0604020202020204" pitchFamily="34" charset="0"/>
              </a:rPr>
              <a:t>product.</a:t>
            </a:r>
            <a:endParaRPr lang="en-US" dirty="0"/>
          </a:p>
        </p:txBody>
      </p:sp>
      <p:sp>
        <p:nvSpPr>
          <p:cNvPr id="3" name="Content Placeholder 2">
            <a:extLst>
              <a:ext uri="{FF2B5EF4-FFF2-40B4-BE49-F238E27FC236}">
                <a16:creationId xmlns:a16="http://schemas.microsoft.com/office/drawing/2014/main" id="{0E4B4533-26BE-F247-90F0-5A9BAE3851A5}"/>
              </a:ext>
            </a:extLst>
          </p:cNvPr>
          <p:cNvSpPr>
            <a:spLocks noGrp="1"/>
          </p:cNvSpPr>
          <p:nvPr>
            <p:ph idx="1"/>
          </p:nvPr>
        </p:nvSpPr>
        <p:spPr/>
        <p:txBody>
          <a:bodyPr/>
          <a:lstStyle/>
          <a:p>
            <a:pPr marL="63500">
              <a:spcBef>
                <a:spcPts val="620"/>
              </a:spcBef>
            </a:pPr>
            <a:r>
              <a:rPr lang="en-US" sz="2400" dirty="0">
                <a:effectLst/>
                <a:latin typeface="Arial" panose="020B0604020202020204" pitchFamily="34" charset="0"/>
                <a:ea typeface="Arial" panose="020B0604020202020204" pitchFamily="34" charset="0"/>
              </a:rPr>
              <a:t>Within</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design</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Cross’s</a:t>
            </a:r>
            <a:r>
              <a:rPr lang="en-US" sz="2400" spc="-3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(1999,</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2006)</a:t>
            </a:r>
            <a:r>
              <a:rPr lang="en-US" sz="2400" spc="-3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classifies</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three</a:t>
            </a:r>
            <a:r>
              <a:rPr lang="en-US" sz="2400" spc="-2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areas</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of</a:t>
            </a:r>
            <a:r>
              <a:rPr lang="en-US" sz="2400" spc="-3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study:</a:t>
            </a:r>
            <a:r>
              <a:rPr lang="en-US" sz="2400" spc="-2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people,</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process,</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and</a:t>
            </a:r>
            <a:r>
              <a:rPr lang="en-US" sz="2400" spc="-30" dirty="0">
                <a:effectLst/>
                <a:latin typeface="Arial" panose="020B0604020202020204" pitchFamily="34" charset="0"/>
                <a:ea typeface="Arial" panose="020B0604020202020204" pitchFamily="34" charset="0"/>
              </a:rPr>
              <a:t> </a:t>
            </a:r>
            <a:r>
              <a:rPr lang="en-US" sz="2400" spc="-10" dirty="0">
                <a:effectLst/>
                <a:latin typeface="Arial" panose="020B0604020202020204" pitchFamily="34" charset="0"/>
                <a:ea typeface="Arial" panose="020B0604020202020204" pitchFamily="34" charset="0"/>
              </a:rPr>
              <a:t>product.</a:t>
            </a:r>
          </a:p>
          <a:p>
            <a:pPr marL="63500">
              <a:spcBef>
                <a:spcPts val="620"/>
              </a:spcBef>
            </a:pPr>
            <a:endParaRPr lang="en-GB" sz="2400" dirty="0">
              <a:effectLst/>
              <a:latin typeface="Arial" panose="020B0604020202020204" pitchFamily="34" charset="0"/>
              <a:ea typeface="Arial" panose="020B0604020202020204" pitchFamily="34" charset="0"/>
            </a:endParaRPr>
          </a:p>
          <a:p>
            <a:pPr marL="63500">
              <a:spcBef>
                <a:spcPts val="80"/>
              </a:spcBef>
            </a:pPr>
            <a:r>
              <a:rPr lang="en-US" sz="2400" dirty="0">
                <a:effectLst/>
                <a:latin typeface="Arial" panose="020B0604020202020204" pitchFamily="34" charset="0"/>
                <a:ea typeface="Arial" panose="020B0604020202020204" pitchFamily="34" charset="0"/>
              </a:rPr>
              <a:t>These</a:t>
            </a:r>
            <a:r>
              <a:rPr lang="en-US" sz="2400" spc="-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three</a:t>
            </a:r>
            <a:r>
              <a:rPr lang="en-US" sz="2400" spc="-1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areas</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form</a:t>
            </a:r>
            <a:r>
              <a:rPr lang="en-US" sz="2400" spc="-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the</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foundation</a:t>
            </a:r>
            <a:r>
              <a:rPr lang="en-US" sz="2400" spc="-2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for</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Cross’s</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taxonomies</a:t>
            </a:r>
            <a:r>
              <a:rPr lang="en-US" sz="2400" spc="-1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of</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design </a:t>
            </a:r>
            <a:r>
              <a:rPr lang="en-US" sz="2400" spc="-10" dirty="0">
                <a:effectLst/>
                <a:latin typeface="Arial" panose="020B0604020202020204" pitchFamily="34" charset="0"/>
                <a:ea typeface="Arial" panose="020B0604020202020204" pitchFamily="34" charset="0"/>
              </a:rPr>
              <a:t>research.</a:t>
            </a:r>
            <a:endParaRPr lang="en-GB" sz="2400" dirty="0">
              <a:effectLst/>
              <a:latin typeface="Arial" panose="020B0604020202020204" pitchFamily="34" charset="0"/>
              <a:ea typeface="Arial" panose="020B0604020202020204" pitchFamily="34" charset="0"/>
            </a:endParaRPr>
          </a:p>
          <a:p>
            <a:pPr marL="914400" lvl="1" indent="-457200">
              <a:lnSpc>
                <a:spcPct val="150000"/>
              </a:lnSpc>
              <a:spcBef>
                <a:spcPts val="725"/>
              </a:spcBef>
              <a:buSzPts val="1100"/>
              <a:buFont typeface="+mj-lt"/>
              <a:buAutoNum type="arabicPeriod"/>
              <a:tabLst>
                <a:tab pos="520700" algn="l"/>
              </a:tabLst>
            </a:pPr>
            <a:r>
              <a:rPr lang="en-US" spc="0" dirty="0">
                <a:effectLst/>
                <a:latin typeface="Arial" panose="020B0604020202020204" pitchFamily="34" charset="0"/>
                <a:ea typeface="Arial" panose="020B0604020202020204" pitchFamily="34" charset="0"/>
              </a:rPr>
              <a:t>Design</a:t>
            </a:r>
            <a:r>
              <a:rPr lang="en-US" spc="-2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epistemology:</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study</a:t>
            </a:r>
            <a:r>
              <a:rPr lang="en-US" spc="-2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0" dirty="0">
                <a:effectLst/>
                <a:latin typeface="Arial" panose="020B0604020202020204" pitchFamily="34" charset="0"/>
                <a:ea typeface="Arial" panose="020B0604020202020204" pitchFamily="34" charset="0"/>
              </a:rPr>
              <a:t> </a:t>
            </a:r>
            <a:r>
              <a:rPr lang="en-US" spc="0" dirty="0" err="1">
                <a:effectLst/>
                <a:latin typeface="Arial" panose="020B0604020202020204" pitchFamily="34" charset="0"/>
                <a:ea typeface="Arial" panose="020B0604020202020204" pitchFamily="34" charset="0"/>
              </a:rPr>
              <a:t>designerly</a:t>
            </a:r>
            <a:r>
              <a:rPr lang="en-US" spc="-2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ways</a:t>
            </a:r>
            <a:r>
              <a:rPr lang="en-US" spc="-3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0" dirty="0">
                <a:effectLst/>
                <a:latin typeface="Arial" panose="020B0604020202020204" pitchFamily="34" charset="0"/>
                <a:ea typeface="Arial" panose="020B0604020202020204" pitchFamily="34" charset="0"/>
              </a:rPr>
              <a:t> </a:t>
            </a:r>
            <a:r>
              <a:rPr lang="en-US" spc="-10" dirty="0">
                <a:effectLst/>
                <a:latin typeface="Arial" panose="020B0604020202020204" pitchFamily="34" charset="0"/>
                <a:ea typeface="Arial" panose="020B0604020202020204" pitchFamily="34" charset="0"/>
              </a:rPr>
              <a:t>knowing</a:t>
            </a:r>
            <a:endParaRPr lang="en-US" spc="-10" dirty="0">
              <a:latin typeface="Arial" panose="020B0604020202020204" pitchFamily="34" charset="0"/>
              <a:ea typeface="Arial" panose="020B0604020202020204" pitchFamily="34" charset="0"/>
            </a:endParaRPr>
          </a:p>
          <a:p>
            <a:pPr marL="914400" lvl="1" indent="-457200">
              <a:lnSpc>
                <a:spcPct val="150000"/>
              </a:lnSpc>
              <a:spcBef>
                <a:spcPts val="725"/>
              </a:spcBef>
              <a:buSzPts val="1100"/>
              <a:buFont typeface="+mj-lt"/>
              <a:buAutoNum type="arabicPeriod"/>
              <a:tabLst>
                <a:tab pos="520700" algn="l"/>
              </a:tabLst>
            </a:pPr>
            <a:r>
              <a:rPr lang="en-US" spc="0" dirty="0">
                <a:effectLst/>
                <a:latin typeface="Arial" panose="020B0604020202020204" pitchFamily="34" charset="0"/>
                <a:ea typeface="Arial" panose="020B0604020202020204" pitchFamily="34" charset="0"/>
              </a:rPr>
              <a:t>Design</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praxeology:</a:t>
            </a:r>
            <a:r>
              <a:rPr lang="en-US" spc="-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study</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1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the</a:t>
            </a:r>
            <a:r>
              <a:rPr lang="en-US" spc="-1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practices</a:t>
            </a:r>
            <a:r>
              <a:rPr lang="en-US" spc="-2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and</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processes</a:t>
            </a:r>
            <a:r>
              <a:rPr lang="en-US" spc="-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5" dirty="0">
                <a:effectLst/>
                <a:latin typeface="Arial" panose="020B0604020202020204" pitchFamily="34" charset="0"/>
                <a:ea typeface="Arial" panose="020B0604020202020204" pitchFamily="34" charset="0"/>
              </a:rPr>
              <a:t> </a:t>
            </a:r>
            <a:r>
              <a:rPr lang="en-US" spc="-10" dirty="0">
                <a:effectLst/>
                <a:latin typeface="Arial" panose="020B0604020202020204" pitchFamily="34" charset="0"/>
                <a:ea typeface="Arial" panose="020B0604020202020204" pitchFamily="34" charset="0"/>
              </a:rPr>
              <a:t>design</a:t>
            </a:r>
            <a:endParaRPr lang="en-GB" spc="0" dirty="0">
              <a:effectLst/>
              <a:latin typeface="Arial" panose="020B0604020202020204" pitchFamily="34" charset="0"/>
              <a:ea typeface="Arial" panose="020B0604020202020204" pitchFamily="34" charset="0"/>
            </a:endParaRPr>
          </a:p>
          <a:p>
            <a:pPr marL="914400" lvl="1" indent="-457200">
              <a:lnSpc>
                <a:spcPct val="150000"/>
              </a:lnSpc>
              <a:spcBef>
                <a:spcPts val="140"/>
              </a:spcBef>
              <a:buSzPts val="1100"/>
              <a:buFont typeface="+mj-lt"/>
              <a:buAutoNum type="arabicPeriod"/>
              <a:tabLst>
                <a:tab pos="516255" algn="l"/>
              </a:tabLst>
            </a:pPr>
            <a:r>
              <a:rPr lang="en-US" spc="0" dirty="0">
                <a:effectLst/>
                <a:latin typeface="Arial" panose="020B0604020202020204" pitchFamily="34" charset="0"/>
                <a:ea typeface="Arial" panose="020B0604020202020204" pitchFamily="34" charset="0"/>
              </a:rPr>
              <a:t>Design</a:t>
            </a:r>
            <a:r>
              <a:rPr lang="en-US" spc="4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phenomenology:</a:t>
            </a:r>
            <a:r>
              <a:rPr lang="en-US" spc="4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study</a:t>
            </a:r>
            <a:r>
              <a:rPr lang="en-US" spc="5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the</a:t>
            </a:r>
            <a:r>
              <a:rPr lang="en-US" spc="4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form</a:t>
            </a:r>
            <a:r>
              <a:rPr lang="en-US" spc="5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and</a:t>
            </a:r>
            <a:r>
              <a:rPr lang="en-US" spc="3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configuration</a:t>
            </a:r>
            <a:r>
              <a:rPr lang="en-US" spc="4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40" dirty="0">
                <a:effectLst/>
                <a:latin typeface="Arial" panose="020B0604020202020204" pitchFamily="34" charset="0"/>
                <a:ea typeface="Arial" panose="020B0604020202020204" pitchFamily="34" charset="0"/>
              </a:rPr>
              <a:t> </a:t>
            </a:r>
            <a:r>
              <a:rPr lang="en-US" spc="-10" dirty="0">
                <a:effectLst/>
                <a:latin typeface="Arial" panose="020B0604020202020204" pitchFamily="34" charset="0"/>
                <a:ea typeface="Arial" panose="020B0604020202020204" pitchFamily="34" charset="0"/>
              </a:rPr>
              <a:t>artifacts</a:t>
            </a:r>
            <a:endParaRPr lang="en-GB" spc="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1916660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A4645-FE99-BEDA-90C6-2ABA26B81299}"/>
              </a:ext>
            </a:extLst>
          </p:cNvPr>
          <p:cNvSpPr>
            <a:spLocks noGrp="1"/>
          </p:cNvSpPr>
          <p:nvPr>
            <p:ph type="title"/>
          </p:nvPr>
        </p:nvSpPr>
        <p:spPr/>
        <p:txBody>
          <a:bodyPr/>
          <a:lstStyle/>
          <a:p>
            <a:pPr algn="ctr"/>
            <a:r>
              <a:rPr lang="en-US" dirty="0"/>
              <a:t>Importance of intention in Praxeology in your assignment</a:t>
            </a:r>
          </a:p>
        </p:txBody>
      </p:sp>
      <p:sp>
        <p:nvSpPr>
          <p:cNvPr id="3" name="Content Placeholder 2">
            <a:extLst>
              <a:ext uri="{FF2B5EF4-FFF2-40B4-BE49-F238E27FC236}">
                <a16:creationId xmlns:a16="http://schemas.microsoft.com/office/drawing/2014/main" id="{BED2F784-8DAA-4DDD-D253-1A4A3CA95D3E}"/>
              </a:ext>
            </a:extLst>
          </p:cNvPr>
          <p:cNvSpPr>
            <a:spLocks noGrp="1"/>
          </p:cNvSpPr>
          <p:nvPr>
            <p:ph idx="1"/>
          </p:nvPr>
        </p:nvSpPr>
        <p:spPr>
          <a:xfrm>
            <a:off x="254643" y="1825624"/>
            <a:ext cx="11320041" cy="4806670"/>
          </a:xfrm>
        </p:spPr>
        <p:txBody>
          <a:bodyPr>
            <a:normAutofit fontScale="77500" lnSpcReduction="20000"/>
          </a:bodyPr>
          <a:lstStyle/>
          <a:p>
            <a:pPr marL="0" indent="0">
              <a:lnSpc>
                <a:spcPct val="170000"/>
              </a:lnSpc>
              <a:buNone/>
            </a:pPr>
            <a:r>
              <a:rPr lang="en-US" dirty="0"/>
              <a:t>1. </a:t>
            </a:r>
            <a:r>
              <a:rPr lang="en-US" b="1" dirty="0"/>
              <a:t>Purposeful Human Action</a:t>
            </a:r>
            <a:r>
              <a:rPr lang="en-US" dirty="0"/>
              <a:t>: Intention holds a pivotal role within Praxeology, shining a spotlight on the deliberate nature of human actions. Praxeology asserts that individuals act with intent, with their goals, desires, and preferences as the driving forces behind their actions. The importance of intention lies in understanding and analyzing these purposeful human actions.</a:t>
            </a:r>
          </a:p>
          <a:p>
            <a:pPr marL="0" indent="0">
              <a:lnSpc>
                <a:spcPct val="170000"/>
              </a:lnSpc>
              <a:buNone/>
            </a:pPr>
            <a:r>
              <a:rPr lang="en-US" dirty="0"/>
              <a:t>2. </a:t>
            </a:r>
            <a:r>
              <a:rPr lang="en-US" b="1" dirty="0"/>
              <a:t>Subjective Nature of Human Action</a:t>
            </a:r>
            <a:r>
              <a:rPr lang="en-US" dirty="0"/>
              <a:t>: Praxeology acknowledges that intentions are inherently subjective. Each individual's intentions can differ, even in similar circumstances. This subjectivity highlights the significance of comprehending personal motivations and preferences as they guide human actions.</a:t>
            </a:r>
          </a:p>
          <a:p>
            <a:endParaRPr lang="en-US" dirty="0"/>
          </a:p>
        </p:txBody>
      </p:sp>
    </p:spTree>
    <p:extLst>
      <p:ext uri="{BB962C8B-B14F-4D97-AF65-F5344CB8AC3E}">
        <p14:creationId xmlns:p14="http://schemas.microsoft.com/office/powerpoint/2010/main" val="1102693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DB6F0-5741-4F70-909E-5696CBE5EE75}"/>
              </a:ext>
            </a:extLst>
          </p:cNvPr>
          <p:cNvSpPr>
            <a:spLocks noGrp="1"/>
          </p:cNvSpPr>
          <p:nvPr>
            <p:ph type="title"/>
          </p:nvPr>
        </p:nvSpPr>
        <p:spPr/>
        <p:txBody>
          <a:bodyPr/>
          <a:lstStyle/>
          <a:p>
            <a:r>
              <a:rPr lang="en-US" dirty="0"/>
              <a:t>Importance of intention in Praxeology in your assignment</a:t>
            </a:r>
          </a:p>
        </p:txBody>
      </p:sp>
      <p:sp>
        <p:nvSpPr>
          <p:cNvPr id="3" name="Content Placeholder 2">
            <a:extLst>
              <a:ext uri="{FF2B5EF4-FFF2-40B4-BE49-F238E27FC236}">
                <a16:creationId xmlns:a16="http://schemas.microsoft.com/office/drawing/2014/main" id="{ADDD7DED-E77D-6FCE-3266-C0359A224FC9}"/>
              </a:ext>
            </a:extLst>
          </p:cNvPr>
          <p:cNvSpPr>
            <a:spLocks noGrp="1"/>
          </p:cNvSpPr>
          <p:nvPr>
            <p:ph idx="1"/>
          </p:nvPr>
        </p:nvSpPr>
        <p:spPr/>
        <p:txBody>
          <a:bodyPr>
            <a:normAutofit fontScale="70000" lnSpcReduction="20000"/>
          </a:bodyPr>
          <a:lstStyle/>
          <a:p>
            <a:pPr marL="0" indent="0">
              <a:lnSpc>
                <a:spcPct val="170000"/>
              </a:lnSpc>
              <a:buNone/>
            </a:pPr>
            <a:r>
              <a:rPr lang="en-US" dirty="0"/>
              <a:t>3. </a:t>
            </a:r>
            <a:r>
              <a:rPr lang="en-US" b="1" dirty="0"/>
              <a:t>Means-End Relationship</a:t>
            </a:r>
            <a:r>
              <a:rPr lang="en-US" dirty="0"/>
              <a:t>: Intentions are closely intertwined with the means-end relationship. People act in ways they believe will lead to the attainment of their desired ends or objectives. Praxeology delves into the process by which individuals select from available means to realize their intended goals.</a:t>
            </a:r>
          </a:p>
          <a:p>
            <a:pPr marL="0" indent="0">
              <a:lnSpc>
                <a:spcPct val="170000"/>
              </a:lnSpc>
              <a:buNone/>
            </a:pPr>
            <a:r>
              <a:rPr lang="en-US" dirty="0"/>
              <a:t>4. </a:t>
            </a:r>
            <a:r>
              <a:rPr lang="en-US" b="1" dirty="0"/>
              <a:t>Predictive and Explanatory Power</a:t>
            </a:r>
            <a:r>
              <a:rPr lang="en-US" dirty="0"/>
              <a:t>: Intention plays a pivotal role in predicting and explaining human behavior. By examining the intentions underpinning actions, Praxeology offers insights into why people make specific choices and how they are likely to behave in the future. This predictive and explanatory capacity proves valuable in various fields, encompassing economics, sociology, and psychology.</a:t>
            </a:r>
          </a:p>
          <a:p>
            <a:endParaRPr lang="en-US" dirty="0"/>
          </a:p>
        </p:txBody>
      </p:sp>
    </p:spTree>
    <p:extLst>
      <p:ext uri="{BB962C8B-B14F-4D97-AF65-F5344CB8AC3E}">
        <p14:creationId xmlns:p14="http://schemas.microsoft.com/office/powerpoint/2010/main" val="3271868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A142C-B725-D7D0-EA85-A4785AAE9FEC}"/>
              </a:ext>
            </a:extLst>
          </p:cNvPr>
          <p:cNvSpPr>
            <a:spLocks noGrp="1"/>
          </p:cNvSpPr>
          <p:nvPr>
            <p:ph type="title"/>
          </p:nvPr>
        </p:nvSpPr>
        <p:spPr/>
        <p:txBody>
          <a:bodyPr/>
          <a:lstStyle/>
          <a:p>
            <a:r>
              <a:rPr lang="en-US" dirty="0"/>
              <a:t>Importance of intention in Praxeology</a:t>
            </a:r>
          </a:p>
        </p:txBody>
      </p:sp>
      <p:sp>
        <p:nvSpPr>
          <p:cNvPr id="3" name="Content Placeholder 2">
            <a:extLst>
              <a:ext uri="{FF2B5EF4-FFF2-40B4-BE49-F238E27FC236}">
                <a16:creationId xmlns:a16="http://schemas.microsoft.com/office/drawing/2014/main" id="{650C9E6B-A291-F22B-B4A7-6C968C82EC00}"/>
              </a:ext>
            </a:extLst>
          </p:cNvPr>
          <p:cNvSpPr>
            <a:spLocks noGrp="1"/>
          </p:cNvSpPr>
          <p:nvPr>
            <p:ph idx="1"/>
          </p:nvPr>
        </p:nvSpPr>
        <p:spPr/>
        <p:txBody>
          <a:bodyPr>
            <a:normAutofit fontScale="92500" lnSpcReduction="10000"/>
          </a:bodyPr>
          <a:lstStyle/>
          <a:p>
            <a:pPr marL="0" indent="0">
              <a:lnSpc>
                <a:spcPct val="110000"/>
              </a:lnSpc>
              <a:buNone/>
            </a:pPr>
            <a:r>
              <a:rPr lang="en-US" dirty="0"/>
              <a:t>5. </a:t>
            </a:r>
            <a:r>
              <a:rPr lang="en-US" b="1" dirty="0"/>
              <a:t>Decision-Making and Planning</a:t>
            </a:r>
            <a:r>
              <a:rPr lang="en-US" dirty="0"/>
              <a:t>: Intention holds a central position in decision-making and planning processes. Individuals set goals and formulate plans, all rooted in their intentions. Praxeology helps us comprehend how people allocate their resources and make choices in pursuit of their intended outcomes.</a:t>
            </a:r>
          </a:p>
          <a:p>
            <a:pPr>
              <a:lnSpc>
                <a:spcPct val="110000"/>
              </a:lnSpc>
            </a:pPr>
            <a:endParaRPr lang="en-US" dirty="0"/>
          </a:p>
          <a:p>
            <a:pPr marL="0" indent="0">
              <a:lnSpc>
                <a:spcPct val="110000"/>
              </a:lnSpc>
              <a:buNone/>
            </a:pPr>
            <a:r>
              <a:rPr lang="en-US" dirty="0"/>
              <a:t>6. </a:t>
            </a:r>
            <a:r>
              <a:rPr lang="en-US" b="1" dirty="0"/>
              <a:t>Individual Autonomy</a:t>
            </a:r>
            <a:r>
              <a:rPr lang="en-US" dirty="0"/>
              <a:t>: Recognizing the significance of intention underscores the autonomy and agency of individuals. Praxeology respects the notion that people possess the capacity to make purposeful choices, and their actions are not mere consequences of external forces.</a:t>
            </a:r>
          </a:p>
          <a:p>
            <a:endParaRPr lang="en-US" dirty="0"/>
          </a:p>
          <a:p>
            <a:endParaRPr lang="en-US" dirty="0"/>
          </a:p>
        </p:txBody>
      </p:sp>
    </p:spTree>
    <p:extLst>
      <p:ext uri="{BB962C8B-B14F-4D97-AF65-F5344CB8AC3E}">
        <p14:creationId xmlns:p14="http://schemas.microsoft.com/office/powerpoint/2010/main" val="447438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D0566F-DC5C-40E6-E7F8-FEF2B566409C}"/>
              </a:ext>
            </a:extLst>
          </p:cNvPr>
          <p:cNvSpPr>
            <a:spLocks noGrp="1"/>
          </p:cNvSpPr>
          <p:nvPr>
            <p:ph type="title"/>
          </p:nvPr>
        </p:nvSpPr>
        <p:spPr>
          <a:xfrm>
            <a:off x="972274" y="629268"/>
            <a:ext cx="10579648" cy="1286160"/>
          </a:xfrm>
        </p:spPr>
        <p:txBody>
          <a:bodyPr anchor="b">
            <a:normAutofit/>
          </a:bodyPr>
          <a:lstStyle/>
          <a:p>
            <a:br>
              <a:rPr lang="en-GB" sz="2800" b="0" dirty="0">
                <a:latin typeface="Roboto" panose="020F0502020204030204" pitchFamily="34" charset="0"/>
              </a:rPr>
            </a:br>
            <a:r>
              <a:rPr lang="en-GB" sz="2800" b="0" dirty="0">
                <a:latin typeface="Roboto" panose="020F0502020204030204" pitchFamily="34" charset="0"/>
              </a:rPr>
              <a:t>What is Dynamic Architecture?</a:t>
            </a:r>
            <a:br>
              <a:rPr lang="en-GB" sz="2800" b="0" dirty="0">
                <a:latin typeface="Roboto" panose="020F0502020204030204" pitchFamily="34" charset="0"/>
              </a:rPr>
            </a:br>
            <a:endParaRPr lang="en-US" sz="2800" dirty="0"/>
          </a:p>
        </p:txBody>
      </p:sp>
      <p:sp>
        <p:nvSpPr>
          <p:cNvPr id="8" name="Content Placeholder 7">
            <a:extLst>
              <a:ext uri="{FF2B5EF4-FFF2-40B4-BE49-F238E27FC236}">
                <a16:creationId xmlns:a16="http://schemas.microsoft.com/office/drawing/2014/main" id="{C507E9A1-BA29-99B5-F2EB-EDB8DE48789F}"/>
              </a:ext>
            </a:extLst>
          </p:cNvPr>
          <p:cNvSpPr>
            <a:spLocks noGrp="1"/>
          </p:cNvSpPr>
          <p:nvPr>
            <p:ph idx="1"/>
          </p:nvPr>
        </p:nvSpPr>
        <p:spPr>
          <a:xfrm>
            <a:off x="871539" y="2438400"/>
            <a:ext cx="10680382" cy="3785419"/>
          </a:xfrm>
        </p:spPr>
        <p:txBody>
          <a:bodyPr>
            <a:normAutofit fontScale="85000" lnSpcReduction="10000"/>
          </a:bodyPr>
          <a:lstStyle/>
          <a:p>
            <a:pPr marL="0" indent="0">
              <a:lnSpc>
                <a:spcPct val="150000"/>
              </a:lnSpc>
              <a:buNone/>
            </a:pPr>
            <a:br>
              <a:rPr lang="en-GB" sz="2000" dirty="0"/>
            </a:br>
            <a:r>
              <a:rPr lang="en-GB" sz="2000" b="0" i="0" dirty="0">
                <a:effectLst/>
                <a:latin typeface="Roboto" panose="02000000000000000000" pitchFamily="2" charset="0"/>
              </a:rPr>
              <a:t>David Fisher defines it as: </a:t>
            </a:r>
            <a:r>
              <a:rPr lang="en-GB" sz="2000" dirty="0"/>
              <a:t>“</a:t>
            </a:r>
            <a:r>
              <a:rPr lang="en-GB" sz="2000" b="0" i="1" dirty="0">
                <a:effectLst/>
                <a:latin typeface="Roboto" panose="02000000000000000000" pitchFamily="2" charset="0"/>
              </a:rPr>
              <a:t>architecture as part of the environment, adjusting to the sun and the wind, to the view and to our momentary requirements”</a:t>
            </a:r>
          </a:p>
          <a:p>
            <a:pPr marL="0" indent="0">
              <a:lnSpc>
                <a:spcPct val="150000"/>
              </a:lnSpc>
              <a:buNone/>
            </a:pPr>
            <a:endParaRPr lang="en-GB" sz="2000" b="0" i="0" dirty="0">
              <a:effectLst/>
              <a:latin typeface="Roboto" panose="02000000000000000000" pitchFamily="2" charset="0"/>
            </a:endParaRPr>
          </a:p>
          <a:p>
            <a:pPr marL="0" indent="0">
              <a:lnSpc>
                <a:spcPct val="150000"/>
              </a:lnSpc>
              <a:buNone/>
            </a:pPr>
            <a:r>
              <a:rPr lang="en-GB" sz="2000" b="0" i="0" dirty="0">
                <a:effectLst/>
                <a:latin typeface="Roboto" panose="02000000000000000000" pitchFamily="2" charset="0"/>
              </a:rPr>
              <a:t>The term ‘Dynamic’ is a discipline within mechanics responsible for movement of objects with the effect of forces. Movement of a building is known as Dynamic Architecture and it involves a fourth dimension – time. The beauty of Dynamic Architecture is that the building’s form and shape are constantly changing, making it fluid, while exhibiting the building’s ability to adapt to change.</a:t>
            </a:r>
            <a:br>
              <a:rPr lang="en-GB" sz="2000" dirty="0"/>
            </a:br>
            <a:endParaRPr lang="en-GB" sz="2000" b="0" i="0" dirty="0">
              <a:effectLst/>
              <a:latin typeface="Roboto" panose="02000000000000000000" pitchFamily="2" charset="0"/>
            </a:endParaRPr>
          </a:p>
        </p:txBody>
      </p:sp>
    </p:spTree>
    <p:extLst>
      <p:ext uri="{BB962C8B-B14F-4D97-AF65-F5344CB8AC3E}">
        <p14:creationId xmlns:p14="http://schemas.microsoft.com/office/powerpoint/2010/main" val="3045560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1F2FF9-C425-1222-5638-FA4D8F5263E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Dynamic architecture</a:t>
            </a:r>
          </a:p>
        </p:txBody>
      </p:sp>
      <p:sp>
        <p:nvSpPr>
          <p:cNvPr id="3" name="Content Placeholder 2">
            <a:extLst>
              <a:ext uri="{FF2B5EF4-FFF2-40B4-BE49-F238E27FC236}">
                <a16:creationId xmlns:a16="http://schemas.microsoft.com/office/drawing/2014/main" id="{2C26918B-D6D8-F1AB-F6A6-A6879A48FB9E}"/>
              </a:ext>
            </a:extLst>
          </p:cNvPr>
          <p:cNvSpPr>
            <a:spLocks/>
          </p:cNvSpPr>
          <p:nvPr/>
        </p:nvSpPr>
        <p:spPr>
          <a:xfrm>
            <a:off x="338419" y="2614374"/>
            <a:ext cx="7648990" cy="4091646"/>
          </a:xfrm>
          <a:prstGeom prst="rect">
            <a:avLst/>
          </a:prstGeom>
        </p:spPr>
        <p:txBody>
          <a:bodyPr anchor="t">
            <a:normAutofit/>
          </a:bodyPr>
          <a:lstStyle/>
          <a:p>
            <a:pPr defTabSz="896112" fontAlgn="base">
              <a:spcAft>
                <a:spcPts val="600"/>
              </a:spcAft>
            </a:pPr>
            <a:r>
              <a:rPr lang="en-GB" sz="2400" kern="1200" dirty="0">
                <a:solidFill>
                  <a:schemeClr val="tx1"/>
                </a:solidFill>
                <a:latin typeface="inherit"/>
                <a:ea typeface="+mn-ea"/>
                <a:cs typeface="+mn-cs"/>
              </a:rPr>
              <a:t>Dynamic architecture is a design concept where the fourth dimension of architecture is introduced – time. It involved the use of forces to cause a movement in buildings, making them change constantly and fluidly. This movement is to be done in a way that the building adapts to its surroundings in all of its forms. </a:t>
            </a:r>
            <a:endParaRPr lang="en-GB" sz="2400" kern="1200" dirty="0">
              <a:solidFill>
                <a:schemeClr val="tx1"/>
              </a:solidFill>
              <a:latin typeface="Open Sans" panose="020B0606030504020204" pitchFamily="34" charset="0"/>
              <a:ea typeface="+mn-ea"/>
              <a:cs typeface="+mn-cs"/>
            </a:endParaRPr>
          </a:p>
          <a:p>
            <a:pPr defTabSz="896112" fontAlgn="base">
              <a:spcAft>
                <a:spcPts val="600"/>
              </a:spcAft>
            </a:pPr>
            <a:r>
              <a:rPr lang="en-GB" sz="2400" kern="1200" dirty="0">
                <a:solidFill>
                  <a:schemeClr val="tx1"/>
                </a:solidFill>
                <a:latin typeface="inherit"/>
                <a:ea typeface="+mn-ea"/>
                <a:cs typeface="+mn-cs"/>
              </a:rPr>
              <a:t>One example of this type of architecture is The Dynamic Tower which is a proposed 420m 80-floor moving </a:t>
            </a:r>
            <a:r>
              <a:rPr lang="en-GB" sz="2400" kern="1200" dirty="0">
                <a:solidFill>
                  <a:srgbClr val="003EE4"/>
                </a:solidFill>
                <a:latin typeface="inherit"/>
                <a:ea typeface="+mn-ea"/>
                <a:cs typeface="+mn-cs"/>
                <a:hlinkClick r:id="rId2">
                  <a:extLst>
                    <a:ext uri="{A12FA001-AC4F-418D-AE19-62706E023703}">
                      <ahyp:hlinkClr xmlns:ahyp="http://schemas.microsoft.com/office/drawing/2018/hyperlinkcolor" val="tx"/>
                    </a:ext>
                  </a:extLst>
                </a:hlinkClick>
              </a:rPr>
              <a:t>skyscraper</a:t>
            </a:r>
            <a:r>
              <a:rPr lang="en-GB" sz="2400" kern="1200" dirty="0">
                <a:solidFill>
                  <a:schemeClr val="tx1"/>
                </a:solidFill>
                <a:latin typeface="inherit"/>
                <a:ea typeface="+mn-ea"/>
                <a:cs typeface="+mn-cs"/>
              </a:rPr>
              <a:t>, designed by architect David Fisher, to be constructed in Dubai. </a:t>
            </a:r>
            <a:endParaRPr lang="en-GB" sz="2400" kern="1200" dirty="0">
              <a:solidFill>
                <a:schemeClr val="tx1"/>
              </a:solidFill>
              <a:latin typeface="Open Sans" panose="020B0606030504020204" pitchFamily="34" charset="0"/>
              <a:ea typeface="+mn-ea"/>
              <a:cs typeface="+mn-cs"/>
            </a:endParaRPr>
          </a:p>
          <a:p>
            <a:pPr>
              <a:spcAft>
                <a:spcPts val="600"/>
              </a:spcAft>
            </a:pPr>
            <a:endParaRPr lang="en-US" dirty="0"/>
          </a:p>
        </p:txBody>
      </p:sp>
      <p:pic>
        <p:nvPicPr>
          <p:cNvPr id="4" name="Picture 3">
            <a:extLst>
              <a:ext uri="{FF2B5EF4-FFF2-40B4-BE49-F238E27FC236}">
                <a16:creationId xmlns:a16="http://schemas.microsoft.com/office/drawing/2014/main" id="{27BD115A-33CD-CC0E-A442-AC58A8565C07}"/>
              </a:ext>
            </a:extLst>
          </p:cNvPr>
          <p:cNvPicPr>
            <a:picLocks noChangeAspect="1"/>
          </p:cNvPicPr>
          <p:nvPr/>
        </p:nvPicPr>
        <p:blipFill>
          <a:blip r:embed="rId3"/>
          <a:stretch>
            <a:fillRect/>
          </a:stretch>
        </p:blipFill>
        <p:spPr>
          <a:xfrm>
            <a:off x="644056" y="3302271"/>
            <a:ext cx="7648990" cy="107306"/>
          </a:xfrm>
          <a:prstGeom prst="rect">
            <a:avLst/>
          </a:prstGeom>
        </p:spPr>
      </p:pic>
      <p:pic>
        <p:nvPicPr>
          <p:cNvPr id="5" name="Picture 4">
            <a:extLst>
              <a:ext uri="{FF2B5EF4-FFF2-40B4-BE49-F238E27FC236}">
                <a16:creationId xmlns:a16="http://schemas.microsoft.com/office/drawing/2014/main" id="{312CF9C6-F445-6059-E9DE-365FD5AB2BD6}"/>
              </a:ext>
            </a:extLst>
          </p:cNvPr>
          <p:cNvPicPr>
            <a:picLocks noChangeAspect="1"/>
          </p:cNvPicPr>
          <p:nvPr/>
        </p:nvPicPr>
        <p:blipFill>
          <a:blip r:embed="rId4"/>
          <a:stretch>
            <a:fillRect/>
          </a:stretch>
        </p:blipFill>
        <p:spPr>
          <a:xfrm>
            <a:off x="8293046" y="2614374"/>
            <a:ext cx="3278839" cy="3278839"/>
          </a:xfrm>
          <a:prstGeom prst="rect">
            <a:avLst/>
          </a:prstGeom>
        </p:spPr>
      </p:pic>
    </p:spTree>
    <p:extLst>
      <p:ext uri="{BB962C8B-B14F-4D97-AF65-F5344CB8AC3E}">
        <p14:creationId xmlns:p14="http://schemas.microsoft.com/office/powerpoint/2010/main" val="2883530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B93D344-1E71-CC19-17A5-F18658F1240E}"/>
              </a:ext>
            </a:extLst>
          </p:cNvPr>
          <p:cNvPicPr>
            <a:picLocks noGrp="1" noChangeAspect="1"/>
          </p:cNvPicPr>
          <p:nvPr>
            <p:ph idx="1"/>
          </p:nvPr>
        </p:nvPicPr>
        <p:blipFill>
          <a:blip r:embed="rId2"/>
          <a:stretch>
            <a:fillRect/>
          </a:stretch>
        </p:blipFill>
        <p:spPr>
          <a:xfrm>
            <a:off x="1139574" y="643467"/>
            <a:ext cx="9912853" cy="4931644"/>
          </a:xfrm>
          <a:prstGeom prst="rect">
            <a:avLst/>
          </a:prstGeom>
        </p:spPr>
      </p:pic>
    </p:spTree>
    <p:extLst>
      <p:ext uri="{BB962C8B-B14F-4D97-AF65-F5344CB8AC3E}">
        <p14:creationId xmlns:p14="http://schemas.microsoft.com/office/powerpoint/2010/main" val="1873592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5504BF-8AE3-0469-2025-6E898BBCCD8D}"/>
              </a:ext>
            </a:extLst>
          </p:cNvPr>
          <p:cNvSpPr>
            <a:spLocks noGrp="1"/>
          </p:cNvSpPr>
          <p:nvPr>
            <p:ph type="title"/>
          </p:nvPr>
        </p:nvSpPr>
        <p:spPr>
          <a:xfrm>
            <a:off x="1535371" y="1044054"/>
            <a:ext cx="10013709" cy="1030360"/>
          </a:xfrm>
        </p:spPr>
        <p:txBody>
          <a:bodyPr vert="horz" lIns="109728" tIns="109728" rIns="109728" bIns="91440" rtlCol="0" anchor="ctr">
            <a:normAutofit fontScale="90000"/>
          </a:bodyPr>
          <a:lstStyle/>
          <a:p>
            <a:r>
              <a:rPr lang="en-US" dirty="0"/>
              <a:t>Sharifi Ha House, Tehran</a:t>
            </a:r>
            <a:br>
              <a:rPr lang="en-US" dirty="0"/>
            </a:br>
            <a:endParaRPr lang="en-US" dirty="0"/>
          </a:p>
        </p:txBody>
      </p:sp>
      <p:sp>
        <p:nvSpPr>
          <p:cNvPr id="6" name="TextBox 5">
            <a:extLst>
              <a:ext uri="{FF2B5EF4-FFF2-40B4-BE49-F238E27FC236}">
                <a16:creationId xmlns:a16="http://schemas.microsoft.com/office/drawing/2014/main" id="{847AB7E0-EA71-64F5-ACE5-130820E9DAE8}"/>
              </a:ext>
            </a:extLst>
          </p:cNvPr>
          <p:cNvSpPr txBox="1"/>
          <p:nvPr/>
        </p:nvSpPr>
        <p:spPr>
          <a:xfrm>
            <a:off x="522515" y="2074415"/>
            <a:ext cx="10948428" cy="4017628"/>
          </a:xfrm>
          <a:prstGeom prst="rect">
            <a:avLst/>
          </a:prstGeom>
        </p:spPr>
        <p:txBody>
          <a:bodyPr vert="horz" lIns="109728" tIns="109728" rIns="109728" bIns="91440" rtlCol="0" anchor="t">
            <a:normAutofit/>
          </a:bodyPr>
          <a:lstStyle/>
          <a:p>
            <a:pPr fontAlgn="base">
              <a:lnSpc>
                <a:spcPct val="130000"/>
              </a:lnSpc>
              <a:spcBef>
                <a:spcPts val="930"/>
              </a:spcBef>
              <a:buFont typeface="Corbel" panose="020B0503020204020204" pitchFamily="34" charset="0"/>
            </a:pPr>
            <a:r>
              <a:rPr lang="en-US" b="0" i="0" spc="150" dirty="0">
                <a:effectLst/>
              </a:rPr>
              <a:t>The site had a seemingly unavoidable land constraint as it contained the dimensions in length but not much in width, to counter that a lot of brainstorming had to be done. Designed by the firm-’Next Office’, the solution that they brought up was that it has hinged movable spaces spread across 3 stacked levels on a 7-floor high building that rotates up to 90 degrees. </a:t>
            </a:r>
          </a:p>
          <a:p>
            <a:pPr fontAlgn="base">
              <a:lnSpc>
                <a:spcPct val="130000"/>
              </a:lnSpc>
              <a:spcBef>
                <a:spcPts val="930"/>
              </a:spcBef>
              <a:buFont typeface="Corbel" panose="020B0503020204020204" pitchFamily="34" charset="0"/>
            </a:pPr>
            <a:r>
              <a:rPr lang="en-US" b="0" i="0" spc="150" dirty="0">
                <a:effectLst/>
              </a:rPr>
              <a:t>The terrace was designed with foldable balustrades that tilt in either direction of the vertical axis as the pod’s rotate to bring in life the changeable façade. The ever-changing façade was the by-product of the traditional Iranian houses concept of winter living room and summer living room. </a:t>
            </a:r>
          </a:p>
          <a:p>
            <a:pPr fontAlgn="base">
              <a:lnSpc>
                <a:spcPct val="130000"/>
              </a:lnSpc>
              <a:spcBef>
                <a:spcPts val="930"/>
              </a:spcBef>
              <a:buFont typeface="Corbel" panose="020B0503020204020204" pitchFamily="34" charset="0"/>
            </a:pPr>
            <a:r>
              <a:rPr lang="en-US" b="0" i="0" spc="150" dirty="0">
                <a:effectLst/>
              </a:rPr>
              <a:t>In summers, the house offers an open and perforated volume, that serves as the summer living room and in contrast to it, the closed volume operates for the winter living room.</a:t>
            </a:r>
          </a:p>
        </p:txBody>
      </p:sp>
    </p:spTree>
    <p:extLst>
      <p:ext uri="{BB962C8B-B14F-4D97-AF65-F5344CB8AC3E}">
        <p14:creationId xmlns:p14="http://schemas.microsoft.com/office/powerpoint/2010/main" val="3245674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BDD33C-97D7-E192-6692-9F1CEC004261}"/>
              </a:ext>
            </a:extLst>
          </p:cNvPr>
          <p:cNvPicPr>
            <a:picLocks noChangeAspect="1"/>
          </p:cNvPicPr>
          <p:nvPr/>
        </p:nvPicPr>
        <p:blipFill rotWithShape="1">
          <a:blip r:embed="rId2"/>
          <a:srcRect t="30505" b="36547"/>
          <a:stretch/>
        </p:blipFill>
        <p:spPr>
          <a:xfrm>
            <a:off x="642917" y="643467"/>
            <a:ext cx="10906168" cy="5571066"/>
          </a:xfrm>
          <a:prstGeom prst="rect">
            <a:avLst/>
          </a:prstGeom>
        </p:spPr>
      </p:pic>
    </p:spTree>
    <p:extLst>
      <p:ext uri="{BB962C8B-B14F-4D97-AF65-F5344CB8AC3E}">
        <p14:creationId xmlns:p14="http://schemas.microsoft.com/office/powerpoint/2010/main" val="2235434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1E5DCC5-5CB8-6A05-B655-6084446406C9}"/>
              </a:ext>
            </a:extLst>
          </p:cNvPr>
          <p:cNvPicPr>
            <a:picLocks noGrp="1" noChangeAspect="1"/>
          </p:cNvPicPr>
          <p:nvPr>
            <p:ph idx="1"/>
          </p:nvPr>
        </p:nvPicPr>
        <p:blipFill rotWithShape="1">
          <a:blip r:embed="rId2"/>
          <a:srcRect t="8583" b="11912"/>
          <a:stretch/>
        </p:blipFill>
        <p:spPr>
          <a:xfrm>
            <a:off x="20" y="10"/>
            <a:ext cx="12191981" cy="6857990"/>
          </a:xfrm>
          <a:prstGeom prst="rect">
            <a:avLst/>
          </a:prstGeom>
        </p:spPr>
      </p:pic>
      <p:sp>
        <p:nvSpPr>
          <p:cNvPr id="5" name="TextBox 4">
            <a:extLst>
              <a:ext uri="{FF2B5EF4-FFF2-40B4-BE49-F238E27FC236}">
                <a16:creationId xmlns:a16="http://schemas.microsoft.com/office/drawing/2014/main" id="{067A5B3B-C6E1-200D-E79B-D3D9B1747683}"/>
              </a:ext>
            </a:extLst>
          </p:cNvPr>
          <p:cNvSpPr txBox="1"/>
          <p:nvPr/>
        </p:nvSpPr>
        <p:spPr>
          <a:xfrm>
            <a:off x="3048990" y="3247303"/>
            <a:ext cx="6097978" cy="369332"/>
          </a:xfrm>
          <a:prstGeom prst="rect">
            <a:avLst/>
          </a:prstGeom>
          <a:noFill/>
        </p:spPr>
        <p:txBody>
          <a:bodyPr wrap="square">
            <a:spAutoFit/>
          </a:bodyPr>
          <a:lstStyle/>
          <a:p>
            <a:endParaRPr lang="en-GB" dirty="0">
              <a:effectLst/>
              <a:hlinkClick r:id="rId3"/>
            </a:endParaRPr>
          </a:p>
        </p:txBody>
      </p:sp>
    </p:spTree>
    <p:extLst>
      <p:ext uri="{BB962C8B-B14F-4D97-AF65-F5344CB8AC3E}">
        <p14:creationId xmlns:p14="http://schemas.microsoft.com/office/powerpoint/2010/main" val="1948498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3396F-AFD7-D233-F37E-7CFE085A0763}"/>
              </a:ext>
            </a:extLst>
          </p:cNvPr>
          <p:cNvSpPr>
            <a:spLocks noGrp="1"/>
          </p:cNvSpPr>
          <p:nvPr>
            <p:ph type="title"/>
          </p:nvPr>
        </p:nvSpPr>
        <p:spPr>
          <a:xfrm>
            <a:off x="838200" y="963877"/>
            <a:ext cx="3494362" cy="4930246"/>
          </a:xfrm>
        </p:spPr>
        <p:txBody>
          <a:bodyPr>
            <a:normAutofit/>
          </a:bodyPr>
          <a:lstStyle/>
          <a:p>
            <a:pPr algn="r"/>
            <a:r>
              <a:rPr lang="en-US" dirty="0"/>
              <a:t>What is a farmscraper?</a:t>
            </a:r>
            <a:endParaRPr lang="en-US"/>
          </a:p>
        </p:txBody>
      </p:sp>
      <p:sp>
        <p:nvSpPr>
          <p:cNvPr id="3" name="Content Placeholder 2">
            <a:extLst>
              <a:ext uri="{FF2B5EF4-FFF2-40B4-BE49-F238E27FC236}">
                <a16:creationId xmlns:a16="http://schemas.microsoft.com/office/drawing/2014/main" id="{D301AB14-A862-F1AC-F493-1C476065757A}"/>
              </a:ext>
            </a:extLst>
          </p:cNvPr>
          <p:cNvSpPr>
            <a:spLocks noGrp="1"/>
          </p:cNvSpPr>
          <p:nvPr>
            <p:ph idx="1"/>
          </p:nvPr>
        </p:nvSpPr>
        <p:spPr>
          <a:xfrm>
            <a:off x="4976031" y="963877"/>
            <a:ext cx="6377769" cy="4930246"/>
          </a:xfrm>
        </p:spPr>
        <p:txBody>
          <a:bodyPr anchor="ctr">
            <a:normAutofit/>
          </a:bodyPr>
          <a:lstStyle/>
          <a:p>
            <a:pPr marL="0" indent="0">
              <a:lnSpc>
                <a:spcPct val="100000"/>
              </a:lnSpc>
              <a:buNone/>
            </a:pPr>
            <a:r>
              <a:rPr lang="en-GB" sz="2400" b="0" i="0" dirty="0">
                <a:effectLst/>
                <a:latin typeface="Open Sans" panose="020B0606030504020204" pitchFamily="34" charset="0"/>
              </a:rPr>
              <a:t>“Farmscraper” is a design concept invented by France and Belgium-based firm Vincent Callebaut Architects for a plan of six skyscrapers created for Shenzhen province in China. The complex consists of towers with ovular, blob-like sections that look like rocks smoothed by years in running water. Each of these sections serves as a host to a miniature forest of trees and grass as well as wind turbines and solar cells. These towers act as self-contained ecosystems.</a:t>
            </a:r>
            <a:endParaRPr lang="en-US" sz="2400" dirty="0"/>
          </a:p>
        </p:txBody>
      </p:sp>
    </p:spTree>
    <p:extLst>
      <p:ext uri="{BB962C8B-B14F-4D97-AF65-F5344CB8AC3E}">
        <p14:creationId xmlns:p14="http://schemas.microsoft.com/office/powerpoint/2010/main" val="4248907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00B2A-34EF-5B30-559D-880649222DE1}"/>
              </a:ext>
            </a:extLst>
          </p:cNvPr>
          <p:cNvSpPr>
            <a:spLocks noGrp="1"/>
          </p:cNvSpPr>
          <p:nvPr>
            <p:ph type="title"/>
          </p:nvPr>
        </p:nvSpPr>
        <p:spPr>
          <a:xfrm>
            <a:off x="855663" y="863600"/>
            <a:ext cx="6007100" cy="3366494"/>
          </a:xfrm>
        </p:spPr>
        <p:txBody>
          <a:bodyPr vert="horz" lIns="109728" tIns="109728" rIns="109728" bIns="91440" rtlCol="0" anchor="b">
            <a:normAutofit/>
          </a:bodyPr>
          <a:lstStyle/>
          <a:p>
            <a:pPr>
              <a:lnSpc>
                <a:spcPct val="115000"/>
              </a:lnSpc>
            </a:pPr>
            <a:r>
              <a:rPr lang="en-US" sz="4200" b="0" cap="all">
                <a:solidFill>
                  <a:schemeClr val="bg1"/>
                </a:solidFill>
              </a:rPr>
              <a:t>Farmscrapers | Futuristic design</a:t>
            </a:r>
            <a:br>
              <a:rPr lang="en-US" sz="4200" b="0" cap="all">
                <a:solidFill>
                  <a:schemeClr val="bg1"/>
                </a:solidFill>
              </a:rPr>
            </a:br>
            <a:endParaRPr lang="en-US" sz="4200" b="0" cap="all">
              <a:solidFill>
                <a:schemeClr val="bg1"/>
              </a:solidFill>
            </a:endParaRPr>
          </a:p>
        </p:txBody>
      </p:sp>
      <p:pic>
        <p:nvPicPr>
          <p:cNvPr id="4" name="Content Placeholder 3">
            <a:extLst>
              <a:ext uri="{FF2B5EF4-FFF2-40B4-BE49-F238E27FC236}">
                <a16:creationId xmlns:a16="http://schemas.microsoft.com/office/drawing/2014/main" id="{C404C1BC-FF0B-2441-2DC1-5F790E4ABDD1}"/>
              </a:ext>
            </a:extLst>
          </p:cNvPr>
          <p:cNvPicPr>
            <a:picLocks noGrp="1" noChangeAspect="1"/>
          </p:cNvPicPr>
          <p:nvPr>
            <p:ph idx="1"/>
          </p:nvPr>
        </p:nvPicPr>
        <p:blipFill rotWithShape="1">
          <a:blip r:embed="rId2"/>
          <a:srcRect t="17875" b="7622"/>
          <a:stretch/>
        </p:blipFill>
        <p:spPr>
          <a:xfrm>
            <a:off x="20" y="-2"/>
            <a:ext cx="12191980" cy="6858002"/>
          </a:xfrm>
          <a:prstGeom prst="rect">
            <a:avLst/>
          </a:prstGeom>
        </p:spPr>
      </p:pic>
    </p:spTree>
    <p:extLst>
      <p:ext uri="{BB962C8B-B14F-4D97-AF65-F5344CB8AC3E}">
        <p14:creationId xmlns:p14="http://schemas.microsoft.com/office/powerpoint/2010/main" val="1640684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11B2A-EE6D-3E98-47CF-83873A9AA878}"/>
              </a:ext>
            </a:extLst>
          </p:cNvPr>
          <p:cNvSpPr>
            <a:spLocks noGrp="1"/>
          </p:cNvSpPr>
          <p:nvPr>
            <p:ph idx="1"/>
          </p:nvPr>
        </p:nvSpPr>
        <p:spPr>
          <a:xfrm>
            <a:off x="700089" y="963877"/>
            <a:ext cx="10653712" cy="4930246"/>
          </a:xfrm>
        </p:spPr>
        <p:txBody>
          <a:bodyPr anchor="ctr">
            <a:normAutofit/>
          </a:bodyPr>
          <a:lstStyle/>
          <a:p>
            <a:r>
              <a:rPr lang="en-GB" sz="2400" b="0" i="0" dirty="0">
                <a:effectLst/>
                <a:latin typeface="Chronicle Text G1 A"/>
              </a:rPr>
              <a:t>The vertical hydroponic farm embraces the notion of zero food miles in the most comprehensive sense," Carlo </a:t>
            </a:r>
            <a:r>
              <a:rPr lang="en-GB" sz="2400" b="0" i="0" dirty="0" err="1">
                <a:effectLst/>
                <a:latin typeface="Chronicle Text G1 A"/>
              </a:rPr>
              <a:t>Ratti</a:t>
            </a:r>
            <a:r>
              <a:rPr lang="en-GB" sz="2400" b="0" i="0" dirty="0">
                <a:effectLst/>
                <a:latin typeface="Chronicle Text G1 A"/>
              </a:rPr>
              <a:t> told </a:t>
            </a:r>
            <a:r>
              <a:rPr lang="en-GB" sz="2400" b="0" i="0" dirty="0" err="1">
                <a:effectLst/>
                <a:latin typeface="Chronicle Text G1 A"/>
              </a:rPr>
              <a:t>Dezeen</a:t>
            </a:r>
            <a:r>
              <a:rPr lang="en-GB" sz="2400" b="0" i="0" dirty="0">
                <a:effectLst/>
                <a:latin typeface="Chronicle Text G1 A"/>
              </a:rPr>
              <a:t>. "Crops cultivated in the tower are sold and even eaten in the same location, which helps us conserve a great deal of energy in food distribution."</a:t>
            </a:r>
          </a:p>
          <a:p>
            <a:r>
              <a:rPr lang="en-GB" sz="2400" b="0" i="0" dirty="0">
                <a:effectLst/>
                <a:latin typeface="Chronicle Text G1 A"/>
              </a:rPr>
              <a:t>Hydroponic farm spaces and crops would be managed by an "AI-supported virtual agronomist" that oversees daily operations including irrigation, and environmental and nutritional conditions.</a:t>
            </a:r>
          </a:p>
          <a:p>
            <a:endParaRPr lang="en-US" sz="2400" dirty="0"/>
          </a:p>
        </p:txBody>
      </p:sp>
    </p:spTree>
    <p:extLst>
      <p:ext uri="{BB962C8B-B14F-4D97-AF65-F5344CB8AC3E}">
        <p14:creationId xmlns:p14="http://schemas.microsoft.com/office/powerpoint/2010/main" val="934427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high angle view of a building&#10;&#10;Description automatically generated with low confidence">
            <a:extLst>
              <a:ext uri="{FF2B5EF4-FFF2-40B4-BE49-F238E27FC236}">
                <a16:creationId xmlns:a16="http://schemas.microsoft.com/office/drawing/2014/main" id="{4B61FB4D-3C1A-6415-BBC0-95B473BCD562}"/>
              </a:ext>
            </a:extLst>
          </p:cNvPr>
          <p:cNvPicPr>
            <a:picLocks noGrp="1" noChangeAspect="1"/>
          </p:cNvPicPr>
          <p:nvPr>
            <p:ph idx="1"/>
          </p:nvPr>
        </p:nvPicPr>
        <p:blipFill rotWithShape="1">
          <a:blip r:embed="rId2"/>
          <a:srcRect l="2494" r="6396" b="1"/>
          <a:stretch/>
        </p:blipFill>
        <p:spPr>
          <a:xfrm>
            <a:off x="20" y="10"/>
            <a:ext cx="12191981" cy="6857990"/>
          </a:xfrm>
          <a:prstGeom prst="rect">
            <a:avLst/>
          </a:prstGeom>
        </p:spPr>
      </p:pic>
    </p:spTree>
    <p:extLst>
      <p:ext uri="{BB962C8B-B14F-4D97-AF65-F5344CB8AC3E}">
        <p14:creationId xmlns:p14="http://schemas.microsoft.com/office/powerpoint/2010/main" val="186585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f Doc ADAD7017 Week 2" id="{A80AF780-6D78-F243-8E14-3CC206C88273}" vid="{3939B875-9695-274E-ADFB-E5B4AE2FB606}"/>
    </a:ext>
  </a:extLst>
</a:theme>
</file>

<file path=docProps/app.xml><?xml version="1.0" encoding="utf-8"?>
<Properties xmlns="http://schemas.openxmlformats.org/officeDocument/2006/extended-properties" xmlns:vt="http://schemas.openxmlformats.org/officeDocument/2006/docPropsVTypes">
  <Template>Office Theme</Template>
  <TotalTime>44</TotalTime>
  <Words>1645</Words>
  <Application>Microsoft Macintosh PowerPoint</Application>
  <PresentationFormat>Widescreen</PresentationFormat>
  <Paragraphs>66</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Calibri</vt:lpstr>
      <vt:lpstr>Calibri Light</vt:lpstr>
      <vt:lpstr>Chronicle Text G1 A</vt:lpstr>
      <vt:lpstr>Corbel</vt:lpstr>
      <vt:lpstr>inherit</vt:lpstr>
      <vt:lpstr>Open Sans</vt:lpstr>
      <vt:lpstr>Roboto</vt:lpstr>
      <vt:lpstr>Times New Roman</vt:lpstr>
      <vt:lpstr>Office Theme</vt:lpstr>
      <vt:lpstr>MA Art &amp; Design </vt:lpstr>
      <vt:lpstr>Submission Type: </vt:lpstr>
      <vt:lpstr>So far</vt:lpstr>
      <vt:lpstr>Which one is your work? </vt:lpstr>
      <vt:lpstr>Research through design (RtD)</vt:lpstr>
      <vt:lpstr>Do you see yourself in the following? </vt:lpstr>
      <vt:lpstr>people, process, and product.</vt:lpstr>
      <vt:lpstr>Importance of intention in Praxeology in your assignment</vt:lpstr>
      <vt:lpstr>Importance of intention in Praxeology in your assignment</vt:lpstr>
      <vt:lpstr>Importance of intention in Praxeology</vt:lpstr>
      <vt:lpstr> What is Dynamic Architecture? </vt:lpstr>
      <vt:lpstr>Dynamic architecture</vt:lpstr>
      <vt:lpstr>PowerPoint Presentation</vt:lpstr>
      <vt:lpstr>Sharifi Ha House, Tehran </vt:lpstr>
      <vt:lpstr>PowerPoint Presentation</vt:lpstr>
      <vt:lpstr>PowerPoint Presentation</vt:lpstr>
      <vt:lpstr>What is a farmscraper?</vt:lpstr>
      <vt:lpstr>Farmscrapers | Futuristic design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Art &amp; Design </dc:title>
  <dc:creator>Timi O'neill</dc:creator>
  <cp:lastModifiedBy>Timi O'neill</cp:lastModifiedBy>
  <cp:revision>8</cp:revision>
  <dcterms:created xsi:type="dcterms:W3CDTF">2024-02-06T11:35:09Z</dcterms:created>
  <dcterms:modified xsi:type="dcterms:W3CDTF">2024-02-06T12:19:52Z</dcterms:modified>
</cp:coreProperties>
</file>