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11"/>
  </p:handoutMasterIdLst>
  <p:sldIdLst>
    <p:sldId id="256" r:id="rId5"/>
    <p:sldId id="257" r:id="rId6"/>
    <p:sldId id="258" r:id="rId7"/>
    <p:sldId id="259" r:id="rId8"/>
    <p:sldId id="260" r:id="rId9"/>
    <p:sldId id="261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402" y="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24/02/2016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24/02/2016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mailto:arya.sedigh@uwtsd.ac.uk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Local Area Networks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dirty="0" smtClean="0">
                <a:solidFill>
                  <a:schemeClr val="accent2">
                    <a:lumMod val="75000"/>
                  </a:schemeClr>
                </a:solidFill>
              </a:rPr>
              <a:t>Arya Sedigh</a:t>
            </a:r>
            <a:endParaRPr lang="en-GB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en-US" dirty="0"/>
              <a:t>Demonstrate a detailed understanding of theoretical knowledge relating to switching techniques.</a:t>
            </a:r>
            <a:endParaRPr lang="en-GB" dirty="0"/>
          </a:p>
          <a:p>
            <a:pPr lvl="0"/>
            <a:r>
              <a:rPr lang="en-US" dirty="0"/>
              <a:t>Configure and troubleshoot routers and switches and resolve common issues with VLANs, STP, and VTP in IP networks. </a:t>
            </a:r>
            <a:endParaRPr lang="en-GB" dirty="0"/>
          </a:p>
          <a:p>
            <a:pPr lvl="0"/>
            <a:r>
              <a:rPr lang="en-US" dirty="0"/>
              <a:t>Students will also develop the knowledge and skills needed to implement ACL, DHCP and NAT operations in a network.</a:t>
            </a:r>
            <a:endParaRPr lang="en-GB" dirty="0"/>
          </a:p>
          <a:p>
            <a:pPr lvl="0"/>
            <a:r>
              <a:rPr lang="en-US" dirty="0"/>
              <a:t>Critically evaluate design and security measures implemented in LAN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74632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23487"/>
            <a:ext cx="8042276" cy="1336956"/>
          </a:xfrm>
        </p:spPr>
        <p:txBody>
          <a:bodyPr/>
          <a:lstStyle/>
          <a:p>
            <a:r>
              <a:rPr lang="en-US" sz="3600" dirty="0" smtClean="0"/>
              <a:t>Indicative Content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703233"/>
            <a:ext cx="8042276" cy="4343400"/>
          </a:xfrm>
        </p:spPr>
        <p:txBody>
          <a:bodyPr>
            <a:normAutofit fontScale="92500" lnSpcReduction="10000"/>
          </a:bodyPr>
          <a:lstStyle/>
          <a:p>
            <a:pPr lvl="0" algn="just">
              <a:buFont typeface="Symbol" panose="05050102010706020507" pitchFamily="18" charset="2"/>
              <a:buChar char="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Switched networks and hierarchical networks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buFont typeface="Symbol" panose="05050102010706020507" pitchFamily="18" charset="2"/>
              <a:buChar char="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Switch configuration 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buFont typeface="Symbol" panose="05050102010706020507" pitchFamily="18" charset="2"/>
              <a:buChar char="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Virtual local area networks (VLAN)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buFont typeface="Symbol" panose="05050102010706020507" pitchFamily="18" charset="2"/>
              <a:buChar char="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Inter-VLAN routing using routers and L3 switch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buFont typeface="Symbol" panose="05050102010706020507" pitchFamily="18" charset="2"/>
              <a:buChar char="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LAN redundancy and link aggregation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buFont typeface="Symbol" panose="05050102010706020507" pitchFamily="18" charset="2"/>
              <a:buChar char="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DHCP and NAT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buFont typeface="Symbol" panose="05050102010706020507" pitchFamily="18" charset="2"/>
              <a:buChar char="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Access control lists and LAN security</a:t>
            </a:r>
            <a:endParaRPr lang="en-GB" sz="36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 algn="just">
              <a:buFont typeface="Symbol" panose="05050102010706020507" pitchFamily="18" charset="2"/>
              <a:buChar char=""/>
            </a:pPr>
            <a:r>
              <a:rPr lang="en-US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Wireless LANs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7788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Assessments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3200" dirty="0" smtClean="0">
                <a:solidFill>
                  <a:schemeClr val="tx1"/>
                </a:solidFill>
              </a:rPr>
              <a:t>Practical Exam (50%)</a:t>
            </a:r>
          </a:p>
          <a:p>
            <a:endParaRPr lang="en-US" sz="3200" dirty="0" smtClean="0">
              <a:solidFill>
                <a:schemeClr val="tx1"/>
              </a:solidFill>
            </a:endParaRPr>
          </a:p>
          <a:p>
            <a:r>
              <a:rPr lang="en-US" sz="3200" dirty="0" smtClean="0">
                <a:solidFill>
                  <a:schemeClr val="tx1"/>
                </a:solidFill>
              </a:rPr>
              <a:t>Written Exam (50%)</a:t>
            </a:r>
          </a:p>
          <a:p>
            <a:pPr marL="457200" lvl="1" indent="0">
              <a:buNone/>
            </a:pPr>
            <a:endParaRPr lang="en-US" sz="3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4923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/>
              <a:t>Reading List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dirty="0" smtClean="0">
                <a:solidFill>
                  <a:schemeClr val="tx1"/>
                </a:solidFill>
              </a:rPr>
              <a:t>Essential:</a:t>
            </a:r>
            <a:endParaRPr lang="en-GB" sz="1600" dirty="0" smtClean="0">
              <a:solidFill>
                <a:schemeClr val="tx1"/>
              </a:solidFill>
            </a:endParaRPr>
          </a:p>
          <a:p>
            <a:r>
              <a:rPr lang="en-US" sz="1600" dirty="0"/>
              <a:t>Routing and Switching Essentials Companion Guide by Cisco Networking Academy, </a:t>
            </a:r>
            <a:r>
              <a:rPr lang="en-US" sz="1600" dirty="0" smtClean="0"/>
              <a:t>2013</a:t>
            </a:r>
            <a:r>
              <a:rPr lang="en-GB" sz="1600" dirty="0"/>
              <a:t> </a:t>
            </a:r>
          </a:p>
          <a:p>
            <a:r>
              <a:rPr lang="en-US" sz="1600" dirty="0"/>
              <a:t>Scaling Networks companion guide by Cisco Networking Academy, Cisco Press, 2013.</a:t>
            </a:r>
            <a:endParaRPr lang="en-GB" sz="1600" dirty="0"/>
          </a:p>
          <a:p>
            <a:pPr marL="0" indent="0">
              <a:buNone/>
            </a:pPr>
            <a:r>
              <a:rPr lang="en-GB" sz="1600" b="1" dirty="0" smtClean="0">
                <a:solidFill>
                  <a:schemeClr val="tx1"/>
                </a:solidFill>
              </a:rPr>
              <a:t>Background</a:t>
            </a:r>
            <a:r>
              <a:rPr lang="en-GB" sz="1600" b="1" dirty="0" smtClean="0">
                <a:solidFill>
                  <a:schemeClr val="tx1"/>
                </a:solidFill>
              </a:rPr>
              <a:t>:</a:t>
            </a:r>
            <a:endParaRPr lang="en-GB" sz="1600" dirty="0" smtClean="0">
              <a:solidFill>
                <a:schemeClr val="tx1"/>
              </a:solidFill>
            </a:endParaRPr>
          </a:p>
          <a:p>
            <a:r>
              <a:rPr lang="en-GB" sz="1600" dirty="0" smtClean="0">
                <a:solidFill>
                  <a:srgbClr val="FF0000"/>
                </a:solidFill>
              </a:rPr>
              <a:t>CISCO Academy Website</a:t>
            </a:r>
          </a:p>
          <a:p>
            <a:r>
              <a:rPr lang="en-US" sz="1600" dirty="0"/>
              <a:t>W. Lewis (2011), LAN switching and wireless: CCNA exploration companion guide, Cisco press</a:t>
            </a:r>
            <a:r>
              <a:rPr lang="en-US" sz="1600" dirty="0" smtClean="0"/>
              <a:t>.</a:t>
            </a:r>
            <a:endParaRPr lang="en-GB" sz="1600" dirty="0"/>
          </a:p>
          <a:p>
            <a:r>
              <a:rPr lang="en-US" sz="1600" dirty="0"/>
              <a:t>Routing and Switching Essentials course booklet by Cisco Networking Academy, </a:t>
            </a:r>
            <a:r>
              <a:rPr lang="en-US" sz="1600" dirty="0" smtClean="0"/>
              <a:t>2013</a:t>
            </a:r>
            <a:endParaRPr lang="en-GB" sz="1600" dirty="0"/>
          </a:p>
          <a:p>
            <a:r>
              <a:rPr lang="en-US" sz="1600" dirty="0"/>
              <a:t>J. E. Goldman and P. T. </a:t>
            </a:r>
            <a:r>
              <a:rPr lang="en-US" sz="1600" dirty="0" err="1"/>
              <a:t>Rawles</a:t>
            </a:r>
            <a:r>
              <a:rPr lang="en-US" sz="1600" dirty="0"/>
              <a:t> (2012), Local Area Networks A Business-oriented approach (2</a:t>
            </a:r>
            <a:r>
              <a:rPr lang="en-US" sz="1600" baseline="30000" dirty="0"/>
              <a:t>nd</a:t>
            </a:r>
            <a:r>
              <a:rPr lang="en-US" sz="1600" dirty="0"/>
              <a:t> Ed), John Wiley and Sons Inc</a:t>
            </a:r>
            <a:r>
              <a:rPr lang="en-US" sz="1600" dirty="0" smtClean="0"/>
              <a:t>.</a:t>
            </a:r>
            <a:endParaRPr lang="en-GB" sz="1600" dirty="0"/>
          </a:p>
          <a:p>
            <a:r>
              <a:rPr lang="en-US" sz="1600" dirty="0"/>
              <a:t>N. </a:t>
            </a:r>
            <a:r>
              <a:rPr lang="en-US" sz="1600" dirty="0" err="1"/>
              <a:t>Olifer</a:t>
            </a:r>
            <a:r>
              <a:rPr lang="en-US" sz="1600" dirty="0"/>
              <a:t> and V. </a:t>
            </a:r>
            <a:r>
              <a:rPr lang="en-US" sz="1600" dirty="0" err="1"/>
              <a:t>Olifer</a:t>
            </a:r>
            <a:r>
              <a:rPr lang="en-US" sz="1600" dirty="0"/>
              <a:t> (2006) Computer Networks Principles, Technologies and Protocol for Network Design, John Wiley and Sons, Ltd. </a:t>
            </a:r>
            <a:endParaRPr lang="en-GB" sz="1600" dirty="0"/>
          </a:p>
          <a:p>
            <a:r>
              <a:rPr lang="en-US" sz="1600" dirty="0"/>
              <a:t>K. </a:t>
            </a:r>
            <a:r>
              <a:rPr lang="en-US" sz="1600" dirty="0" err="1"/>
              <a:t>Pahlavan</a:t>
            </a:r>
            <a:r>
              <a:rPr lang="en-US" sz="1600" dirty="0"/>
              <a:t> and P. Krishnamurthy (2009), Networking Fundamentals, John Wiley and Sons Inc.</a:t>
            </a:r>
            <a:endParaRPr lang="en-GB" sz="1600" dirty="0"/>
          </a:p>
          <a:p>
            <a:endParaRPr lang="en-US" sz="1600" dirty="0"/>
          </a:p>
        </p:txBody>
      </p:sp>
      <p:pic>
        <p:nvPicPr>
          <p:cNvPr id="1026" name="Picture 2" descr="https://lh3.ggpht.com/K52Nb64-MlFOCw-CXjObeBHVFHMvA4x_GarYnZdiWCPyOtQRSa_Z9tio3WiOTgcVDB0=w17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7550" y="257147"/>
            <a:ext cx="1619250" cy="16192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434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776054"/>
            <a:ext cx="8042276" cy="1336956"/>
          </a:xfrm>
        </p:spPr>
        <p:txBody>
          <a:bodyPr/>
          <a:lstStyle/>
          <a:p>
            <a:r>
              <a:rPr lang="en-GB" dirty="0" smtClean="0"/>
              <a:t>Contact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2176529"/>
            <a:ext cx="8042276" cy="3767071"/>
          </a:xfrm>
        </p:spPr>
        <p:txBody>
          <a:bodyPr/>
          <a:lstStyle/>
          <a:p>
            <a:pPr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Arya Sedigh</a:t>
            </a:r>
          </a:p>
          <a:p>
            <a:pPr algn="ctr">
              <a:buNone/>
            </a:pPr>
            <a:r>
              <a:rPr lang="en-GB" dirty="0" smtClean="0">
                <a:solidFill>
                  <a:schemeClr val="tx1"/>
                </a:solidFill>
              </a:rPr>
              <a:t>UWTSD – Swansea</a:t>
            </a:r>
          </a:p>
          <a:p>
            <a:pPr algn="ctr">
              <a:buNone/>
            </a:pPr>
            <a:r>
              <a:rPr lang="en-GB" dirty="0" smtClean="0"/>
              <a:t>School of Applied Computing</a:t>
            </a:r>
            <a:endParaRPr lang="en-GB" dirty="0" smtClean="0">
              <a:solidFill>
                <a:schemeClr val="tx1"/>
              </a:solidFill>
            </a:endParaRPr>
          </a:p>
          <a:p>
            <a:pPr algn="ctr">
              <a:buNone/>
            </a:pPr>
            <a:r>
              <a:rPr lang="en-GB" dirty="0" smtClean="0">
                <a:solidFill>
                  <a:schemeClr val="tx1"/>
                </a:solidFill>
                <a:hlinkClick r:id="rId2"/>
              </a:rPr>
              <a:t>arya.sedigh@uwtsd.ac.uk</a:t>
            </a:r>
            <a:endParaRPr lang="en-GB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57398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1dc8cdaca9395c399e5f6b98a06776d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4f677559c3a0d52782cbd0887122ddaa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  <ds:schemaRef ds:uri="303dbf9b-b85b-46a0-94f1-894078c07ec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5D11970-EC57-46CC-8469-43420BC71D3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54</TotalTime>
  <Words>146</Words>
  <Application>Microsoft Office PowerPoint</Application>
  <PresentationFormat>On-screen Show (4:3)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Myriad Pro</vt:lpstr>
      <vt:lpstr>Symbol</vt:lpstr>
      <vt:lpstr>20140311PresentationUWTSDTemplate</vt:lpstr>
      <vt:lpstr>Local Area Networks</vt:lpstr>
      <vt:lpstr>Outcomes</vt:lpstr>
      <vt:lpstr>Indicative Content</vt:lpstr>
      <vt:lpstr>Assessments</vt:lpstr>
      <vt:lpstr>Reading List</vt:lpstr>
      <vt:lpstr>Contact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arya sedigh</cp:lastModifiedBy>
  <cp:revision>8</cp:revision>
  <dcterms:created xsi:type="dcterms:W3CDTF">2015-04-14T15:21:28Z</dcterms:created>
  <dcterms:modified xsi:type="dcterms:W3CDTF">2016-02-24T17:57:12Z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