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82" r:id="rId3"/>
    <p:sldId id="385" r:id="rId4"/>
    <p:sldId id="357" r:id="rId5"/>
    <p:sldId id="362" r:id="rId6"/>
    <p:sldId id="367" r:id="rId7"/>
    <p:sldId id="368" r:id="rId8"/>
    <p:sldId id="369" r:id="rId9"/>
    <p:sldId id="388" r:id="rId10"/>
    <p:sldId id="389" r:id="rId11"/>
    <p:sldId id="390" r:id="rId12"/>
    <p:sldId id="391" r:id="rId13"/>
    <p:sldId id="387" r:id="rId14"/>
    <p:sldId id="370" r:id="rId15"/>
    <p:sldId id="371" r:id="rId16"/>
    <p:sldId id="382" r:id="rId17"/>
    <p:sldId id="374" r:id="rId18"/>
    <p:sldId id="375" r:id="rId19"/>
    <p:sldId id="376" r:id="rId20"/>
    <p:sldId id="377" r:id="rId21"/>
    <p:sldId id="378" r:id="rId22"/>
    <p:sldId id="379" r:id="rId23"/>
    <p:sldId id="380" r:id="rId24"/>
    <p:sldId id="381" r:id="rId25"/>
    <p:sldId id="383" r:id="rId26"/>
    <p:sldId id="384" r:id="rId27"/>
    <p:sldId id="287" r:id="rId28"/>
    <p:sldId id="386" r:id="rId29"/>
    <p:sldId id="289" r:id="rId30"/>
    <p:sldId id="305" r:id="rId31"/>
    <p:sldId id="36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66816" autoAdjust="0"/>
  </p:normalViewPr>
  <p:slideViewPr>
    <p:cSldViewPr snapToGrid="0">
      <p:cViewPr varScale="1">
        <p:scale>
          <a:sx n="77" d="100"/>
          <a:sy n="77" d="100"/>
        </p:scale>
        <p:origin x="1134" y="84"/>
      </p:cViewPr>
      <p:guideLst>
        <p:guide orient="horz" pos="2160"/>
        <p:guide pos="3840"/>
      </p:guideLst>
    </p:cSldViewPr>
  </p:slideViewPr>
  <p:notesTextViewPr>
    <p:cViewPr>
      <p:scale>
        <a:sx n="1" d="1"/>
        <a:sy n="1" d="1"/>
      </p:scale>
      <p:origin x="0" y="-28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GB"/>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GB"/>
        </a:p>
      </dgm:t>
    </dgm:pt>
    <dgm:pt modelId="{1DC82628-2B03-4216-819A-88B0D062C31D}" type="pres">
      <dgm:prSet presAssocID="{66B8F683-0DFD-4992-9E76-667DBA108C45}" presName="sibTrans" presStyleLbl="sibTrans2D1" presStyleIdx="0" presStyleCnt="3"/>
      <dgm:spPr/>
      <dgm:t>
        <a:bodyPr/>
        <a:lstStyle/>
        <a:p>
          <a:endParaRPr lang="en-GB"/>
        </a:p>
      </dgm:t>
    </dgm:pt>
    <dgm:pt modelId="{D261A90E-7C37-4D35-A721-8DEEE1C07F23}" type="pres">
      <dgm:prSet presAssocID="{66B8F683-0DFD-4992-9E76-667DBA108C45}" presName="connectorText" presStyleLbl="sibTrans2D1" presStyleIdx="0" presStyleCnt="3"/>
      <dgm:spPr/>
      <dgm:t>
        <a:bodyPr/>
        <a:lstStyle/>
        <a:p>
          <a:endParaRPr lang="en-GB"/>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GB"/>
        </a:p>
      </dgm:t>
    </dgm:pt>
    <dgm:pt modelId="{E3C5E91D-B160-4535-A02C-94D4BBFCADC2}" type="pres">
      <dgm:prSet presAssocID="{FD926584-806E-42BA-B948-EFF97AF695AF}" presName="sibTrans" presStyleLbl="sibTrans2D1" presStyleIdx="1" presStyleCnt="3"/>
      <dgm:spPr/>
      <dgm:t>
        <a:bodyPr/>
        <a:lstStyle/>
        <a:p>
          <a:endParaRPr lang="en-GB"/>
        </a:p>
      </dgm:t>
    </dgm:pt>
    <dgm:pt modelId="{9BE8A602-C99F-4D39-B5B8-AEBF47C6F0F2}" type="pres">
      <dgm:prSet presAssocID="{FD926584-806E-42BA-B948-EFF97AF695AF}" presName="connectorText" presStyleLbl="sibTrans2D1" presStyleIdx="1" presStyleCnt="3"/>
      <dgm:spPr/>
      <dgm:t>
        <a:bodyPr/>
        <a:lstStyle/>
        <a:p>
          <a:endParaRPr lang="en-GB"/>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GB"/>
        </a:p>
      </dgm:t>
    </dgm:pt>
    <dgm:pt modelId="{25803A61-5810-4A66-AD1F-CE4304BA3520}" type="pres">
      <dgm:prSet presAssocID="{B776E118-9061-4E41-AE5A-6412CCB2125B}" presName="sibTrans" presStyleLbl="sibTrans2D1" presStyleIdx="2" presStyleCnt="3"/>
      <dgm:spPr/>
      <dgm:t>
        <a:bodyPr/>
        <a:lstStyle/>
        <a:p>
          <a:endParaRPr lang="en-GB"/>
        </a:p>
      </dgm:t>
    </dgm:pt>
    <dgm:pt modelId="{032EDDE2-76F2-407E-8C4D-2F41D7A731BF}" type="pres">
      <dgm:prSet presAssocID="{B776E118-9061-4E41-AE5A-6412CCB2125B}" presName="connectorText" presStyleLbl="sibTrans2D1" presStyleIdx="2" presStyleCnt="3"/>
      <dgm:spPr/>
      <dgm:t>
        <a:bodyPr/>
        <a:lstStyle/>
        <a:p>
          <a:endParaRPr lang="en-GB"/>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FF5848-9A6D-4F52-ACE8-EDD47680795D}" type="doc">
      <dgm:prSet loTypeId="urn:microsoft.com/office/officeart/2005/8/layout/pyramid2" loCatId="pyramid" qsTypeId="urn:microsoft.com/office/officeart/2005/8/quickstyle/simple1" qsCatId="simple" csTypeId="urn:microsoft.com/office/officeart/2005/8/colors/accent1_2" csCatId="accent1" phldr="1"/>
      <dgm:spPr/>
    </dgm:pt>
    <dgm:pt modelId="{85CFC15A-20FC-4FDD-A3D7-5752F017906D}">
      <dgm:prSet phldrT="[Text]"/>
      <dgm:spPr/>
      <dgm:t>
        <a:bodyPr/>
        <a:lstStyle/>
        <a:p>
          <a:r>
            <a:rPr lang="en-US" dirty="0">
              <a:latin typeface="+mj-lt"/>
            </a:rPr>
            <a:t>1 you would like me to change about this lecture</a:t>
          </a:r>
        </a:p>
      </dgm:t>
    </dgm:pt>
    <dgm:pt modelId="{29CF4038-CE7D-4BD9-AB5F-A3FBFF3B9E14}" type="parTrans" cxnId="{B1F0C4F3-4C87-41DA-88C6-B3835447D4FB}">
      <dgm:prSet/>
      <dgm:spPr/>
      <dgm:t>
        <a:bodyPr/>
        <a:lstStyle/>
        <a:p>
          <a:endParaRPr lang="en-US"/>
        </a:p>
      </dgm:t>
    </dgm:pt>
    <dgm:pt modelId="{89D52E20-1A50-4368-AEF4-9FE16F2A3ABE}" type="sibTrans" cxnId="{B1F0C4F3-4C87-41DA-88C6-B3835447D4FB}">
      <dgm:prSet/>
      <dgm:spPr/>
      <dgm:t>
        <a:bodyPr/>
        <a:lstStyle/>
        <a:p>
          <a:endParaRPr lang="en-US"/>
        </a:p>
      </dgm:t>
    </dgm:pt>
    <dgm:pt modelId="{246D14C4-1DD5-44C5-A9CA-8A8680DC47ED}">
      <dgm:prSet phldrT="[Text]"/>
      <dgm:spPr/>
      <dgm:t>
        <a:bodyPr/>
        <a:lstStyle/>
        <a:p>
          <a:r>
            <a:rPr lang="en-US" dirty="0">
              <a:latin typeface="+mj-lt"/>
            </a:rPr>
            <a:t>2 things you will do in the future</a:t>
          </a:r>
        </a:p>
      </dgm:t>
    </dgm:pt>
    <dgm:pt modelId="{424E2E92-93EB-4AE8-8D93-EEC10351E8AD}" type="parTrans" cxnId="{08464928-F487-44B4-B96B-764463357D00}">
      <dgm:prSet/>
      <dgm:spPr/>
      <dgm:t>
        <a:bodyPr/>
        <a:lstStyle/>
        <a:p>
          <a:endParaRPr lang="en-US"/>
        </a:p>
      </dgm:t>
    </dgm:pt>
    <dgm:pt modelId="{3AD550DD-4AD4-447B-AFC4-88370DA89910}" type="sibTrans" cxnId="{08464928-F487-44B4-B96B-764463357D00}">
      <dgm:prSet/>
      <dgm:spPr/>
      <dgm:t>
        <a:bodyPr/>
        <a:lstStyle/>
        <a:p>
          <a:endParaRPr lang="en-US"/>
        </a:p>
      </dgm:t>
    </dgm:pt>
    <dgm:pt modelId="{714AC9F5-A219-4F51-B10C-FDAE299E6D89}">
      <dgm:prSet phldrT="[Text]"/>
      <dgm:spPr/>
      <dgm:t>
        <a:bodyPr/>
        <a:lstStyle/>
        <a:p>
          <a:r>
            <a:rPr lang="en-US" dirty="0">
              <a:latin typeface="+mj-lt"/>
            </a:rPr>
            <a:t>3 things you have learnt</a:t>
          </a:r>
        </a:p>
      </dgm:t>
    </dgm:pt>
    <dgm:pt modelId="{9BE395CB-96E0-4CEB-9C01-E48734491121}" type="parTrans" cxnId="{617CA975-E56D-416B-8E40-F13EF72AC5DC}">
      <dgm:prSet/>
      <dgm:spPr/>
      <dgm:t>
        <a:bodyPr/>
        <a:lstStyle/>
        <a:p>
          <a:endParaRPr lang="en-US"/>
        </a:p>
      </dgm:t>
    </dgm:pt>
    <dgm:pt modelId="{33ABEECA-427D-4875-841F-FA1B6FD167B2}" type="sibTrans" cxnId="{617CA975-E56D-416B-8E40-F13EF72AC5DC}">
      <dgm:prSet/>
      <dgm:spPr/>
      <dgm:t>
        <a:bodyPr/>
        <a:lstStyle/>
        <a:p>
          <a:endParaRPr lang="en-US"/>
        </a:p>
      </dgm:t>
    </dgm:pt>
    <dgm:pt modelId="{AFC6AD0A-356F-42A3-85A0-AB2140444AB3}" type="pres">
      <dgm:prSet presAssocID="{CAFF5848-9A6D-4F52-ACE8-EDD47680795D}" presName="compositeShape" presStyleCnt="0">
        <dgm:presLayoutVars>
          <dgm:dir/>
          <dgm:resizeHandles/>
        </dgm:presLayoutVars>
      </dgm:prSet>
      <dgm:spPr/>
    </dgm:pt>
    <dgm:pt modelId="{AC90441E-083C-4D54-9470-FD0E05C3CA50}" type="pres">
      <dgm:prSet presAssocID="{CAFF5848-9A6D-4F52-ACE8-EDD47680795D}" presName="pyramid" presStyleLbl="node1" presStyleIdx="0" presStyleCnt="1"/>
      <dgm:spPr/>
    </dgm:pt>
    <dgm:pt modelId="{BED957EC-2FEC-42E4-894D-ED2BD4E2EA07}" type="pres">
      <dgm:prSet presAssocID="{CAFF5848-9A6D-4F52-ACE8-EDD47680795D}" presName="theList" presStyleCnt="0"/>
      <dgm:spPr/>
    </dgm:pt>
    <dgm:pt modelId="{2070A8C4-0ABB-473C-BEF9-3898C0B27C54}" type="pres">
      <dgm:prSet presAssocID="{85CFC15A-20FC-4FDD-A3D7-5752F017906D}" presName="aNode" presStyleLbl="fgAcc1" presStyleIdx="0" presStyleCnt="3">
        <dgm:presLayoutVars>
          <dgm:bulletEnabled val="1"/>
        </dgm:presLayoutVars>
      </dgm:prSet>
      <dgm:spPr/>
      <dgm:t>
        <a:bodyPr/>
        <a:lstStyle/>
        <a:p>
          <a:endParaRPr lang="en-GB"/>
        </a:p>
      </dgm:t>
    </dgm:pt>
    <dgm:pt modelId="{3F55DDBC-245A-4738-B6F0-41D5760069B3}" type="pres">
      <dgm:prSet presAssocID="{85CFC15A-20FC-4FDD-A3D7-5752F017906D}" presName="aSpace" presStyleCnt="0"/>
      <dgm:spPr/>
    </dgm:pt>
    <dgm:pt modelId="{7DE126CA-6641-454F-8FC9-7B88936D607D}" type="pres">
      <dgm:prSet presAssocID="{246D14C4-1DD5-44C5-A9CA-8A8680DC47ED}" presName="aNode" presStyleLbl="fgAcc1" presStyleIdx="1" presStyleCnt="3">
        <dgm:presLayoutVars>
          <dgm:bulletEnabled val="1"/>
        </dgm:presLayoutVars>
      </dgm:prSet>
      <dgm:spPr/>
      <dgm:t>
        <a:bodyPr/>
        <a:lstStyle/>
        <a:p>
          <a:endParaRPr lang="en-GB"/>
        </a:p>
      </dgm:t>
    </dgm:pt>
    <dgm:pt modelId="{291347A9-591B-4A9B-A46B-BC0E2EC87E17}" type="pres">
      <dgm:prSet presAssocID="{246D14C4-1DD5-44C5-A9CA-8A8680DC47ED}" presName="aSpace" presStyleCnt="0"/>
      <dgm:spPr/>
    </dgm:pt>
    <dgm:pt modelId="{D9BDD560-8910-4D70-BDA7-529FBF62A475}" type="pres">
      <dgm:prSet presAssocID="{714AC9F5-A219-4F51-B10C-FDAE299E6D89}" presName="aNode" presStyleLbl="fgAcc1" presStyleIdx="2" presStyleCnt="3">
        <dgm:presLayoutVars>
          <dgm:bulletEnabled val="1"/>
        </dgm:presLayoutVars>
      </dgm:prSet>
      <dgm:spPr/>
      <dgm:t>
        <a:bodyPr/>
        <a:lstStyle/>
        <a:p>
          <a:endParaRPr lang="en-GB"/>
        </a:p>
      </dgm:t>
    </dgm:pt>
    <dgm:pt modelId="{35D28128-D0B9-4B83-9B57-F86D0D217329}" type="pres">
      <dgm:prSet presAssocID="{714AC9F5-A219-4F51-B10C-FDAE299E6D89}" presName="aSpace" presStyleCnt="0"/>
      <dgm:spPr/>
    </dgm:pt>
  </dgm:ptLst>
  <dgm:cxnLst>
    <dgm:cxn modelId="{F0FD7B11-E861-46DD-A84A-BF0BEF01FA6E}" type="presOf" srcId="{714AC9F5-A219-4F51-B10C-FDAE299E6D89}" destId="{D9BDD560-8910-4D70-BDA7-529FBF62A475}" srcOrd="0" destOrd="0" presId="urn:microsoft.com/office/officeart/2005/8/layout/pyramid2"/>
    <dgm:cxn modelId="{4A0EE3CC-423C-41F2-831F-2B9F2C6E1644}" type="presOf" srcId="{246D14C4-1DD5-44C5-A9CA-8A8680DC47ED}" destId="{7DE126CA-6641-454F-8FC9-7B88936D607D}" srcOrd="0" destOrd="0" presId="urn:microsoft.com/office/officeart/2005/8/layout/pyramid2"/>
    <dgm:cxn modelId="{B1F0C4F3-4C87-41DA-88C6-B3835447D4FB}" srcId="{CAFF5848-9A6D-4F52-ACE8-EDD47680795D}" destId="{85CFC15A-20FC-4FDD-A3D7-5752F017906D}" srcOrd="0" destOrd="0" parTransId="{29CF4038-CE7D-4BD9-AB5F-A3FBFF3B9E14}" sibTransId="{89D52E20-1A50-4368-AEF4-9FE16F2A3ABE}"/>
    <dgm:cxn modelId="{EEFD7397-0577-4F13-B38E-17B843B96113}" type="presOf" srcId="{85CFC15A-20FC-4FDD-A3D7-5752F017906D}" destId="{2070A8C4-0ABB-473C-BEF9-3898C0B27C54}" srcOrd="0" destOrd="0" presId="urn:microsoft.com/office/officeart/2005/8/layout/pyramid2"/>
    <dgm:cxn modelId="{08464928-F487-44B4-B96B-764463357D00}" srcId="{CAFF5848-9A6D-4F52-ACE8-EDD47680795D}" destId="{246D14C4-1DD5-44C5-A9CA-8A8680DC47ED}" srcOrd="1" destOrd="0" parTransId="{424E2E92-93EB-4AE8-8D93-EEC10351E8AD}" sibTransId="{3AD550DD-4AD4-447B-AFC4-88370DA89910}"/>
    <dgm:cxn modelId="{617CA975-E56D-416B-8E40-F13EF72AC5DC}" srcId="{CAFF5848-9A6D-4F52-ACE8-EDD47680795D}" destId="{714AC9F5-A219-4F51-B10C-FDAE299E6D89}" srcOrd="2" destOrd="0" parTransId="{9BE395CB-96E0-4CEB-9C01-E48734491121}" sibTransId="{33ABEECA-427D-4875-841F-FA1B6FD167B2}"/>
    <dgm:cxn modelId="{AB2F2980-1FE2-4E50-A713-16848FF415BF}" type="presOf" srcId="{CAFF5848-9A6D-4F52-ACE8-EDD47680795D}" destId="{AFC6AD0A-356F-42A3-85A0-AB2140444AB3}" srcOrd="0" destOrd="0" presId="urn:microsoft.com/office/officeart/2005/8/layout/pyramid2"/>
    <dgm:cxn modelId="{5A7A66A9-A83F-4D7B-B0EA-583931FC89F1}" type="presParOf" srcId="{AFC6AD0A-356F-42A3-85A0-AB2140444AB3}" destId="{AC90441E-083C-4D54-9470-FD0E05C3CA50}" srcOrd="0" destOrd="0" presId="urn:microsoft.com/office/officeart/2005/8/layout/pyramid2"/>
    <dgm:cxn modelId="{5AE44C61-BD8F-44A3-B9C7-BE7DDA1236C0}" type="presParOf" srcId="{AFC6AD0A-356F-42A3-85A0-AB2140444AB3}" destId="{BED957EC-2FEC-42E4-894D-ED2BD4E2EA07}" srcOrd="1" destOrd="0" presId="urn:microsoft.com/office/officeart/2005/8/layout/pyramid2"/>
    <dgm:cxn modelId="{75E2945E-E2F5-493D-A181-64D962643FB3}" type="presParOf" srcId="{BED957EC-2FEC-42E4-894D-ED2BD4E2EA07}" destId="{2070A8C4-0ABB-473C-BEF9-3898C0B27C54}" srcOrd="0" destOrd="0" presId="urn:microsoft.com/office/officeart/2005/8/layout/pyramid2"/>
    <dgm:cxn modelId="{524BF5F3-F229-4E61-9751-C880D179A12B}" type="presParOf" srcId="{BED957EC-2FEC-42E4-894D-ED2BD4E2EA07}" destId="{3F55DDBC-245A-4738-B6F0-41D5760069B3}" srcOrd="1" destOrd="0" presId="urn:microsoft.com/office/officeart/2005/8/layout/pyramid2"/>
    <dgm:cxn modelId="{EC461C28-D597-403F-98DD-5B6862423D9C}" type="presParOf" srcId="{BED957EC-2FEC-42E4-894D-ED2BD4E2EA07}" destId="{7DE126CA-6641-454F-8FC9-7B88936D607D}" srcOrd="2" destOrd="0" presId="urn:microsoft.com/office/officeart/2005/8/layout/pyramid2"/>
    <dgm:cxn modelId="{41B90000-2D24-455D-82CF-2E1520DE3B93}" type="presParOf" srcId="{BED957EC-2FEC-42E4-894D-ED2BD4E2EA07}" destId="{291347A9-591B-4A9B-A46B-BC0E2EC87E17}" srcOrd="3" destOrd="0" presId="urn:microsoft.com/office/officeart/2005/8/layout/pyramid2"/>
    <dgm:cxn modelId="{19D55B6D-926C-4B38-A8C5-4B153791A53B}" type="presParOf" srcId="{BED957EC-2FEC-42E4-894D-ED2BD4E2EA07}" destId="{D9BDD560-8910-4D70-BDA7-529FBF62A475}" srcOrd="4" destOrd="0" presId="urn:microsoft.com/office/officeart/2005/8/layout/pyramid2"/>
    <dgm:cxn modelId="{A109D18C-382A-4C01-ACE3-E2311990CECC}" type="presParOf" srcId="{BED957EC-2FEC-42E4-894D-ED2BD4E2EA07}" destId="{35D28128-D0B9-4B83-9B57-F86D0D217329}"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35847" y="925732"/>
          <a:ext cx="2100429" cy="10502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Oracy</a:t>
          </a:r>
        </a:p>
      </dsp:txBody>
      <dsp:txXfrm>
        <a:off x="1766607" y="956492"/>
        <a:ext cx="2038909" cy="988694"/>
      </dsp:txXfrm>
    </dsp:sp>
    <dsp:sp modelId="{1DC82628-2B03-4216-819A-88B0D062C31D}">
      <dsp:nvSpPr>
        <dsp:cNvPr id="0" name=""/>
        <dsp:cNvSpPr/>
      </dsp:nvSpPr>
      <dsp:spPr>
        <a:xfrm rot="3600000">
          <a:off x="3105957"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3216230" y="2842477"/>
        <a:ext cx="873921" cy="220545"/>
      </dsp:txXfrm>
    </dsp:sp>
    <dsp:sp modelId="{8AB9271D-1B1A-4C04-85AF-2A3EF0A1CBD6}">
      <dsp:nvSpPr>
        <dsp:cNvPr id="0" name=""/>
        <dsp:cNvSpPr/>
      </dsp:nvSpPr>
      <dsp:spPr>
        <a:xfrm>
          <a:off x="3470104" y="3929552"/>
          <a:ext cx="2100429" cy="1050214"/>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Writing</a:t>
          </a:r>
        </a:p>
      </dsp:txBody>
      <dsp:txXfrm>
        <a:off x="3500864" y="3960312"/>
        <a:ext cx="2038909" cy="988694"/>
      </dsp:txXfrm>
    </dsp:sp>
    <dsp:sp modelId="{E3C5E91D-B160-4535-A02C-94D4BBFCADC2}">
      <dsp:nvSpPr>
        <dsp:cNvPr id="0" name=""/>
        <dsp:cNvSpPr/>
      </dsp:nvSpPr>
      <dsp:spPr>
        <a:xfrm rot="10800000">
          <a:off x="2238829" y="427087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rot="10800000">
        <a:off x="2349101" y="4344387"/>
        <a:ext cx="873921"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a:t>Reading</a:t>
          </a:r>
        </a:p>
      </dsp:txBody>
      <dsp:txXfrm>
        <a:off x="32350" y="3960312"/>
        <a:ext cx="2038909" cy="988694"/>
      </dsp:txXfrm>
    </dsp:sp>
    <dsp:sp modelId="{25803A61-5810-4A66-AD1F-CE4304BA3520}">
      <dsp:nvSpPr>
        <dsp:cNvPr id="0" name=""/>
        <dsp:cNvSpPr/>
      </dsp:nvSpPr>
      <dsp:spPr>
        <a:xfrm rot="18000000">
          <a:off x="1371700" y="2768962"/>
          <a:ext cx="1094466" cy="367575"/>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1481973" y="2842477"/>
        <a:ext cx="873921" cy="220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0441E-083C-4D54-9470-FD0E05C3CA50}">
      <dsp:nvSpPr>
        <dsp:cNvPr id="0" name=""/>
        <dsp:cNvSpPr/>
      </dsp:nvSpPr>
      <dsp:spPr>
        <a:xfrm>
          <a:off x="1161097" y="0"/>
          <a:ext cx="4838700" cy="48387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0A8C4-0ABB-473C-BEF9-3898C0B27C54}">
      <dsp:nvSpPr>
        <dsp:cNvPr id="0" name=""/>
        <dsp:cNvSpPr/>
      </dsp:nvSpPr>
      <dsp:spPr>
        <a:xfrm>
          <a:off x="3580447" y="486468"/>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1 you would like me to change about this lecture</a:t>
          </a:r>
        </a:p>
      </dsp:txBody>
      <dsp:txXfrm>
        <a:off x="3636361" y="542382"/>
        <a:ext cx="3033327" cy="1033583"/>
      </dsp:txXfrm>
    </dsp:sp>
    <dsp:sp modelId="{7DE126CA-6641-454F-8FC9-7B88936D607D}">
      <dsp:nvSpPr>
        <dsp:cNvPr id="0" name=""/>
        <dsp:cNvSpPr/>
      </dsp:nvSpPr>
      <dsp:spPr>
        <a:xfrm>
          <a:off x="3580447" y="1775056"/>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2 things you will do in the future</a:t>
          </a:r>
        </a:p>
      </dsp:txBody>
      <dsp:txXfrm>
        <a:off x="3636361" y="1830970"/>
        <a:ext cx="3033327" cy="1033583"/>
      </dsp:txXfrm>
    </dsp:sp>
    <dsp:sp modelId="{D9BDD560-8910-4D70-BDA7-529FBF62A475}">
      <dsp:nvSpPr>
        <dsp:cNvPr id="0" name=""/>
        <dsp:cNvSpPr/>
      </dsp:nvSpPr>
      <dsp:spPr>
        <a:xfrm>
          <a:off x="3580447" y="3063643"/>
          <a:ext cx="3145155" cy="114541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kern="1200" dirty="0">
              <a:latin typeface="+mj-lt"/>
            </a:rPr>
            <a:t>3 things you have learnt</a:t>
          </a:r>
        </a:p>
      </dsp:txBody>
      <dsp:txXfrm>
        <a:off x="3636361" y="3119557"/>
        <a:ext cx="3033327" cy="1033583"/>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EECA-495C-4DF4-8DA4-EF6E1A079448}" type="datetimeFigureOut">
              <a:rPr lang="en-GB" smtClean="0"/>
              <a:pPr/>
              <a:t>17/01/2019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80931F-DD2E-4749-8625-BBDB359BF6BD}" type="slidenum">
              <a:rPr lang="en-GB" smtClean="0"/>
              <a:pPr/>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register</a:t>
            </a:r>
          </a:p>
          <a:p>
            <a:endParaRPr lang="en-GB" dirty="0"/>
          </a:p>
          <a:p>
            <a:r>
              <a:rPr lang="en-GB" sz="1200" kern="1200">
                <a:solidFill>
                  <a:schemeClr val="tx1"/>
                </a:solidFill>
                <a:effectLst/>
                <a:latin typeface="+mn-lt"/>
                <a:ea typeface="+mn-ea"/>
                <a:cs typeface="+mn-cs"/>
              </a:rPr>
              <a:t>Written Assignment (equivalent to 5000 words) A critical analysis of the relationship between teacher subject knowledge and effective learning and teaching in the primary school</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pPr/>
              <a:t>1</a:t>
            </a:fld>
            <a:endParaRPr lang="en-GB" dirty="0"/>
          </a:p>
        </p:txBody>
      </p:sp>
    </p:spTree>
    <p:extLst>
      <p:ext uri="{BB962C8B-B14F-4D97-AF65-F5344CB8AC3E}">
        <p14:creationId xmlns:p14="http://schemas.microsoft.com/office/powerpoint/2010/main" val="317930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list the aims of each lecture so they have an overview of what is to come, </a:t>
            </a:r>
            <a:r>
              <a:rPr lang="en-GB" dirty="0">
                <a:highlight>
                  <a:srgbClr val="FFFF00"/>
                </a:highlight>
              </a:rPr>
              <a:t>but we will also link our aims to the QTS standards so they have a record of which standards we have covered. They may find this useful when you compile your PDP (Professional Development Profile) at the end of the year.??????</a:t>
            </a:r>
          </a:p>
          <a:p>
            <a:endParaRPr lang="en-GB" dirty="0">
              <a:highlight>
                <a:srgbClr val="FFFF00"/>
              </a:highlight>
            </a:endParaRPr>
          </a:p>
          <a:p>
            <a:r>
              <a:rPr lang="en-GB" dirty="0"/>
              <a:t>Check they know about the assignment and tell them that we will be reflecting on how the content of these lectures may feed in to the assignment.</a:t>
            </a:r>
          </a:p>
        </p:txBody>
      </p:sp>
      <p:sp>
        <p:nvSpPr>
          <p:cNvPr id="4" name="Slide Number Placeholder 3"/>
          <p:cNvSpPr>
            <a:spLocks noGrp="1"/>
          </p:cNvSpPr>
          <p:nvPr>
            <p:ph type="sldNum" sz="quarter" idx="10"/>
          </p:nvPr>
        </p:nvSpPr>
        <p:spPr/>
        <p:txBody>
          <a:bodyPr/>
          <a:lstStyle/>
          <a:p>
            <a:fld id="{A980931F-DD2E-4749-8625-BBDB359BF6BD}" type="slidenum">
              <a:rPr lang="en-GB" smtClean="0"/>
              <a:pPr/>
              <a:t>2</a:t>
            </a:fld>
            <a:endParaRPr lang="en-GB" dirty="0"/>
          </a:p>
        </p:txBody>
      </p:sp>
    </p:spTree>
    <p:extLst>
      <p:ext uri="{BB962C8B-B14F-4D97-AF65-F5344CB8AC3E}">
        <p14:creationId xmlns:p14="http://schemas.microsoft.com/office/powerpoint/2010/main" val="317948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the question first </a:t>
            </a:r>
            <a:r>
              <a:rPr lang="en-GB" baseline="0" dirty="0"/>
              <a:t> and illicit their responses.</a:t>
            </a:r>
          </a:p>
          <a:p>
            <a:endParaRPr lang="en-GB" baseline="0" dirty="0"/>
          </a:p>
          <a:p>
            <a:r>
              <a:rPr lang="en-GB" i="1" baseline="0" dirty="0"/>
              <a:t>Conventional definition: “</a:t>
            </a:r>
            <a:r>
              <a:rPr lang="en-GB" sz="1200" b="0" i="1" u="none" strike="noStrike" kern="1200" dirty="0">
                <a:solidFill>
                  <a:schemeClr val="tx1"/>
                </a:solidFill>
                <a:effectLst/>
                <a:latin typeface="+mn-lt"/>
                <a:ea typeface="+mn-ea"/>
                <a:cs typeface="+mn-cs"/>
              </a:rPr>
              <a:t>the ability to express oneself fluently and grammatically in speech.”</a:t>
            </a:r>
            <a:endParaRPr lang="en-GB" i="1" baseline="0" dirty="0"/>
          </a:p>
          <a:p>
            <a:endParaRPr lang="en-GB" i="1" baseline="0" dirty="0"/>
          </a:p>
          <a:p>
            <a:r>
              <a:rPr lang="en-GB" dirty="0"/>
              <a:t>Explain that this quotation is from a paper written by Robin Alexander ( “Improving oracy and classroom talk: achievements and challenges”) </a:t>
            </a:r>
            <a:r>
              <a:rPr lang="en-GB" b="1" dirty="0"/>
              <a:t>and that it is worth</a:t>
            </a:r>
            <a:r>
              <a:rPr lang="en-GB" b="1" baseline="0" dirty="0"/>
              <a:t> them reading this.</a:t>
            </a:r>
          </a:p>
          <a:p>
            <a:endParaRPr lang="en-GB" baseline="0" dirty="0"/>
          </a:p>
          <a:p>
            <a:r>
              <a:rPr lang="en-GB" dirty="0"/>
              <a:t>Highlight</a:t>
            </a:r>
            <a:r>
              <a:rPr lang="en-GB" baseline="0" dirty="0"/>
              <a:t> the significance of the word </a:t>
            </a:r>
            <a:r>
              <a:rPr lang="en-GB" b="1" baseline="0" dirty="0"/>
              <a:t>thoughts</a:t>
            </a:r>
          </a:p>
          <a:p>
            <a:endParaRPr lang="en-GB" b="1" baseline="0" dirty="0"/>
          </a:p>
          <a:p>
            <a:r>
              <a:rPr lang="en-GB" b="1" baseline="0" dirty="0"/>
              <a:t>“Oracy is far more than speaking and listening, talk makes an unique and powerful contribution to children’s development, thinking and learning.” Alexander</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a:t>
            </a:r>
            <a:r>
              <a:rPr lang="en-GB" baseline="0" dirty="0"/>
              <a:t>speaking and listening did not appear in the first drafts of the National Curriculum,  educationalists have come to realise that oracy is important.</a:t>
            </a:r>
          </a:p>
          <a:p>
            <a:pPr defTabSz="910102">
              <a:defRPr/>
            </a:pPr>
            <a:r>
              <a:rPr lang="en-GB" baseline="0" dirty="0"/>
              <a:t>Evidence from studies from across the world show a correlation between children’s overall achievement and their standard of oracy: “the quality of talk has a measurable impact on the standards of attainment in English Maths and Science” Alexander (2013).</a:t>
            </a:r>
          </a:p>
          <a:p>
            <a:pPr defTabSz="910102">
              <a:defRPr/>
            </a:pPr>
            <a:endParaRPr lang="en-GB" baseline="0" dirty="0"/>
          </a:p>
          <a:p>
            <a:pPr defTabSz="910102">
              <a:defRPr/>
            </a:pPr>
            <a:r>
              <a:rPr lang="en-GB" u="sng" baseline="0" dirty="0"/>
              <a:t>Useful information</a:t>
            </a:r>
            <a:endParaRPr lang="en-GB" sz="1200" b="0" i="0" u="sng" strike="noStrike" kern="1200" dirty="0">
              <a:solidFill>
                <a:schemeClr val="tx1"/>
              </a:solidFill>
              <a:effectLst/>
              <a:latin typeface="+mn-lt"/>
              <a:ea typeface="+mn-ea"/>
              <a:cs typeface="+mn-cs"/>
            </a:endParaRPr>
          </a:p>
          <a:p>
            <a:pPr marL="228600" indent="-228600" defTabSz="910102">
              <a:buFont typeface="+mj-lt"/>
              <a:buAutoNum type="arabicPeriod"/>
              <a:defRPr/>
            </a:pP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tends to be used for one-sided communications (e.g. she spoke to her employees), whereas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implies a conversation or discussion </a:t>
            </a:r>
            <a:r>
              <a:rPr lang="en-GB" sz="1200" b="1" i="1" u="none" strike="noStrike" kern="1200" dirty="0">
                <a:solidFill>
                  <a:schemeClr val="tx1"/>
                </a:solidFill>
                <a:effectLst/>
                <a:latin typeface="+mn-lt"/>
                <a:ea typeface="+mn-ea"/>
                <a:cs typeface="+mn-cs"/>
              </a:rPr>
              <a:t>between</a:t>
            </a:r>
            <a:r>
              <a:rPr lang="en-GB" sz="1200" b="0" i="1" u="none" strike="noStrike" kern="1200" dirty="0">
                <a:solidFill>
                  <a:schemeClr val="tx1"/>
                </a:solidFill>
                <a:effectLst/>
                <a:latin typeface="+mn-lt"/>
                <a:ea typeface="+mn-ea"/>
                <a:cs typeface="+mn-cs"/>
              </a:rPr>
              <a:t> two or more people (e.g. everyone was </a:t>
            </a:r>
            <a:r>
              <a:rPr lang="en-GB" sz="1200" b="1" i="1" u="none" strike="noStrike" kern="1200" dirty="0">
                <a:solidFill>
                  <a:schemeClr val="tx1"/>
                </a:solidFill>
                <a:effectLst/>
                <a:latin typeface="+mn-lt"/>
                <a:ea typeface="+mn-ea"/>
                <a:cs typeface="+mn-cs"/>
              </a:rPr>
              <a:t>talking</a:t>
            </a:r>
            <a:r>
              <a:rPr lang="en-GB" sz="1200" b="0" i="1" u="none" strike="noStrike" kern="1200" dirty="0">
                <a:solidFill>
                  <a:schemeClr val="tx1"/>
                </a:solidFill>
                <a:effectLst/>
                <a:latin typeface="+mn-lt"/>
                <a:ea typeface="+mn-ea"/>
                <a:cs typeface="+mn-cs"/>
              </a:rPr>
              <a:t> when he walked into the room). </a:t>
            </a:r>
            <a:r>
              <a:rPr lang="en-GB" sz="1200" b="1" i="1" u="none" strike="noStrike" kern="1200" dirty="0">
                <a:solidFill>
                  <a:schemeClr val="tx1"/>
                </a:solidFill>
                <a:effectLst/>
                <a:latin typeface="+mn-lt"/>
                <a:ea typeface="+mn-ea"/>
                <a:cs typeface="+mn-cs"/>
              </a:rPr>
              <a:t>Speak</a:t>
            </a:r>
            <a:r>
              <a:rPr lang="en-GB" sz="1200" b="0" i="1" u="none" strike="noStrike" kern="1200" dirty="0">
                <a:solidFill>
                  <a:schemeClr val="tx1"/>
                </a:solidFill>
                <a:effectLst/>
                <a:latin typeface="+mn-lt"/>
                <a:ea typeface="+mn-ea"/>
                <a:cs typeface="+mn-cs"/>
              </a:rPr>
              <a:t> is a little more formal than </a:t>
            </a:r>
            <a:r>
              <a:rPr lang="en-GB" sz="1200" b="1" i="1" u="none" strike="noStrike" kern="1200" dirty="0">
                <a:solidFill>
                  <a:schemeClr val="tx1"/>
                </a:solidFill>
                <a:effectLst/>
                <a:latin typeface="+mn-lt"/>
                <a:ea typeface="+mn-ea"/>
                <a:cs typeface="+mn-cs"/>
              </a:rPr>
              <a:t>talk</a:t>
            </a:r>
            <a:r>
              <a:rPr lang="en-GB" sz="1200" b="0" i="1" u="none" strike="noStrike" kern="1200" dirty="0">
                <a:solidFill>
                  <a:schemeClr val="tx1"/>
                </a:solidFill>
                <a:effectLst/>
                <a:latin typeface="+mn-lt"/>
                <a:ea typeface="+mn-ea"/>
                <a:cs typeface="+mn-cs"/>
              </a:rPr>
              <a:t>, and is often used in polite requests</a:t>
            </a:r>
            <a:r>
              <a:rPr lang="en-GB" sz="1200" b="0" i="0" u="none" strike="noStrike" kern="1200" dirty="0">
                <a:solidFill>
                  <a:schemeClr val="tx1"/>
                </a:solidFill>
                <a:effectLst/>
                <a:latin typeface="+mn-lt"/>
                <a:ea typeface="+mn-ea"/>
                <a:cs typeface="+mn-cs"/>
              </a:rPr>
              <a:t>.</a:t>
            </a:r>
          </a:p>
          <a:p>
            <a:pPr marL="228600" indent="-228600" defTabSz="910102">
              <a:buFont typeface="+mj-lt"/>
              <a:buAutoNum type="arabicPeriod"/>
              <a:defRPr/>
            </a:pPr>
            <a:r>
              <a:rPr lang="en-GB" sz="1200" b="0" i="0" u="none" strike="noStrike" kern="1200" dirty="0">
                <a:solidFill>
                  <a:schemeClr val="tx1"/>
                </a:solidFill>
                <a:effectLst/>
                <a:latin typeface="+mn-lt"/>
                <a:ea typeface="+mn-ea"/>
                <a:cs typeface="+mn-cs"/>
              </a:rPr>
              <a:t>'Hearing' is the physical activity of sound falling on the ears and the biological processes involved in its perception. '</a:t>
            </a:r>
            <a:r>
              <a:rPr lang="en-GB" sz="1200" b="1" i="0" u="none" strike="noStrike" kern="1200" dirty="0">
                <a:solidFill>
                  <a:schemeClr val="tx1"/>
                </a:solidFill>
                <a:effectLst/>
                <a:latin typeface="+mn-lt"/>
                <a:ea typeface="+mn-ea"/>
                <a:cs typeface="+mn-cs"/>
              </a:rPr>
              <a:t>Listening</a:t>
            </a:r>
            <a:r>
              <a:rPr lang="en-GB" sz="1200" b="0" i="0" u="none" strike="noStrike" kern="1200" dirty="0">
                <a:solidFill>
                  <a:schemeClr val="tx1"/>
                </a:solidFill>
                <a:effectLst/>
                <a:latin typeface="+mn-lt"/>
                <a:ea typeface="+mn-ea"/>
                <a:cs typeface="+mn-cs"/>
              </a:rPr>
              <a:t>' is the ability to pay attention to what the sounds means and understand it. We </a:t>
            </a:r>
            <a:r>
              <a:rPr lang="en-GB" sz="1200" b="1" i="0" u="none" strike="noStrike" kern="1200" dirty="0">
                <a:solidFill>
                  <a:schemeClr val="tx1"/>
                </a:solidFill>
                <a:effectLst/>
                <a:latin typeface="+mn-lt"/>
                <a:ea typeface="+mn-ea"/>
                <a:cs typeface="+mn-cs"/>
              </a:rPr>
              <a:t>hear</a:t>
            </a:r>
            <a:r>
              <a:rPr lang="en-GB" sz="1200" b="0" i="0" u="none" strike="noStrike" kern="1200" dirty="0">
                <a:solidFill>
                  <a:schemeClr val="tx1"/>
                </a:solidFill>
                <a:effectLst/>
                <a:latin typeface="+mn-lt"/>
                <a:ea typeface="+mn-ea"/>
                <a:cs typeface="+mn-cs"/>
              </a:rPr>
              <a:t> noise, but we </a:t>
            </a:r>
            <a:r>
              <a:rPr lang="en-GB" sz="1200" b="1" i="0" u="none" strike="noStrike" kern="1200" dirty="0">
                <a:solidFill>
                  <a:schemeClr val="tx1"/>
                </a:solidFill>
                <a:effectLst/>
                <a:latin typeface="+mn-lt"/>
                <a:ea typeface="+mn-ea"/>
                <a:cs typeface="+mn-cs"/>
              </a:rPr>
              <a:t>listen</a:t>
            </a:r>
            <a:r>
              <a:rPr lang="en-GB" sz="1200" b="0" i="0" u="none" strike="noStrike" kern="1200" dirty="0">
                <a:solidFill>
                  <a:schemeClr val="tx1"/>
                </a:solidFill>
                <a:effectLst/>
                <a:latin typeface="+mn-lt"/>
                <a:ea typeface="+mn-ea"/>
                <a:cs typeface="+mn-cs"/>
              </a:rPr>
              <a:t> to music. That is because noise falls on our ears without any effort at our end.</a:t>
            </a:r>
            <a:endParaRPr lang="en-GB" baseline="0" dirty="0"/>
          </a:p>
          <a:p>
            <a:pPr defTabSz="910102">
              <a:defRPr/>
            </a:pPr>
            <a:endParaRPr lang="en-GB" baseline="0" dirty="0"/>
          </a:p>
          <a:p>
            <a:endParaRPr lang="en-GB" b="1"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3</a:t>
            </a:fld>
            <a:endParaRPr lang="en-GB" dirty="0"/>
          </a:p>
        </p:txBody>
      </p:sp>
    </p:spTree>
    <p:extLst>
      <p:ext uri="{BB962C8B-B14F-4D97-AF65-F5344CB8AC3E}">
        <p14:creationId xmlns:p14="http://schemas.microsoft.com/office/powerpoint/2010/main" val="1590412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0102">
              <a:buFont typeface="Arial" panose="020B0604020202020204" pitchFamily="34" charset="0"/>
              <a:buNone/>
              <a:defRPr/>
            </a:pPr>
            <a:r>
              <a:rPr lang="en-GB" b="0" baseline="0" dirty="0"/>
              <a:t>There are 2 curriculum documents they need to look at. We will give copies but they are available on Moodle and the Learning Wales website.</a:t>
            </a:r>
          </a:p>
          <a:p>
            <a:pPr marL="0" indent="0" defTabSz="910102">
              <a:buFont typeface="Arial" panose="020B0604020202020204" pitchFamily="34" charset="0"/>
              <a:buNone/>
              <a:defRPr/>
            </a:pPr>
            <a:endParaRPr lang="en-GB" b="0" baseline="0" dirty="0"/>
          </a:p>
          <a:p>
            <a:pPr marL="0" indent="0" defTabSz="910102">
              <a:buFont typeface="Arial" panose="020B0604020202020204" pitchFamily="34" charset="0"/>
              <a:buNone/>
              <a:defRPr/>
            </a:pPr>
            <a:r>
              <a:rPr lang="en-GB" b="1" baseline="0" dirty="0"/>
              <a:t>Point out that, despite the impending changes to the curriculum in Wales, the progression of skills for literacy is unlikely to change, so being very familiar with these documents will prepare them well.</a:t>
            </a:r>
          </a:p>
          <a:p>
            <a:pPr marL="0" indent="0" defTabSz="910102">
              <a:buFont typeface="Arial" panose="020B0604020202020204" pitchFamily="34" charset="0"/>
              <a:buNone/>
              <a:defRPr/>
            </a:pPr>
            <a:endParaRPr lang="en-GB" b="1" baseline="0" dirty="0"/>
          </a:p>
          <a:p>
            <a:pPr marL="0" indent="0" defTabSz="910102">
              <a:buFont typeface="Arial" panose="020B0604020202020204" pitchFamily="34" charset="0"/>
              <a:buNone/>
              <a:defRPr/>
            </a:pPr>
            <a:r>
              <a:rPr lang="en-GB" b="0" baseline="0" dirty="0"/>
              <a:t>The other documents and website are for the LNFramework and the Digital Competency Framework. Point out that the green screen is particularly useful because it gives examples of work- lots of students missed this until the end of the year last year.</a:t>
            </a:r>
          </a:p>
          <a:p>
            <a:pPr marL="170644" indent="-170644" defTabSz="910102">
              <a:buFont typeface="Arial" panose="020B0604020202020204" pitchFamily="34" charset="0"/>
              <a:buChar char="•"/>
              <a:defRPr/>
            </a:pPr>
            <a:endParaRPr lang="en-GB" b="1" baseline="0" dirty="0"/>
          </a:p>
        </p:txBody>
      </p:sp>
      <p:sp>
        <p:nvSpPr>
          <p:cNvPr id="4" name="Slide Number Placeholder 3"/>
          <p:cNvSpPr>
            <a:spLocks noGrp="1"/>
          </p:cNvSpPr>
          <p:nvPr>
            <p:ph type="sldNum" sz="quarter" idx="10"/>
          </p:nvPr>
        </p:nvSpPr>
        <p:spPr/>
        <p:txBody>
          <a:bodyPr/>
          <a:lstStyle/>
          <a:p>
            <a:fld id="{885D7509-218B-49E0-9E61-34F130A3D980}" type="slidenum">
              <a:rPr lang="en-GB" smtClean="0"/>
              <a:pPr/>
              <a:t>4</a:t>
            </a:fld>
            <a:endParaRPr lang="en-GB" dirty="0"/>
          </a:p>
        </p:txBody>
      </p:sp>
    </p:spTree>
    <p:extLst>
      <p:ext uri="{BB962C8B-B14F-4D97-AF65-F5344CB8AC3E}">
        <p14:creationId xmlns:p14="http://schemas.microsoft.com/office/powerpoint/2010/main" val="2063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Talk about the “trinity”, i.e., oracy, reading and writing, and how we seldom develop one in isolation.</a:t>
            </a:r>
          </a:p>
          <a:p>
            <a:endParaRPr lang="en-GB" i="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a:t>What do we mean by a “language-rich environment”?</a:t>
            </a:r>
          </a:p>
          <a:p>
            <a:endParaRPr lang="en-GB" i="0" baseline="0" dirty="0"/>
          </a:p>
          <a:p>
            <a:endParaRPr lang="en-GB" i="1"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5</a:t>
            </a:fld>
            <a:endParaRPr lang="en-GB" dirty="0"/>
          </a:p>
        </p:txBody>
      </p:sp>
    </p:spTree>
    <p:extLst>
      <p:ext uri="{BB962C8B-B14F-4D97-AF65-F5344CB8AC3E}">
        <p14:creationId xmlns:p14="http://schemas.microsoft.com/office/powerpoint/2010/main" val="196274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Reveal phrases one at a time and ask student to put their hands up if they have ever used the phrase</a:t>
            </a:r>
          </a:p>
          <a:p>
            <a:r>
              <a:rPr lang="en-GB" b="0" dirty="0"/>
              <a:t>Think – pair – share with a partner mistakes you know you make when you speak and /or ways you could improve your spoken language</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Standard English</a:t>
            </a:r>
            <a:r>
              <a:rPr lang="en-GB" dirty="0"/>
              <a:t> (SE) refers to whatever form of the </a:t>
            </a:r>
            <a:r>
              <a:rPr lang="en-GB" i="1" dirty="0"/>
              <a:t>English</a:t>
            </a:r>
            <a:r>
              <a:rPr lang="en-GB" dirty="0"/>
              <a:t> language is accepted as a national norm in any </a:t>
            </a:r>
            <a:r>
              <a:rPr lang="en-GB" i="1" dirty="0"/>
              <a:t>English</a:t>
            </a:r>
            <a:r>
              <a:rPr lang="en-GB" dirty="0"/>
              <a:t>-speaking country. It encompasses grammar, vocabulary and spelling.</a:t>
            </a:r>
          </a:p>
          <a:p>
            <a:endParaRPr lang="en-GB" b="0" dirty="0"/>
          </a:p>
          <a:p>
            <a:r>
              <a:rPr lang="en-GB" b="0" dirty="0"/>
              <a:t>Make the point that they must:</a:t>
            </a:r>
          </a:p>
          <a:p>
            <a:pPr marL="228600" indent="-228600">
              <a:buFont typeface="+mj-lt"/>
              <a:buAutoNum type="arabicPeriod"/>
            </a:pPr>
            <a:r>
              <a:rPr lang="en-GB" b="0" dirty="0"/>
              <a:t>Model good use of language;</a:t>
            </a:r>
          </a:p>
          <a:p>
            <a:pPr marL="228600" indent="-228600">
              <a:buFont typeface="+mj-lt"/>
              <a:buAutoNum type="arabicPeriod"/>
            </a:pPr>
            <a:r>
              <a:rPr lang="en-GB" b="0" dirty="0"/>
              <a:t>Speak clearly;</a:t>
            </a:r>
          </a:p>
          <a:p>
            <a:pPr marL="228600" indent="-228600">
              <a:buFont typeface="+mj-lt"/>
              <a:buAutoNum type="arabicPeriod"/>
            </a:pPr>
            <a:r>
              <a:rPr lang="en-GB" b="0" dirty="0"/>
              <a:t>Speak in an audible voice;</a:t>
            </a:r>
          </a:p>
          <a:p>
            <a:pPr marL="228600" indent="-228600">
              <a:buFont typeface="+mj-lt"/>
              <a:buAutoNum type="arabicPeriod"/>
            </a:pPr>
            <a:r>
              <a:rPr lang="en-GB" b="0" dirty="0"/>
              <a:t>Use intonation and body language to convey meaning</a:t>
            </a:r>
          </a:p>
          <a:p>
            <a:endParaRPr lang="en-GB" b="0" dirty="0"/>
          </a:p>
          <a:p>
            <a:pPr marL="0" indent="0">
              <a:buNone/>
            </a:pPr>
            <a:r>
              <a:rPr lang="en-GB" dirty="0"/>
              <a:t>Common errors in speech:</a:t>
            </a:r>
          </a:p>
          <a:p>
            <a:r>
              <a:rPr lang="en-GB" dirty="0"/>
              <a:t>‘gonna’ instead of ‘going to’</a:t>
            </a:r>
          </a:p>
          <a:p>
            <a:r>
              <a:rPr lang="en-GB" dirty="0"/>
              <a:t>‘K’ instead of ‘ing’ = somethink</a:t>
            </a:r>
          </a:p>
          <a:p>
            <a:r>
              <a:rPr lang="en-GB" dirty="0"/>
              <a:t>‘them books’</a:t>
            </a:r>
          </a:p>
          <a:p>
            <a:r>
              <a:rPr lang="en-GB" dirty="0"/>
              <a:t>‘Like, really, basically’ used as fillers</a:t>
            </a:r>
          </a:p>
          <a:p>
            <a:r>
              <a:rPr lang="en-GB" dirty="0"/>
              <a:t>Dialect words – ‘sit by here’</a:t>
            </a:r>
            <a:endParaRPr lang="en-US" dirty="0"/>
          </a:p>
          <a:p>
            <a:endParaRPr lang="en-GB" b="0"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9</a:t>
            </a:fld>
            <a:endParaRPr lang="en-GB" dirty="0"/>
          </a:p>
        </p:txBody>
      </p:sp>
    </p:spTree>
    <p:extLst>
      <p:ext uri="{BB962C8B-B14F-4D97-AF65-F5344CB8AC3E}">
        <p14:creationId xmlns:p14="http://schemas.microsoft.com/office/powerpoint/2010/main" val="2642751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time to time, we will think about “Key Ideas” because it is important that teachers, and trainee teachers, think and reflect and do not just accept everything they are told.</a:t>
            </a:r>
          </a:p>
          <a:p>
            <a:endParaRPr lang="en-GB" dirty="0"/>
          </a:p>
          <a:p>
            <a:r>
              <a:rPr lang="en-GB" dirty="0"/>
              <a:t>Students to discuss in groups. If Padlet is available, thoughts could be shared.</a:t>
            </a:r>
          </a:p>
          <a:p>
            <a:endParaRPr lang="en-GB" dirty="0"/>
          </a:p>
          <a:p>
            <a:r>
              <a:rPr lang="en-GB" dirty="0"/>
              <a:t>Questions:</a:t>
            </a:r>
          </a:p>
          <a:p>
            <a:pPr marL="171450" indent="-171450">
              <a:buFont typeface="Arial" panose="020B0604020202020204" pitchFamily="34" charset="0"/>
              <a:buChar char="•"/>
            </a:pPr>
            <a:r>
              <a:rPr lang="en-GB" dirty="0"/>
              <a:t>As a teacher, does the way you speak matter?</a:t>
            </a:r>
          </a:p>
          <a:p>
            <a:pPr marL="171450" indent="-171450">
              <a:buFont typeface="Arial" panose="020B0604020202020204" pitchFamily="34" charset="0"/>
              <a:buChar char="•"/>
            </a:pPr>
            <a:r>
              <a:rPr lang="en-GB" dirty="0"/>
              <a:t>Does it matter if you make grammatical mistakes as you speak?</a:t>
            </a:r>
          </a:p>
          <a:p>
            <a:pPr marL="171450" indent="-171450">
              <a:buFont typeface="Arial" panose="020B0604020202020204" pitchFamily="34" charset="0"/>
              <a:buChar char="•"/>
            </a:pPr>
            <a:r>
              <a:rPr lang="en-GB" dirty="0"/>
              <a:t>Does it matter if you have an accent?</a:t>
            </a:r>
          </a:p>
          <a:p>
            <a:pPr marL="171450" indent="-171450">
              <a:buFont typeface="Arial" panose="020B0604020202020204" pitchFamily="34" charset="0"/>
              <a:buChar char="•"/>
            </a:pPr>
            <a:r>
              <a:rPr lang="en-GB" dirty="0"/>
              <a:t>Does the way you speak affect the way you think?</a:t>
            </a:r>
          </a:p>
          <a:p>
            <a:pPr marL="171450" indent="-171450">
              <a:buFont typeface="Arial" panose="020B0604020202020204" pitchFamily="34" charset="0"/>
              <a:buChar char="•"/>
            </a:pPr>
            <a:r>
              <a:rPr lang="en-GB" dirty="0"/>
              <a:t>Is it important that you can express yourself clearly?</a:t>
            </a:r>
          </a:p>
          <a:p>
            <a:endParaRPr lang="en-GB" dirty="0"/>
          </a:p>
          <a:p>
            <a:endParaRPr lang="en-GB" dirty="0"/>
          </a:p>
          <a:p>
            <a:r>
              <a:rPr lang="en-GB" dirty="0"/>
              <a:t>Refer to the work of Basil Bernstein who talked about “elaborated” and “restricted” codes and the work of Shirley Brice-Heath (</a:t>
            </a:r>
            <a:r>
              <a:rPr lang="en-GB" i="1" dirty="0"/>
              <a:t>A Way with Words</a:t>
            </a:r>
            <a:r>
              <a:rPr lang="en-GB" dirty="0"/>
              <a:t>)</a:t>
            </a:r>
          </a:p>
        </p:txBody>
      </p:sp>
      <p:sp>
        <p:nvSpPr>
          <p:cNvPr id="4" name="Slide Number Placeholder 3"/>
          <p:cNvSpPr>
            <a:spLocks noGrp="1"/>
          </p:cNvSpPr>
          <p:nvPr>
            <p:ph type="sldNum" sz="quarter" idx="10"/>
          </p:nvPr>
        </p:nvSpPr>
        <p:spPr/>
        <p:txBody>
          <a:bodyPr/>
          <a:lstStyle/>
          <a:p>
            <a:fld id="{A980931F-DD2E-4749-8625-BBDB359BF6BD}" type="slidenum">
              <a:rPr lang="en-GB" smtClean="0"/>
              <a:pPr/>
              <a:t>10</a:t>
            </a:fld>
            <a:endParaRPr lang="en-GB" dirty="0"/>
          </a:p>
        </p:txBody>
      </p:sp>
    </p:spTree>
    <p:extLst>
      <p:ext uri="{BB962C8B-B14F-4D97-AF65-F5344CB8AC3E}">
        <p14:creationId xmlns:p14="http://schemas.microsoft.com/office/powerpoint/2010/main" val="3474023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Play video and then explain</a:t>
            </a:r>
            <a:r>
              <a:rPr lang="en-GB" baseline="0" dirty="0"/>
              <a:t> to students that it is not just the verbal language that is important but the non-verbal language and one’s whole demeanour.</a:t>
            </a:r>
          </a:p>
          <a:p>
            <a:endParaRPr lang="en-GB" baseline="0" dirty="0"/>
          </a:p>
          <a:p>
            <a:r>
              <a:rPr lang="en-GB" baseline="0" dirty="0"/>
              <a:t>This is really a time for them to think and reflect on their own behaviour. </a:t>
            </a:r>
          </a:p>
          <a:p>
            <a:endParaRPr lang="en-GB" baseline="0" dirty="0"/>
          </a:p>
          <a:p>
            <a:r>
              <a:rPr lang="en-GB" baseline="0" dirty="0"/>
              <a:t>Ask them to work in groups to make a list of 5 messages the video gives to teachers.</a:t>
            </a:r>
          </a:p>
          <a:p>
            <a:endParaRPr lang="en-GB" dirty="0"/>
          </a:p>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11</a:t>
            </a:fld>
            <a:endParaRPr lang="en-GB" dirty="0"/>
          </a:p>
        </p:txBody>
      </p:sp>
    </p:spTree>
    <p:extLst>
      <p:ext uri="{BB962C8B-B14F-4D97-AF65-F5344CB8AC3E}">
        <p14:creationId xmlns:p14="http://schemas.microsoft.com/office/powerpoint/2010/main" val="147132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a:defRPr sz="2400">
                <a:solidFill>
                  <a:schemeClr val="tx1"/>
                </a:solidFill>
                <a:latin typeface="Arial" charset="0"/>
              </a:defRPr>
            </a:lvl1pPr>
            <a:lvl2pPr marL="763159" indent="-292308">
              <a:defRPr sz="2400">
                <a:solidFill>
                  <a:schemeClr val="tx1"/>
                </a:solidFill>
                <a:latin typeface="Arial" charset="0"/>
              </a:defRPr>
            </a:lvl2pPr>
            <a:lvl3pPr marL="1173969" indent="-233846">
              <a:defRPr sz="2400">
                <a:solidFill>
                  <a:schemeClr val="tx1"/>
                </a:solidFill>
                <a:latin typeface="Arial" charset="0"/>
              </a:defRPr>
            </a:lvl3pPr>
            <a:lvl4pPr marL="1644821" indent="-233846">
              <a:defRPr sz="2400">
                <a:solidFill>
                  <a:schemeClr val="tx1"/>
                </a:solidFill>
                <a:latin typeface="Arial" charset="0"/>
              </a:defRPr>
            </a:lvl4pPr>
            <a:lvl5pPr marL="2115672" indent="-233846">
              <a:defRPr sz="2400">
                <a:solidFill>
                  <a:schemeClr val="tx1"/>
                </a:solidFill>
                <a:latin typeface="Arial" charset="0"/>
              </a:defRPr>
            </a:lvl5pPr>
            <a:lvl6pPr marL="2570724" indent="-233846" eaLnBrk="0" fontAlgn="base" hangingPunct="0">
              <a:spcBef>
                <a:spcPct val="0"/>
              </a:spcBef>
              <a:spcAft>
                <a:spcPct val="0"/>
              </a:spcAft>
              <a:defRPr sz="2400">
                <a:solidFill>
                  <a:schemeClr val="tx1"/>
                </a:solidFill>
                <a:latin typeface="Arial" charset="0"/>
              </a:defRPr>
            </a:lvl6pPr>
            <a:lvl7pPr marL="3025775" indent="-233846" eaLnBrk="0" fontAlgn="base" hangingPunct="0">
              <a:spcBef>
                <a:spcPct val="0"/>
              </a:spcBef>
              <a:spcAft>
                <a:spcPct val="0"/>
              </a:spcAft>
              <a:defRPr sz="2400">
                <a:solidFill>
                  <a:schemeClr val="tx1"/>
                </a:solidFill>
                <a:latin typeface="Arial" charset="0"/>
              </a:defRPr>
            </a:lvl7pPr>
            <a:lvl8pPr marL="3480826" indent="-233846" eaLnBrk="0" fontAlgn="base" hangingPunct="0">
              <a:spcBef>
                <a:spcPct val="0"/>
              </a:spcBef>
              <a:spcAft>
                <a:spcPct val="0"/>
              </a:spcAft>
              <a:defRPr sz="2400">
                <a:solidFill>
                  <a:schemeClr val="tx1"/>
                </a:solidFill>
                <a:latin typeface="Arial" charset="0"/>
              </a:defRPr>
            </a:lvl8pPr>
            <a:lvl9pPr marL="3935877" indent="-233846" eaLnBrk="0" fontAlgn="base" hangingPunct="0">
              <a:spcBef>
                <a:spcPct val="0"/>
              </a:spcBef>
              <a:spcAft>
                <a:spcPct val="0"/>
              </a:spcAft>
              <a:defRPr sz="2400">
                <a:solidFill>
                  <a:schemeClr val="tx1"/>
                </a:solidFill>
                <a:latin typeface="Arial" charset="0"/>
              </a:defRPr>
            </a:lvl9pPr>
          </a:lstStyle>
          <a:p>
            <a:fld id="{D1D1A9C4-9F0D-4AF2-942C-4224A40654AB}" type="slidenum">
              <a:rPr lang="en-GB" altLang="en-US" sz="1200"/>
              <a:pPr/>
              <a:t>12</a:t>
            </a:fld>
            <a:endParaRPr lang="en-GB" altLang="en-US" sz="1200" dirty="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p:spPr>
        <p:txBody>
          <a:bodyPr/>
          <a:lstStyle/>
          <a:p>
            <a:pPr defTabSz="910102" fontAlgn="base">
              <a:defRPr/>
            </a:pPr>
            <a:r>
              <a:rPr lang="en-GB" b="1" dirty="0"/>
              <a:t>Child: </a:t>
            </a:r>
            <a:r>
              <a:rPr lang="en-GB" dirty="0"/>
              <a:t>car  </a:t>
            </a:r>
            <a:r>
              <a:rPr lang="en-GB" b="1" dirty="0"/>
              <a:t>You: </a:t>
            </a:r>
            <a:r>
              <a:rPr lang="en-US" dirty="0"/>
              <a:t>Yes, it’s a car.</a:t>
            </a:r>
            <a:endParaRPr lang="en-GB" dirty="0"/>
          </a:p>
          <a:p>
            <a:pPr defTabSz="910102" fontAlgn="base">
              <a:defRPr/>
            </a:pPr>
            <a:endParaRPr lang="en-GB" dirty="0"/>
          </a:p>
          <a:p>
            <a:pPr defTabSz="910102" fontAlgn="base">
              <a:defRPr/>
            </a:pPr>
            <a:r>
              <a:rPr lang="en-GB" b="1" dirty="0"/>
              <a:t>Child: </a:t>
            </a:r>
            <a:r>
              <a:rPr lang="en-GB" dirty="0"/>
              <a:t>I maked a road.     </a:t>
            </a:r>
            <a:r>
              <a:rPr lang="en-GB" b="1" dirty="0"/>
              <a:t>You: </a:t>
            </a:r>
            <a:r>
              <a:rPr lang="en-GB" dirty="0"/>
              <a:t>Yes. You have made a road.</a:t>
            </a:r>
          </a:p>
          <a:p>
            <a:pPr defTabSz="910102" fontAlgn="base">
              <a:defRPr/>
            </a:pPr>
            <a:endParaRPr lang="en-GB" dirty="0"/>
          </a:p>
          <a:p>
            <a:pPr rtl="0" eaLnBrk="1" fontAlgn="base" latinLnBrk="0" hangingPunct="1"/>
            <a:r>
              <a:rPr lang="en-GB" b="1" dirty="0"/>
              <a:t>Child: </a:t>
            </a:r>
            <a:r>
              <a:rPr lang="en-GB" dirty="0"/>
              <a:t>I maked a road.    </a:t>
            </a:r>
            <a:r>
              <a:rPr lang="en-GB" b="1" dirty="0"/>
              <a:t>You: </a:t>
            </a:r>
            <a:r>
              <a:rPr lang="en-GB" dirty="0"/>
              <a:t>Yes. You have made a long, straight road. The road needs to go round. Let’s think. What shape of track might you need to make a bend?</a:t>
            </a:r>
          </a:p>
          <a:p>
            <a:pPr eaLnBrk="1" hangingPunct="1"/>
            <a:endParaRPr lang="en-GB" altLang="en-US" dirty="0"/>
          </a:p>
          <a:p>
            <a:pPr defTabSz="910102" fontAlgn="base">
              <a:defRPr/>
            </a:pPr>
            <a:endParaRPr lang="en-GB" dirty="0"/>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an answer by putting a single word response into  a full sentence.</a:t>
            </a:r>
          </a:p>
          <a:p>
            <a:pPr marL="341288" indent="-341288">
              <a:buFont typeface="Arial" panose="020B0604020202020204" pitchFamily="34" charset="0"/>
              <a:buChar char="•"/>
              <a:defRPr/>
            </a:pPr>
            <a:endParaRPr lang="en-GB" dirty="0">
              <a:latin typeface="Arial" panose="020B0604020202020204" pitchFamily="34" charset="0"/>
            </a:endParaRPr>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a response by using more advanced vocabulary. For example:</a:t>
            </a:r>
          </a:p>
          <a:p>
            <a:pPr>
              <a:defRPr/>
            </a:pPr>
            <a:r>
              <a:rPr lang="en-GB" dirty="0">
                <a:latin typeface="Arial" panose="020B0604020202020204" pitchFamily="34" charset="0"/>
              </a:rPr>
              <a:t>    </a:t>
            </a:r>
            <a:r>
              <a:rPr lang="en-GB" i="1" dirty="0">
                <a:latin typeface="Arial" panose="020B0604020202020204" pitchFamily="34" charset="0"/>
              </a:rPr>
              <a:t>Child: It says in the book that Danny was the champion.</a:t>
            </a:r>
          </a:p>
          <a:p>
            <a:pPr>
              <a:defRPr/>
            </a:pPr>
            <a:r>
              <a:rPr lang="en-GB" dirty="0">
                <a:latin typeface="Arial" panose="020B0604020202020204" pitchFamily="34" charset="0"/>
              </a:rPr>
              <a:t>    </a:t>
            </a:r>
            <a:r>
              <a:rPr lang="en-GB" i="1" dirty="0">
                <a:latin typeface="Arial" panose="020B0604020202020204" pitchFamily="34" charset="0"/>
              </a:rPr>
              <a:t>You: Yes, the author tells us about Danny’s achievement  – he was the champion.</a:t>
            </a:r>
          </a:p>
          <a:p>
            <a:pPr>
              <a:defRPr/>
            </a:pPr>
            <a:endParaRPr lang="en-GB" i="1" dirty="0">
              <a:latin typeface="Arial" panose="020B0604020202020204" pitchFamily="34" charset="0"/>
            </a:endParaRPr>
          </a:p>
          <a:p>
            <a:pPr marL="341288" indent="-341288">
              <a:buFont typeface="Arial" panose="020B0604020202020204" pitchFamily="34" charset="0"/>
              <a:buChar char="•"/>
              <a:defRPr/>
            </a:pPr>
            <a:r>
              <a:rPr lang="en-GB" b="1" dirty="0">
                <a:latin typeface="Arial" panose="020B0604020202020204" pitchFamily="34" charset="0"/>
              </a:rPr>
              <a:t>Recast</a:t>
            </a:r>
            <a:r>
              <a:rPr lang="en-GB" dirty="0">
                <a:latin typeface="Arial" panose="020B0604020202020204" pitchFamily="34" charset="0"/>
              </a:rPr>
              <a:t> by using standard English or Welsh                     ( gonna/going)</a:t>
            </a:r>
            <a:r>
              <a:rPr lang="en-GB" i="1" dirty="0">
                <a:latin typeface="Arial" panose="020B0604020202020204" pitchFamily="34" charset="0"/>
              </a:rPr>
              <a:t> </a:t>
            </a:r>
          </a:p>
          <a:p>
            <a:pPr marL="341288" indent="-341288">
              <a:buFont typeface="Arial" panose="020B0604020202020204" pitchFamily="34" charset="0"/>
              <a:buChar char="•"/>
              <a:defRPr/>
            </a:pPr>
            <a:endParaRPr lang="en-GB" i="1" dirty="0">
              <a:latin typeface="Arial" panose="020B0604020202020204" pitchFamily="34" charset="0"/>
            </a:endParaRPr>
          </a:p>
          <a:p>
            <a:pPr marL="341288" indent="-341288">
              <a:buFont typeface="Arial" panose="020B0604020202020204" pitchFamily="34" charset="0"/>
              <a:buChar char="•"/>
              <a:defRPr/>
            </a:pPr>
            <a:r>
              <a:rPr lang="en-GB" dirty="0">
                <a:latin typeface="Arial" panose="020B0604020202020204" pitchFamily="34" charset="0"/>
              </a:rPr>
              <a:t>Serve and Return</a:t>
            </a:r>
          </a:p>
          <a:p>
            <a:pPr marL="341288" indent="-341288">
              <a:buFont typeface="Arial" panose="020B0604020202020204" pitchFamily="34" charset="0"/>
              <a:buChar char="•"/>
              <a:defRPr/>
            </a:pPr>
            <a:endParaRPr lang="en-GB" dirty="0">
              <a:latin typeface="Arial" panose="020B0604020202020204" pitchFamily="34" charset="0"/>
            </a:endParaRPr>
          </a:p>
          <a:p>
            <a:pPr>
              <a:defRPr/>
            </a:pPr>
            <a:endParaRPr lang="en-GB" i="1" dirty="0">
              <a:latin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1226185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 He saw the experience of talking with adults about familiar everyday experiences as crucial, not only for building up knowledge of language but also for an awareness of particular ways of thinking and interpreting their own experiences. The very naming of particular attributes, he thought, helped concepts to form. This contrasts with Piaget’s view that the use of relevant language follows the development of a concept.</a:t>
            </a:r>
          </a:p>
          <a:p>
            <a:r>
              <a:rPr lang="en-GB" dirty="0"/>
              <a:t>Vygotsky believed that talking is necessary to clarify important points but also that talking with others helps us to learn more about communication. Children solve practical tasks wit the help of speech, as well as their eyes and hands. The idea that children observe conversation and that it is the unity of perception, speech and action which leads them to make sense of situations was important in Vygotsky’s thinking.</a:t>
            </a:r>
          </a:p>
          <a:p>
            <a:endParaRPr lang="en-GB" dirty="0"/>
          </a:p>
          <a:p>
            <a:r>
              <a:rPr lang="en-GB" i="1" dirty="0"/>
              <a:t>But now we are going to turn to simply developing the children’s speaking and listening skills ………….</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pPr/>
              <a:t>13</a:t>
            </a:fld>
            <a:endParaRPr lang="en-GB" dirty="0"/>
          </a:p>
        </p:txBody>
      </p:sp>
    </p:spTree>
    <p:extLst>
      <p:ext uri="{BB962C8B-B14F-4D97-AF65-F5344CB8AC3E}">
        <p14:creationId xmlns:p14="http://schemas.microsoft.com/office/powerpoint/2010/main" val="344762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p>
          <a:p>
            <a:r>
              <a:rPr lang="en-GB" dirty="0"/>
              <a:t>Groups to try out the 6 activities.</a:t>
            </a:r>
          </a:p>
        </p:txBody>
      </p:sp>
      <p:sp>
        <p:nvSpPr>
          <p:cNvPr id="4" name="Slide Number Placeholder 3"/>
          <p:cNvSpPr>
            <a:spLocks noGrp="1"/>
          </p:cNvSpPr>
          <p:nvPr>
            <p:ph type="sldNum" sz="quarter" idx="10"/>
          </p:nvPr>
        </p:nvSpPr>
        <p:spPr/>
        <p:txBody>
          <a:bodyPr/>
          <a:lstStyle/>
          <a:p>
            <a:fld id="{A980931F-DD2E-4749-8625-BBDB359BF6BD}" type="slidenum">
              <a:rPr lang="en-GB" smtClean="0"/>
              <a:pPr/>
              <a:t>27</a:t>
            </a:fld>
            <a:endParaRPr lang="en-GB" dirty="0"/>
          </a:p>
        </p:txBody>
      </p:sp>
    </p:spTree>
    <p:extLst>
      <p:ext uri="{BB962C8B-B14F-4D97-AF65-F5344CB8AC3E}">
        <p14:creationId xmlns:p14="http://schemas.microsoft.com/office/powerpoint/2010/main" val="4238473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Pose the question and illicit responses.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BIT IS A SLIGHT DIVERSION FROM THE MAIN THRUST OF THE LECTURE. </a:t>
            </a:r>
            <a:r>
              <a:rPr lang="en-GB" baseline="0" dirty="0"/>
              <a:t>So, although we are going to look at oracy during this lecture, they need to read about dialogic pedagogy which is about using oracy in the classroom to facilitate effective learning</a:t>
            </a: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Dialogic</a:t>
            </a:r>
            <a:r>
              <a:rPr lang="en-GB" sz="1200" b="0" i="0" u="none" strike="noStrike" kern="1200" dirty="0">
                <a:solidFill>
                  <a:schemeClr val="tx1"/>
                </a:solidFill>
                <a:effectLst/>
                <a:latin typeface="+mn-lt"/>
                <a:ea typeface="+mn-ea"/>
                <a:cs typeface="+mn-cs"/>
              </a:rPr>
              <a:t> means relates to or is characterized by dialogue and its use. A dialogic is communication presented in the form of dialogue. Dialogic processes refer to implied meaning in words uttered by a speaker and interpreted by a listener. Dialogic works carry on a continual dialogue that includes interaction with previous information presented. </a:t>
            </a:r>
          </a:p>
          <a:p>
            <a:r>
              <a:rPr lang="en-GB" sz="1200" b="1" i="0" u="none" strike="noStrike" kern="1200" dirty="0">
                <a:solidFill>
                  <a:schemeClr val="tx1"/>
                </a:solidFill>
                <a:effectLst/>
                <a:latin typeface="+mn-lt"/>
                <a:ea typeface="+mn-ea"/>
                <a:cs typeface="+mn-cs"/>
              </a:rPr>
              <a:t>Dialogic pedagogy</a:t>
            </a:r>
            <a:r>
              <a:rPr lang="en-GB" sz="1200" b="0" i="0" u="none" strike="noStrike" kern="1200" dirty="0">
                <a:solidFill>
                  <a:schemeClr val="tx1"/>
                </a:solidFill>
                <a:effectLst/>
                <a:latin typeface="+mn-lt"/>
                <a:ea typeface="+mn-ea"/>
                <a:cs typeface="+mn-cs"/>
              </a:rPr>
              <a:t> is a term used by a growing number of scholars, practitioners and policy-makers to describe learning processes in which teacher and pupils critically interrogate the topic of study, express and listen to multiple voices and points of view, and create respectful and equitable classroom relations.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 are not going to have time to go into this in any great detail today, so reading about dialogic pedagogy is going to be a directed task. Emphasize importance of doing the reading.</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pPr/>
              <a:t>28</a:t>
            </a:fld>
            <a:endParaRPr lang="en-GB" dirty="0"/>
          </a:p>
        </p:txBody>
      </p:sp>
    </p:spTree>
    <p:extLst>
      <p:ext uri="{BB962C8B-B14F-4D97-AF65-F5344CB8AC3E}">
        <p14:creationId xmlns:p14="http://schemas.microsoft.com/office/powerpoint/2010/main" val="654840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Get students to complete a sheet or feed-back verbally?</a:t>
            </a:r>
          </a:p>
        </p:txBody>
      </p:sp>
      <p:sp>
        <p:nvSpPr>
          <p:cNvPr id="4" name="Slide Number Placeholder 3"/>
          <p:cNvSpPr>
            <a:spLocks noGrp="1"/>
          </p:cNvSpPr>
          <p:nvPr>
            <p:ph type="sldNum" sz="quarter" idx="10"/>
          </p:nvPr>
        </p:nvSpPr>
        <p:spPr/>
        <p:txBody>
          <a:bodyPr/>
          <a:lstStyle/>
          <a:p>
            <a:fld id="{A980931F-DD2E-4749-8625-BBDB359BF6BD}" type="slidenum">
              <a:rPr lang="en-GB" smtClean="0"/>
              <a:pPr/>
              <a:t>29</a:t>
            </a:fld>
            <a:endParaRPr lang="en-GB" dirty="0"/>
          </a:p>
        </p:txBody>
      </p:sp>
    </p:spTree>
    <p:extLst>
      <p:ext uri="{BB962C8B-B14F-4D97-AF65-F5344CB8AC3E}">
        <p14:creationId xmlns:p14="http://schemas.microsoft.com/office/powerpoint/2010/main" val="84067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174625"/>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46226"/>
            <a:ext cx="5080000" cy="451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dirty="0"/>
          </a:p>
        </p:txBody>
      </p:sp>
      <p:sp>
        <p:nvSpPr>
          <p:cNvPr id="6" name="Footer Placeholder 5"/>
          <p:cNvSpPr>
            <a:spLocks noGrp="1" noChangeArrowheads="1"/>
          </p:cNvSpPr>
          <p:nvPr>
            <p:ph type="ftr" sz="quarter" idx="11"/>
          </p:nvPr>
        </p:nvSpPr>
        <p:spPr>
          <a:xfrm>
            <a:off x="4165600" y="6248400"/>
            <a:ext cx="3860800" cy="457200"/>
          </a:xfrm>
          <a:prstGeom prst="rect">
            <a:avLst/>
          </a:prstGeom>
          <a:ln/>
        </p:spPr>
        <p:txBody>
          <a:bodyPr/>
          <a:lstStyle>
            <a:lvl1pPr>
              <a:defRPr/>
            </a:lvl1pPr>
          </a:lstStyle>
          <a:p>
            <a:pPr>
              <a:defRPr/>
            </a:pPr>
            <a:endParaRPr lang="en-US" altLang="en-US" dirty="0"/>
          </a:p>
        </p:txBody>
      </p:sp>
      <p:sp>
        <p:nvSpPr>
          <p:cNvPr id="7" name="Rectangle 6"/>
          <p:cNvSpPr>
            <a:spLocks noGrp="1" noChangeArrowheads="1"/>
          </p:cNvSpPr>
          <p:nvPr>
            <p:ph type="sldNum" sz="quarter" idx="12"/>
          </p:nvPr>
        </p:nvSpPr>
        <p:spPr>
          <a:ln/>
        </p:spPr>
        <p:txBody>
          <a:bodyPr/>
          <a:lstStyle>
            <a:lvl1pPr>
              <a:defRPr/>
            </a:lvl1pPr>
          </a:lstStyle>
          <a:p>
            <a:pPr>
              <a:defRPr/>
            </a:pPr>
            <a:fld id="{04779704-6C12-4904-9EC8-CD8993BD7C77}" type="slidenum">
              <a:rPr lang="en-US" altLang="en-US"/>
              <a:pPr>
                <a:defRPr/>
              </a:pPr>
              <a:t>‹#›</a:t>
            </a:fld>
            <a:endParaRPr lang="en-US" altLang="en-US" dirty="0"/>
          </a:p>
        </p:txBody>
      </p:sp>
    </p:spTree>
    <p:extLst>
      <p:ext uri="{BB962C8B-B14F-4D97-AF65-F5344CB8AC3E}">
        <p14:creationId xmlns:p14="http://schemas.microsoft.com/office/powerpoint/2010/main" val="175951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70">
          <a:fgClr>
            <a:srgbClr val="BCEDEE"/>
          </a:fgClr>
          <a:bgClr>
            <a:schemeClr val="accent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pPr/>
              <a:t>17/01/2019</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pPr/>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basewebpages.wikispaces.com/Multicultural" TargetMode="Externa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jpeg"/><Relationship Id="rId4" Type="http://schemas.openxmlformats.org/officeDocument/2006/relationships/hyperlink" Target="http://en.wikipedia.org/wiki/File:Ancient_warded_lock_key_transparent.p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huffingtonpost.com/entry/eye-opening-video-will-make-adults-reconsider-the-way-they-talk-to-children_us_57b36f62e4b0edfa80d9ddc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hyperlink" Target="http://www.robinalexander.org.uk/wp-content/uploads/2012/06/DfE-oracy-120220-Alexander-FINAL.pdf" TargetMode="External"/><Relationship Id="rId2" Type="http://schemas.openxmlformats.org/officeDocument/2006/relationships/hyperlink" Target="https://www.bing.com/videos/search?q=neil+mercer+oracy&amp;qs=AS&amp;cvid=a959ef71199240a28f4cdc7ba43dec5a&amp;cc=GB&amp;setlang=en-US&amp;ru=/search?q=neil+mercer+oracy&amp;form=EDGTCT&amp;qs=AS&amp;cvid=a959ef71199240a28f4cdc7ba43dec5a&amp;cc=GB&amp;setlang=en-US&am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racycambridge.org/wp-content/uploads/2018/07/Oracy-across-the-Welsh-curriculum-July-2018.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Ac7G7xOG2A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9.wmf"/><Relationship Id="rId5" Type="http://schemas.openxmlformats.org/officeDocument/2006/relationships/image" Target="../media/image18.wmf"/><Relationship Id="rId4" Type="http://schemas.openxmlformats.org/officeDocument/2006/relationships/image" Target="../media/image17.wmf"/></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ipkitten.blogspot.com/2011/08/monday-miscellany.html" TargetMode="External"/><Relationship Id="rId4" Type="http://schemas.openxmlformats.org/officeDocument/2006/relationships/image" Target="../media/image20.jpeg"/></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3748086" y="2093913"/>
            <a:ext cx="5095875" cy="2387600"/>
          </a:xfrm>
        </p:spPr>
        <p:txBody>
          <a:bodyPr>
            <a:normAutofit/>
          </a:bodyPr>
          <a:lstStyle/>
          <a:p>
            <a:r>
              <a:rPr lang="en-GB" sz="16600" b="1" dirty="0"/>
              <a:t>Oracy</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7429499" y="4671220"/>
            <a:ext cx="4162425" cy="1655762"/>
          </a:xfrm>
          <a:solidFill>
            <a:srgbClr val="BCEDEE"/>
          </a:solidFill>
          <a:ln w="38100">
            <a:solidFill>
              <a:srgbClr val="0070C0"/>
            </a:solidFill>
          </a:ln>
        </p:spPr>
        <p:txBody>
          <a:bodyPr>
            <a:normAutofit fontScale="70000" lnSpcReduction="20000"/>
          </a:bodyPr>
          <a:lstStyle/>
          <a:p>
            <a:endParaRPr lang="en-GB" dirty="0">
              <a:solidFill>
                <a:srgbClr val="00B0F0"/>
              </a:solidFill>
            </a:endParaRPr>
          </a:p>
          <a:p>
            <a:r>
              <a:rPr lang="en-GB" dirty="0">
                <a:solidFill>
                  <a:srgbClr val="00B0F0"/>
                </a:solidFill>
              </a:rPr>
              <a:t>Learning and Teaching in the Primary School</a:t>
            </a:r>
          </a:p>
          <a:p>
            <a:r>
              <a:rPr lang="en-GB" dirty="0">
                <a:solidFill>
                  <a:srgbClr val="00B0F0"/>
                </a:solidFill>
              </a:rPr>
              <a:t>Language, Literacy &amp; Communication</a:t>
            </a:r>
          </a:p>
          <a:p>
            <a:r>
              <a:rPr lang="en-GB" dirty="0">
                <a:solidFill>
                  <a:srgbClr val="00B0F0"/>
                </a:solidFill>
              </a:rPr>
              <a:t> Session </a:t>
            </a:r>
            <a:r>
              <a:rPr lang="en-GB" dirty="0" smtClean="0">
                <a:solidFill>
                  <a:srgbClr val="00B0F0"/>
                </a:solidFill>
              </a:rPr>
              <a:t>2</a:t>
            </a:r>
            <a:endParaRPr lang="en-GB" dirty="0">
              <a:solidFill>
                <a:srgbClr val="00B0F0"/>
              </a:solidFill>
            </a:endParaRPr>
          </a:p>
          <a:p>
            <a:r>
              <a:rPr lang="en-GB" dirty="0">
                <a:solidFill>
                  <a:srgbClr val="00B0F0"/>
                </a:solidFill>
              </a:rPr>
              <a:t>2018-2019</a:t>
            </a:r>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pic>
        <p:nvPicPr>
          <p:cNvPr id="6" name="Picture 5">
            <a:extLst>
              <a:ext uri="{FF2B5EF4-FFF2-40B4-BE49-F238E27FC236}">
                <a16:creationId xmlns:a16="http://schemas.microsoft.com/office/drawing/2014/main" id="{8DB5CD72-167D-46BE-AD9B-3B4A8B48933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398760" y="561975"/>
            <a:ext cx="5095875" cy="1276350"/>
          </a:xfrm>
          <a:prstGeom prst="rect">
            <a:avLst/>
          </a:prstGeom>
          <a:ln w="57150">
            <a:solidFill>
              <a:srgbClr val="0070C0"/>
            </a:solidFill>
          </a:ln>
        </p:spPr>
      </p:pic>
    </p:spTree>
    <p:extLst>
      <p:ext uri="{BB962C8B-B14F-4D97-AF65-F5344CB8AC3E}">
        <p14:creationId xmlns:p14="http://schemas.microsoft.com/office/powerpoint/2010/main" val="967974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12" name="Table 11">
            <a:extLst>
              <a:ext uri="{FF2B5EF4-FFF2-40B4-BE49-F238E27FC236}">
                <a16:creationId xmlns:a16="http://schemas.microsoft.com/office/drawing/2014/main" id="{BF53571A-D73A-4AA4-A0F2-C09A611F7E90}"/>
              </a:ext>
            </a:extLst>
          </p:cNvPr>
          <p:cNvGraphicFramePr>
            <a:graphicFrameLocks noGrp="1"/>
          </p:cNvGraphicFramePr>
          <p:nvPr>
            <p:extLst>
              <p:ext uri="{D42A27DB-BD31-4B8C-83A1-F6EECF244321}">
                <p14:modId xmlns:p14="http://schemas.microsoft.com/office/powerpoint/2010/main" val="2405742748"/>
              </p:ext>
            </p:extLst>
          </p:nvPr>
        </p:nvGraphicFramePr>
        <p:xfrm>
          <a:off x="409575" y="2291586"/>
          <a:ext cx="11372850" cy="3941191"/>
        </p:xfrm>
        <a:graphic>
          <a:graphicData uri="http://schemas.openxmlformats.org/drawingml/2006/table">
            <a:tbl>
              <a:tblPr firstRow="1" bandRow="1">
                <a:tableStyleId>{5C22544A-7EE6-4342-B048-85BDC9FD1C3A}</a:tableStyleId>
              </a:tblPr>
              <a:tblGrid>
                <a:gridCol w="1895475">
                  <a:extLst>
                    <a:ext uri="{9D8B030D-6E8A-4147-A177-3AD203B41FA5}">
                      <a16:colId xmlns:a16="http://schemas.microsoft.com/office/drawing/2014/main" val="3204257821"/>
                    </a:ext>
                  </a:extLst>
                </a:gridCol>
                <a:gridCol w="1895475">
                  <a:extLst>
                    <a:ext uri="{9D8B030D-6E8A-4147-A177-3AD203B41FA5}">
                      <a16:colId xmlns:a16="http://schemas.microsoft.com/office/drawing/2014/main" val="587471818"/>
                    </a:ext>
                  </a:extLst>
                </a:gridCol>
                <a:gridCol w="1895475">
                  <a:extLst>
                    <a:ext uri="{9D8B030D-6E8A-4147-A177-3AD203B41FA5}">
                      <a16:colId xmlns:a16="http://schemas.microsoft.com/office/drawing/2014/main" val="2005819564"/>
                    </a:ext>
                  </a:extLst>
                </a:gridCol>
                <a:gridCol w="1895475">
                  <a:extLst>
                    <a:ext uri="{9D8B030D-6E8A-4147-A177-3AD203B41FA5}">
                      <a16:colId xmlns:a16="http://schemas.microsoft.com/office/drawing/2014/main" val="4049717560"/>
                    </a:ext>
                  </a:extLst>
                </a:gridCol>
                <a:gridCol w="1895475">
                  <a:extLst>
                    <a:ext uri="{9D8B030D-6E8A-4147-A177-3AD203B41FA5}">
                      <a16:colId xmlns:a16="http://schemas.microsoft.com/office/drawing/2014/main" val="2191331387"/>
                    </a:ext>
                  </a:extLst>
                </a:gridCol>
                <a:gridCol w="1895475">
                  <a:extLst>
                    <a:ext uri="{9D8B030D-6E8A-4147-A177-3AD203B41FA5}">
                      <a16:colId xmlns:a16="http://schemas.microsoft.com/office/drawing/2014/main" val="26648964"/>
                    </a:ext>
                  </a:extLst>
                </a:gridCol>
              </a:tblGrid>
              <a:tr h="395861">
                <a:tc>
                  <a:txBody>
                    <a:bodyPr/>
                    <a:lstStyle/>
                    <a:p>
                      <a:pPr algn="ctr"/>
                      <a:r>
                        <a:rPr lang="en-GB" sz="2800" dirty="0"/>
                        <a:t>1</a:t>
                      </a:r>
                    </a:p>
                  </a:txBody>
                  <a:tcPr anchor="ctr"/>
                </a:tc>
                <a:tc>
                  <a:txBody>
                    <a:bodyPr/>
                    <a:lstStyle/>
                    <a:p>
                      <a:pPr algn="ctr"/>
                      <a:r>
                        <a:rPr lang="en-GB" sz="2800" dirty="0"/>
                        <a:t>2</a:t>
                      </a:r>
                    </a:p>
                  </a:txBody>
                  <a:tcPr anchor="ctr"/>
                </a:tc>
                <a:tc>
                  <a:txBody>
                    <a:bodyPr/>
                    <a:lstStyle/>
                    <a:p>
                      <a:pPr algn="ctr"/>
                      <a:r>
                        <a:rPr lang="en-GB" sz="2800" dirty="0"/>
                        <a:t>3</a:t>
                      </a:r>
                    </a:p>
                  </a:txBody>
                  <a:tcPr anchor="ctr"/>
                </a:tc>
                <a:tc>
                  <a:txBody>
                    <a:bodyPr/>
                    <a:lstStyle/>
                    <a:p>
                      <a:pPr algn="ctr"/>
                      <a:r>
                        <a:rPr lang="en-GB" sz="2800" dirty="0"/>
                        <a:t>4</a:t>
                      </a:r>
                    </a:p>
                  </a:txBody>
                  <a:tcPr anchor="ctr"/>
                </a:tc>
                <a:tc>
                  <a:txBody>
                    <a:bodyPr/>
                    <a:lstStyle/>
                    <a:p>
                      <a:pPr algn="ctr"/>
                      <a:r>
                        <a:rPr lang="en-GB" sz="2800" dirty="0"/>
                        <a:t>5</a:t>
                      </a:r>
                    </a:p>
                  </a:txBody>
                  <a:tcPr anchor="ctr"/>
                </a:tc>
                <a:tc>
                  <a:txBody>
                    <a:bodyPr/>
                    <a:lstStyle/>
                    <a:p>
                      <a:pPr algn="ctr"/>
                      <a:r>
                        <a:rPr lang="en-GB" sz="2800" dirty="0"/>
                        <a:t>6</a:t>
                      </a:r>
                    </a:p>
                  </a:txBody>
                  <a:tcPr anchor="ctr"/>
                </a:tc>
                <a:extLst>
                  <a:ext uri="{0D108BD9-81ED-4DB2-BD59-A6C34878D82A}">
                    <a16:rowId xmlns:a16="http://schemas.microsoft.com/office/drawing/2014/main" val="3976596134"/>
                  </a:ext>
                </a:extLst>
              </a:tr>
              <a:tr h="342303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Show you where you can find the key  curriculum documents</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Consider </a:t>
                      </a:r>
                      <a:r>
                        <a:rPr lang="en-GB" sz="2400" dirty="0" smtClean="0"/>
                        <a:t>important </a:t>
                      </a:r>
                      <a:r>
                        <a:rPr lang="en-GB" sz="2400" dirty="0"/>
                        <a:t>points about oracy and literacy</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Enable you to find out about some important ideas linked to oracy</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Make you think about your own oracy skills and how they can impact on children</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Give you some ideas about how you can develop oracy skills in the classroom</a:t>
                      </a:r>
                    </a:p>
                    <a:p>
                      <a:pPr algn="ctr"/>
                      <a:endParaRPr lang="en-GB" sz="2400" dirty="0"/>
                    </a:p>
                  </a:txBody>
                  <a:tcPr/>
                </a:tc>
                <a:tc>
                  <a:txBody>
                    <a:bodyPr/>
                    <a:lstStyle/>
                    <a:p>
                      <a:pPr algn="ctr"/>
                      <a:r>
                        <a:rPr lang="en-GB" sz="2400" dirty="0"/>
                        <a:t>Review</a:t>
                      </a:r>
                    </a:p>
                    <a:p>
                      <a:pPr algn="ctr"/>
                      <a:r>
                        <a:rPr lang="en-GB" sz="2400" dirty="0"/>
                        <a:t>&amp; </a:t>
                      </a:r>
                    </a:p>
                    <a:p>
                      <a:pPr algn="ctr"/>
                      <a:r>
                        <a:rPr lang="en-GB" sz="2400" dirty="0"/>
                        <a:t>reflect</a:t>
                      </a:r>
                    </a:p>
                  </a:txBody>
                  <a:tcPr/>
                </a:tc>
                <a:extLst>
                  <a:ext uri="{0D108BD9-81ED-4DB2-BD59-A6C34878D82A}">
                    <a16:rowId xmlns:a16="http://schemas.microsoft.com/office/drawing/2014/main" val="2214605868"/>
                  </a:ext>
                </a:extLst>
              </a:tr>
            </a:tbl>
          </a:graphicData>
        </a:graphic>
      </p:graphicFrame>
    </p:spTree>
    <p:extLst>
      <p:ext uri="{BB962C8B-B14F-4D97-AF65-F5344CB8AC3E}">
        <p14:creationId xmlns:p14="http://schemas.microsoft.com/office/powerpoint/2010/main" val="2972931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lstStyle/>
          <a:p>
            <a:r>
              <a:rPr lang="en-GB" dirty="0"/>
              <a:t>What is Oracy?</a:t>
            </a:r>
          </a:p>
        </p:txBody>
      </p:sp>
      <p:sp>
        <p:nvSpPr>
          <p:cNvPr id="6" name="Content Placeholder 2"/>
          <p:cNvSpPr txBox="1">
            <a:spLocks/>
          </p:cNvSpPr>
          <p:nvPr/>
        </p:nvSpPr>
        <p:spPr>
          <a:xfrm>
            <a:off x="1991544" y="1484784"/>
            <a:ext cx="8229600"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400" dirty="0">
              <a:latin typeface="Comic Sans MS" panose="030F0702030302020204" pitchFamily="66" charset="0"/>
            </a:endParaRPr>
          </a:p>
        </p:txBody>
      </p:sp>
      <p:sp>
        <p:nvSpPr>
          <p:cNvPr id="7" name="TextBox 6"/>
          <p:cNvSpPr txBox="1"/>
          <p:nvPr/>
        </p:nvSpPr>
        <p:spPr>
          <a:xfrm>
            <a:off x="7543800" y="1634741"/>
            <a:ext cx="4000500" cy="4524315"/>
          </a:xfrm>
          <a:prstGeom prst="rect">
            <a:avLst/>
          </a:prstGeom>
          <a:noFill/>
        </p:spPr>
        <p:txBody>
          <a:bodyPr wrap="square" rtlCol="0">
            <a:spAutoFit/>
          </a:bodyPr>
          <a:lstStyle/>
          <a:p>
            <a:pPr algn="ctr"/>
            <a:r>
              <a:rPr lang="en-GB" sz="3200" i="1" dirty="0">
                <a:latin typeface="Calibri" panose="020F0502020204030204" pitchFamily="34" charset="0"/>
                <a:cs typeface="Calibri" panose="020F0502020204030204" pitchFamily="34" charset="0"/>
              </a:rPr>
              <a:t>“It is what the school does to support the development of children’s capacity to use speech to express their thoughts and communicate with others,  in education and in life.”</a:t>
            </a:r>
          </a:p>
        </p:txBody>
      </p:sp>
      <p:sp>
        <p:nvSpPr>
          <p:cNvPr id="3" name="TextBox 2"/>
          <p:cNvSpPr txBox="1"/>
          <p:nvPr/>
        </p:nvSpPr>
        <p:spPr>
          <a:xfrm>
            <a:off x="2305359" y="5257800"/>
            <a:ext cx="5616624" cy="369332"/>
          </a:xfrm>
          <a:prstGeom prst="rect">
            <a:avLst/>
          </a:prstGeom>
          <a:noFill/>
        </p:spPr>
        <p:txBody>
          <a:bodyPr wrap="square" rtlCol="0">
            <a:spAutoFit/>
          </a:bodyPr>
          <a:lstStyle/>
          <a:p>
            <a:r>
              <a:rPr lang="en-GB" dirty="0"/>
              <a:t>Alexander (2013)</a:t>
            </a:r>
          </a:p>
        </p:txBody>
      </p:sp>
      <p:pic>
        <p:nvPicPr>
          <p:cNvPr id="9" name="Content Placeholder 4">
            <a:extLst>
              <a:ext uri="{FF2B5EF4-FFF2-40B4-BE49-F238E27FC236}">
                <a16:creationId xmlns:a16="http://schemas.microsoft.com/office/drawing/2014/main" id="{9A752B98-0EB2-46C9-BE9A-CC59D8D7E3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657" y="1778135"/>
            <a:ext cx="6283095" cy="4686142"/>
          </a:xfrm>
          <a:prstGeom prst="rect">
            <a:avLst/>
          </a:prstGeom>
        </p:spPr>
      </p:pic>
      <p:pic>
        <p:nvPicPr>
          <p:cNvPr id="8" name="Picture 7">
            <a:extLst>
              <a:ext uri="{FF2B5EF4-FFF2-40B4-BE49-F238E27FC236}">
                <a16:creationId xmlns:a16="http://schemas.microsoft.com/office/drawing/2014/main" id="{74BC47E4-49A4-4989-AE41-06D900F4C84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294091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curriculum</a:t>
            </a:r>
          </a:p>
        </p:txBody>
      </p:sp>
      <p:sp>
        <p:nvSpPr>
          <p:cNvPr id="9" name="Rectangle 8"/>
          <p:cNvSpPr/>
          <p:nvPr/>
        </p:nvSpPr>
        <p:spPr>
          <a:xfrm>
            <a:off x="5466184" y="1598328"/>
            <a:ext cx="4572000" cy="461665"/>
          </a:xfrm>
          <a:prstGeom prst="rect">
            <a:avLst/>
          </a:prstGeom>
        </p:spPr>
        <p:txBody>
          <a:bodyPr>
            <a:spAutoFit/>
          </a:bodyPr>
          <a:lstStyle/>
          <a:p>
            <a:r>
              <a:rPr lang="en-GB" sz="2400" b="1" dirty="0"/>
              <a:t> </a:t>
            </a:r>
            <a:r>
              <a:rPr lang="en-GB" dirty="0"/>
              <a:t>	</a:t>
            </a:r>
          </a:p>
        </p:txBody>
      </p:sp>
      <p:sp>
        <p:nvSpPr>
          <p:cNvPr id="11" name="Rectangle 10"/>
          <p:cNvSpPr/>
          <p:nvPr/>
        </p:nvSpPr>
        <p:spPr>
          <a:xfrm>
            <a:off x="701633" y="4569907"/>
            <a:ext cx="2896828" cy="1569660"/>
          </a:xfrm>
          <a:prstGeom prst="rect">
            <a:avLst/>
          </a:prstGeom>
        </p:spPr>
        <p:txBody>
          <a:bodyPr wrap="square">
            <a:spAutoFit/>
          </a:bodyPr>
          <a:lstStyle/>
          <a:p>
            <a:pPr algn="ctr"/>
            <a:r>
              <a:rPr lang="en-GB" sz="2400" b="1" i="1" dirty="0"/>
              <a:t>Language, Literacy and Communication Skills Area of Learning </a:t>
            </a:r>
            <a:r>
              <a:rPr lang="en-GB" sz="2400" i="1" dirty="0"/>
              <a:t>	</a:t>
            </a:r>
          </a:p>
        </p:txBody>
      </p:sp>
      <p:sp>
        <p:nvSpPr>
          <p:cNvPr id="13" name="Rectangle 12"/>
          <p:cNvSpPr/>
          <p:nvPr/>
        </p:nvSpPr>
        <p:spPr>
          <a:xfrm>
            <a:off x="4937162" y="4569907"/>
            <a:ext cx="2317676" cy="1569660"/>
          </a:xfrm>
          <a:prstGeom prst="rect">
            <a:avLst/>
          </a:prstGeom>
        </p:spPr>
        <p:txBody>
          <a:bodyPr wrap="square">
            <a:spAutoFit/>
          </a:bodyPr>
          <a:lstStyle/>
          <a:p>
            <a:pPr algn="ctr"/>
            <a:r>
              <a:rPr lang="en-GB" sz="2400" b="1" i="1" dirty="0"/>
              <a:t>Key Stage 2 English Programme of Study</a:t>
            </a:r>
            <a:r>
              <a:rPr lang="en-GB" sz="2400" i="1" dirty="0"/>
              <a:t>	</a:t>
            </a:r>
          </a:p>
        </p:txBody>
      </p:sp>
      <p:pic>
        <p:nvPicPr>
          <p:cNvPr id="16" name="Picture 15"/>
          <p:cNvPicPr/>
          <p:nvPr/>
        </p:nvPicPr>
        <p:blipFill rotWithShape="1">
          <a:blip r:embed="rId3"/>
          <a:srcRect l="4571" t="18335" r="20566" b="14753"/>
          <a:stretch/>
        </p:blipFill>
        <p:spPr bwMode="auto">
          <a:xfrm>
            <a:off x="4432241" y="1891714"/>
            <a:ext cx="3128226" cy="2088232"/>
          </a:xfrm>
          <a:prstGeom prst="rect">
            <a:avLst/>
          </a:prstGeom>
          <a:ln>
            <a:no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1829160"/>
            <a:ext cx="3114726" cy="2213341"/>
          </a:xfrm>
          <a:prstGeom prst="rect">
            <a:avLst/>
          </a:prstGeom>
        </p:spPr>
      </p:pic>
      <p:pic>
        <p:nvPicPr>
          <p:cNvPr id="10" name="Picture 9">
            <a:extLst>
              <a:ext uri="{FF2B5EF4-FFF2-40B4-BE49-F238E27FC236}">
                <a16:creationId xmlns:a16="http://schemas.microsoft.com/office/drawing/2014/main" id="{40EBF43D-EFD3-4D02-BB49-76CC39DBACB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4" name="TextBox 3">
            <a:extLst>
              <a:ext uri="{FF2B5EF4-FFF2-40B4-BE49-F238E27FC236}">
                <a16:creationId xmlns:a16="http://schemas.microsoft.com/office/drawing/2014/main" id="{77349694-9DE6-4AC5-BF45-8182B63FE16E}"/>
              </a:ext>
            </a:extLst>
          </p:cNvPr>
          <p:cNvSpPr txBox="1"/>
          <p:nvPr/>
        </p:nvSpPr>
        <p:spPr>
          <a:xfrm>
            <a:off x="8487643" y="6292820"/>
            <a:ext cx="3686175" cy="400110"/>
          </a:xfrm>
          <a:prstGeom prst="rect">
            <a:avLst/>
          </a:prstGeom>
          <a:noFill/>
        </p:spPr>
        <p:txBody>
          <a:bodyPr wrap="square" rtlCol="0">
            <a:spAutoFit/>
          </a:bodyPr>
          <a:lstStyle/>
          <a:p>
            <a:r>
              <a:rPr lang="en-GB" sz="1000" dirty="0"/>
              <a:t>http://learning.gov.wales/resources/browse-all/digital-competence-framework/?lang=en</a:t>
            </a:r>
          </a:p>
        </p:txBody>
      </p:sp>
      <p:pic>
        <p:nvPicPr>
          <p:cNvPr id="7" name="Picture 6">
            <a:extLst>
              <a:ext uri="{FF2B5EF4-FFF2-40B4-BE49-F238E27FC236}">
                <a16:creationId xmlns:a16="http://schemas.microsoft.com/office/drawing/2014/main" id="{7E3A7A39-0494-470C-85D2-6781CD9C42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25525" y="4018944"/>
            <a:ext cx="1348598" cy="2088232"/>
          </a:xfrm>
          <a:prstGeom prst="rect">
            <a:avLst/>
          </a:prstGeom>
        </p:spPr>
      </p:pic>
      <p:pic>
        <p:nvPicPr>
          <p:cNvPr id="12" name="Picture 11">
            <a:extLst>
              <a:ext uri="{FF2B5EF4-FFF2-40B4-BE49-F238E27FC236}">
                <a16:creationId xmlns:a16="http://schemas.microsoft.com/office/drawing/2014/main" id="{76B067A7-3CBC-41FE-931B-55FAFB82521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650666" y="1821053"/>
            <a:ext cx="1458929" cy="2068595"/>
          </a:xfrm>
          <a:prstGeom prst="rect">
            <a:avLst/>
          </a:prstGeom>
        </p:spPr>
      </p:pic>
      <p:sp>
        <p:nvSpPr>
          <p:cNvPr id="14" name="TextBox 13">
            <a:extLst>
              <a:ext uri="{FF2B5EF4-FFF2-40B4-BE49-F238E27FC236}">
                <a16:creationId xmlns:a16="http://schemas.microsoft.com/office/drawing/2014/main" id="{A2DD45D8-7F2E-4096-928B-E52E7EEB5C63}"/>
              </a:ext>
            </a:extLst>
          </p:cNvPr>
          <p:cNvSpPr txBox="1"/>
          <p:nvPr/>
        </p:nvSpPr>
        <p:spPr>
          <a:xfrm>
            <a:off x="8315325" y="1362075"/>
            <a:ext cx="2543175" cy="400110"/>
          </a:xfrm>
          <a:prstGeom prst="rect">
            <a:avLst/>
          </a:prstGeom>
          <a:noFill/>
        </p:spPr>
        <p:txBody>
          <a:bodyPr wrap="square" rtlCol="0">
            <a:spAutoFit/>
          </a:bodyPr>
          <a:lstStyle/>
          <a:p>
            <a:endParaRPr lang="en-GB" dirty="0"/>
          </a:p>
        </p:txBody>
      </p:sp>
      <p:sp>
        <p:nvSpPr>
          <p:cNvPr id="15" name="TextBox 14">
            <a:extLst>
              <a:ext uri="{FF2B5EF4-FFF2-40B4-BE49-F238E27FC236}">
                <a16:creationId xmlns:a16="http://schemas.microsoft.com/office/drawing/2014/main" id="{9023EA36-71E8-4874-B862-5FE4C927FD18}"/>
              </a:ext>
            </a:extLst>
          </p:cNvPr>
          <p:cNvSpPr txBox="1"/>
          <p:nvPr/>
        </p:nvSpPr>
        <p:spPr>
          <a:xfrm>
            <a:off x="8487643" y="1275176"/>
            <a:ext cx="1960699" cy="400110"/>
          </a:xfrm>
          <a:prstGeom prst="rect">
            <a:avLst/>
          </a:prstGeom>
          <a:noFill/>
        </p:spPr>
        <p:txBody>
          <a:bodyPr wrap="square" rtlCol="0">
            <a:spAutoFit/>
          </a:bodyPr>
          <a:lstStyle/>
          <a:p>
            <a:r>
              <a:rPr lang="en-GB" sz="1000" dirty="0"/>
              <a:t>http://learning.gov.wales/resources/collections/lnf?lang=en</a:t>
            </a:r>
          </a:p>
        </p:txBody>
      </p:sp>
      <p:pic>
        <p:nvPicPr>
          <p:cNvPr id="18" name="Picture 17">
            <a:extLst>
              <a:ext uri="{FF2B5EF4-FFF2-40B4-BE49-F238E27FC236}">
                <a16:creationId xmlns:a16="http://schemas.microsoft.com/office/drawing/2014/main" id="{B7C9E160-29DD-46D9-A386-4BC51131310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448342" y="2228678"/>
            <a:ext cx="1280598" cy="1108699"/>
          </a:xfrm>
          <a:prstGeom prst="rect">
            <a:avLst/>
          </a:prstGeom>
        </p:spPr>
      </p:pic>
    </p:spTree>
    <p:extLst>
      <p:ext uri="{BB962C8B-B14F-4D97-AF65-F5344CB8AC3E}">
        <p14:creationId xmlns:p14="http://schemas.microsoft.com/office/powerpoint/2010/main" val="2022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343" y="712135"/>
            <a:ext cx="4707607" cy="4926665"/>
          </a:xfrm>
        </p:spPr>
        <p:txBody>
          <a:bodyPr>
            <a:noAutofit/>
          </a:bodyPr>
          <a:lstStyle/>
          <a:p>
            <a:pPr marL="0" indent="0" algn="ctr">
              <a:buNone/>
            </a:pPr>
            <a:r>
              <a:rPr lang="en-GB" sz="4000" i="1" dirty="0"/>
              <a:t>“Learners should experience a language-rich environment across the key stage where oracy, reading and writing experiences are connected.”</a:t>
            </a:r>
            <a:endParaRPr lang="en-GB" sz="3200" dirty="0"/>
          </a:p>
          <a:p>
            <a:pPr marL="0" indent="0" algn="ctr">
              <a:buNone/>
            </a:pPr>
            <a:r>
              <a:rPr lang="en-GB" sz="2000" dirty="0"/>
              <a:t>Welsh Government (2015) </a:t>
            </a:r>
            <a:r>
              <a:rPr lang="en-GB" sz="2000" i="1" dirty="0"/>
              <a:t>English Programme of Study</a:t>
            </a:r>
          </a:p>
        </p:txBody>
      </p:sp>
      <p:graphicFrame>
        <p:nvGraphicFramePr>
          <p:cNvPr id="22" name="Diagram 21">
            <a:extLst>
              <a:ext uri="{FF2B5EF4-FFF2-40B4-BE49-F238E27FC236}">
                <a16:creationId xmlns:a16="http://schemas.microsoft.com/office/drawing/2014/main" id="{AD4A01B5-FC2F-4E63-8E80-2E2536839C46}"/>
              </a:ext>
            </a:extLst>
          </p:cNvPr>
          <p:cNvGraphicFramePr/>
          <p:nvPr>
            <p:extLst>
              <p:ext uri="{D42A27DB-BD31-4B8C-83A1-F6EECF244321}">
                <p14:modId xmlns:p14="http://schemas.microsoft.com/office/powerpoint/2010/main" val="2753783598"/>
              </p:ext>
            </p:extLst>
          </p:nvPr>
        </p:nvGraphicFramePr>
        <p:xfrm>
          <a:off x="6210299" y="526384"/>
          <a:ext cx="5572125" cy="5905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9C6BE524-58E1-43E9-9480-617C8141E0A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829990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Oracy</a:t>
            </a:r>
            <a:endParaRPr lang="en-GB" dirty="0"/>
          </a:p>
        </p:txBody>
      </p:sp>
      <p:sp>
        <p:nvSpPr>
          <p:cNvPr id="3" name="Content Placeholder 2"/>
          <p:cNvSpPr>
            <a:spLocks noGrp="1"/>
          </p:cNvSpPr>
          <p:nvPr>
            <p:ph idx="1"/>
          </p:nvPr>
        </p:nvSpPr>
        <p:spPr/>
        <p:txBody>
          <a:bodyPr/>
          <a:lstStyle/>
          <a:p>
            <a:r>
              <a:rPr lang="en-GB" dirty="0" smtClean="0"/>
              <a:t>“Being able to listen attentively and speak lucidly and understandably, or to use non-verbal communication effectively, are crucial attributes in learning and life more generally. Developing oracy – the capacity to develop and express ideas through speech – is of central importance to both thinking and learning.” Donaldson, 2015.</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p:txBody>
          <a:bodyPr/>
          <a:lstStyle/>
          <a:p>
            <a:pPr eaLnBrk="1" fontAlgn="auto" hangingPunct="1">
              <a:spcAft>
                <a:spcPts val="0"/>
              </a:spcAft>
              <a:defRPr/>
            </a:pPr>
            <a:r>
              <a:rPr lang="en-GB" sz="3200" smtClean="0"/>
              <a:t>“Reading and writing float on a sea of talk” James Britton</a:t>
            </a:r>
          </a:p>
        </p:txBody>
      </p:sp>
      <p:sp>
        <p:nvSpPr>
          <p:cNvPr id="11267" name="Rectangle 3"/>
          <p:cNvSpPr>
            <a:spLocks noGrp="1" noChangeArrowheads="1"/>
          </p:cNvSpPr>
          <p:nvPr>
            <p:ph sz="quarter" idx="1"/>
          </p:nvPr>
        </p:nvSpPr>
        <p:spPr>
          <a:xfrm>
            <a:off x="609600" y="1600201"/>
            <a:ext cx="9956800" cy="4873625"/>
          </a:xfrm>
        </p:spPr>
        <p:txBody>
          <a:bodyPr/>
          <a:lstStyle/>
          <a:p>
            <a:pPr eaLnBrk="1" hangingPunct="1">
              <a:lnSpc>
                <a:spcPct val="90000"/>
              </a:lnSpc>
            </a:pPr>
            <a:r>
              <a:rPr lang="en-GB" altLang="en-US" sz="2000" dirty="0" smtClean="0"/>
              <a:t>Oracy in and of itself –speaking and listening assessment at GCSE; Oracy strand of the LNF.</a:t>
            </a:r>
          </a:p>
          <a:p>
            <a:pPr eaLnBrk="1" hangingPunct="1">
              <a:lnSpc>
                <a:spcPct val="90000"/>
              </a:lnSpc>
            </a:pPr>
            <a:r>
              <a:rPr lang="en-GB" altLang="en-US" sz="2000" dirty="0" smtClean="0"/>
              <a:t>Oracy as part of a language continuum –oracy skills supporting the development of skills in reading and writing. </a:t>
            </a:r>
          </a:p>
          <a:p>
            <a:pPr eaLnBrk="1" hangingPunct="1">
              <a:lnSpc>
                <a:spcPct val="90000"/>
              </a:lnSpc>
            </a:pPr>
            <a:r>
              <a:rPr lang="en-GB" altLang="en-US" sz="2000" dirty="0" smtClean="0"/>
              <a:t>Oracy should play a central role in teaching (Rose Review 2006)</a:t>
            </a:r>
          </a:p>
          <a:p>
            <a:pPr eaLnBrk="1" hangingPunct="1">
              <a:lnSpc>
                <a:spcPct val="90000"/>
              </a:lnSpc>
            </a:pPr>
            <a:r>
              <a:rPr lang="en-GB" altLang="en-US" sz="2000" dirty="0" smtClean="0"/>
              <a:t>Oracy a key part of the development of speaking and listening (</a:t>
            </a:r>
            <a:r>
              <a:rPr lang="en-GB" altLang="en-US" sz="2000" dirty="0" err="1" smtClean="0"/>
              <a:t>Estyn</a:t>
            </a:r>
            <a:r>
              <a:rPr lang="en-GB" altLang="en-US" sz="2000" dirty="0" smtClean="0"/>
              <a:t> 2008)</a:t>
            </a:r>
          </a:p>
          <a:p>
            <a:pPr eaLnBrk="1" hangingPunct="1">
              <a:lnSpc>
                <a:spcPct val="90000"/>
              </a:lnSpc>
            </a:pPr>
            <a:endParaRPr lang="en-GB" altLang="en-US" sz="20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Consider this: </a:t>
            </a:r>
            <a:endParaRPr lang="en-GB" dirty="0"/>
          </a:p>
        </p:txBody>
      </p:sp>
      <p:sp>
        <p:nvSpPr>
          <p:cNvPr id="3" name="Content Placeholder 2"/>
          <p:cNvSpPr>
            <a:spLocks noGrp="1"/>
          </p:cNvSpPr>
          <p:nvPr>
            <p:ph sz="quarter" idx="1"/>
          </p:nvPr>
        </p:nvSpPr>
        <p:spPr>
          <a:xfrm>
            <a:off x="609600" y="1600201"/>
            <a:ext cx="9956800" cy="4873625"/>
          </a:xfrm>
        </p:spPr>
        <p:txBody>
          <a:bodyPr>
            <a:normAutofit/>
          </a:bodyPr>
          <a:lstStyle/>
          <a:p>
            <a:pPr marL="274320" indent="-274320" eaLnBrk="1" fontAlgn="auto" hangingPunct="1">
              <a:spcAft>
                <a:spcPts val="0"/>
              </a:spcAft>
              <a:buNone/>
              <a:defRPr/>
            </a:pPr>
            <a:r>
              <a:rPr lang="en-GB" sz="2400" dirty="0" smtClean="0"/>
              <a:t>In reading and writing, the student’s skills are influenced more by the teacher’s skills as a </a:t>
            </a:r>
            <a:r>
              <a:rPr lang="en-GB" sz="2400" i="1" dirty="0" smtClean="0"/>
              <a:t>teacher </a:t>
            </a:r>
            <a:r>
              <a:rPr lang="en-GB" sz="2400" dirty="0" smtClean="0"/>
              <a:t>of reading and writing than by how well the teacher herself reads and writes. Not so with talk. Its essentially interactive nature means </a:t>
            </a:r>
            <a:r>
              <a:rPr lang="en-GB" sz="2400" i="1" dirty="0" smtClean="0"/>
              <a:t>that the teacher’s own competence as a speaker and listener contributes significantly to the developing oral competence of the student. </a:t>
            </a:r>
            <a:endParaRPr lang="en-GB" sz="2400" dirty="0" smtClean="0"/>
          </a:p>
          <a:p>
            <a:pPr marL="274320" indent="-274320" eaLnBrk="1" fontAlgn="auto" hangingPunct="1">
              <a:spcAft>
                <a:spcPts val="0"/>
              </a:spcAft>
              <a:buFont typeface="Wingdings"/>
              <a:buNone/>
              <a:defRPr/>
            </a:pPr>
            <a:r>
              <a:rPr lang="en-GB" sz="2400" dirty="0" smtClean="0"/>
              <a:t> (Alexander</a:t>
            </a:r>
            <a:r>
              <a:rPr lang="en-GB" sz="2400" i="1" dirty="0" smtClean="0"/>
              <a:t>, 2012)</a:t>
            </a:r>
            <a:endParaRPr lang="en-GB" sz="2400" dirty="0" smtClean="0"/>
          </a:p>
          <a:p>
            <a:pPr marL="274320" indent="-274320" eaLnBrk="1" fontAlgn="auto" hangingPunct="1">
              <a:spcAft>
                <a:spcPts val="0"/>
              </a:spcAft>
              <a:buNone/>
              <a:defRPr/>
            </a:pPr>
            <a:r>
              <a:rPr lang="en-GB" sz="2400" dirty="0" smtClean="0"/>
              <a:t>Do you agree with this claim?</a:t>
            </a:r>
          </a:p>
          <a:p>
            <a:pPr marL="274320" indent="-274320" eaLnBrk="1" fontAlgn="auto" hangingPunct="1">
              <a:spcAft>
                <a:spcPts val="0"/>
              </a:spcAft>
              <a:buNone/>
              <a:defRPr/>
            </a:pPr>
            <a:r>
              <a:rPr lang="en-GB" sz="2400" dirty="0" smtClean="0"/>
              <a:t>What does it suggest about the role of teacher talk in the classroom?</a:t>
            </a:r>
          </a:p>
          <a:p>
            <a:pPr marL="274320" indent="-274320" eaLnBrk="1" fontAlgn="auto" hangingPunct="1">
              <a:spcAft>
                <a:spcPts val="0"/>
              </a:spcAft>
              <a:buNone/>
              <a:defRPr/>
            </a:pP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4392"/>
            <a:ext cx="10515600" cy="1325563"/>
          </a:xfrm>
          <a:noFill/>
        </p:spPr>
        <p:txBody>
          <a:bodyPr/>
          <a:lstStyle/>
          <a:p>
            <a:r>
              <a:rPr lang="en-GB" dirty="0"/>
              <a:t>Your own use of English</a:t>
            </a:r>
          </a:p>
        </p:txBody>
      </p:sp>
      <p:sp>
        <p:nvSpPr>
          <p:cNvPr id="6" name="TextBox 5"/>
          <p:cNvSpPr txBox="1"/>
          <p:nvPr/>
        </p:nvSpPr>
        <p:spPr>
          <a:xfrm>
            <a:off x="521145" y="4634170"/>
            <a:ext cx="10515599" cy="2092881"/>
          </a:xfrm>
          <a:prstGeom prst="rect">
            <a:avLst/>
          </a:prstGeom>
          <a:noFill/>
        </p:spPr>
        <p:txBody>
          <a:bodyPr wrap="square" rtlCol="0">
            <a:spAutoFit/>
          </a:bodyPr>
          <a:lstStyle/>
          <a:p>
            <a:pPr algn="just"/>
            <a:r>
              <a:rPr lang="en-GB" sz="2800" i="1" dirty="0"/>
              <a:t>“The ability to communicate clearly and directly in Standard English underpins all effective teaching, so it is vital that beginning teachers learn to develop a clear speaking voice.”</a:t>
            </a:r>
          </a:p>
          <a:p>
            <a:pPr algn="just"/>
            <a:endParaRPr lang="en-GB" sz="2800" i="1" dirty="0"/>
          </a:p>
          <a:p>
            <a:pPr algn="just"/>
            <a:r>
              <a:rPr lang="en-GB" dirty="0"/>
              <a:t>Medwell &amp; Wray (2012)</a:t>
            </a:r>
          </a:p>
        </p:txBody>
      </p:sp>
      <p:pic>
        <p:nvPicPr>
          <p:cNvPr id="4" name="Picture 4" descr="C:\Users\Jayne Morgan\Desktop\Wenglish 1.png">
            <a:extLst>
              <a:ext uri="{FF2B5EF4-FFF2-40B4-BE49-F238E27FC236}">
                <a16:creationId xmlns:a16="http://schemas.microsoft.com/office/drawing/2014/main" id="{9539F4D3-E18A-4156-8696-E037C65F1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98" y="1544824"/>
            <a:ext cx="3450079" cy="27438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Jayne Morgan\Desktop\Wenglish 2.jpg">
            <a:extLst>
              <a:ext uri="{FF2B5EF4-FFF2-40B4-BE49-F238E27FC236}">
                <a16:creationId xmlns:a16="http://schemas.microsoft.com/office/drawing/2014/main" id="{F3744B63-D49A-477D-A20A-57B31519F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0305" y="1544824"/>
            <a:ext cx="3066197" cy="278745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EA254B0-E59F-4E44-832C-5C399222922B}"/>
              </a:ext>
            </a:extLst>
          </p:cNvPr>
          <p:cNvSpPr txBox="1"/>
          <p:nvPr/>
        </p:nvSpPr>
        <p:spPr>
          <a:xfrm>
            <a:off x="4601787" y="1469955"/>
            <a:ext cx="3233651" cy="2862322"/>
          </a:xfrm>
          <a:prstGeom prst="rect">
            <a:avLst/>
          </a:prstGeom>
          <a:noFill/>
        </p:spPr>
        <p:txBody>
          <a:bodyPr wrap="square" rtlCol="0">
            <a:spAutoFit/>
          </a:bodyPr>
          <a:lstStyle/>
          <a:p>
            <a:pPr algn="ctr"/>
            <a:r>
              <a:rPr lang="en-GB" sz="6000" dirty="0">
                <a:latin typeface="Berlin Sans FB Demi" panose="020E0802020502020306" pitchFamily="34" charset="0"/>
              </a:rPr>
              <a:t>OVER BY THERE</a:t>
            </a:r>
          </a:p>
        </p:txBody>
      </p:sp>
      <p:pic>
        <p:nvPicPr>
          <p:cNvPr id="7" name="Picture 6">
            <a:extLst>
              <a:ext uri="{FF2B5EF4-FFF2-40B4-BE49-F238E27FC236}">
                <a16:creationId xmlns:a16="http://schemas.microsoft.com/office/drawing/2014/main" id="{E82F788E-AD17-4E7F-B437-CFCA1077E76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654882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199" y="365125"/>
            <a:ext cx="8384381" cy="1325563"/>
          </a:xfrm>
        </p:spPr>
        <p:txBody>
          <a:bodyPr/>
          <a:lstStyle/>
          <a:p>
            <a:r>
              <a:rPr lang="en-GB" dirty="0"/>
              <a:t>Something to think about – key idea </a:t>
            </a:r>
          </a:p>
        </p:txBody>
      </p:sp>
      <p:pic>
        <p:nvPicPr>
          <p:cNvPr id="6" name="Content Placeholder 5">
            <a:extLst>
              <a:ext uri="{FF2B5EF4-FFF2-40B4-BE49-F238E27FC236}">
                <a16:creationId xmlns:a16="http://schemas.microsoft.com/office/drawing/2014/main" id="{69BB8CA3-F562-4248-ADCC-971C0B2F0FAE}"/>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rot="20685784">
            <a:off x="8003613" y="1102949"/>
            <a:ext cx="1612953" cy="471221"/>
          </a:xfrm>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2" descr="C:\Users\Jayne Morgan\Desktop\News presenter.jpg">
            <a:extLst>
              <a:ext uri="{FF2B5EF4-FFF2-40B4-BE49-F238E27FC236}">
                <a16:creationId xmlns:a16="http://schemas.microsoft.com/office/drawing/2014/main" id="{9BEF3C26-E697-4AAE-9CE6-2A64487F77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48750" y="4329549"/>
            <a:ext cx="2832322" cy="1973596"/>
          </a:xfrm>
          <a:prstGeom prst="rect">
            <a:avLst/>
          </a:prstGeom>
          <a:noFill/>
          <a:ln w="381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59C71F-CF92-4DC4-825F-909435C80863}"/>
              </a:ext>
            </a:extLst>
          </p:cNvPr>
          <p:cNvSpPr txBox="1"/>
          <p:nvPr/>
        </p:nvSpPr>
        <p:spPr>
          <a:xfrm>
            <a:off x="3079981" y="1864990"/>
            <a:ext cx="5396753" cy="2862322"/>
          </a:xfrm>
          <a:prstGeom prst="rect">
            <a:avLst/>
          </a:prstGeom>
          <a:noFill/>
        </p:spPr>
        <p:txBody>
          <a:bodyPr wrap="square" rtlCol="0">
            <a:spAutoFit/>
          </a:bodyPr>
          <a:lstStyle/>
          <a:p>
            <a:pPr algn="ctr"/>
            <a:r>
              <a:rPr lang="en-GB" sz="6000" dirty="0"/>
              <a:t>Does the way a person  speaks matter?</a:t>
            </a:r>
          </a:p>
        </p:txBody>
      </p:sp>
      <p:pic>
        <p:nvPicPr>
          <p:cNvPr id="7" name="Content Placeholder 4">
            <a:extLst>
              <a:ext uri="{FF2B5EF4-FFF2-40B4-BE49-F238E27FC236}">
                <a16:creationId xmlns:a16="http://schemas.microsoft.com/office/drawing/2014/main" id="{5D414ABE-ED18-40F1-9406-632FA4BAA94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8706" y="4519279"/>
            <a:ext cx="3235094" cy="1876967"/>
          </a:xfrm>
          <a:prstGeom prst="rect">
            <a:avLst/>
          </a:prstGeom>
          <a:ln w="38100">
            <a:solidFill>
              <a:schemeClr val="accent1">
                <a:lumMod val="75000"/>
              </a:schemeClr>
            </a:solidFill>
          </a:ln>
        </p:spPr>
      </p:pic>
    </p:spTree>
    <p:extLst>
      <p:ext uri="{BB962C8B-B14F-4D97-AF65-F5344CB8AC3E}">
        <p14:creationId xmlns:p14="http://schemas.microsoft.com/office/powerpoint/2010/main" val="1000493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453" y="424111"/>
            <a:ext cx="7953375" cy="1325563"/>
          </a:xfrm>
          <a:noFill/>
        </p:spPr>
        <p:txBody>
          <a:bodyPr>
            <a:noAutofit/>
          </a:bodyPr>
          <a:lstStyle/>
          <a:p>
            <a:pPr algn="ctr"/>
            <a:r>
              <a:rPr lang="en-GB" sz="3200" dirty="0"/>
              <a:t>……. but the way YOU speak AND listen can have an even greater impact</a:t>
            </a:r>
          </a:p>
        </p:txBody>
      </p:sp>
      <p:sp>
        <p:nvSpPr>
          <p:cNvPr id="4" name="TextBox 3"/>
          <p:cNvSpPr txBox="1"/>
          <p:nvPr/>
        </p:nvSpPr>
        <p:spPr>
          <a:xfrm>
            <a:off x="1847528" y="5949281"/>
            <a:ext cx="8208912" cy="800219"/>
          </a:xfrm>
          <a:prstGeom prst="rect">
            <a:avLst/>
          </a:prstGeom>
          <a:noFill/>
        </p:spPr>
        <p:txBody>
          <a:bodyPr wrap="square" rtlCol="0">
            <a:spAutoFit/>
          </a:bodyPr>
          <a:lstStyle/>
          <a:p>
            <a:r>
              <a:rPr lang="en-GB" sz="1000" dirty="0">
                <a:hlinkClick r:id="rId3"/>
              </a:rPr>
              <a:t>http://www.huffingtonpost.com/entry/eye-opening-video-will-make-adults-reconsider-the-way-they-talk-to-children_us_57b36f62e4b0edfa80d9ddcc</a:t>
            </a:r>
            <a:endParaRPr lang="en-GB" sz="1000" dirty="0"/>
          </a:p>
          <a:p>
            <a:endParaRPr lang="en-GB" dirty="0"/>
          </a:p>
          <a:p>
            <a:endParaRPr lang="en-GB"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2917" y="2009032"/>
            <a:ext cx="6843066" cy="3421533"/>
          </a:xfrm>
          <a:prstGeom prst="rect">
            <a:avLst/>
          </a:prstGeom>
          <a:ln w="57150">
            <a:solidFill>
              <a:srgbClr val="0070C0"/>
            </a:solidFill>
          </a:ln>
        </p:spPr>
      </p:pic>
      <p:pic>
        <p:nvPicPr>
          <p:cNvPr id="5" name="Picture 4">
            <a:extLst>
              <a:ext uri="{FF2B5EF4-FFF2-40B4-BE49-F238E27FC236}">
                <a16:creationId xmlns:a16="http://schemas.microsoft.com/office/drawing/2014/main" id="{62116CDE-8C6A-44B9-A4B9-1F2C3B8A02E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526487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099344" y="718788"/>
            <a:ext cx="7772400" cy="1143000"/>
          </a:xfrm>
        </p:spPr>
        <p:txBody>
          <a:bodyPr>
            <a:normAutofit fontScale="90000"/>
          </a:bodyPr>
          <a:lstStyle/>
          <a:p>
            <a:pPr eaLnBrk="1" hangingPunct="1"/>
            <a:r>
              <a:rPr lang="en-US" altLang="en-US" dirty="0"/>
              <a:t>The way you listen and speak makes a big difference</a:t>
            </a:r>
          </a:p>
        </p:txBody>
      </p:sp>
      <p:sp>
        <p:nvSpPr>
          <p:cNvPr id="14339" name="TextBox 2"/>
          <p:cNvSpPr txBox="1">
            <a:spLocks noChangeArrowheads="1"/>
          </p:cNvSpPr>
          <p:nvPr/>
        </p:nvSpPr>
        <p:spPr bwMode="auto">
          <a:xfrm>
            <a:off x="1720513" y="2342034"/>
            <a:ext cx="7885112" cy="4154984"/>
          </a:xfrm>
          <a:prstGeom prst="rect">
            <a:avLst/>
          </a:prstGeom>
          <a:noFill/>
          <a:ln w="38100">
            <a:solidFill>
              <a:schemeClr val="accent1">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spcBef>
                <a:spcPct val="0"/>
              </a:spcBef>
              <a:buFontTx/>
              <a:buNone/>
            </a:pPr>
            <a:r>
              <a:rPr lang="en-GB" altLang="en-US" sz="2400" b="1" dirty="0">
                <a:solidFill>
                  <a:srgbClr val="FF0000"/>
                </a:solidFill>
              </a:rPr>
              <a:t>Tune-in</a:t>
            </a:r>
            <a:r>
              <a:rPr lang="en-GB" altLang="en-US" sz="2400" dirty="0">
                <a:solidFill>
                  <a:srgbClr val="FF0000"/>
                </a:solidFill>
              </a:rPr>
              <a:t>:</a:t>
            </a:r>
            <a:r>
              <a:rPr lang="en-GB" altLang="en-US" sz="2400" dirty="0"/>
              <a:t> YOU MUST LISTEN. If you take the lead from the child by picking up the child’s focus of attention, then vocabulary development is more rapid than if you try to move the child’s attention to something different.</a:t>
            </a:r>
          </a:p>
          <a:p>
            <a:pPr>
              <a:spcBef>
                <a:spcPct val="0"/>
              </a:spcBef>
              <a:buFontTx/>
              <a:buNone/>
            </a:pPr>
            <a:endParaRPr lang="en-GB" altLang="en-US" sz="2400" dirty="0"/>
          </a:p>
          <a:p>
            <a:pPr>
              <a:spcBef>
                <a:spcPct val="0"/>
              </a:spcBef>
              <a:buFontTx/>
              <a:buNone/>
            </a:pPr>
            <a:r>
              <a:rPr lang="en-GB" altLang="en-US" sz="2400" b="1" dirty="0">
                <a:solidFill>
                  <a:srgbClr val="FF0000"/>
                </a:solidFill>
              </a:rPr>
              <a:t>Recast</a:t>
            </a:r>
            <a:r>
              <a:rPr lang="en-GB" altLang="en-US" sz="2400" dirty="0"/>
              <a:t>: repeat back in the right form but do not correct the child’s speech.</a:t>
            </a:r>
          </a:p>
          <a:p>
            <a:pPr>
              <a:spcBef>
                <a:spcPct val="0"/>
              </a:spcBef>
              <a:buFontTx/>
              <a:buNone/>
            </a:pPr>
            <a:endParaRPr lang="en-GB" altLang="en-US" sz="2400" dirty="0"/>
          </a:p>
          <a:p>
            <a:pPr>
              <a:spcBef>
                <a:spcPct val="0"/>
              </a:spcBef>
              <a:buFontTx/>
              <a:buNone/>
            </a:pPr>
            <a:r>
              <a:rPr lang="en-GB" altLang="en-US" sz="2400" b="1" dirty="0">
                <a:solidFill>
                  <a:srgbClr val="FF0000"/>
                </a:solidFill>
              </a:rPr>
              <a:t>Expand</a:t>
            </a:r>
            <a:r>
              <a:rPr lang="en-GB" altLang="en-US" sz="2400" b="1" dirty="0"/>
              <a:t>:</a:t>
            </a:r>
            <a:r>
              <a:rPr lang="en-GB" altLang="en-US" sz="2400" dirty="0"/>
              <a:t> comment on what the child is doing/saying with an expanded response.</a:t>
            </a:r>
          </a:p>
          <a:p>
            <a:pPr>
              <a:spcBef>
                <a:spcPct val="0"/>
              </a:spcBef>
              <a:buFontTx/>
              <a:buNone/>
            </a:pPr>
            <a:endParaRPr lang="en-GB" altLang="en-US"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90944" y="4695825"/>
            <a:ext cx="1624753" cy="1646709"/>
          </a:xfrm>
          <a:prstGeom prst="rect">
            <a:avLst/>
          </a:prstGeom>
          <a:ln w="38100">
            <a:solidFill>
              <a:schemeClr val="accent1">
                <a:lumMod val="75000"/>
              </a:schemeClr>
            </a:solidFill>
          </a:ln>
        </p:spPr>
      </p:pic>
      <p:pic>
        <p:nvPicPr>
          <p:cNvPr id="5" name="Picture 4">
            <a:extLst>
              <a:ext uri="{FF2B5EF4-FFF2-40B4-BE49-F238E27FC236}">
                <a16:creationId xmlns:a16="http://schemas.microsoft.com/office/drawing/2014/main" id="{FEFDA68C-A4CB-4838-AEC8-419C1E8FC0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19778476"/>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4">
            <a:extLst>
              <a:ext uri="{FF2B5EF4-FFF2-40B4-BE49-F238E27FC236}">
                <a16:creationId xmlns:a16="http://schemas.microsoft.com/office/drawing/2014/main" id="{188082ED-C082-45B5-BB70-375081EF8D24}"/>
              </a:ext>
            </a:extLst>
          </p:cNvPr>
          <p:cNvSpPr txBox="1">
            <a:spLocks noGrp="1"/>
          </p:cNvSpPr>
          <p:nvPr>
            <p:ph idx="1"/>
          </p:nvPr>
        </p:nvSpPr>
        <p:spPr>
          <a:xfrm>
            <a:off x="750040" y="1463675"/>
            <a:ext cx="4905375" cy="4247317"/>
          </a:xfrm>
          <a:prstGeom prst="rect">
            <a:avLst/>
          </a:prstGeom>
          <a:noFill/>
          <a:ln w="38100">
            <a:solidFill>
              <a:schemeClr val="accent1">
                <a:lumMod val="75000"/>
              </a:schemeClr>
            </a:solidFill>
          </a:ln>
        </p:spPr>
        <p:txBody>
          <a:bodyPr wrap="square" rtlCol="0">
            <a:spAutoFit/>
          </a:bodyPr>
          <a:lstStyle/>
          <a:p>
            <a:pPr marL="0" indent="0" algn="ctr">
              <a:buNone/>
            </a:pPr>
            <a:r>
              <a:rPr lang="en-GB" sz="6000" dirty="0"/>
              <a:t>Is it important that children get the opportunity to speak?</a:t>
            </a:r>
          </a:p>
        </p:txBody>
      </p:sp>
      <p:pic>
        <p:nvPicPr>
          <p:cNvPr id="7" name="Picture 6">
            <a:extLst>
              <a:ext uri="{FF2B5EF4-FFF2-40B4-BE49-F238E27FC236}">
                <a16:creationId xmlns:a16="http://schemas.microsoft.com/office/drawing/2014/main" id="{744F45BA-EA3E-40AB-8595-097387E87A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9036" y="1264394"/>
            <a:ext cx="3996991" cy="5358846"/>
          </a:xfrm>
          <a:prstGeom prst="rect">
            <a:avLst/>
          </a:prstGeom>
          <a:ln w="38100">
            <a:solidFill>
              <a:schemeClr val="accent1">
                <a:lumMod val="75000"/>
              </a:schemeClr>
            </a:solidFill>
          </a:ln>
        </p:spPr>
      </p:pic>
    </p:spTree>
    <p:extLst>
      <p:ext uri="{BB962C8B-B14F-4D97-AF65-F5344CB8AC3E}">
        <p14:creationId xmlns:p14="http://schemas.microsoft.com/office/powerpoint/2010/main" val="1964332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74B1D-09B5-47EF-8953-2C8A4A141127}"/>
              </a:ext>
            </a:extLst>
          </p:cNvPr>
          <p:cNvSpPr>
            <a:spLocks noGrp="1"/>
          </p:cNvSpPr>
          <p:nvPr>
            <p:ph type="title"/>
          </p:nvPr>
        </p:nvSpPr>
        <p:spPr>
          <a:xfrm>
            <a:off x="646234" y="274638"/>
            <a:ext cx="10936166" cy="461597"/>
          </a:xfrm>
        </p:spPr>
        <p:txBody>
          <a:bodyPr>
            <a:normAutofit fontScale="90000"/>
          </a:bodyPr>
          <a:lstStyle/>
          <a:p>
            <a:r>
              <a:rPr lang="en-US" dirty="0"/>
              <a:t>Reading and writing float on a sea of talk...</a:t>
            </a:r>
          </a:p>
        </p:txBody>
      </p:sp>
      <p:sp>
        <p:nvSpPr>
          <p:cNvPr id="3" name="Content Placeholder 2">
            <a:extLst>
              <a:ext uri="{FF2B5EF4-FFF2-40B4-BE49-F238E27FC236}">
                <a16:creationId xmlns:a16="http://schemas.microsoft.com/office/drawing/2014/main" id="{6A509726-4BF8-4D2E-88EE-8D74B9791AA5}"/>
              </a:ext>
            </a:extLst>
          </p:cNvPr>
          <p:cNvSpPr>
            <a:spLocks noGrp="1"/>
          </p:cNvSpPr>
          <p:nvPr>
            <p:ph idx="1"/>
          </p:nvPr>
        </p:nvSpPr>
        <p:spPr/>
        <p:txBody>
          <a:bodyPr vert="horz" lIns="91440" tIns="45720" rIns="91440" bIns="45720" rtlCol="0" anchor="t">
            <a:normAutofit/>
          </a:bodyPr>
          <a:lstStyle/>
          <a:p>
            <a:r>
              <a:rPr lang="en-US" dirty="0"/>
              <a:t>What is </a:t>
            </a:r>
            <a:r>
              <a:rPr lang="en-US" dirty="0" err="1"/>
              <a:t>Oracy</a:t>
            </a:r>
            <a:r>
              <a:rPr lang="en-US" dirty="0"/>
              <a:t>?</a:t>
            </a:r>
          </a:p>
          <a:p>
            <a:r>
              <a:rPr lang="en-US" dirty="0"/>
              <a:t>Do you teach talking?</a:t>
            </a:r>
          </a:p>
          <a:p>
            <a:r>
              <a:rPr lang="en-US" dirty="0">
                <a:hlinkClick r:id="rId2"/>
              </a:rPr>
              <a:t>Mercer</a:t>
            </a:r>
            <a:endParaRPr lang="en-US" dirty="0"/>
          </a:p>
          <a:p>
            <a:r>
              <a:rPr lang="en-US" dirty="0">
                <a:hlinkClick r:id="rId3"/>
              </a:rPr>
              <a:t>Alexander</a:t>
            </a:r>
            <a:endParaRPr lang="en-US" dirty="0"/>
          </a:p>
        </p:txBody>
      </p:sp>
    </p:spTree>
    <p:extLst>
      <p:ext uri="{BB962C8B-B14F-4D97-AF65-F5344CB8AC3E}">
        <p14:creationId xmlns:p14="http://schemas.microsoft.com/office/powerpoint/2010/main" val="12317196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Oracy across the Welsh curriculum </a:t>
            </a:r>
            <a:endParaRPr lang="en-GB" dirty="0"/>
          </a:p>
        </p:txBody>
      </p:sp>
      <p:sp>
        <p:nvSpPr>
          <p:cNvPr id="3" name="Content Placeholder 2"/>
          <p:cNvSpPr>
            <a:spLocks noGrp="1"/>
          </p:cNvSpPr>
          <p:nvPr>
            <p:ph idx="1"/>
          </p:nvPr>
        </p:nvSpPr>
        <p:spPr/>
        <p:txBody>
          <a:bodyPr/>
          <a:lstStyle/>
          <a:p>
            <a:r>
              <a:rPr lang="en-US" dirty="0" smtClean="0">
                <a:hlinkClick r:id="rId2"/>
              </a:rPr>
              <a:t>Mercer and </a:t>
            </a:r>
            <a:r>
              <a:rPr lang="en-US" dirty="0" err="1" smtClean="0">
                <a:hlinkClick r:id="rId2"/>
              </a:rPr>
              <a:t>Mannion</a:t>
            </a:r>
            <a:r>
              <a:rPr lang="en-US" dirty="0" smtClean="0">
                <a:hlinkClick r:id="rId2"/>
              </a:rPr>
              <a:t>, 2018</a:t>
            </a:r>
            <a:endParaRPr lang="en-US" dirty="0" smtClean="0"/>
          </a:p>
          <a:p>
            <a:r>
              <a:rPr lang="en-US" dirty="0" smtClean="0"/>
              <a:t>Oracy can be taught explicitly to any age group.</a:t>
            </a:r>
          </a:p>
          <a:p>
            <a:r>
              <a:rPr lang="en-US" dirty="0" smtClean="0"/>
              <a:t>Developing oracy can help develop reasoning.</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is this what we mean by good talk?</a:t>
            </a:r>
            <a:endParaRPr lang="en-GB" dirty="0"/>
          </a:p>
        </p:txBody>
      </p:sp>
      <p:sp>
        <p:nvSpPr>
          <p:cNvPr id="3" name="Content Placeholder 2"/>
          <p:cNvSpPr>
            <a:spLocks noGrp="1"/>
          </p:cNvSpPr>
          <p:nvPr>
            <p:ph idx="1"/>
          </p:nvPr>
        </p:nvSpPr>
        <p:spPr/>
        <p:txBody>
          <a:bodyPr/>
          <a:lstStyle/>
          <a:p>
            <a:r>
              <a:rPr lang="en-GB" dirty="0" smtClean="0">
                <a:hlinkClick r:id="rId2"/>
              </a:rPr>
              <a:t>Turbo </a:t>
            </a:r>
            <a:r>
              <a:rPr lang="en-GB" dirty="0" err="1" smtClean="0">
                <a:hlinkClick r:id="rId2"/>
              </a:rPr>
              <a:t>Encapulator</a:t>
            </a:r>
            <a:endParaRPr lang="en-GB" dirty="0"/>
          </a:p>
        </p:txBody>
      </p:sp>
    </p:spTree>
    <p:extLst>
      <p:ext uri="{BB962C8B-B14F-4D97-AF65-F5344CB8AC3E}">
        <p14:creationId xmlns:p14="http://schemas.microsoft.com/office/powerpoint/2010/main" val="3089463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Talk in the classroom</a:t>
            </a:r>
          </a:p>
        </p:txBody>
      </p:sp>
      <p:sp>
        <p:nvSpPr>
          <p:cNvPr id="3" name="Content Placeholder 2"/>
          <p:cNvSpPr>
            <a:spLocks noGrp="1"/>
          </p:cNvSpPr>
          <p:nvPr>
            <p:ph sz="quarter" idx="1"/>
          </p:nvPr>
        </p:nvSpPr>
        <p:spPr>
          <a:xfrm>
            <a:off x="609600" y="1600201"/>
            <a:ext cx="9956800" cy="4873625"/>
          </a:xfrm>
        </p:spPr>
        <p:txBody>
          <a:bodyPr/>
          <a:lstStyle/>
          <a:p>
            <a:pPr eaLnBrk="1" hangingPunct="1"/>
            <a:r>
              <a:rPr lang="en-GB" altLang="en-US" dirty="0" smtClean="0"/>
              <a:t>Teacher: What is the capital of Peru?</a:t>
            </a:r>
          </a:p>
          <a:p>
            <a:pPr eaLnBrk="1" hangingPunct="1"/>
            <a:r>
              <a:rPr lang="en-GB" altLang="en-US" dirty="0" smtClean="0"/>
              <a:t>Students: Lima.</a:t>
            </a:r>
          </a:p>
          <a:p>
            <a:pPr eaLnBrk="1" hangingPunct="1"/>
            <a:r>
              <a:rPr lang="en-GB" altLang="en-US" dirty="0" smtClean="0"/>
              <a:t>Teacher: Yes, quite right.</a:t>
            </a:r>
          </a:p>
          <a:p>
            <a:pPr eaLnBrk="1" hangingPunct="1"/>
            <a:endParaRPr lang="en-GB" altLang="en-US" dirty="0" smtClean="0"/>
          </a:p>
          <a:p>
            <a:pPr eaLnBrk="1" hangingPunct="1"/>
            <a:r>
              <a:rPr lang="en-GB" altLang="en-US" dirty="0" smtClean="0"/>
              <a:t>What does this sort of talk do? What is its purpose? What skills are developed? Does this talk develop oracy? Is it ‘learning talk’?</a:t>
            </a:r>
          </a:p>
          <a:p>
            <a:pPr eaLnBrk="1" hangingPunct="1"/>
            <a:endParaRPr lang="en-GB" altLang="en-US" dirty="0" smtClean="0"/>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ppt_w*0.05"/>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anim calcmode="lin" valueType="num">
                                      <p:cBhvr>
                                        <p:cTn id="9" dur="500" fill="hold"/>
                                        <p:tgtEl>
                                          <p:spTgt spid="2"/>
                                        </p:tgtEl>
                                        <p:attrNameLst>
                                          <p:attrName>ppt_x</p:attrName>
                                        </p:attrNameLst>
                                      </p:cBhvr>
                                      <p:tavLst>
                                        <p:tav tm="0">
                                          <p:val>
                                            <p:strVal val="#ppt_x-.2"/>
                                          </p:val>
                                        </p:tav>
                                        <p:tav tm="100000">
                                          <p:val>
                                            <p:strVal val="#ppt_x"/>
                                          </p:val>
                                        </p:tav>
                                      </p:tavLst>
                                    </p:anim>
                                    <p:anim calcmode="lin" valueType="num">
                                      <p:cBhvr>
                                        <p:cTn id="10" dur="500" fill="hold"/>
                                        <p:tgtEl>
                                          <p:spTgt spid="2"/>
                                        </p:tgtEl>
                                        <p:attrNameLst>
                                          <p:attrName>ppt_y</p:attrName>
                                        </p:attrNameLst>
                                      </p:cBhvr>
                                      <p:tavLst>
                                        <p:tav tm="0">
                                          <p:val>
                                            <p:strVal val="#ppt_y"/>
                                          </p:val>
                                        </p:tav>
                                        <p:tav tm="100000">
                                          <p:val>
                                            <p:strVal val="#ppt_y"/>
                                          </p:val>
                                        </p:tav>
                                      </p:tavLst>
                                    </p:anim>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1" y="214314"/>
            <a:ext cx="9709151" cy="560387"/>
          </a:xfrm>
        </p:spPr>
        <p:txBody>
          <a:bodyPr>
            <a:normAutofit fontScale="90000"/>
          </a:bodyPr>
          <a:lstStyle/>
          <a:p>
            <a:pPr eaLnBrk="1" fontAlgn="auto" hangingPunct="1">
              <a:spcAft>
                <a:spcPts val="0"/>
              </a:spcAft>
              <a:defRPr/>
            </a:pPr>
            <a:r>
              <a:rPr lang="en-GB" dirty="0" smtClean="0"/>
              <a:t>It’s good to talk</a:t>
            </a:r>
            <a:endParaRPr lang="en-GB" dirty="0"/>
          </a:p>
        </p:txBody>
      </p:sp>
      <p:sp>
        <p:nvSpPr>
          <p:cNvPr id="19459" name="Content Placeholder 2"/>
          <p:cNvSpPr>
            <a:spLocks noGrp="1"/>
          </p:cNvSpPr>
          <p:nvPr>
            <p:ph sz="quarter" idx="1"/>
          </p:nvPr>
        </p:nvSpPr>
        <p:spPr>
          <a:xfrm>
            <a:off x="571501" y="928689"/>
            <a:ext cx="9994900" cy="5545137"/>
          </a:xfrm>
        </p:spPr>
        <p:txBody>
          <a:bodyPr>
            <a:normAutofit/>
          </a:bodyPr>
          <a:lstStyle/>
          <a:p>
            <a:pPr eaLnBrk="1" hangingPunct="1"/>
            <a:r>
              <a:rPr lang="en-GB" altLang="en-US" sz="2600" dirty="0" smtClean="0"/>
              <a:t>Oracy in the classroom is also seen by many (Mercer 2000, Fisher 2003, Alexander 2006)  as key to pupils’ developing and extending their problem solving and thinking skills.</a:t>
            </a:r>
          </a:p>
          <a:p>
            <a:pPr eaLnBrk="1" hangingPunct="1"/>
            <a:r>
              <a:rPr lang="en-GB" altLang="en-US" sz="2600" dirty="0" smtClean="0"/>
              <a:t>It can provide opportunities for pupils to develop and extend their oral repertoire. This can also give them chances to orally rehearse sentence structures and vocabulary that may in turn become part of their written language. This may be particularly important if pupils have limited oral repertoires. </a:t>
            </a:r>
          </a:p>
          <a:p>
            <a:pPr eaLnBrk="1" hangingPunct="1"/>
            <a:r>
              <a:rPr lang="en-GB" altLang="en-US" sz="2600" dirty="0" smtClean="0"/>
              <a:t>Talk can be seen (particularly in social constructivist models) as key to developing thinking and problem solving.</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dirty="0" smtClean="0"/>
              <a:t>Consider this…</a:t>
            </a:r>
          </a:p>
        </p:txBody>
      </p:sp>
      <p:sp>
        <p:nvSpPr>
          <p:cNvPr id="22531" name="Text Box 3"/>
          <p:cNvSpPr txBox="1">
            <a:spLocks noChangeArrowheads="1"/>
          </p:cNvSpPr>
          <p:nvPr/>
        </p:nvSpPr>
        <p:spPr bwMode="auto">
          <a:xfrm>
            <a:off x="1327149" y="1057275"/>
            <a:ext cx="7607301" cy="4247317"/>
          </a:xfrm>
          <a:prstGeom prst="rect">
            <a:avLst/>
          </a:prstGeom>
          <a:noFill/>
          <a:ln w="9525">
            <a:noFill/>
            <a:miter lim="800000"/>
            <a:headEnd/>
            <a:tailEnd/>
          </a:ln>
        </p:spPr>
        <p:txBody>
          <a:bodyPr wrap="square">
            <a:spAutoFit/>
          </a:bodyPr>
          <a:lstStyle/>
          <a:p>
            <a:pPr>
              <a:spcBef>
                <a:spcPct val="50000"/>
              </a:spcBef>
            </a:pPr>
            <a:endParaRPr lang="en-US" altLang="en-US" sz="2400" dirty="0">
              <a:latin typeface="Times New Roman" pitchFamily="18" charset="0"/>
            </a:endParaRPr>
          </a:p>
          <a:p>
            <a:pPr>
              <a:spcBef>
                <a:spcPct val="50000"/>
              </a:spcBef>
            </a:pPr>
            <a:endParaRPr lang="en-US" altLang="en-US" sz="2400" dirty="0">
              <a:latin typeface="Times New Roman" pitchFamily="18" charset="0"/>
            </a:endParaRPr>
          </a:p>
          <a:p>
            <a:pPr>
              <a:spcBef>
                <a:spcPct val="50000"/>
              </a:spcBef>
            </a:pPr>
            <a:r>
              <a:rPr lang="en-US" altLang="en-US" sz="2000" dirty="0">
                <a:latin typeface="Times New Roman" pitchFamily="18" charset="0"/>
              </a:rPr>
              <a:t>Teacher: </a:t>
            </a:r>
            <a:r>
              <a:rPr lang="en-US" altLang="en-US" sz="2000" i="1" dirty="0">
                <a:latin typeface="Times New Roman" pitchFamily="18" charset="0"/>
              </a:rPr>
              <a:t>What is this animal?</a:t>
            </a:r>
          </a:p>
          <a:p>
            <a:pPr>
              <a:spcBef>
                <a:spcPct val="50000"/>
              </a:spcBef>
            </a:pPr>
            <a:r>
              <a:rPr lang="en-US" altLang="en-US" sz="2000" dirty="0">
                <a:latin typeface="Times New Roman" pitchFamily="18" charset="0"/>
              </a:rPr>
              <a:t> Pupil: </a:t>
            </a:r>
            <a:r>
              <a:rPr lang="en-US" altLang="en-US" sz="2000" i="1" dirty="0">
                <a:latin typeface="Times New Roman" pitchFamily="18" charset="0"/>
              </a:rPr>
              <a:t>(hesitates)</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Is it a horse?</a:t>
            </a:r>
          </a:p>
          <a:p>
            <a:pPr>
              <a:spcBef>
                <a:spcPct val="50000"/>
              </a:spcBef>
            </a:pPr>
            <a:r>
              <a:rPr lang="en-US" altLang="en-US" sz="2000" dirty="0">
                <a:latin typeface="Times New Roman" pitchFamily="18" charset="0"/>
              </a:rPr>
              <a:t>Pupil: </a:t>
            </a:r>
            <a:r>
              <a:rPr lang="en-US" altLang="en-US" sz="2000" i="1" dirty="0">
                <a:latin typeface="Times New Roman" pitchFamily="18" charset="0"/>
              </a:rPr>
              <a:t>No.</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No. Horses don’t live </a:t>
            </a:r>
            <a:r>
              <a:rPr lang="en-US" altLang="en-US" sz="2000" i="1" dirty="0" smtClean="0">
                <a:latin typeface="Times New Roman" pitchFamily="18" charset="0"/>
              </a:rPr>
              <a:t>in </a:t>
            </a:r>
            <a:r>
              <a:rPr lang="en-US" altLang="en-US" sz="2000" i="1" dirty="0">
                <a:latin typeface="Times New Roman" pitchFamily="18" charset="0"/>
              </a:rPr>
              <a:t>trees.  Could it be a monkey?</a:t>
            </a:r>
          </a:p>
          <a:p>
            <a:pPr>
              <a:spcBef>
                <a:spcPct val="50000"/>
              </a:spcBef>
            </a:pPr>
            <a:r>
              <a:rPr lang="en-US" altLang="en-US" sz="2000" dirty="0">
                <a:latin typeface="Times New Roman" pitchFamily="18" charset="0"/>
              </a:rPr>
              <a:t>Pupil: </a:t>
            </a:r>
            <a:r>
              <a:rPr lang="en-US" altLang="en-US" sz="2000" i="1" dirty="0">
                <a:latin typeface="Times New Roman" pitchFamily="18" charset="0"/>
              </a:rPr>
              <a:t>Yes.</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Correct. Well done! (smiles)</a:t>
            </a:r>
            <a:endParaRPr lang="en-US" altLang="en-US" sz="2000" dirty="0">
              <a:latin typeface="Times New Roman" pitchFamily="18" charset="0"/>
            </a:endParaRP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endParaRPr lang="en-US" dirty="0" smtClean="0"/>
          </a:p>
        </p:txBody>
      </p:sp>
      <p:sp>
        <p:nvSpPr>
          <p:cNvPr id="23555" name="Text Box 3"/>
          <p:cNvSpPr txBox="1">
            <a:spLocks noChangeArrowheads="1"/>
          </p:cNvSpPr>
          <p:nvPr/>
        </p:nvSpPr>
        <p:spPr bwMode="auto">
          <a:xfrm>
            <a:off x="2061634" y="1905001"/>
            <a:ext cx="7488767" cy="3447098"/>
          </a:xfrm>
          <a:prstGeom prst="rect">
            <a:avLst/>
          </a:prstGeom>
          <a:noFill/>
          <a:ln w="9525">
            <a:noFill/>
            <a:miter lim="800000"/>
            <a:headEnd/>
            <a:tailEnd/>
          </a:ln>
        </p:spPr>
        <p:txBody>
          <a:bodyPr>
            <a:spAutoFit/>
          </a:bodyPr>
          <a:lstStyle/>
          <a:p>
            <a:pPr>
              <a:spcBef>
                <a:spcPct val="50000"/>
              </a:spcBef>
            </a:pPr>
            <a:endParaRPr lang="en-US" altLang="en-US" sz="2800" dirty="0">
              <a:latin typeface="Times New Roman" pitchFamily="18" charset="0"/>
            </a:endParaRPr>
          </a:p>
          <a:p>
            <a:pPr>
              <a:spcBef>
                <a:spcPct val="50000"/>
              </a:spcBef>
            </a:pPr>
            <a:r>
              <a:rPr lang="en-US" altLang="en-US" sz="2800" dirty="0">
                <a:latin typeface="Times New Roman" pitchFamily="18" charset="0"/>
              </a:rPr>
              <a:t>This is an example of what Mercer (2000) calls </a:t>
            </a:r>
            <a:r>
              <a:rPr lang="en-US" altLang="en-US" sz="2800" i="1" dirty="0">
                <a:latin typeface="Times New Roman" pitchFamily="18" charset="0"/>
              </a:rPr>
              <a:t>cued elicitation.</a:t>
            </a:r>
            <a:r>
              <a:rPr lang="en-US" altLang="en-US" sz="2800" dirty="0">
                <a:latin typeface="Times New Roman" pitchFamily="18" charset="0"/>
              </a:rPr>
              <a:t> The teacher begins speaking as soon as the pupil hesitates (</a:t>
            </a:r>
            <a:r>
              <a:rPr lang="en-US" altLang="en-US" sz="2800" i="1" dirty="0">
                <a:latin typeface="Times New Roman" pitchFamily="18" charset="0"/>
              </a:rPr>
              <a:t>Is it a horse?) </a:t>
            </a:r>
            <a:r>
              <a:rPr lang="en-US" altLang="en-US" sz="2800" dirty="0">
                <a:latin typeface="Times New Roman" pitchFamily="18" charset="0"/>
              </a:rPr>
              <a:t>repeats the pupil’s answer (</a:t>
            </a:r>
            <a:r>
              <a:rPr lang="en-US" altLang="en-US" sz="2800" i="1" dirty="0">
                <a:latin typeface="Times New Roman" pitchFamily="18" charset="0"/>
              </a:rPr>
              <a:t>No</a:t>
            </a:r>
            <a:r>
              <a:rPr lang="en-US" altLang="en-US" sz="2800" dirty="0">
                <a:latin typeface="Times New Roman" pitchFamily="18" charset="0"/>
              </a:rPr>
              <a:t>) and finally gives a prompt (</a:t>
            </a:r>
            <a:r>
              <a:rPr lang="en-US" altLang="en-US" sz="2800" i="1" dirty="0">
                <a:latin typeface="Times New Roman" pitchFamily="18" charset="0"/>
              </a:rPr>
              <a:t>horses don’t live in trees</a:t>
            </a:r>
            <a:r>
              <a:rPr lang="en-US" altLang="en-US" sz="2800" dirty="0">
                <a:latin typeface="Times New Roman" pitchFamily="18" charset="0"/>
              </a:rPr>
              <a:t>).</a:t>
            </a:r>
          </a:p>
          <a:p>
            <a:pPr>
              <a:spcBef>
                <a:spcPct val="50000"/>
              </a:spcBef>
            </a:pPr>
            <a:r>
              <a:rPr lang="en-US" altLang="en-US" sz="2400" dirty="0">
                <a:latin typeface="Times New Roman" pitchFamily="18" charset="0"/>
              </a:rPr>
              <a:t> </a:t>
            </a:r>
            <a:endParaRPr lang="en-US" altLang="en-US" sz="2800" dirty="0">
              <a:latin typeface="Times New Roman" pitchFamily="18" charset="0"/>
            </a:endParaRP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sz="3200" dirty="0" smtClean="0"/>
              <a:t>Another type of talk…</a:t>
            </a:r>
            <a:endParaRPr lang="en-US" dirty="0" smtClean="0"/>
          </a:p>
        </p:txBody>
      </p:sp>
      <p:sp>
        <p:nvSpPr>
          <p:cNvPr id="24579" name="Text Box 3"/>
          <p:cNvSpPr txBox="1">
            <a:spLocks noChangeArrowheads="1"/>
          </p:cNvSpPr>
          <p:nvPr/>
        </p:nvSpPr>
        <p:spPr bwMode="auto">
          <a:xfrm>
            <a:off x="1619250" y="1590675"/>
            <a:ext cx="7488767" cy="3939540"/>
          </a:xfrm>
          <a:prstGeom prst="rect">
            <a:avLst/>
          </a:prstGeom>
          <a:noFill/>
          <a:ln w="9525">
            <a:noFill/>
            <a:miter lim="800000"/>
            <a:headEnd/>
            <a:tailEnd/>
          </a:ln>
        </p:spPr>
        <p:txBody>
          <a:bodyPr>
            <a:spAutoFit/>
          </a:bodyPr>
          <a:lstStyle/>
          <a:p>
            <a:pPr>
              <a:spcBef>
                <a:spcPct val="50000"/>
              </a:spcBef>
            </a:pPr>
            <a:r>
              <a:rPr lang="en-US" altLang="en-US" sz="2000" dirty="0">
                <a:latin typeface="Times New Roman" pitchFamily="18" charset="0"/>
              </a:rPr>
              <a:t>Teacher: </a:t>
            </a:r>
            <a:r>
              <a:rPr lang="en-US" altLang="en-US" sz="2000" i="1" dirty="0">
                <a:latin typeface="Times New Roman" pitchFamily="18" charset="0"/>
              </a:rPr>
              <a:t>Class. Here is a picture of </a:t>
            </a:r>
            <a:r>
              <a:rPr lang="en-US" altLang="en-US" sz="2000" i="1" dirty="0" smtClean="0">
                <a:latin typeface="Times New Roman" pitchFamily="18" charset="0"/>
              </a:rPr>
              <a:t>an animal </a:t>
            </a:r>
            <a:r>
              <a:rPr lang="en-US" altLang="en-US" sz="2000" i="1" dirty="0">
                <a:latin typeface="Times New Roman" pitchFamily="18" charset="0"/>
              </a:rPr>
              <a:t>in a tree.  Why do animals live in trees?</a:t>
            </a:r>
          </a:p>
          <a:p>
            <a:pPr>
              <a:spcBef>
                <a:spcPct val="50000"/>
              </a:spcBef>
            </a:pPr>
            <a:r>
              <a:rPr lang="en-US" altLang="en-US" sz="2000" dirty="0">
                <a:latin typeface="Times New Roman" pitchFamily="18" charset="0"/>
              </a:rPr>
              <a:t>Pupil A: </a:t>
            </a:r>
            <a:r>
              <a:rPr lang="en-US" altLang="en-US" sz="2000" i="1" dirty="0">
                <a:latin typeface="Times New Roman" pitchFamily="18" charset="0"/>
              </a:rPr>
              <a:t>To see .</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Interesting. Can anyone </a:t>
            </a:r>
            <a:r>
              <a:rPr lang="en-US" altLang="en-US" sz="2000" i="1" dirty="0" smtClean="0">
                <a:latin typeface="Times New Roman" pitchFamily="18" charset="0"/>
              </a:rPr>
              <a:t>add anything</a:t>
            </a:r>
            <a:r>
              <a:rPr lang="en-US" altLang="en-US" sz="2000" i="1" dirty="0">
                <a:latin typeface="Times New Roman" pitchFamily="18" charset="0"/>
              </a:rPr>
              <a:t>?</a:t>
            </a:r>
          </a:p>
          <a:p>
            <a:pPr>
              <a:spcBef>
                <a:spcPct val="50000"/>
              </a:spcBef>
            </a:pPr>
            <a:r>
              <a:rPr lang="en-US" altLang="en-US" sz="2000" dirty="0">
                <a:latin typeface="Times New Roman" pitchFamily="18" charset="0"/>
              </a:rPr>
              <a:t>Pupil B: </a:t>
            </a:r>
            <a:r>
              <a:rPr lang="en-US" altLang="en-US" sz="2000" i="1" dirty="0">
                <a:latin typeface="Times New Roman" pitchFamily="18" charset="0"/>
              </a:rPr>
              <a:t>For food </a:t>
            </a:r>
          </a:p>
          <a:p>
            <a:pPr>
              <a:spcBef>
                <a:spcPct val="50000"/>
              </a:spcBef>
            </a:pPr>
            <a:r>
              <a:rPr lang="en-US" altLang="en-US" sz="2000" dirty="0">
                <a:latin typeface="Times New Roman" pitchFamily="18" charset="0"/>
              </a:rPr>
              <a:t>Pupil C:</a:t>
            </a:r>
            <a:r>
              <a:rPr lang="en-US" altLang="en-US" sz="2000" i="1" dirty="0">
                <a:latin typeface="Times New Roman" pitchFamily="18" charset="0"/>
              </a:rPr>
              <a:t>  Danger.</a:t>
            </a:r>
          </a:p>
          <a:p>
            <a:pPr>
              <a:spcBef>
                <a:spcPct val="50000"/>
              </a:spcBef>
            </a:pPr>
            <a:r>
              <a:rPr lang="en-US" altLang="en-US" sz="2000" dirty="0">
                <a:latin typeface="Times New Roman" pitchFamily="18" charset="0"/>
              </a:rPr>
              <a:t>Teacher:</a:t>
            </a:r>
            <a:r>
              <a:rPr lang="en-US" altLang="en-US" sz="2000" i="1" dirty="0">
                <a:latin typeface="Times New Roman" pitchFamily="18" charset="0"/>
              </a:rPr>
              <a:t> OK! What danger?</a:t>
            </a:r>
          </a:p>
          <a:p>
            <a:pPr>
              <a:spcBef>
                <a:spcPct val="50000"/>
              </a:spcBef>
            </a:pPr>
            <a:r>
              <a:rPr lang="en-US" altLang="en-US" sz="2000" dirty="0">
                <a:latin typeface="Times New Roman" pitchFamily="18" charset="0"/>
              </a:rPr>
              <a:t>Pupil C: </a:t>
            </a:r>
            <a:r>
              <a:rPr lang="en-US" altLang="en-US" sz="2000" i="1" dirty="0">
                <a:latin typeface="Times New Roman" pitchFamily="18" charset="0"/>
              </a:rPr>
              <a:t> Eaten by a lion</a:t>
            </a:r>
          </a:p>
          <a:p>
            <a:pPr>
              <a:spcBef>
                <a:spcPct val="50000"/>
              </a:spcBef>
            </a:pPr>
            <a:r>
              <a:rPr lang="en-US" altLang="en-US" sz="2000" i="1" dirty="0">
                <a:latin typeface="Times New Roman" pitchFamily="18" charset="0"/>
              </a:rPr>
              <a:t> </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sz="2800" dirty="0" smtClean="0"/>
              <a:t>Another type of talk</a:t>
            </a:r>
            <a:endParaRPr lang="en-US" dirty="0" smtClean="0"/>
          </a:p>
        </p:txBody>
      </p:sp>
      <p:sp>
        <p:nvSpPr>
          <p:cNvPr id="25603" name="Text Box 3"/>
          <p:cNvSpPr txBox="1">
            <a:spLocks noChangeArrowheads="1"/>
          </p:cNvSpPr>
          <p:nvPr/>
        </p:nvSpPr>
        <p:spPr bwMode="auto">
          <a:xfrm>
            <a:off x="1871134" y="1638300"/>
            <a:ext cx="7488767" cy="3323987"/>
          </a:xfrm>
          <a:prstGeom prst="rect">
            <a:avLst/>
          </a:prstGeom>
          <a:noFill/>
          <a:ln w="9525">
            <a:noFill/>
            <a:miter lim="800000"/>
            <a:headEnd/>
            <a:tailEnd/>
          </a:ln>
        </p:spPr>
        <p:txBody>
          <a:bodyPr>
            <a:spAutoFit/>
          </a:bodyPr>
          <a:lstStyle/>
          <a:p>
            <a:pPr>
              <a:spcBef>
                <a:spcPct val="50000"/>
              </a:spcBef>
            </a:pPr>
            <a:r>
              <a:rPr lang="en-US" altLang="en-US" sz="2000" dirty="0">
                <a:latin typeface="Times New Roman" pitchFamily="18" charset="0"/>
              </a:rPr>
              <a:t>This is an example of what Alexander (2004) calls</a:t>
            </a:r>
            <a:r>
              <a:rPr lang="en-US" altLang="en-US" sz="2000" i="1" dirty="0">
                <a:latin typeface="Times New Roman" pitchFamily="18" charset="0"/>
              </a:rPr>
              <a:t> dialogic </a:t>
            </a:r>
            <a:r>
              <a:rPr lang="en-US" altLang="en-US" sz="2000" dirty="0">
                <a:latin typeface="Times New Roman" pitchFamily="18" charset="0"/>
              </a:rPr>
              <a:t>teaching. It is</a:t>
            </a:r>
          </a:p>
          <a:p>
            <a:pPr lvl="1">
              <a:spcBef>
                <a:spcPct val="50000"/>
              </a:spcBef>
              <a:buFontTx/>
              <a:buChar char="•"/>
            </a:pPr>
            <a:r>
              <a:rPr lang="en-US" altLang="en-US" sz="2000" b="1" dirty="0">
                <a:latin typeface="Times New Roman" pitchFamily="18" charset="0"/>
              </a:rPr>
              <a:t>  Collective: </a:t>
            </a:r>
            <a:r>
              <a:rPr lang="en-US" altLang="en-US" sz="2000" dirty="0">
                <a:latin typeface="Times New Roman" pitchFamily="18" charset="0"/>
              </a:rPr>
              <a:t>The class address the learning task together rather than mainly teacher-individual pupil exchanges.</a:t>
            </a:r>
          </a:p>
          <a:p>
            <a:pPr lvl="1">
              <a:spcBef>
                <a:spcPct val="50000"/>
              </a:spcBef>
              <a:buFontTx/>
              <a:buChar char="•"/>
            </a:pPr>
            <a:r>
              <a:rPr lang="en-US" altLang="en-US" sz="2000" b="1" dirty="0">
                <a:latin typeface="Times New Roman" pitchFamily="18" charset="0"/>
              </a:rPr>
              <a:t> Supportive: </a:t>
            </a:r>
            <a:r>
              <a:rPr lang="en-US" altLang="en-US" sz="2000" dirty="0">
                <a:latin typeface="Times New Roman" pitchFamily="18" charset="0"/>
              </a:rPr>
              <a:t>Pupils express ideas freely without fear of giving a wrong </a:t>
            </a:r>
            <a:r>
              <a:rPr lang="en-US" altLang="en-US" sz="2000" dirty="0" smtClean="0">
                <a:latin typeface="Times New Roman" pitchFamily="18" charset="0"/>
              </a:rPr>
              <a:t>answer</a:t>
            </a:r>
            <a:r>
              <a:rPr lang="en-US" altLang="en-US" sz="2000" dirty="0">
                <a:latin typeface="Times New Roman" pitchFamily="18" charset="0"/>
              </a:rPr>
              <a:t>. Class help each other to reach common understandings,</a:t>
            </a:r>
          </a:p>
          <a:p>
            <a:pPr lvl="1">
              <a:spcBef>
                <a:spcPct val="50000"/>
              </a:spcBef>
              <a:buFontTx/>
              <a:buChar char="•"/>
            </a:pPr>
            <a:r>
              <a:rPr lang="en-US" altLang="en-US" sz="2000" b="1" dirty="0">
                <a:latin typeface="Times New Roman" pitchFamily="18" charset="0"/>
              </a:rPr>
              <a:t> Cumulative: </a:t>
            </a:r>
            <a:r>
              <a:rPr lang="en-US" altLang="en-US" sz="2000" dirty="0">
                <a:latin typeface="Times New Roman" pitchFamily="18" charset="0"/>
              </a:rPr>
              <a:t>Teacher and pupils build </a:t>
            </a:r>
            <a:r>
              <a:rPr lang="en-US" altLang="en-US" sz="2000" dirty="0" smtClean="0">
                <a:latin typeface="Times New Roman" pitchFamily="18" charset="0"/>
              </a:rPr>
              <a:t>on </a:t>
            </a:r>
            <a:r>
              <a:rPr lang="en-US" altLang="en-US" sz="2000" dirty="0">
                <a:latin typeface="Times New Roman" pitchFamily="18" charset="0"/>
              </a:rPr>
              <a:t>their own and each other’s ideas. </a:t>
            </a:r>
            <a:endParaRPr lang="en-US" altLang="en-US" sz="2000" i="1" dirty="0">
              <a:latin typeface="Times New Roman" pitchFamily="18" charset="0"/>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fontAlgn="auto" hangingPunct="1">
              <a:spcAft>
                <a:spcPts val="0"/>
              </a:spcAft>
              <a:defRPr/>
            </a:pPr>
            <a:r>
              <a:rPr lang="en-US" sz="2000" dirty="0" smtClean="0">
                <a:latin typeface="Arial" pitchFamily="34" charset="0"/>
                <a:cs typeface="Arial" pitchFamily="34" charset="0"/>
              </a:rPr>
              <a:t>Some strategies…</a:t>
            </a:r>
            <a:endParaRPr lang="en-GB" sz="2000" dirty="0" smtClean="0">
              <a:latin typeface="Arial" pitchFamily="34" charset="0"/>
              <a:cs typeface="Arial" pitchFamily="34" charset="0"/>
            </a:endParaRPr>
          </a:p>
        </p:txBody>
      </p:sp>
      <p:sp>
        <p:nvSpPr>
          <p:cNvPr id="12291" name="Rectangle 3"/>
          <p:cNvSpPr>
            <a:spLocks noGrp="1" noChangeArrowheads="1"/>
          </p:cNvSpPr>
          <p:nvPr>
            <p:ph sz="quarter" idx="1"/>
          </p:nvPr>
        </p:nvSpPr>
        <p:spPr>
          <a:xfrm>
            <a:off x="609600" y="1600201"/>
            <a:ext cx="9956800" cy="4873625"/>
          </a:xfrm>
        </p:spPr>
        <p:txBody>
          <a:bodyPr/>
          <a:lstStyle/>
          <a:p>
            <a:pPr eaLnBrk="1" hangingPunct="1">
              <a:lnSpc>
                <a:spcPct val="90000"/>
              </a:lnSpc>
              <a:buClr>
                <a:srgbClr val="CC0000"/>
              </a:buClr>
            </a:pPr>
            <a:r>
              <a:rPr lang="en-GB" altLang="en-US" sz="2000" dirty="0" smtClean="0"/>
              <a:t>Pair talk</a:t>
            </a:r>
          </a:p>
          <a:p>
            <a:pPr eaLnBrk="1" hangingPunct="1">
              <a:lnSpc>
                <a:spcPct val="90000"/>
              </a:lnSpc>
              <a:buClr>
                <a:srgbClr val="CC0000"/>
              </a:buClr>
            </a:pPr>
            <a:r>
              <a:rPr lang="en-GB" altLang="en-US" sz="2000" dirty="0" smtClean="0"/>
              <a:t>Listening triads – groups of 3 pupils: speaker, questioner and recorder.</a:t>
            </a:r>
          </a:p>
          <a:p>
            <a:pPr eaLnBrk="1" hangingPunct="1">
              <a:lnSpc>
                <a:spcPct val="90000"/>
              </a:lnSpc>
              <a:buClr>
                <a:srgbClr val="CC0000"/>
              </a:buClr>
            </a:pPr>
            <a:r>
              <a:rPr lang="en-GB" altLang="en-US" sz="2000" dirty="0" smtClean="0"/>
              <a:t>Envoys – envoy from each group moves to another to explain, inform etc. They then return to their original group to feedback.</a:t>
            </a:r>
          </a:p>
          <a:p>
            <a:pPr eaLnBrk="1" hangingPunct="1">
              <a:lnSpc>
                <a:spcPct val="90000"/>
              </a:lnSpc>
              <a:buClr>
                <a:srgbClr val="CC0000"/>
              </a:buClr>
            </a:pPr>
            <a:r>
              <a:rPr lang="en-GB" altLang="en-US" sz="2000" dirty="0" smtClean="0"/>
              <a:t>Snowball – pairs – fours –eights – whole class feedback.</a:t>
            </a:r>
          </a:p>
          <a:p>
            <a:pPr eaLnBrk="1" hangingPunct="1">
              <a:lnSpc>
                <a:spcPct val="90000"/>
              </a:lnSpc>
              <a:buClr>
                <a:srgbClr val="CC0000"/>
              </a:buClr>
            </a:pPr>
            <a:r>
              <a:rPr lang="en-GB" altLang="en-US" sz="2000" dirty="0" smtClean="0"/>
              <a:t>Rainbow groups – pupils given colour or number and join up.</a:t>
            </a:r>
          </a:p>
          <a:p>
            <a:pPr eaLnBrk="1" hangingPunct="1">
              <a:lnSpc>
                <a:spcPct val="90000"/>
              </a:lnSpc>
              <a:buClr>
                <a:srgbClr val="CC0000"/>
              </a:buClr>
            </a:pPr>
            <a:r>
              <a:rPr lang="en-GB" altLang="en-US" sz="2000" dirty="0" smtClean="0"/>
              <a:t>Jigsaw –home groups allocated roles, split up into expert groups then return to home group.</a:t>
            </a:r>
          </a:p>
          <a:p>
            <a:pPr eaLnBrk="1" hangingPunct="1">
              <a:lnSpc>
                <a:spcPct val="90000"/>
              </a:lnSpc>
              <a:buClr>
                <a:srgbClr val="CC0000"/>
              </a:buClr>
            </a:pPr>
            <a:r>
              <a:rPr lang="en-GB" altLang="en-US" sz="2000" dirty="0" smtClean="0"/>
              <a:t>What are the possible problems/limitations? Here?</a:t>
            </a:r>
          </a:p>
          <a:p>
            <a:pPr eaLnBrk="1" hangingPunct="1">
              <a:lnSpc>
                <a:spcPct val="90000"/>
              </a:lnSpc>
            </a:pPr>
            <a:endParaRPr lang="en-GB" altLang="en-US" sz="2000"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fontAlgn="auto" hangingPunct="1">
              <a:spcAft>
                <a:spcPts val="0"/>
              </a:spcAft>
              <a:defRPr/>
            </a:pPr>
            <a:endParaRPr lang="en-US" smtClean="0"/>
          </a:p>
        </p:txBody>
      </p:sp>
      <p:sp>
        <p:nvSpPr>
          <p:cNvPr id="3" name="Content Placeholder 2"/>
          <p:cNvSpPr>
            <a:spLocks noGrp="1"/>
          </p:cNvSpPr>
          <p:nvPr>
            <p:ph sz="quarter" idx="1"/>
          </p:nvPr>
        </p:nvSpPr>
        <p:spPr>
          <a:xfrm>
            <a:off x="609600" y="1600201"/>
            <a:ext cx="9956800" cy="4873625"/>
          </a:xfrm>
        </p:spPr>
        <p:txBody>
          <a:bodyPr/>
          <a:lstStyle/>
          <a:p>
            <a:pPr eaLnBrk="1" hangingPunct="1"/>
            <a:r>
              <a:rPr lang="en-GB" altLang="en-US" dirty="0" smtClean="0"/>
              <a:t>Not just the content and opportunity but also the functional structure of talk is important for learning and development.</a:t>
            </a:r>
          </a:p>
          <a:p>
            <a:pPr eaLnBrk="1" hangingPunct="1"/>
            <a:r>
              <a:rPr lang="en-GB" altLang="en-US" dirty="0" smtClean="0"/>
              <a:t>We need to guide talk as we would a piece of writing...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Lost in the jungle</a:t>
            </a:r>
            <a:endParaRPr lang="en-GB" dirty="0"/>
          </a:p>
        </p:txBody>
      </p:sp>
      <p:sp>
        <p:nvSpPr>
          <p:cNvPr id="15363" name="Content Placeholder 2"/>
          <p:cNvSpPr>
            <a:spLocks noGrp="1"/>
          </p:cNvSpPr>
          <p:nvPr>
            <p:ph sz="quarter" idx="1"/>
          </p:nvPr>
        </p:nvSpPr>
        <p:spPr>
          <a:xfrm>
            <a:off x="609600" y="1600201"/>
            <a:ext cx="9956800" cy="4873625"/>
          </a:xfrm>
        </p:spPr>
        <p:txBody>
          <a:bodyPr/>
          <a:lstStyle/>
          <a:p>
            <a:pPr eaLnBrk="1" hangingPunct="1"/>
            <a:r>
              <a:rPr lang="en-GB" altLang="en-US" smtClean="0"/>
              <a:t>You are stranded in the jungle! You are able to take only 26 weight units with you and nothing else.</a:t>
            </a:r>
          </a:p>
          <a:p>
            <a:pPr eaLnBrk="1" hangingPunct="1"/>
            <a:r>
              <a:rPr lang="en-GB" altLang="en-US" smtClean="0"/>
              <a:t>Decide as a group what you will take and what must, therefore, be left behind.</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69335399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Lost in the jungle</a:t>
            </a:r>
            <a:endParaRPr lang="en-GB" dirty="0"/>
          </a:p>
        </p:txBody>
      </p:sp>
      <p:sp>
        <p:nvSpPr>
          <p:cNvPr id="16387" name="Content Placeholder 2"/>
          <p:cNvSpPr>
            <a:spLocks noGrp="1"/>
          </p:cNvSpPr>
          <p:nvPr>
            <p:ph sz="quarter" idx="1"/>
          </p:nvPr>
        </p:nvSpPr>
        <p:spPr>
          <a:xfrm>
            <a:off x="609600" y="1600201"/>
            <a:ext cx="9956800" cy="4873625"/>
          </a:xfrm>
        </p:spPr>
        <p:txBody>
          <a:bodyPr/>
          <a:lstStyle/>
          <a:p>
            <a:pPr eaLnBrk="1" hangingPunct="1"/>
            <a:r>
              <a:rPr lang="en-GB" altLang="en-US" sz="2800" dirty="0" smtClean="0"/>
              <a:t>What opportunities could this task present for your pupils?</a:t>
            </a:r>
          </a:p>
          <a:p>
            <a:pPr eaLnBrk="1" hangingPunct="1"/>
            <a:r>
              <a:rPr lang="en-GB" altLang="en-US" sz="2800" dirty="0" smtClean="0"/>
              <a:t>What skills could be developed? How?</a:t>
            </a:r>
          </a:p>
          <a:p>
            <a:pPr eaLnBrk="1" hangingPunct="1"/>
            <a:r>
              <a:rPr lang="en-GB" altLang="en-US" sz="2800" dirty="0" smtClean="0"/>
              <a:t>Would this be an end point? A starting point? Leading where?</a:t>
            </a:r>
          </a:p>
          <a:p>
            <a:pPr eaLnBrk="1" hangingPunct="1"/>
            <a:r>
              <a:rPr lang="en-GB" altLang="en-US" sz="2800" dirty="0" smtClean="0"/>
              <a:t>Is it best situated as an oracy assessment? Writing? Something else? </a:t>
            </a:r>
          </a:p>
          <a:p>
            <a:pPr eaLnBrk="1" hangingPunct="1"/>
            <a:r>
              <a:rPr lang="en-GB" altLang="en-US" sz="2800" dirty="0" smtClean="0"/>
              <a:t>How are they </a:t>
            </a:r>
            <a:r>
              <a:rPr lang="en-GB" altLang="en-US" sz="2800" i="1" dirty="0" smtClean="0"/>
              <a:t>using</a:t>
            </a:r>
            <a:r>
              <a:rPr lang="en-GB" altLang="en-US" sz="2800" dirty="0" smtClean="0"/>
              <a:t> oracy and how could this task help them </a:t>
            </a:r>
            <a:r>
              <a:rPr lang="en-GB" altLang="en-US" sz="2800" i="1" dirty="0" smtClean="0"/>
              <a:t>develop</a:t>
            </a:r>
            <a:r>
              <a:rPr lang="en-GB" altLang="en-US" sz="2800" dirty="0" smtClean="0"/>
              <a:t> their oracy? </a:t>
            </a:r>
          </a:p>
          <a:p>
            <a:pPr eaLnBrk="1" hangingPunct="1"/>
            <a:endParaRPr lang="en-GB" altLang="en-US" dirty="0" smtClean="0"/>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31275968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43950" cy="1325563"/>
          </a:xfrm>
        </p:spPr>
        <p:txBody>
          <a:bodyPr/>
          <a:lstStyle/>
          <a:p>
            <a:r>
              <a:rPr lang="en-GB" dirty="0"/>
              <a:t>Developing oracy skills though activity</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7" name="Table 6">
            <a:extLst>
              <a:ext uri="{FF2B5EF4-FFF2-40B4-BE49-F238E27FC236}">
                <a16:creationId xmlns:a16="http://schemas.microsoft.com/office/drawing/2014/main" id="{FD1B42AB-2C4E-48E1-A58C-D886EB469E9F}"/>
              </a:ext>
            </a:extLst>
          </p:cNvPr>
          <p:cNvGraphicFramePr>
            <a:graphicFrameLocks noGrp="1"/>
          </p:cNvGraphicFramePr>
          <p:nvPr>
            <p:extLst>
              <p:ext uri="{D42A27DB-BD31-4B8C-83A1-F6EECF244321}">
                <p14:modId xmlns:p14="http://schemas.microsoft.com/office/powerpoint/2010/main" val="688172641"/>
              </p:ext>
            </p:extLst>
          </p:nvPr>
        </p:nvGraphicFramePr>
        <p:xfrm>
          <a:off x="1771825" y="1537728"/>
          <a:ext cx="8127999" cy="50596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847977861"/>
                    </a:ext>
                  </a:extLst>
                </a:gridCol>
                <a:gridCol w="2709333">
                  <a:extLst>
                    <a:ext uri="{9D8B030D-6E8A-4147-A177-3AD203B41FA5}">
                      <a16:colId xmlns:a16="http://schemas.microsoft.com/office/drawing/2014/main" val="837060182"/>
                    </a:ext>
                  </a:extLst>
                </a:gridCol>
                <a:gridCol w="2709333">
                  <a:extLst>
                    <a:ext uri="{9D8B030D-6E8A-4147-A177-3AD203B41FA5}">
                      <a16:colId xmlns:a16="http://schemas.microsoft.com/office/drawing/2014/main" val="3207812289"/>
                    </a:ext>
                  </a:extLst>
                </a:gridCol>
              </a:tblGrid>
              <a:tr h="370840">
                <a:tc>
                  <a:txBody>
                    <a:bodyPr/>
                    <a:lstStyle/>
                    <a:p>
                      <a:pPr algn="ctr"/>
                      <a:r>
                        <a:rPr lang="en-GB" sz="4000" b="1" dirty="0">
                          <a:solidFill>
                            <a:srgbClr val="0070C0"/>
                          </a:solidFill>
                        </a:rPr>
                        <a:t>Word Thieves</a:t>
                      </a:r>
                    </a:p>
                    <a:p>
                      <a:pPr algn="ctr"/>
                      <a:endParaRPr lang="en-GB" sz="4000" b="1" dirty="0">
                        <a:solidFill>
                          <a:srgbClr val="0070C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tc>
                  <a:txBody>
                    <a:bodyPr/>
                    <a:lstStyle/>
                    <a:p>
                      <a:pPr algn="ctr"/>
                      <a:r>
                        <a:rPr lang="en-GB" sz="4000" b="1" dirty="0">
                          <a:solidFill>
                            <a:srgbClr val="0070C0"/>
                          </a:solidFill>
                        </a:rPr>
                        <a:t>Information Gap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sz="4000" b="1" dirty="0">
                          <a:solidFill>
                            <a:srgbClr val="0070C0"/>
                          </a:solidFill>
                        </a:rPr>
                        <a:t>Problem Solving</a:t>
                      </a:r>
                    </a:p>
                    <a:p>
                      <a:pPr algn="ctr"/>
                      <a:endParaRPr lang="en-GB" sz="4000" b="1" dirty="0">
                        <a:solidFill>
                          <a:srgbClr val="0070C0"/>
                        </a:solidFill>
                      </a:endParaRPr>
                    </a:p>
                    <a:p>
                      <a:pPr algn="ctr"/>
                      <a:endParaRPr lang="en-GB" sz="4000" b="1" dirty="0">
                        <a:solidFill>
                          <a:srgbClr val="0070C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1747285567"/>
                  </a:ext>
                </a:extLst>
              </a:tr>
              <a:tr h="370840">
                <a:tc>
                  <a:txBody>
                    <a:bodyPr/>
                    <a:lstStyle/>
                    <a:p>
                      <a:pPr algn="ctr"/>
                      <a:r>
                        <a:rPr lang="en-GB" sz="4000" b="1" dirty="0">
                          <a:solidFill>
                            <a:srgbClr val="0070C0"/>
                          </a:solidFill>
                        </a:rPr>
                        <a:t>Ordering</a:t>
                      </a:r>
                    </a:p>
                    <a:p>
                      <a:pPr algn="ctr"/>
                      <a:endParaRPr lang="en-GB" sz="4000" b="1" dirty="0">
                        <a:solidFill>
                          <a:srgbClr val="0070C0"/>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tc>
                  <a:txBody>
                    <a:bodyPr/>
                    <a:lstStyle/>
                    <a:p>
                      <a:pPr algn="ctr"/>
                      <a:r>
                        <a:rPr lang="en-GB" sz="4000" b="1" dirty="0">
                          <a:solidFill>
                            <a:srgbClr val="0070C0"/>
                          </a:solidFill>
                        </a:rPr>
                        <a:t>Interviews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ctr"/>
                      <a:r>
                        <a:rPr lang="en-GB" sz="4000" b="1" dirty="0">
                          <a:solidFill>
                            <a:srgbClr val="0070C0"/>
                          </a:solidFill>
                        </a:rPr>
                        <a:t>Keep Talking Boards</a:t>
                      </a:r>
                    </a:p>
                    <a:p>
                      <a:pPr algn="ctr"/>
                      <a:endParaRPr lang="en-GB" sz="4000" b="1" dirty="0">
                        <a:solidFill>
                          <a:srgbClr val="0070C0"/>
                        </a:solidFill>
                      </a:endParaRP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35560733"/>
                  </a:ext>
                </a:extLst>
              </a:tr>
            </a:tbl>
          </a:graphicData>
        </a:graphic>
      </p:graphicFrame>
      <p:pic>
        <p:nvPicPr>
          <p:cNvPr id="8" name="Picture 4" descr="j0299527">
            <a:extLst>
              <a:ext uri="{FF2B5EF4-FFF2-40B4-BE49-F238E27FC236}">
                <a16:creationId xmlns:a16="http://schemas.microsoft.com/office/drawing/2014/main" id="{07370BA3-1442-487B-B7F4-DE27C2795A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6249" y="6124831"/>
            <a:ext cx="892175" cy="740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j0300219">
            <a:extLst>
              <a:ext uri="{FF2B5EF4-FFF2-40B4-BE49-F238E27FC236}">
                <a16:creationId xmlns:a16="http://schemas.microsoft.com/office/drawing/2014/main" id="{38605C61-9B1B-4561-846F-6BD0F1B43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9419" y="4618038"/>
            <a:ext cx="1776412"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MP00158_">
            <a:extLst>
              <a:ext uri="{FF2B5EF4-FFF2-40B4-BE49-F238E27FC236}">
                <a16:creationId xmlns:a16="http://schemas.microsoft.com/office/drawing/2014/main" id="{5B4D7D14-75D7-498E-BD64-5FE0E82C0E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37476" y="3253180"/>
            <a:ext cx="1430852" cy="81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3637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Rectangle 2">
            <a:extLst>
              <a:ext uri="{FF2B5EF4-FFF2-40B4-BE49-F238E27FC236}">
                <a16:creationId xmlns:a16="http://schemas.microsoft.com/office/drawing/2014/main" id="{9A63ADDE-7F98-4B73-AA73-1F22EA58854F}"/>
              </a:ext>
            </a:extLst>
          </p:cNvPr>
          <p:cNvSpPr/>
          <p:nvPr/>
        </p:nvSpPr>
        <p:spPr>
          <a:xfrm>
            <a:off x="714925" y="1166842"/>
            <a:ext cx="6163547" cy="4524315"/>
          </a:xfrm>
          <a:prstGeom prst="rect">
            <a:avLst/>
          </a:prstGeom>
          <a:noFill/>
          <a:ln w="38100">
            <a:solidFill>
              <a:srgbClr val="0070C0"/>
            </a:solidFill>
          </a:ln>
        </p:spPr>
        <p:txBody>
          <a:bodyPr wrap="square" lIns="91440" tIns="45720" rIns="91440" bIns="45720">
            <a:spAutoFit/>
          </a:bodyPr>
          <a:lstStyle/>
          <a:p>
            <a:pPr algn="ctr"/>
            <a:r>
              <a:rPr lang="en-US" sz="9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Dialogic – what does it mean?</a:t>
            </a:r>
            <a:endParaRPr lang="en-US" sz="3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TextBox 4">
            <a:extLst>
              <a:ext uri="{FF2B5EF4-FFF2-40B4-BE49-F238E27FC236}">
                <a16:creationId xmlns:a16="http://schemas.microsoft.com/office/drawing/2014/main" id="{D1AC6519-EC3A-47C3-A223-447E67199B97}"/>
              </a:ext>
            </a:extLst>
          </p:cNvPr>
          <p:cNvSpPr txBox="1"/>
          <p:nvPr/>
        </p:nvSpPr>
        <p:spPr>
          <a:xfrm>
            <a:off x="12405815" y="1543868"/>
            <a:ext cx="1392072" cy="923330"/>
          </a:xfrm>
          <a:prstGeom prst="rect">
            <a:avLst/>
          </a:prstGeom>
          <a:noFill/>
        </p:spPr>
        <p:txBody>
          <a:bodyPr wrap="square" rtlCol="0">
            <a:spAutoFit/>
          </a:bodyPr>
          <a:lstStyle/>
          <a:p>
            <a:r>
              <a:rPr lang="en-GB" dirty="0"/>
              <a:t>Can I make a fluttering flag?</a:t>
            </a:r>
          </a:p>
        </p:txBody>
      </p:sp>
      <p:pic>
        <p:nvPicPr>
          <p:cNvPr id="7" name="Picture 6">
            <a:extLst>
              <a:ext uri="{FF2B5EF4-FFF2-40B4-BE49-F238E27FC236}">
                <a16:creationId xmlns:a16="http://schemas.microsoft.com/office/drawing/2014/main" id="{F7BB6E7F-AC2A-42C0-A8B6-2054E93BF59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8383226" y="2005533"/>
            <a:ext cx="2444744" cy="2481097"/>
          </a:xfrm>
          <a:prstGeom prst="rect">
            <a:avLst/>
          </a:prstGeom>
          <a:ln w="38100">
            <a:solidFill>
              <a:schemeClr val="accent1">
                <a:lumMod val="75000"/>
              </a:schemeClr>
            </a:solidFill>
          </a:ln>
        </p:spPr>
      </p:pic>
      <p:sp>
        <p:nvSpPr>
          <p:cNvPr id="10" name="TextBox 9">
            <a:extLst>
              <a:ext uri="{FF2B5EF4-FFF2-40B4-BE49-F238E27FC236}">
                <a16:creationId xmlns:a16="http://schemas.microsoft.com/office/drawing/2014/main" id="{D9AF802F-F429-4513-8A3D-FDEA2238064E}"/>
              </a:ext>
            </a:extLst>
          </p:cNvPr>
          <p:cNvSpPr txBox="1"/>
          <p:nvPr/>
        </p:nvSpPr>
        <p:spPr>
          <a:xfrm>
            <a:off x="8015337" y="5090992"/>
            <a:ext cx="3180521" cy="1200329"/>
          </a:xfrm>
          <a:prstGeom prst="rect">
            <a:avLst/>
          </a:prstGeom>
          <a:noFill/>
        </p:spPr>
        <p:txBody>
          <a:bodyPr wrap="square" rtlCol="0">
            <a:spAutoFit/>
          </a:bodyPr>
          <a:lstStyle/>
          <a:p>
            <a:pPr algn="ctr"/>
            <a:r>
              <a:rPr lang="en-GB" dirty="0"/>
              <a:t>Directed Study: read the material in the folder on Moodle named “Dialogic Learning”.</a:t>
            </a:r>
          </a:p>
        </p:txBody>
      </p:sp>
    </p:spTree>
    <p:extLst>
      <p:ext uri="{BB962C8B-B14F-4D97-AF65-F5344CB8AC3E}">
        <p14:creationId xmlns:p14="http://schemas.microsoft.com/office/powerpoint/2010/main" val="43699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6981825" cy="1325563"/>
          </a:xfrm>
        </p:spPr>
        <p:txBody>
          <a:bodyPr/>
          <a:lstStyle/>
          <a:p>
            <a:r>
              <a:rPr lang="en-GB" dirty="0"/>
              <a:t>Review your own learning</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5" name="Content Placeholder 6">
            <a:extLst>
              <a:ext uri="{FF2B5EF4-FFF2-40B4-BE49-F238E27FC236}">
                <a16:creationId xmlns:a16="http://schemas.microsoft.com/office/drawing/2014/main" id="{2EAF5545-E844-4002-9192-10D444DE0749}"/>
              </a:ext>
            </a:extLst>
          </p:cNvPr>
          <p:cNvGraphicFramePr>
            <a:graphicFrameLocks noGrp="1"/>
          </p:cNvGraphicFramePr>
          <p:nvPr>
            <p:ph idx="1"/>
            <p:extLst>
              <p:ext uri="{D42A27DB-BD31-4B8C-83A1-F6EECF244321}">
                <p14:modId xmlns:p14="http://schemas.microsoft.com/office/powerpoint/2010/main" val="3278407522"/>
              </p:ext>
            </p:extLst>
          </p:nvPr>
        </p:nvGraphicFramePr>
        <p:xfrm>
          <a:off x="2152650" y="1654175"/>
          <a:ext cx="7886700" cy="4838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38470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7"/>
            <a:ext cx="4477871" cy="908844"/>
          </a:xfrm>
        </p:spPr>
        <p:txBody>
          <a:bodyPr/>
          <a:lstStyle/>
          <a:p>
            <a:pPr algn="ctr"/>
            <a:r>
              <a:rPr lang="en-GB" dirty="0"/>
              <a:t>References</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4">
            <a:extLst>
              <a:ext uri="{FF2B5EF4-FFF2-40B4-BE49-F238E27FC236}">
                <a16:creationId xmlns:a16="http://schemas.microsoft.com/office/drawing/2014/main" id="{6A8A9E0A-7596-4053-9F7C-B333CA1EF104}"/>
              </a:ext>
            </a:extLst>
          </p:cNvPr>
          <p:cNvSpPr txBox="1">
            <a:spLocks noGrp="1"/>
          </p:cNvSpPr>
          <p:nvPr>
            <p:ph idx="1"/>
          </p:nvPr>
        </p:nvSpPr>
        <p:spPr>
          <a:xfrm>
            <a:off x="790575" y="1400175"/>
            <a:ext cx="10153650" cy="4404283"/>
          </a:xfrm>
          <a:prstGeom prst="rect">
            <a:avLst/>
          </a:prstGeom>
          <a:noFill/>
        </p:spPr>
        <p:txBody>
          <a:bodyPr wrap="square" rtlCol="0">
            <a:spAutoFit/>
          </a:bodyPr>
          <a:lstStyle/>
          <a:p>
            <a:pPr marL="0" indent="0">
              <a:buNone/>
            </a:pPr>
            <a:r>
              <a:rPr lang="en-GB" sz="1800" dirty="0">
                <a:latin typeface="+mj-lt"/>
                <a:cs typeface="Calibri Light" panose="020F0302020204030204" pitchFamily="34" charset="0"/>
              </a:rPr>
              <a:t>Alexander, R.J. (2013)  </a:t>
            </a:r>
            <a:r>
              <a:rPr lang="en-GB" sz="1800" i="1" dirty="0">
                <a:latin typeface="+mj-lt"/>
                <a:cs typeface="Calibri Light" panose="020F0302020204030204" pitchFamily="34" charset="0"/>
              </a:rPr>
              <a:t>Improving oracy and classroom talk: achievements and challenges </a:t>
            </a:r>
            <a:r>
              <a:rPr lang="en-GB" sz="1800" dirty="0">
                <a:latin typeface="+mj-lt"/>
                <a:cs typeface="Calibri Light" panose="020F0302020204030204" pitchFamily="34" charset="0"/>
              </a:rPr>
              <a:t>Primary First</a:t>
            </a:r>
          </a:p>
          <a:p>
            <a:pPr marL="0" indent="0">
              <a:buNone/>
            </a:pPr>
            <a:r>
              <a:rPr lang="en-GB" sz="1800" dirty="0">
                <a:highlight>
                  <a:srgbClr val="FFFF00"/>
                </a:highlight>
                <a:latin typeface="+mj-lt"/>
              </a:rPr>
              <a:t>Bernstein, B. </a:t>
            </a:r>
          </a:p>
          <a:p>
            <a:pPr marL="0" indent="0">
              <a:buNone/>
            </a:pPr>
            <a:r>
              <a:rPr lang="en-GB" sz="1800" dirty="0">
                <a:highlight>
                  <a:srgbClr val="FFFF00"/>
                </a:highlight>
                <a:latin typeface="+mj-lt"/>
              </a:rPr>
              <a:t>http://newlearningonline.com/new-learning/chapter-5/basil-bernstein-on-restricted-and-elaborated-codes</a:t>
            </a:r>
          </a:p>
          <a:p>
            <a:pPr marL="0" indent="0">
              <a:buNone/>
            </a:pPr>
            <a:r>
              <a:rPr lang="en-GB" sz="1800" dirty="0">
                <a:highlight>
                  <a:srgbClr val="FFFF00"/>
                </a:highlight>
                <a:latin typeface="+mj-lt"/>
              </a:rPr>
              <a:t>Brice-Heath, S.</a:t>
            </a:r>
          </a:p>
          <a:p>
            <a:pPr marL="0" indent="0">
              <a:buNone/>
            </a:pPr>
            <a:r>
              <a:rPr lang="en-GB" sz="1800" dirty="0" err="1">
                <a:latin typeface="+mj-lt"/>
                <a:cs typeface="Calibri Light" panose="020F0302020204030204" pitchFamily="34" charset="0"/>
              </a:rPr>
              <a:t>Medwell</a:t>
            </a:r>
            <a:r>
              <a:rPr lang="en-GB" sz="1800" dirty="0">
                <a:latin typeface="+mj-lt"/>
                <a:cs typeface="Calibri Light" panose="020F0302020204030204" pitchFamily="34" charset="0"/>
              </a:rPr>
              <a:t>, J.A., Wray, D. and </a:t>
            </a:r>
            <a:r>
              <a:rPr lang="en-GB" sz="1800" dirty="0" err="1">
                <a:latin typeface="+mj-lt"/>
                <a:cs typeface="Calibri Light" panose="020F0302020204030204" pitchFamily="34" charset="0"/>
              </a:rPr>
              <a:t>Minns</a:t>
            </a:r>
            <a:r>
              <a:rPr lang="en-GB" sz="1800" dirty="0">
                <a:latin typeface="+mj-lt"/>
                <a:cs typeface="Calibri Light" panose="020F0302020204030204" pitchFamily="34" charset="0"/>
              </a:rPr>
              <a:t>, H. (2014) </a:t>
            </a:r>
            <a:r>
              <a:rPr lang="en-GB" sz="1800" i="1" dirty="0">
                <a:latin typeface="+mj-lt"/>
                <a:cs typeface="Calibri Light" panose="020F0302020204030204" pitchFamily="34" charset="0"/>
              </a:rPr>
              <a:t>Primary English: Teaching theory and practice</a:t>
            </a:r>
            <a:r>
              <a:rPr lang="en-GB" sz="1800" dirty="0">
                <a:latin typeface="+mj-lt"/>
                <a:cs typeface="Calibri Light" panose="020F0302020204030204" pitchFamily="34" charset="0"/>
              </a:rPr>
              <a:t>. United Kingdom: SAGE Publications.</a:t>
            </a:r>
          </a:p>
          <a:p>
            <a:pPr marL="0" indent="0">
              <a:buNone/>
            </a:pPr>
            <a:r>
              <a:rPr lang="en-GB" sz="1800" dirty="0">
                <a:highlight>
                  <a:srgbClr val="FFFF00"/>
                </a:highlight>
                <a:latin typeface="+mj-lt"/>
              </a:rPr>
              <a:t>Vygotsky, L. Thought &amp; Language </a:t>
            </a:r>
          </a:p>
          <a:p>
            <a:pPr marL="0" indent="0">
              <a:buNone/>
            </a:pPr>
            <a:r>
              <a:rPr lang="en-GB" sz="1800" dirty="0">
                <a:latin typeface="+mj-lt"/>
                <a:cs typeface="Calibri Light" panose="020F0302020204030204" pitchFamily="34" charset="0"/>
              </a:rPr>
              <a:t>Welsh Assembly Government (2008) English Guidance for Key Stages 2 and 3 Cardiff: Welsh Assembly Government</a:t>
            </a:r>
          </a:p>
          <a:p>
            <a:pPr marL="0" indent="0">
              <a:buNone/>
            </a:pPr>
            <a:r>
              <a:rPr lang="en-US" sz="1800" dirty="0">
                <a:latin typeface="+mj-lt"/>
                <a:cs typeface="Calibri Light" panose="020F0302020204030204" pitchFamily="34" charset="0"/>
              </a:rPr>
              <a:t>Welsh Government, (2015). </a:t>
            </a:r>
            <a:r>
              <a:rPr lang="en-US" sz="1800" i="1" dirty="0">
                <a:latin typeface="+mj-lt"/>
                <a:cs typeface="Calibri Light" panose="020F0302020204030204" pitchFamily="34" charset="0"/>
              </a:rPr>
              <a:t>Curriculum for Wales </a:t>
            </a:r>
            <a:r>
              <a:rPr lang="en-US" sz="1800" i="1" dirty="0" err="1">
                <a:latin typeface="+mj-lt"/>
                <a:cs typeface="Calibri Light" panose="020F0302020204030204" pitchFamily="34" charset="0"/>
              </a:rPr>
              <a:t>Programme</a:t>
            </a:r>
            <a:r>
              <a:rPr lang="en-US" sz="1800" i="1" dirty="0">
                <a:latin typeface="+mj-lt"/>
                <a:cs typeface="Calibri Light" panose="020F0302020204030204" pitchFamily="34" charset="0"/>
              </a:rPr>
              <a:t> of Study for English Key Stages</a:t>
            </a:r>
            <a:r>
              <a:rPr lang="en-US" sz="1800" dirty="0">
                <a:latin typeface="+mj-lt"/>
                <a:cs typeface="Calibri Light" panose="020F0302020204030204" pitchFamily="34" charset="0"/>
              </a:rPr>
              <a:t>. Cardiff: Welsh Government.</a:t>
            </a:r>
          </a:p>
          <a:p>
            <a:pPr marL="0" indent="0">
              <a:buNone/>
            </a:pPr>
            <a:r>
              <a:rPr lang="en-US" sz="1800" dirty="0">
                <a:highlight>
                  <a:srgbClr val="FFFF00"/>
                </a:highlight>
                <a:latin typeface="+mj-lt"/>
                <a:cs typeface="Calibri Light" panose="020F0302020204030204" pitchFamily="34" charset="0"/>
              </a:rPr>
              <a:t>Welsh Assembly Government</a:t>
            </a:r>
            <a:endParaRPr lang="en-GB" sz="1800" dirty="0">
              <a:highlight>
                <a:srgbClr val="FFFF00"/>
              </a:highlight>
              <a:latin typeface="+mj-lt"/>
              <a:cs typeface="Calibri Light" panose="020F0302020204030204" pitchFamily="34" charset="0"/>
            </a:endParaRPr>
          </a:p>
          <a:p>
            <a:pPr marL="0" indent="0">
              <a:buNone/>
            </a:pPr>
            <a:endParaRPr lang="en-GB" sz="12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087284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3"/>
          <p:cNvSpPr>
            <a:spLocks noChangeArrowheads="1"/>
          </p:cNvSpPr>
          <p:nvPr/>
        </p:nvSpPr>
        <p:spPr bwMode="auto">
          <a:xfrm>
            <a:off x="1833563" y="115888"/>
            <a:ext cx="8655050" cy="609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lnSpc>
                <a:spcPct val="150000"/>
              </a:lnSpc>
              <a:defRPr/>
            </a:pPr>
            <a:r>
              <a:rPr lang="en-GB" altLang="en-US" sz="2800" b="1" u="sng" dirty="0">
                <a:solidFill>
                  <a:schemeClr val="accent6"/>
                </a:solidFill>
                <a:latin typeface="Comic Sans MS" panose="030F0702030302020204" pitchFamily="66" charset="0"/>
              </a:rPr>
              <a:t>Dialogic teaching involves:</a:t>
            </a:r>
          </a:p>
          <a:p>
            <a:pPr eaLnBrk="1" hangingPunct="1">
              <a:lnSpc>
                <a:spcPct val="150000"/>
              </a:lnSpc>
              <a:defRPr/>
            </a:pPr>
            <a:endParaRPr lang="en-GB" altLang="en-US" sz="1100" b="1" u="sng" dirty="0"/>
          </a:p>
          <a:p>
            <a:pPr eaLnBrk="1" hangingPunct="1">
              <a:lnSpc>
                <a:spcPct val="150000"/>
              </a:lnSpc>
              <a:defRPr/>
            </a:pPr>
            <a:r>
              <a:rPr lang="en-GB" altLang="en-US" sz="2200" b="1" dirty="0">
                <a:solidFill>
                  <a:schemeClr val="accent6"/>
                </a:solidFill>
              </a:rPr>
              <a:t>interactions</a:t>
            </a:r>
            <a:r>
              <a:rPr lang="en-GB" altLang="en-US" sz="2200" dirty="0">
                <a:solidFill>
                  <a:schemeClr val="accent6"/>
                </a:solidFill>
              </a:rPr>
              <a:t> </a:t>
            </a:r>
            <a:r>
              <a:rPr lang="en-GB" altLang="en-US" sz="2200" dirty="0"/>
              <a:t>which encourage children to think</a:t>
            </a:r>
          </a:p>
          <a:p>
            <a:pPr eaLnBrk="1" hangingPunct="1">
              <a:lnSpc>
                <a:spcPct val="150000"/>
              </a:lnSpc>
              <a:defRPr/>
            </a:pPr>
            <a:r>
              <a:rPr lang="en-GB" altLang="en-US" sz="2200" b="1" dirty="0">
                <a:solidFill>
                  <a:schemeClr val="accent6"/>
                </a:solidFill>
              </a:rPr>
              <a:t>questions</a:t>
            </a:r>
            <a:r>
              <a:rPr lang="en-GB" altLang="en-US" sz="2200" dirty="0">
                <a:solidFill>
                  <a:schemeClr val="accent6"/>
                </a:solidFill>
              </a:rPr>
              <a:t> </a:t>
            </a:r>
            <a:r>
              <a:rPr lang="en-GB" altLang="en-US" sz="2200" dirty="0"/>
              <a:t>which encourage thinking</a:t>
            </a:r>
          </a:p>
          <a:p>
            <a:pPr eaLnBrk="1" hangingPunct="1">
              <a:lnSpc>
                <a:spcPct val="150000"/>
              </a:lnSpc>
              <a:defRPr/>
            </a:pPr>
            <a:r>
              <a:rPr lang="en-GB" altLang="en-US" sz="2200" b="1" dirty="0">
                <a:solidFill>
                  <a:schemeClr val="accent6"/>
                </a:solidFill>
              </a:rPr>
              <a:t>answers</a:t>
            </a:r>
            <a:r>
              <a:rPr lang="en-GB" altLang="en-US" sz="2200" dirty="0">
                <a:solidFill>
                  <a:schemeClr val="accent6"/>
                </a:solidFill>
              </a:rPr>
              <a:t> </a:t>
            </a:r>
            <a:r>
              <a:rPr lang="en-GB" altLang="en-US" sz="2200" dirty="0"/>
              <a:t>which are discussed, extended rather than just received</a:t>
            </a:r>
          </a:p>
          <a:p>
            <a:pPr eaLnBrk="1" hangingPunct="1">
              <a:lnSpc>
                <a:spcPct val="150000"/>
              </a:lnSpc>
              <a:defRPr/>
            </a:pPr>
            <a:r>
              <a:rPr lang="en-GB" altLang="en-US" sz="2200" b="1" dirty="0">
                <a:solidFill>
                  <a:schemeClr val="accent6"/>
                </a:solidFill>
              </a:rPr>
              <a:t>feedback</a:t>
            </a:r>
            <a:r>
              <a:rPr lang="en-GB" altLang="en-US" sz="2200" dirty="0">
                <a:solidFill>
                  <a:schemeClr val="accent6"/>
                </a:solidFill>
              </a:rPr>
              <a:t> </a:t>
            </a:r>
            <a:r>
              <a:rPr lang="en-GB" altLang="en-US" sz="2200" dirty="0"/>
              <a:t>which encourages and moves forward</a:t>
            </a:r>
          </a:p>
          <a:p>
            <a:pPr eaLnBrk="1" hangingPunct="1">
              <a:lnSpc>
                <a:spcPct val="150000"/>
              </a:lnSpc>
              <a:defRPr/>
            </a:pPr>
            <a:r>
              <a:rPr lang="en-GB" altLang="en-US" sz="2200" b="1" dirty="0">
                <a:solidFill>
                  <a:schemeClr val="accent6"/>
                </a:solidFill>
              </a:rPr>
              <a:t>contributions</a:t>
            </a:r>
            <a:r>
              <a:rPr lang="en-GB" altLang="en-US" sz="2200" dirty="0">
                <a:solidFill>
                  <a:schemeClr val="accent6"/>
                </a:solidFill>
              </a:rPr>
              <a:t> </a:t>
            </a:r>
            <a:r>
              <a:rPr lang="en-GB" altLang="en-US" sz="2200" dirty="0"/>
              <a:t>which are extended rather than fragmented</a:t>
            </a:r>
          </a:p>
          <a:p>
            <a:pPr eaLnBrk="1" hangingPunct="1">
              <a:lnSpc>
                <a:spcPct val="150000"/>
              </a:lnSpc>
              <a:defRPr/>
            </a:pPr>
            <a:r>
              <a:rPr lang="en-GB" altLang="en-US" sz="2200" b="1" dirty="0">
                <a:solidFill>
                  <a:schemeClr val="accent6"/>
                </a:solidFill>
              </a:rPr>
              <a:t>exchanges</a:t>
            </a:r>
            <a:r>
              <a:rPr lang="en-GB" altLang="en-US" sz="2200" dirty="0">
                <a:solidFill>
                  <a:schemeClr val="accent6"/>
                </a:solidFill>
              </a:rPr>
              <a:t> </a:t>
            </a:r>
            <a:r>
              <a:rPr lang="en-GB" altLang="en-US" sz="2200" dirty="0"/>
              <a:t>which pursue an idea and develop a theme</a:t>
            </a:r>
          </a:p>
          <a:p>
            <a:pPr eaLnBrk="1" hangingPunct="1">
              <a:lnSpc>
                <a:spcPct val="150000"/>
              </a:lnSpc>
              <a:defRPr/>
            </a:pPr>
            <a:r>
              <a:rPr lang="en-GB" altLang="en-US" sz="2200" b="1" dirty="0">
                <a:solidFill>
                  <a:schemeClr val="accent6"/>
                </a:solidFill>
              </a:rPr>
              <a:t>discussion and argumentation</a:t>
            </a:r>
            <a:r>
              <a:rPr lang="en-GB" altLang="en-US" sz="2200" dirty="0">
                <a:solidFill>
                  <a:schemeClr val="accent6"/>
                </a:solidFill>
              </a:rPr>
              <a:t> </a:t>
            </a:r>
            <a:r>
              <a:rPr lang="en-GB" altLang="en-US" sz="2200" dirty="0"/>
              <a:t>which probe and challenge rather than unquestioningly accept</a:t>
            </a:r>
          </a:p>
          <a:p>
            <a:pPr eaLnBrk="1" hangingPunct="1">
              <a:lnSpc>
                <a:spcPct val="150000"/>
              </a:lnSpc>
              <a:defRPr/>
            </a:pPr>
            <a:r>
              <a:rPr lang="en-GB" altLang="en-US" sz="2200" b="1" dirty="0">
                <a:solidFill>
                  <a:schemeClr val="accent6"/>
                </a:solidFill>
              </a:rPr>
              <a:t>classroom organisation, climate and relationships</a:t>
            </a:r>
            <a:r>
              <a:rPr lang="en-GB" altLang="en-US" sz="2200" dirty="0">
                <a:solidFill>
                  <a:schemeClr val="accent6"/>
                </a:solidFill>
              </a:rPr>
              <a:t> </a:t>
            </a:r>
            <a:r>
              <a:rPr lang="en-GB" altLang="en-US" sz="2200" dirty="0"/>
              <a:t>which make all this possible.</a:t>
            </a:r>
          </a:p>
        </p:txBody>
      </p:sp>
    </p:spTree>
    <p:extLst>
      <p:ext uri="{BB962C8B-B14F-4D97-AF65-F5344CB8AC3E}">
        <p14:creationId xmlns:p14="http://schemas.microsoft.com/office/powerpoint/2010/main" val="1153324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TotalTime>
  <Words>2992</Words>
  <Application>Microsoft Office PowerPoint</Application>
  <PresentationFormat>Widescreen</PresentationFormat>
  <Paragraphs>282</Paragraphs>
  <Slides>31</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ＭＳ Ｐゴシック</vt:lpstr>
      <vt:lpstr>Arial</vt:lpstr>
      <vt:lpstr>Berlin Sans FB Demi</vt:lpstr>
      <vt:lpstr>Calibri</vt:lpstr>
      <vt:lpstr>Calibri Light</vt:lpstr>
      <vt:lpstr>Comic Sans MS</vt:lpstr>
      <vt:lpstr>Times New Roman</vt:lpstr>
      <vt:lpstr>Wingdings</vt:lpstr>
      <vt:lpstr>Office Theme</vt:lpstr>
      <vt:lpstr>Oracy</vt:lpstr>
      <vt:lpstr>Aims of this lecture</vt:lpstr>
      <vt:lpstr>What is Oracy?</vt:lpstr>
      <vt:lpstr>The curriculum</vt:lpstr>
      <vt:lpstr>PowerPoint Presentation</vt:lpstr>
      <vt:lpstr>Oracy</vt:lpstr>
      <vt:lpstr>“Reading and writing float on a sea of talk” James Britton</vt:lpstr>
      <vt:lpstr>Consider this: </vt:lpstr>
      <vt:lpstr>Your own use of English</vt:lpstr>
      <vt:lpstr>Something to think about – key idea </vt:lpstr>
      <vt:lpstr>……. but the way YOU speak AND listen can have an even greater impact</vt:lpstr>
      <vt:lpstr>The way you listen and speak makes a big difference</vt:lpstr>
      <vt:lpstr>PowerPoint Presentation</vt:lpstr>
      <vt:lpstr>Reading and writing float on a sea of talk...</vt:lpstr>
      <vt:lpstr>Oracy across the Welsh curriculum </vt:lpstr>
      <vt:lpstr>So is this what we mean by good talk?</vt:lpstr>
      <vt:lpstr>Talk in the classroom</vt:lpstr>
      <vt:lpstr>It’s good to talk</vt:lpstr>
      <vt:lpstr>Consider this…</vt:lpstr>
      <vt:lpstr>PowerPoint Presentation</vt:lpstr>
      <vt:lpstr>Another type of talk…</vt:lpstr>
      <vt:lpstr>Another type of talk</vt:lpstr>
      <vt:lpstr>Some strategies…</vt:lpstr>
      <vt:lpstr>PowerPoint Presentation</vt:lpstr>
      <vt:lpstr>Lost in the jungle</vt:lpstr>
      <vt:lpstr>Lost in the jungle</vt:lpstr>
      <vt:lpstr>Developing oracy skills though activity</vt:lpstr>
      <vt:lpstr>PowerPoint Presentation</vt:lpstr>
      <vt:lpstr>Review your own learning</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Angella Cooze</cp:lastModifiedBy>
  <cp:revision>164</cp:revision>
  <dcterms:created xsi:type="dcterms:W3CDTF">2018-06-19T15:42:58Z</dcterms:created>
  <dcterms:modified xsi:type="dcterms:W3CDTF">2019-01-17T12:08:20Z</dcterms:modified>
</cp:coreProperties>
</file>