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5"/>
  </p:notesMasterIdLst>
  <p:sldIdLst>
    <p:sldId id="256" r:id="rId2"/>
    <p:sldId id="257" r:id="rId3"/>
    <p:sldId id="258" r:id="rId4"/>
    <p:sldId id="259" r:id="rId5"/>
    <p:sldId id="262" r:id="rId6"/>
    <p:sldId id="263" r:id="rId7"/>
    <p:sldId id="264" r:id="rId8"/>
    <p:sldId id="265" r:id="rId9"/>
    <p:sldId id="266" r:id="rId10"/>
    <p:sldId id="267"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657" autoAdjust="0"/>
  </p:normalViewPr>
  <p:slideViewPr>
    <p:cSldViewPr snapToGrid="0">
      <p:cViewPr varScale="1">
        <p:scale>
          <a:sx n="47" d="100"/>
          <a:sy n="47" d="100"/>
        </p:scale>
        <p:origin x="72" y="34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89F745-72CD-4197-9012-B560D1439EA5}"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119A5CA0-B24C-4DC1-B3F3-35BB295A1B46}">
      <dgm:prSet/>
      <dgm:spPr/>
      <dgm:t>
        <a:bodyPr/>
        <a:lstStyle/>
        <a:p>
          <a:pPr>
            <a:lnSpc>
              <a:spcPct val="100000"/>
            </a:lnSpc>
          </a:pPr>
          <a:r>
            <a:rPr lang="en-GB"/>
            <a:t>Mission: Get back your confidence with non-invasive treatments!</a:t>
          </a:r>
          <a:endParaRPr lang="en-US"/>
        </a:p>
      </dgm:t>
    </dgm:pt>
    <dgm:pt modelId="{9DD74B0B-4D80-40EB-8049-4EE7DACB32A3}" type="parTrans" cxnId="{96496737-632C-414E-AE04-D21D34912842}">
      <dgm:prSet/>
      <dgm:spPr/>
      <dgm:t>
        <a:bodyPr/>
        <a:lstStyle/>
        <a:p>
          <a:endParaRPr lang="en-US"/>
        </a:p>
      </dgm:t>
    </dgm:pt>
    <dgm:pt modelId="{DBA4552B-93F5-49E0-935C-06368C3B9653}" type="sibTrans" cxnId="{96496737-632C-414E-AE04-D21D34912842}">
      <dgm:prSet/>
      <dgm:spPr/>
      <dgm:t>
        <a:bodyPr/>
        <a:lstStyle/>
        <a:p>
          <a:pPr>
            <a:lnSpc>
              <a:spcPct val="100000"/>
            </a:lnSpc>
          </a:pPr>
          <a:endParaRPr lang="en-US"/>
        </a:p>
      </dgm:t>
    </dgm:pt>
    <dgm:pt modelId="{8CCC90E5-18E4-4BFC-BCFF-4F0DE6EF6503}">
      <dgm:prSet/>
      <dgm:spPr/>
      <dgm:t>
        <a:bodyPr/>
        <a:lstStyle/>
        <a:p>
          <a:pPr>
            <a:lnSpc>
              <a:spcPct val="100000"/>
            </a:lnSpc>
          </a:pPr>
          <a:r>
            <a:rPr lang="en-GB"/>
            <a:t>Aims: create an online presence, break-even in the first 8 month and generate sales of £72,000 in 12 months.</a:t>
          </a:r>
          <a:endParaRPr lang="en-US"/>
        </a:p>
      </dgm:t>
    </dgm:pt>
    <dgm:pt modelId="{04C98158-FC25-4C54-8961-F2898CC87D13}" type="parTrans" cxnId="{90E3BE78-030B-4469-9F3B-CE3FD3D2AB59}">
      <dgm:prSet/>
      <dgm:spPr/>
      <dgm:t>
        <a:bodyPr/>
        <a:lstStyle/>
        <a:p>
          <a:endParaRPr lang="en-US"/>
        </a:p>
      </dgm:t>
    </dgm:pt>
    <dgm:pt modelId="{68730E77-73B8-4D43-BBCF-268D3B9EAE8C}" type="sibTrans" cxnId="{90E3BE78-030B-4469-9F3B-CE3FD3D2AB59}">
      <dgm:prSet/>
      <dgm:spPr/>
      <dgm:t>
        <a:bodyPr/>
        <a:lstStyle/>
        <a:p>
          <a:pPr>
            <a:lnSpc>
              <a:spcPct val="100000"/>
            </a:lnSpc>
          </a:pPr>
          <a:endParaRPr lang="en-US"/>
        </a:p>
      </dgm:t>
    </dgm:pt>
    <dgm:pt modelId="{82914207-F3F9-4D89-888B-DCD473E74573}">
      <dgm:prSet/>
      <dgm:spPr/>
      <dgm:t>
        <a:bodyPr/>
        <a:lstStyle/>
        <a:p>
          <a:pPr>
            <a:lnSpc>
              <a:spcPct val="100000"/>
            </a:lnSpc>
          </a:pPr>
          <a:r>
            <a:rPr lang="en-GB"/>
            <a:t>Long-term objectives: Expand and collaborate with multiple gym locations across UK.</a:t>
          </a:r>
          <a:endParaRPr lang="en-US"/>
        </a:p>
      </dgm:t>
    </dgm:pt>
    <dgm:pt modelId="{C306EDDD-7B20-4382-B62C-2685FC34114C}" type="parTrans" cxnId="{71C3F8BD-5BD2-40FB-BFF2-5387CF43C37D}">
      <dgm:prSet/>
      <dgm:spPr/>
      <dgm:t>
        <a:bodyPr/>
        <a:lstStyle/>
        <a:p>
          <a:endParaRPr lang="en-US"/>
        </a:p>
      </dgm:t>
    </dgm:pt>
    <dgm:pt modelId="{C26DF322-F1A8-466D-920B-C1DD64745621}" type="sibTrans" cxnId="{71C3F8BD-5BD2-40FB-BFF2-5387CF43C37D}">
      <dgm:prSet/>
      <dgm:spPr/>
      <dgm:t>
        <a:bodyPr/>
        <a:lstStyle/>
        <a:p>
          <a:pPr>
            <a:lnSpc>
              <a:spcPct val="100000"/>
            </a:lnSpc>
          </a:pPr>
          <a:endParaRPr lang="en-US"/>
        </a:p>
      </dgm:t>
    </dgm:pt>
    <dgm:pt modelId="{06973B49-90AE-41CB-AA6A-F93559E7EB8F}">
      <dgm:prSet/>
      <dgm:spPr/>
      <dgm:t>
        <a:bodyPr/>
        <a:lstStyle/>
        <a:p>
          <a:pPr>
            <a:lnSpc>
              <a:spcPct val="100000"/>
            </a:lnSpc>
          </a:pPr>
          <a:r>
            <a:rPr lang="en-GB"/>
            <a:t>USP: Body treatments and fitness packages.</a:t>
          </a:r>
          <a:endParaRPr lang="en-US"/>
        </a:p>
      </dgm:t>
    </dgm:pt>
    <dgm:pt modelId="{1F8E7BF1-4A1F-4EF0-AA7A-1E72A40AA3DF}" type="parTrans" cxnId="{7DBBB5A4-2A32-4FCD-A591-6AD82BD38216}">
      <dgm:prSet/>
      <dgm:spPr/>
      <dgm:t>
        <a:bodyPr/>
        <a:lstStyle/>
        <a:p>
          <a:endParaRPr lang="en-US"/>
        </a:p>
      </dgm:t>
    </dgm:pt>
    <dgm:pt modelId="{5B414784-3305-4A9D-BDB4-7E02CB6F39E2}" type="sibTrans" cxnId="{7DBBB5A4-2A32-4FCD-A591-6AD82BD38216}">
      <dgm:prSet/>
      <dgm:spPr/>
      <dgm:t>
        <a:bodyPr/>
        <a:lstStyle/>
        <a:p>
          <a:endParaRPr lang="en-US"/>
        </a:p>
      </dgm:t>
    </dgm:pt>
    <dgm:pt modelId="{8558C1B1-508F-48F3-B51C-0D843CC6EDB5}" type="pres">
      <dgm:prSet presAssocID="{8E89F745-72CD-4197-9012-B560D1439EA5}" presName="root" presStyleCnt="0">
        <dgm:presLayoutVars>
          <dgm:dir/>
          <dgm:resizeHandles val="exact"/>
        </dgm:presLayoutVars>
      </dgm:prSet>
      <dgm:spPr/>
    </dgm:pt>
    <dgm:pt modelId="{C97DCB24-D0F6-4864-A423-A763720E45CF}" type="pres">
      <dgm:prSet presAssocID="{8E89F745-72CD-4197-9012-B560D1439EA5}" presName="container" presStyleCnt="0">
        <dgm:presLayoutVars>
          <dgm:dir/>
          <dgm:resizeHandles val="exact"/>
        </dgm:presLayoutVars>
      </dgm:prSet>
      <dgm:spPr/>
    </dgm:pt>
    <dgm:pt modelId="{801191A7-AB19-4008-857A-06BDF8B2531F}" type="pres">
      <dgm:prSet presAssocID="{119A5CA0-B24C-4DC1-B3F3-35BB295A1B46}" presName="compNode" presStyleCnt="0"/>
      <dgm:spPr/>
    </dgm:pt>
    <dgm:pt modelId="{DAA3EB20-6F31-460C-80CE-CBCC09A51591}" type="pres">
      <dgm:prSet presAssocID="{119A5CA0-B24C-4DC1-B3F3-35BB295A1B46}" presName="iconBgRect" presStyleLbl="bgShp" presStyleIdx="0" presStyleCnt="4"/>
      <dgm:spPr/>
    </dgm:pt>
    <dgm:pt modelId="{555A9C5D-CC41-4490-B1D5-F45F6CF187B4}" type="pres">
      <dgm:prSet presAssocID="{119A5CA0-B24C-4DC1-B3F3-35BB295A1B46}"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dical"/>
        </a:ext>
      </dgm:extLst>
    </dgm:pt>
    <dgm:pt modelId="{8A82C2C8-C4A6-4581-87D1-41B32A248583}" type="pres">
      <dgm:prSet presAssocID="{119A5CA0-B24C-4DC1-B3F3-35BB295A1B46}" presName="spaceRect" presStyleCnt="0"/>
      <dgm:spPr/>
    </dgm:pt>
    <dgm:pt modelId="{52FA6955-4F20-401C-A456-8EB8138C76AA}" type="pres">
      <dgm:prSet presAssocID="{119A5CA0-B24C-4DC1-B3F3-35BB295A1B46}" presName="textRect" presStyleLbl="revTx" presStyleIdx="0" presStyleCnt="4">
        <dgm:presLayoutVars>
          <dgm:chMax val="1"/>
          <dgm:chPref val="1"/>
        </dgm:presLayoutVars>
      </dgm:prSet>
      <dgm:spPr/>
    </dgm:pt>
    <dgm:pt modelId="{D236A433-83B9-458F-8AA0-E0A3EB282E48}" type="pres">
      <dgm:prSet presAssocID="{DBA4552B-93F5-49E0-935C-06368C3B9653}" presName="sibTrans" presStyleLbl="sibTrans2D1" presStyleIdx="0" presStyleCnt="0"/>
      <dgm:spPr/>
    </dgm:pt>
    <dgm:pt modelId="{B85EBC89-A20A-4ADF-A8E3-4E8B6DAD3A5D}" type="pres">
      <dgm:prSet presAssocID="{8CCC90E5-18E4-4BFC-BCFF-4F0DE6EF6503}" presName="compNode" presStyleCnt="0"/>
      <dgm:spPr/>
    </dgm:pt>
    <dgm:pt modelId="{EDB2C09F-6F8D-4281-B97F-0972E760F166}" type="pres">
      <dgm:prSet presAssocID="{8CCC90E5-18E4-4BFC-BCFF-4F0DE6EF6503}" presName="iconBgRect" presStyleLbl="bgShp" presStyleIdx="1" presStyleCnt="4"/>
      <dgm:spPr/>
    </dgm:pt>
    <dgm:pt modelId="{40A7EAAB-F660-4082-BE4F-43DFD5E41DDD}" type="pres">
      <dgm:prSet presAssocID="{8CCC90E5-18E4-4BFC-BCFF-4F0DE6EF650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Yuan"/>
        </a:ext>
      </dgm:extLst>
    </dgm:pt>
    <dgm:pt modelId="{94844E82-2A68-4F06-BA57-568948359448}" type="pres">
      <dgm:prSet presAssocID="{8CCC90E5-18E4-4BFC-BCFF-4F0DE6EF6503}" presName="spaceRect" presStyleCnt="0"/>
      <dgm:spPr/>
    </dgm:pt>
    <dgm:pt modelId="{BD4BBBCF-8168-4CEA-A09C-AD1E0222B4FC}" type="pres">
      <dgm:prSet presAssocID="{8CCC90E5-18E4-4BFC-BCFF-4F0DE6EF6503}" presName="textRect" presStyleLbl="revTx" presStyleIdx="1" presStyleCnt="4">
        <dgm:presLayoutVars>
          <dgm:chMax val="1"/>
          <dgm:chPref val="1"/>
        </dgm:presLayoutVars>
      </dgm:prSet>
      <dgm:spPr/>
    </dgm:pt>
    <dgm:pt modelId="{8C8AF817-A397-4766-9CF7-06F3F7C1578B}" type="pres">
      <dgm:prSet presAssocID="{68730E77-73B8-4D43-BBCF-268D3B9EAE8C}" presName="sibTrans" presStyleLbl="sibTrans2D1" presStyleIdx="0" presStyleCnt="0"/>
      <dgm:spPr/>
    </dgm:pt>
    <dgm:pt modelId="{82438FE0-8BC6-46AF-B908-7A5AD6D23319}" type="pres">
      <dgm:prSet presAssocID="{82914207-F3F9-4D89-888B-DCD473E74573}" presName="compNode" presStyleCnt="0"/>
      <dgm:spPr/>
    </dgm:pt>
    <dgm:pt modelId="{417F1D00-49BC-4228-A749-AF05C30701C7}" type="pres">
      <dgm:prSet presAssocID="{82914207-F3F9-4D89-888B-DCD473E74573}" presName="iconBgRect" presStyleLbl="bgShp" presStyleIdx="2" presStyleCnt="4"/>
      <dgm:spPr/>
    </dgm:pt>
    <dgm:pt modelId="{1084682F-EAAA-4545-BB10-1DF7A94F62BE}" type="pres">
      <dgm:prSet presAssocID="{82914207-F3F9-4D89-888B-DCD473E7457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umbbell"/>
        </a:ext>
      </dgm:extLst>
    </dgm:pt>
    <dgm:pt modelId="{F9AA4F7F-6C5A-4E99-89CC-5C1DCB3DDF34}" type="pres">
      <dgm:prSet presAssocID="{82914207-F3F9-4D89-888B-DCD473E74573}" presName="spaceRect" presStyleCnt="0"/>
      <dgm:spPr/>
    </dgm:pt>
    <dgm:pt modelId="{2D28A692-41DD-44E8-9EE5-9FE458A2BBFF}" type="pres">
      <dgm:prSet presAssocID="{82914207-F3F9-4D89-888B-DCD473E74573}" presName="textRect" presStyleLbl="revTx" presStyleIdx="2" presStyleCnt="4">
        <dgm:presLayoutVars>
          <dgm:chMax val="1"/>
          <dgm:chPref val="1"/>
        </dgm:presLayoutVars>
      </dgm:prSet>
      <dgm:spPr/>
    </dgm:pt>
    <dgm:pt modelId="{531A949C-121E-4E56-BBDD-6115B1C3B0AB}" type="pres">
      <dgm:prSet presAssocID="{C26DF322-F1A8-466D-920B-C1DD64745621}" presName="sibTrans" presStyleLbl="sibTrans2D1" presStyleIdx="0" presStyleCnt="0"/>
      <dgm:spPr/>
    </dgm:pt>
    <dgm:pt modelId="{77B96972-CF76-407A-8993-EB74BE88A0B4}" type="pres">
      <dgm:prSet presAssocID="{06973B49-90AE-41CB-AA6A-F93559E7EB8F}" presName="compNode" presStyleCnt="0"/>
      <dgm:spPr/>
    </dgm:pt>
    <dgm:pt modelId="{F10048B8-5327-4B4C-A9E4-F9E80AE889CB}" type="pres">
      <dgm:prSet presAssocID="{06973B49-90AE-41CB-AA6A-F93559E7EB8F}" presName="iconBgRect" presStyleLbl="bgShp" presStyleIdx="3" presStyleCnt="4"/>
      <dgm:spPr/>
    </dgm:pt>
    <dgm:pt modelId="{7150AAC5-6DCE-4231-B5E0-56FF11061513}" type="pres">
      <dgm:prSet presAssocID="{06973B49-90AE-41CB-AA6A-F93559E7EB8F}"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ody Builder"/>
        </a:ext>
      </dgm:extLst>
    </dgm:pt>
    <dgm:pt modelId="{DE74F3FA-4ACF-4DA0-A9B3-61BF49EEA85B}" type="pres">
      <dgm:prSet presAssocID="{06973B49-90AE-41CB-AA6A-F93559E7EB8F}" presName="spaceRect" presStyleCnt="0"/>
      <dgm:spPr/>
    </dgm:pt>
    <dgm:pt modelId="{8D1A7899-AEB4-4A79-8CB3-129529665272}" type="pres">
      <dgm:prSet presAssocID="{06973B49-90AE-41CB-AA6A-F93559E7EB8F}" presName="textRect" presStyleLbl="revTx" presStyleIdx="3" presStyleCnt="4">
        <dgm:presLayoutVars>
          <dgm:chMax val="1"/>
          <dgm:chPref val="1"/>
        </dgm:presLayoutVars>
      </dgm:prSet>
      <dgm:spPr/>
    </dgm:pt>
  </dgm:ptLst>
  <dgm:cxnLst>
    <dgm:cxn modelId="{CB2C931C-79B1-4ACE-974D-F2561364427F}" type="presOf" srcId="{8E89F745-72CD-4197-9012-B560D1439EA5}" destId="{8558C1B1-508F-48F3-B51C-0D843CC6EDB5}" srcOrd="0" destOrd="0" presId="urn:microsoft.com/office/officeart/2018/2/layout/IconCircleList"/>
    <dgm:cxn modelId="{B093D725-C2FC-4831-A5CA-7ADA37D34106}" type="presOf" srcId="{68730E77-73B8-4D43-BBCF-268D3B9EAE8C}" destId="{8C8AF817-A397-4766-9CF7-06F3F7C1578B}" srcOrd="0" destOrd="0" presId="urn:microsoft.com/office/officeart/2018/2/layout/IconCircleList"/>
    <dgm:cxn modelId="{96496737-632C-414E-AE04-D21D34912842}" srcId="{8E89F745-72CD-4197-9012-B560D1439EA5}" destId="{119A5CA0-B24C-4DC1-B3F3-35BB295A1B46}" srcOrd="0" destOrd="0" parTransId="{9DD74B0B-4D80-40EB-8049-4EE7DACB32A3}" sibTransId="{DBA4552B-93F5-49E0-935C-06368C3B9653}"/>
    <dgm:cxn modelId="{1B374169-03B0-4B47-996D-DE48B41728DF}" type="presOf" srcId="{82914207-F3F9-4D89-888B-DCD473E74573}" destId="{2D28A692-41DD-44E8-9EE5-9FE458A2BBFF}" srcOrd="0" destOrd="0" presId="urn:microsoft.com/office/officeart/2018/2/layout/IconCircleList"/>
    <dgm:cxn modelId="{76434B6D-51BC-454E-96F5-9AF4750E64DC}" type="presOf" srcId="{DBA4552B-93F5-49E0-935C-06368C3B9653}" destId="{D236A433-83B9-458F-8AA0-E0A3EB282E48}" srcOrd="0" destOrd="0" presId="urn:microsoft.com/office/officeart/2018/2/layout/IconCircleList"/>
    <dgm:cxn modelId="{90E3BE78-030B-4469-9F3B-CE3FD3D2AB59}" srcId="{8E89F745-72CD-4197-9012-B560D1439EA5}" destId="{8CCC90E5-18E4-4BFC-BCFF-4F0DE6EF6503}" srcOrd="1" destOrd="0" parTransId="{04C98158-FC25-4C54-8961-F2898CC87D13}" sibTransId="{68730E77-73B8-4D43-BBCF-268D3B9EAE8C}"/>
    <dgm:cxn modelId="{DA25BD9B-9ADC-46A7-8AF2-8393F6A41757}" type="presOf" srcId="{8CCC90E5-18E4-4BFC-BCFF-4F0DE6EF6503}" destId="{BD4BBBCF-8168-4CEA-A09C-AD1E0222B4FC}" srcOrd="0" destOrd="0" presId="urn:microsoft.com/office/officeart/2018/2/layout/IconCircleList"/>
    <dgm:cxn modelId="{7DBBB5A4-2A32-4FCD-A591-6AD82BD38216}" srcId="{8E89F745-72CD-4197-9012-B560D1439EA5}" destId="{06973B49-90AE-41CB-AA6A-F93559E7EB8F}" srcOrd="3" destOrd="0" parTransId="{1F8E7BF1-4A1F-4EF0-AA7A-1E72A40AA3DF}" sibTransId="{5B414784-3305-4A9D-BDB4-7E02CB6F39E2}"/>
    <dgm:cxn modelId="{427C6BAD-B102-4A26-9572-78C55BF2F9BC}" type="presOf" srcId="{119A5CA0-B24C-4DC1-B3F3-35BB295A1B46}" destId="{52FA6955-4F20-401C-A456-8EB8138C76AA}" srcOrd="0" destOrd="0" presId="urn:microsoft.com/office/officeart/2018/2/layout/IconCircleList"/>
    <dgm:cxn modelId="{9F2A15B7-954A-4866-BF94-EDAAF974D1A2}" type="presOf" srcId="{C26DF322-F1A8-466D-920B-C1DD64745621}" destId="{531A949C-121E-4E56-BBDD-6115B1C3B0AB}" srcOrd="0" destOrd="0" presId="urn:microsoft.com/office/officeart/2018/2/layout/IconCircleList"/>
    <dgm:cxn modelId="{71C3F8BD-5BD2-40FB-BFF2-5387CF43C37D}" srcId="{8E89F745-72CD-4197-9012-B560D1439EA5}" destId="{82914207-F3F9-4D89-888B-DCD473E74573}" srcOrd="2" destOrd="0" parTransId="{C306EDDD-7B20-4382-B62C-2685FC34114C}" sibTransId="{C26DF322-F1A8-466D-920B-C1DD64745621}"/>
    <dgm:cxn modelId="{AED082FD-3CB5-43E2-ABC3-EC3A6D29DD73}" type="presOf" srcId="{06973B49-90AE-41CB-AA6A-F93559E7EB8F}" destId="{8D1A7899-AEB4-4A79-8CB3-129529665272}" srcOrd="0" destOrd="0" presId="urn:microsoft.com/office/officeart/2018/2/layout/IconCircleList"/>
    <dgm:cxn modelId="{852F7ACE-ADB1-4459-98A1-9A880089042A}" type="presParOf" srcId="{8558C1B1-508F-48F3-B51C-0D843CC6EDB5}" destId="{C97DCB24-D0F6-4864-A423-A763720E45CF}" srcOrd="0" destOrd="0" presId="urn:microsoft.com/office/officeart/2018/2/layout/IconCircleList"/>
    <dgm:cxn modelId="{0E028CC9-59D2-422D-A7CE-B456263F568A}" type="presParOf" srcId="{C97DCB24-D0F6-4864-A423-A763720E45CF}" destId="{801191A7-AB19-4008-857A-06BDF8B2531F}" srcOrd="0" destOrd="0" presId="urn:microsoft.com/office/officeart/2018/2/layout/IconCircleList"/>
    <dgm:cxn modelId="{70D9EFD4-03A8-4FA2-AC71-F602458BB1FA}" type="presParOf" srcId="{801191A7-AB19-4008-857A-06BDF8B2531F}" destId="{DAA3EB20-6F31-460C-80CE-CBCC09A51591}" srcOrd="0" destOrd="0" presId="urn:microsoft.com/office/officeart/2018/2/layout/IconCircleList"/>
    <dgm:cxn modelId="{A0EEBF67-7C71-457E-919A-C07D71CE92E9}" type="presParOf" srcId="{801191A7-AB19-4008-857A-06BDF8B2531F}" destId="{555A9C5D-CC41-4490-B1D5-F45F6CF187B4}" srcOrd="1" destOrd="0" presId="urn:microsoft.com/office/officeart/2018/2/layout/IconCircleList"/>
    <dgm:cxn modelId="{E944E669-0D92-4D05-A9E7-01600991402E}" type="presParOf" srcId="{801191A7-AB19-4008-857A-06BDF8B2531F}" destId="{8A82C2C8-C4A6-4581-87D1-41B32A248583}" srcOrd="2" destOrd="0" presId="urn:microsoft.com/office/officeart/2018/2/layout/IconCircleList"/>
    <dgm:cxn modelId="{B07ECCC3-721B-44C3-85CE-A4CB5BA6EBFD}" type="presParOf" srcId="{801191A7-AB19-4008-857A-06BDF8B2531F}" destId="{52FA6955-4F20-401C-A456-8EB8138C76AA}" srcOrd="3" destOrd="0" presId="urn:microsoft.com/office/officeart/2018/2/layout/IconCircleList"/>
    <dgm:cxn modelId="{5EB4242C-23F1-4432-9E3D-32B254849FCD}" type="presParOf" srcId="{C97DCB24-D0F6-4864-A423-A763720E45CF}" destId="{D236A433-83B9-458F-8AA0-E0A3EB282E48}" srcOrd="1" destOrd="0" presId="urn:microsoft.com/office/officeart/2018/2/layout/IconCircleList"/>
    <dgm:cxn modelId="{DAE810DA-39A5-4C82-9E90-A5AFFAA940AC}" type="presParOf" srcId="{C97DCB24-D0F6-4864-A423-A763720E45CF}" destId="{B85EBC89-A20A-4ADF-A8E3-4E8B6DAD3A5D}" srcOrd="2" destOrd="0" presId="urn:microsoft.com/office/officeart/2018/2/layout/IconCircleList"/>
    <dgm:cxn modelId="{A1D2DBE4-BF02-4239-9A18-FFE20F511D3D}" type="presParOf" srcId="{B85EBC89-A20A-4ADF-A8E3-4E8B6DAD3A5D}" destId="{EDB2C09F-6F8D-4281-B97F-0972E760F166}" srcOrd="0" destOrd="0" presId="urn:microsoft.com/office/officeart/2018/2/layout/IconCircleList"/>
    <dgm:cxn modelId="{833273EB-3A43-4DAD-8B1D-00F7A2102823}" type="presParOf" srcId="{B85EBC89-A20A-4ADF-A8E3-4E8B6DAD3A5D}" destId="{40A7EAAB-F660-4082-BE4F-43DFD5E41DDD}" srcOrd="1" destOrd="0" presId="urn:microsoft.com/office/officeart/2018/2/layout/IconCircleList"/>
    <dgm:cxn modelId="{F3B49090-4B75-4502-979D-5C887F955B44}" type="presParOf" srcId="{B85EBC89-A20A-4ADF-A8E3-4E8B6DAD3A5D}" destId="{94844E82-2A68-4F06-BA57-568948359448}" srcOrd="2" destOrd="0" presId="urn:microsoft.com/office/officeart/2018/2/layout/IconCircleList"/>
    <dgm:cxn modelId="{40595B74-6B48-48E4-8258-C7C7DF5E1B32}" type="presParOf" srcId="{B85EBC89-A20A-4ADF-A8E3-4E8B6DAD3A5D}" destId="{BD4BBBCF-8168-4CEA-A09C-AD1E0222B4FC}" srcOrd="3" destOrd="0" presId="urn:microsoft.com/office/officeart/2018/2/layout/IconCircleList"/>
    <dgm:cxn modelId="{872B1032-D46A-40F0-8B4B-12496B2F257F}" type="presParOf" srcId="{C97DCB24-D0F6-4864-A423-A763720E45CF}" destId="{8C8AF817-A397-4766-9CF7-06F3F7C1578B}" srcOrd="3" destOrd="0" presId="urn:microsoft.com/office/officeart/2018/2/layout/IconCircleList"/>
    <dgm:cxn modelId="{B66CC065-7DAC-4611-9899-865D0A595A46}" type="presParOf" srcId="{C97DCB24-D0F6-4864-A423-A763720E45CF}" destId="{82438FE0-8BC6-46AF-B908-7A5AD6D23319}" srcOrd="4" destOrd="0" presId="urn:microsoft.com/office/officeart/2018/2/layout/IconCircleList"/>
    <dgm:cxn modelId="{0A487C69-57DF-4A98-A63F-B13235174D4D}" type="presParOf" srcId="{82438FE0-8BC6-46AF-B908-7A5AD6D23319}" destId="{417F1D00-49BC-4228-A749-AF05C30701C7}" srcOrd="0" destOrd="0" presId="urn:microsoft.com/office/officeart/2018/2/layout/IconCircleList"/>
    <dgm:cxn modelId="{096286A7-7BB8-43D4-AEA9-EE297888344C}" type="presParOf" srcId="{82438FE0-8BC6-46AF-B908-7A5AD6D23319}" destId="{1084682F-EAAA-4545-BB10-1DF7A94F62BE}" srcOrd="1" destOrd="0" presId="urn:microsoft.com/office/officeart/2018/2/layout/IconCircleList"/>
    <dgm:cxn modelId="{F782FF3B-1DF8-4D01-AF97-6E038949B2B5}" type="presParOf" srcId="{82438FE0-8BC6-46AF-B908-7A5AD6D23319}" destId="{F9AA4F7F-6C5A-4E99-89CC-5C1DCB3DDF34}" srcOrd="2" destOrd="0" presId="urn:microsoft.com/office/officeart/2018/2/layout/IconCircleList"/>
    <dgm:cxn modelId="{16BB9543-A6BB-4797-9E4F-45F52C0F848F}" type="presParOf" srcId="{82438FE0-8BC6-46AF-B908-7A5AD6D23319}" destId="{2D28A692-41DD-44E8-9EE5-9FE458A2BBFF}" srcOrd="3" destOrd="0" presId="urn:microsoft.com/office/officeart/2018/2/layout/IconCircleList"/>
    <dgm:cxn modelId="{220DCD8B-7228-4740-9DBE-40C95D969D19}" type="presParOf" srcId="{C97DCB24-D0F6-4864-A423-A763720E45CF}" destId="{531A949C-121E-4E56-BBDD-6115B1C3B0AB}" srcOrd="5" destOrd="0" presId="urn:microsoft.com/office/officeart/2018/2/layout/IconCircleList"/>
    <dgm:cxn modelId="{73CD713C-73D2-4B4A-91CB-CCBA8070EF52}" type="presParOf" srcId="{C97DCB24-D0F6-4864-A423-A763720E45CF}" destId="{77B96972-CF76-407A-8993-EB74BE88A0B4}" srcOrd="6" destOrd="0" presId="urn:microsoft.com/office/officeart/2018/2/layout/IconCircleList"/>
    <dgm:cxn modelId="{9A4D5FD0-E1E0-4850-945B-06016D6E4A7A}" type="presParOf" srcId="{77B96972-CF76-407A-8993-EB74BE88A0B4}" destId="{F10048B8-5327-4B4C-A9E4-F9E80AE889CB}" srcOrd="0" destOrd="0" presId="urn:microsoft.com/office/officeart/2018/2/layout/IconCircleList"/>
    <dgm:cxn modelId="{2E7EA247-8D4F-4F58-A0E0-A36A1AEDB985}" type="presParOf" srcId="{77B96972-CF76-407A-8993-EB74BE88A0B4}" destId="{7150AAC5-6DCE-4231-B5E0-56FF11061513}" srcOrd="1" destOrd="0" presId="urn:microsoft.com/office/officeart/2018/2/layout/IconCircleList"/>
    <dgm:cxn modelId="{063C6947-5E13-47A8-940B-A3CB18D90241}" type="presParOf" srcId="{77B96972-CF76-407A-8993-EB74BE88A0B4}" destId="{DE74F3FA-4ACF-4DA0-A9B3-61BF49EEA85B}" srcOrd="2" destOrd="0" presId="urn:microsoft.com/office/officeart/2018/2/layout/IconCircleList"/>
    <dgm:cxn modelId="{E75465F3-D8AA-407B-8B90-CD322BF00BA1}" type="presParOf" srcId="{77B96972-CF76-407A-8993-EB74BE88A0B4}" destId="{8D1A7899-AEB4-4A79-8CB3-129529665272}"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1941020-4809-4C0C-8EC4-22171524CAE2}"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F76A822B-43D6-4E94-BCE8-B5B0DA6E98BE}">
      <dgm:prSet/>
      <dgm:spPr/>
      <dgm:t>
        <a:bodyPr/>
        <a:lstStyle/>
        <a:p>
          <a:r>
            <a:rPr lang="en-GB"/>
            <a:t>Trained &amp; qualified </a:t>
          </a:r>
          <a:endParaRPr lang="en-US"/>
        </a:p>
      </dgm:t>
    </dgm:pt>
    <dgm:pt modelId="{E54A1490-821E-401C-938A-CD343902A297}" type="parTrans" cxnId="{0433B4EA-09CD-41A5-A4BC-8DBFD1D9F07F}">
      <dgm:prSet/>
      <dgm:spPr/>
      <dgm:t>
        <a:bodyPr/>
        <a:lstStyle/>
        <a:p>
          <a:endParaRPr lang="en-US"/>
        </a:p>
      </dgm:t>
    </dgm:pt>
    <dgm:pt modelId="{CBD59BB1-A0B4-4ABB-9BC7-DD8688B3C543}" type="sibTrans" cxnId="{0433B4EA-09CD-41A5-A4BC-8DBFD1D9F07F}">
      <dgm:prSet/>
      <dgm:spPr/>
      <dgm:t>
        <a:bodyPr/>
        <a:lstStyle/>
        <a:p>
          <a:endParaRPr lang="en-US"/>
        </a:p>
      </dgm:t>
    </dgm:pt>
    <dgm:pt modelId="{C6F62D3D-48C7-49F7-9371-8BA982EB1E19}">
      <dgm:prSet/>
      <dgm:spPr/>
      <dgm:t>
        <a:bodyPr/>
        <a:lstStyle/>
        <a:p>
          <a:r>
            <a:rPr lang="en-GB"/>
            <a:t>Experienced</a:t>
          </a:r>
          <a:endParaRPr lang="en-US"/>
        </a:p>
      </dgm:t>
    </dgm:pt>
    <dgm:pt modelId="{7EA41349-4531-47A4-8E7A-56D3684455C4}" type="parTrans" cxnId="{DBC5420B-FFB2-4A9C-B8FB-6170362C730C}">
      <dgm:prSet/>
      <dgm:spPr/>
      <dgm:t>
        <a:bodyPr/>
        <a:lstStyle/>
        <a:p>
          <a:endParaRPr lang="en-US"/>
        </a:p>
      </dgm:t>
    </dgm:pt>
    <dgm:pt modelId="{DBB5F5BC-10D6-499C-9F05-FAD052560A77}" type="sibTrans" cxnId="{DBC5420B-FFB2-4A9C-B8FB-6170362C730C}">
      <dgm:prSet/>
      <dgm:spPr/>
      <dgm:t>
        <a:bodyPr/>
        <a:lstStyle/>
        <a:p>
          <a:endParaRPr lang="en-US"/>
        </a:p>
      </dgm:t>
    </dgm:pt>
    <dgm:pt modelId="{485E3910-1094-4B3D-B551-EF3BF391A23D}">
      <dgm:prSet/>
      <dgm:spPr/>
      <dgm:t>
        <a:bodyPr/>
        <a:lstStyle/>
        <a:p>
          <a:r>
            <a:rPr lang="en-GB"/>
            <a:t>Learning business skills to understand how to manage the business properly</a:t>
          </a:r>
          <a:endParaRPr lang="en-US"/>
        </a:p>
      </dgm:t>
    </dgm:pt>
    <dgm:pt modelId="{14F39854-3CFF-443D-8680-03AF764F243E}" type="parTrans" cxnId="{32F920B7-5D12-482F-980F-AF8AA3F6D4AA}">
      <dgm:prSet/>
      <dgm:spPr/>
      <dgm:t>
        <a:bodyPr/>
        <a:lstStyle/>
        <a:p>
          <a:endParaRPr lang="en-US"/>
        </a:p>
      </dgm:t>
    </dgm:pt>
    <dgm:pt modelId="{06378BEC-B673-4D40-8C46-5E40D7CEC9DB}" type="sibTrans" cxnId="{32F920B7-5D12-482F-980F-AF8AA3F6D4AA}">
      <dgm:prSet/>
      <dgm:spPr/>
      <dgm:t>
        <a:bodyPr/>
        <a:lstStyle/>
        <a:p>
          <a:endParaRPr lang="en-US"/>
        </a:p>
      </dgm:t>
    </dgm:pt>
    <dgm:pt modelId="{304DE359-1899-416B-B822-AFAAD1A8AA06}">
      <dgm:prSet/>
      <dgm:spPr/>
      <dgm:t>
        <a:bodyPr/>
        <a:lstStyle/>
        <a:p>
          <a:r>
            <a:rPr lang="en-GB"/>
            <a:t>Professional sculpting machines</a:t>
          </a:r>
          <a:endParaRPr lang="en-US"/>
        </a:p>
      </dgm:t>
    </dgm:pt>
    <dgm:pt modelId="{508A499F-4FA6-4653-8CBB-A02D953F5987}" type="parTrans" cxnId="{AE9489D6-40CC-4E84-BFB5-B0AD0DF97F5C}">
      <dgm:prSet/>
      <dgm:spPr/>
      <dgm:t>
        <a:bodyPr/>
        <a:lstStyle/>
        <a:p>
          <a:endParaRPr lang="en-US"/>
        </a:p>
      </dgm:t>
    </dgm:pt>
    <dgm:pt modelId="{EA7DE502-7938-449C-AF62-DF939F50110E}" type="sibTrans" cxnId="{AE9489D6-40CC-4E84-BFB5-B0AD0DF97F5C}">
      <dgm:prSet/>
      <dgm:spPr/>
      <dgm:t>
        <a:bodyPr/>
        <a:lstStyle/>
        <a:p>
          <a:endParaRPr lang="en-US"/>
        </a:p>
      </dgm:t>
    </dgm:pt>
    <dgm:pt modelId="{19F2EC4F-4752-4FA7-A409-1BEA62D0D61B}">
      <dgm:prSet/>
      <dgm:spPr/>
      <dgm:t>
        <a:bodyPr/>
        <a:lstStyle/>
        <a:p>
          <a:r>
            <a:rPr lang="en-GB"/>
            <a:t>Excellent location</a:t>
          </a:r>
          <a:endParaRPr lang="en-US"/>
        </a:p>
      </dgm:t>
    </dgm:pt>
    <dgm:pt modelId="{AB3778AE-D765-46FD-9B83-CA3597686F76}" type="parTrans" cxnId="{A04A22AC-241B-4B53-BF6C-10F928D82850}">
      <dgm:prSet/>
      <dgm:spPr/>
      <dgm:t>
        <a:bodyPr/>
        <a:lstStyle/>
        <a:p>
          <a:endParaRPr lang="en-US"/>
        </a:p>
      </dgm:t>
    </dgm:pt>
    <dgm:pt modelId="{E1E00D6B-E5B0-4CAF-AE6C-B9F5CA1CF3EC}" type="sibTrans" cxnId="{A04A22AC-241B-4B53-BF6C-10F928D82850}">
      <dgm:prSet/>
      <dgm:spPr/>
      <dgm:t>
        <a:bodyPr/>
        <a:lstStyle/>
        <a:p>
          <a:endParaRPr lang="en-US"/>
        </a:p>
      </dgm:t>
    </dgm:pt>
    <dgm:pt modelId="{BD59A1BA-96B7-4379-8965-CEACF8CF9145}">
      <dgm:prSet/>
      <dgm:spPr/>
      <dgm:t>
        <a:bodyPr/>
        <a:lstStyle/>
        <a:p>
          <a:r>
            <a:rPr lang="en-GB"/>
            <a:t>Profitable business</a:t>
          </a:r>
          <a:endParaRPr lang="en-US"/>
        </a:p>
      </dgm:t>
    </dgm:pt>
    <dgm:pt modelId="{67530726-856D-43D1-9646-5B3759A653A8}" type="parTrans" cxnId="{A4442967-DF14-4A6A-AC71-4993EDE56A40}">
      <dgm:prSet/>
      <dgm:spPr/>
      <dgm:t>
        <a:bodyPr/>
        <a:lstStyle/>
        <a:p>
          <a:endParaRPr lang="en-US"/>
        </a:p>
      </dgm:t>
    </dgm:pt>
    <dgm:pt modelId="{D9169AF7-1B62-4A64-A4A3-AADA902D3F5F}" type="sibTrans" cxnId="{A4442967-DF14-4A6A-AC71-4993EDE56A40}">
      <dgm:prSet/>
      <dgm:spPr/>
      <dgm:t>
        <a:bodyPr/>
        <a:lstStyle/>
        <a:p>
          <a:endParaRPr lang="en-US"/>
        </a:p>
      </dgm:t>
    </dgm:pt>
    <dgm:pt modelId="{273DA498-CB2F-4839-A5EE-CCCAC845CA86}" type="pres">
      <dgm:prSet presAssocID="{E1941020-4809-4C0C-8EC4-22171524CAE2}" presName="root" presStyleCnt="0">
        <dgm:presLayoutVars>
          <dgm:dir/>
          <dgm:resizeHandles val="exact"/>
        </dgm:presLayoutVars>
      </dgm:prSet>
      <dgm:spPr/>
    </dgm:pt>
    <dgm:pt modelId="{9B7C17C6-96B2-405A-B6DF-1EE9EE555C85}" type="pres">
      <dgm:prSet presAssocID="{F76A822B-43D6-4E94-BCE8-B5B0DA6E98BE}" presName="compNode" presStyleCnt="0"/>
      <dgm:spPr/>
    </dgm:pt>
    <dgm:pt modelId="{C9078897-E07E-44BC-8B10-A814A940E79A}" type="pres">
      <dgm:prSet presAssocID="{F76A822B-43D6-4E94-BCE8-B5B0DA6E98B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Roll"/>
        </a:ext>
      </dgm:extLst>
    </dgm:pt>
    <dgm:pt modelId="{ABE3AC3B-C875-4C43-998E-25F03AC01891}" type="pres">
      <dgm:prSet presAssocID="{F76A822B-43D6-4E94-BCE8-B5B0DA6E98BE}" presName="spaceRect" presStyleCnt="0"/>
      <dgm:spPr/>
    </dgm:pt>
    <dgm:pt modelId="{1B6679E5-85A8-4339-B571-F55F752EBF07}" type="pres">
      <dgm:prSet presAssocID="{F76A822B-43D6-4E94-BCE8-B5B0DA6E98BE}" presName="textRect" presStyleLbl="revTx" presStyleIdx="0" presStyleCnt="6">
        <dgm:presLayoutVars>
          <dgm:chMax val="1"/>
          <dgm:chPref val="1"/>
        </dgm:presLayoutVars>
      </dgm:prSet>
      <dgm:spPr/>
    </dgm:pt>
    <dgm:pt modelId="{22307227-9E0A-471E-BB69-6DAB60B10B78}" type="pres">
      <dgm:prSet presAssocID="{CBD59BB1-A0B4-4ABB-9BC7-DD8688B3C543}" presName="sibTrans" presStyleCnt="0"/>
      <dgm:spPr/>
    </dgm:pt>
    <dgm:pt modelId="{34EFB589-B9CB-4BAA-A9EA-34CE13FB7609}" type="pres">
      <dgm:prSet presAssocID="{C6F62D3D-48C7-49F7-9371-8BA982EB1E19}" presName="compNode" presStyleCnt="0"/>
      <dgm:spPr/>
    </dgm:pt>
    <dgm:pt modelId="{5A115966-34AE-4451-9679-4B38BB658542}" type="pres">
      <dgm:prSet presAssocID="{C6F62D3D-48C7-49F7-9371-8BA982EB1E19}"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0483B161-8DAF-4298-ABF7-275626EFD5D7}" type="pres">
      <dgm:prSet presAssocID="{C6F62D3D-48C7-49F7-9371-8BA982EB1E19}" presName="spaceRect" presStyleCnt="0"/>
      <dgm:spPr/>
    </dgm:pt>
    <dgm:pt modelId="{CAFC6D1B-C677-4F94-9A21-6B0D6864C9FD}" type="pres">
      <dgm:prSet presAssocID="{C6F62D3D-48C7-49F7-9371-8BA982EB1E19}" presName="textRect" presStyleLbl="revTx" presStyleIdx="1" presStyleCnt="6">
        <dgm:presLayoutVars>
          <dgm:chMax val="1"/>
          <dgm:chPref val="1"/>
        </dgm:presLayoutVars>
      </dgm:prSet>
      <dgm:spPr/>
    </dgm:pt>
    <dgm:pt modelId="{7A361F71-C2E4-4467-BBE6-06F19F0A79CF}" type="pres">
      <dgm:prSet presAssocID="{DBB5F5BC-10D6-499C-9F05-FAD052560A77}" presName="sibTrans" presStyleCnt="0"/>
      <dgm:spPr/>
    </dgm:pt>
    <dgm:pt modelId="{91B4DEB8-9BC5-489E-B809-6D59F24AB3B4}" type="pres">
      <dgm:prSet presAssocID="{485E3910-1094-4B3D-B551-EF3BF391A23D}" presName="compNode" presStyleCnt="0"/>
      <dgm:spPr/>
    </dgm:pt>
    <dgm:pt modelId="{B0A602C9-1859-4B22-A2B9-F705979C1905}" type="pres">
      <dgm:prSet presAssocID="{485E3910-1094-4B3D-B551-EF3BF391A23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42533383-CE5A-470F-9164-5032333D292C}" type="pres">
      <dgm:prSet presAssocID="{485E3910-1094-4B3D-B551-EF3BF391A23D}" presName="spaceRect" presStyleCnt="0"/>
      <dgm:spPr/>
    </dgm:pt>
    <dgm:pt modelId="{082A615F-99BB-4F1B-96C4-5C1C0DCCEAEB}" type="pres">
      <dgm:prSet presAssocID="{485E3910-1094-4B3D-B551-EF3BF391A23D}" presName="textRect" presStyleLbl="revTx" presStyleIdx="2" presStyleCnt="6">
        <dgm:presLayoutVars>
          <dgm:chMax val="1"/>
          <dgm:chPref val="1"/>
        </dgm:presLayoutVars>
      </dgm:prSet>
      <dgm:spPr/>
    </dgm:pt>
    <dgm:pt modelId="{83F50774-B00A-4112-BB76-FE63303B452E}" type="pres">
      <dgm:prSet presAssocID="{06378BEC-B673-4D40-8C46-5E40D7CEC9DB}" presName="sibTrans" presStyleCnt="0"/>
      <dgm:spPr/>
    </dgm:pt>
    <dgm:pt modelId="{F4C00459-3F0E-431A-98E1-E8079C8D64AC}" type="pres">
      <dgm:prSet presAssocID="{304DE359-1899-416B-B822-AFAAD1A8AA06}" presName="compNode" presStyleCnt="0"/>
      <dgm:spPr/>
    </dgm:pt>
    <dgm:pt modelId="{E89B4CC9-AEDF-4919-9C81-FA0A2C0F59B9}" type="pres">
      <dgm:prSet presAssocID="{304DE359-1899-416B-B822-AFAAD1A8AA06}"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ears"/>
        </a:ext>
      </dgm:extLst>
    </dgm:pt>
    <dgm:pt modelId="{A4184441-8B2B-4C77-8EC6-F6B766BFCB0B}" type="pres">
      <dgm:prSet presAssocID="{304DE359-1899-416B-B822-AFAAD1A8AA06}" presName="spaceRect" presStyleCnt="0"/>
      <dgm:spPr/>
    </dgm:pt>
    <dgm:pt modelId="{A1A63A51-6BDE-4150-B782-5B57268D331B}" type="pres">
      <dgm:prSet presAssocID="{304DE359-1899-416B-B822-AFAAD1A8AA06}" presName="textRect" presStyleLbl="revTx" presStyleIdx="3" presStyleCnt="6">
        <dgm:presLayoutVars>
          <dgm:chMax val="1"/>
          <dgm:chPref val="1"/>
        </dgm:presLayoutVars>
      </dgm:prSet>
      <dgm:spPr/>
    </dgm:pt>
    <dgm:pt modelId="{165BA25C-4225-40BA-B6EF-42F8C191E0A4}" type="pres">
      <dgm:prSet presAssocID="{EA7DE502-7938-449C-AF62-DF939F50110E}" presName="sibTrans" presStyleCnt="0"/>
      <dgm:spPr/>
    </dgm:pt>
    <dgm:pt modelId="{CC7B18DB-07A3-4256-AF6F-70269C0C972D}" type="pres">
      <dgm:prSet presAssocID="{19F2EC4F-4752-4FA7-A409-1BEA62D0D61B}" presName="compNode" presStyleCnt="0"/>
      <dgm:spPr/>
    </dgm:pt>
    <dgm:pt modelId="{BA3ABB88-F55C-49CD-ADB2-A77A92788125}" type="pres">
      <dgm:prSet presAssocID="{19F2EC4F-4752-4FA7-A409-1BEA62D0D61B}"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arker"/>
        </a:ext>
      </dgm:extLst>
    </dgm:pt>
    <dgm:pt modelId="{F50DEF41-50EF-4701-96CC-68C855D7D3A4}" type="pres">
      <dgm:prSet presAssocID="{19F2EC4F-4752-4FA7-A409-1BEA62D0D61B}" presName="spaceRect" presStyleCnt="0"/>
      <dgm:spPr/>
    </dgm:pt>
    <dgm:pt modelId="{8C51D00E-DDE2-4A1C-861A-925C631F0107}" type="pres">
      <dgm:prSet presAssocID="{19F2EC4F-4752-4FA7-A409-1BEA62D0D61B}" presName="textRect" presStyleLbl="revTx" presStyleIdx="4" presStyleCnt="6">
        <dgm:presLayoutVars>
          <dgm:chMax val="1"/>
          <dgm:chPref val="1"/>
        </dgm:presLayoutVars>
      </dgm:prSet>
      <dgm:spPr/>
    </dgm:pt>
    <dgm:pt modelId="{31916D59-89E2-4703-98D0-2046CD220C36}" type="pres">
      <dgm:prSet presAssocID="{E1E00D6B-E5B0-4CAF-AE6C-B9F5CA1CF3EC}" presName="sibTrans" presStyleCnt="0"/>
      <dgm:spPr/>
    </dgm:pt>
    <dgm:pt modelId="{3A21BABA-8A78-4E21-A165-262A15EF1E42}" type="pres">
      <dgm:prSet presAssocID="{BD59A1BA-96B7-4379-8965-CEACF8CF9145}" presName="compNode" presStyleCnt="0"/>
      <dgm:spPr/>
    </dgm:pt>
    <dgm:pt modelId="{25B1B74F-D6B9-4823-B4C8-AF39B0EBEA23}" type="pres">
      <dgm:prSet presAssocID="{BD59A1BA-96B7-4379-8965-CEACF8CF9145}"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pward trend"/>
        </a:ext>
      </dgm:extLst>
    </dgm:pt>
    <dgm:pt modelId="{D81878E7-4311-4EE5-AB9C-A5F13D6CD3A2}" type="pres">
      <dgm:prSet presAssocID="{BD59A1BA-96B7-4379-8965-CEACF8CF9145}" presName="spaceRect" presStyleCnt="0"/>
      <dgm:spPr/>
    </dgm:pt>
    <dgm:pt modelId="{A327FF1C-6007-4FB3-9A57-75A2D0B9E9B6}" type="pres">
      <dgm:prSet presAssocID="{BD59A1BA-96B7-4379-8965-CEACF8CF9145}" presName="textRect" presStyleLbl="revTx" presStyleIdx="5" presStyleCnt="6">
        <dgm:presLayoutVars>
          <dgm:chMax val="1"/>
          <dgm:chPref val="1"/>
        </dgm:presLayoutVars>
      </dgm:prSet>
      <dgm:spPr/>
    </dgm:pt>
  </dgm:ptLst>
  <dgm:cxnLst>
    <dgm:cxn modelId="{DBC5420B-FFB2-4A9C-B8FB-6170362C730C}" srcId="{E1941020-4809-4C0C-8EC4-22171524CAE2}" destId="{C6F62D3D-48C7-49F7-9371-8BA982EB1E19}" srcOrd="1" destOrd="0" parTransId="{7EA41349-4531-47A4-8E7A-56D3684455C4}" sibTransId="{DBB5F5BC-10D6-499C-9F05-FAD052560A77}"/>
    <dgm:cxn modelId="{9E3E4219-F754-49A9-ACFB-7CB5F9C43557}" type="presOf" srcId="{F76A822B-43D6-4E94-BCE8-B5B0DA6E98BE}" destId="{1B6679E5-85A8-4339-B571-F55F752EBF07}" srcOrd="0" destOrd="0" presId="urn:microsoft.com/office/officeart/2018/2/layout/IconLabelList"/>
    <dgm:cxn modelId="{B2D69724-0F6D-410E-9C72-2F5505DDE4EC}" type="presOf" srcId="{304DE359-1899-416B-B822-AFAAD1A8AA06}" destId="{A1A63A51-6BDE-4150-B782-5B57268D331B}" srcOrd="0" destOrd="0" presId="urn:microsoft.com/office/officeart/2018/2/layout/IconLabelList"/>
    <dgm:cxn modelId="{90A55842-85AB-484F-9C54-B80B83DBE633}" type="presOf" srcId="{19F2EC4F-4752-4FA7-A409-1BEA62D0D61B}" destId="{8C51D00E-DDE2-4A1C-861A-925C631F0107}" srcOrd="0" destOrd="0" presId="urn:microsoft.com/office/officeart/2018/2/layout/IconLabelList"/>
    <dgm:cxn modelId="{A4442967-DF14-4A6A-AC71-4993EDE56A40}" srcId="{E1941020-4809-4C0C-8EC4-22171524CAE2}" destId="{BD59A1BA-96B7-4379-8965-CEACF8CF9145}" srcOrd="5" destOrd="0" parTransId="{67530726-856D-43D1-9646-5B3759A653A8}" sibTransId="{D9169AF7-1B62-4A64-A4A3-AADA902D3F5F}"/>
    <dgm:cxn modelId="{81C693AA-958C-4E58-88A2-47B50719A9DA}" type="presOf" srcId="{C6F62D3D-48C7-49F7-9371-8BA982EB1E19}" destId="{CAFC6D1B-C677-4F94-9A21-6B0D6864C9FD}" srcOrd="0" destOrd="0" presId="urn:microsoft.com/office/officeart/2018/2/layout/IconLabelList"/>
    <dgm:cxn modelId="{A04A22AC-241B-4B53-BF6C-10F928D82850}" srcId="{E1941020-4809-4C0C-8EC4-22171524CAE2}" destId="{19F2EC4F-4752-4FA7-A409-1BEA62D0D61B}" srcOrd="4" destOrd="0" parTransId="{AB3778AE-D765-46FD-9B83-CA3597686F76}" sibTransId="{E1E00D6B-E5B0-4CAF-AE6C-B9F5CA1CF3EC}"/>
    <dgm:cxn modelId="{32F920B7-5D12-482F-980F-AF8AA3F6D4AA}" srcId="{E1941020-4809-4C0C-8EC4-22171524CAE2}" destId="{485E3910-1094-4B3D-B551-EF3BF391A23D}" srcOrd="2" destOrd="0" parTransId="{14F39854-3CFF-443D-8680-03AF764F243E}" sibTransId="{06378BEC-B673-4D40-8C46-5E40D7CEC9DB}"/>
    <dgm:cxn modelId="{6A163EC2-F3F9-4AC5-8BC3-CE1A949F06BB}" type="presOf" srcId="{485E3910-1094-4B3D-B551-EF3BF391A23D}" destId="{082A615F-99BB-4F1B-96C4-5C1C0DCCEAEB}" srcOrd="0" destOrd="0" presId="urn:microsoft.com/office/officeart/2018/2/layout/IconLabelList"/>
    <dgm:cxn modelId="{AE9489D6-40CC-4E84-BFB5-B0AD0DF97F5C}" srcId="{E1941020-4809-4C0C-8EC4-22171524CAE2}" destId="{304DE359-1899-416B-B822-AFAAD1A8AA06}" srcOrd="3" destOrd="0" parTransId="{508A499F-4FA6-4653-8CBB-A02D953F5987}" sibTransId="{EA7DE502-7938-449C-AF62-DF939F50110E}"/>
    <dgm:cxn modelId="{80ACEFE4-37F2-4772-8B42-E106B3408D54}" type="presOf" srcId="{E1941020-4809-4C0C-8EC4-22171524CAE2}" destId="{273DA498-CB2F-4839-A5EE-CCCAC845CA86}" srcOrd="0" destOrd="0" presId="urn:microsoft.com/office/officeart/2018/2/layout/IconLabelList"/>
    <dgm:cxn modelId="{0433B4EA-09CD-41A5-A4BC-8DBFD1D9F07F}" srcId="{E1941020-4809-4C0C-8EC4-22171524CAE2}" destId="{F76A822B-43D6-4E94-BCE8-B5B0DA6E98BE}" srcOrd="0" destOrd="0" parTransId="{E54A1490-821E-401C-938A-CD343902A297}" sibTransId="{CBD59BB1-A0B4-4ABB-9BC7-DD8688B3C543}"/>
    <dgm:cxn modelId="{B43426ED-632B-4F74-AA87-AE536CE8D198}" type="presOf" srcId="{BD59A1BA-96B7-4379-8965-CEACF8CF9145}" destId="{A327FF1C-6007-4FB3-9A57-75A2D0B9E9B6}" srcOrd="0" destOrd="0" presId="urn:microsoft.com/office/officeart/2018/2/layout/IconLabelList"/>
    <dgm:cxn modelId="{5D264ED5-92FF-469C-B285-2034663DAB78}" type="presParOf" srcId="{273DA498-CB2F-4839-A5EE-CCCAC845CA86}" destId="{9B7C17C6-96B2-405A-B6DF-1EE9EE555C85}" srcOrd="0" destOrd="0" presId="urn:microsoft.com/office/officeart/2018/2/layout/IconLabelList"/>
    <dgm:cxn modelId="{0BEEAC01-176E-458A-90D8-AC68BF0CD9B9}" type="presParOf" srcId="{9B7C17C6-96B2-405A-B6DF-1EE9EE555C85}" destId="{C9078897-E07E-44BC-8B10-A814A940E79A}" srcOrd="0" destOrd="0" presId="urn:microsoft.com/office/officeart/2018/2/layout/IconLabelList"/>
    <dgm:cxn modelId="{F86A1A42-EC95-4D1B-B678-AF10F71888B5}" type="presParOf" srcId="{9B7C17C6-96B2-405A-B6DF-1EE9EE555C85}" destId="{ABE3AC3B-C875-4C43-998E-25F03AC01891}" srcOrd="1" destOrd="0" presId="urn:microsoft.com/office/officeart/2018/2/layout/IconLabelList"/>
    <dgm:cxn modelId="{BD952705-1338-43A6-9B33-40BA9FF7CE3A}" type="presParOf" srcId="{9B7C17C6-96B2-405A-B6DF-1EE9EE555C85}" destId="{1B6679E5-85A8-4339-B571-F55F752EBF07}" srcOrd="2" destOrd="0" presId="urn:microsoft.com/office/officeart/2018/2/layout/IconLabelList"/>
    <dgm:cxn modelId="{6152C200-E5F0-4FD4-9699-26FD4B447B45}" type="presParOf" srcId="{273DA498-CB2F-4839-A5EE-CCCAC845CA86}" destId="{22307227-9E0A-471E-BB69-6DAB60B10B78}" srcOrd="1" destOrd="0" presId="urn:microsoft.com/office/officeart/2018/2/layout/IconLabelList"/>
    <dgm:cxn modelId="{1429A052-B2FB-4DBF-85B0-43BA0B5851C0}" type="presParOf" srcId="{273DA498-CB2F-4839-A5EE-CCCAC845CA86}" destId="{34EFB589-B9CB-4BAA-A9EA-34CE13FB7609}" srcOrd="2" destOrd="0" presId="urn:microsoft.com/office/officeart/2018/2/layout/IconLabelList"/>
    <dgm:cxn modelId="{3A87790B-54BF-4B63-B1AD-2A6744CDBB65}" type="presParOf" srcId="{34EFB589-B9CB-4BAA-A9EA-34CE13FB7609}" destId="{5A115966-34AE-4451-9679-4B38BB658542}" srcOrd="0" destOrd="0" presId="urn:microsoft.com/office/officeart/2018/2/layout/IconLabelList"/>
    <dgm:cxn modelId="{4C0E9473-9CDD-4124-8CAB-B0DC331D7453}" type="presParOf" srcId="{34EFB589-B9CB-4BAA-A9EA-34CE13FB7609}" destId="{0483B161-8DAF-4298-ABF7-275626EFD5D7}" srcOrd="1" destOrd="0" presId="urn:microsoft.com/office/officeart/2018/2/layout/IconLabelList"/>
    <dgm:cxn modelId="{A39CF98B-95A6-4397-95B9-F495C186F1B3}" type="presParOf" srcId="{34EFB589-B9CB-4BAA-A9EA-34CE13FB7609}" destId="{CAFC6D1B-C677-4F94-9A21-6B0D6864C9FD}" srcOrd="2" destOrd="0" presId="urn:microsoft.com/office/officeart/2018/2/layout/IconLabelList"/>
    <dgm:cxn modelId="{38DDCC22-8AC0-4135-A6E9-8B4214240256}" type="presParOf" srcId="{273DA498-CB2F-4839-A5EE-CCCAC845CA86}" destId="{7A361F71-C2E4-4467-BBE6-06F19F0A79CF}" srcOrd="3" destOrd="0" presId="urn:microsoft.com/office/officeart/2018/2/layout/IconLabelList"/>
    <dgm:cxn modelId="{25357B58-92C8-40D8-9970-4BD7E1D1A4E4}" type="presParOf" srcId="{273DA498-CB2F-4839-A5EE-CCCAC845CA86}" destId="{91B4DEB8-9BC5-489E-B809-6D59F24AB3B4}" srcOrd="4" destOrd="0" presId="urn:microsoft.com/office/officeart/2018/2/layout/IconLabelList"/>
    <dgm:cxn modelId="{610B7137-F85C-4A57-93CF-433BA2D3A7B9}" type="presParOf" srcId="{91B4DEB8-9BC5-489E-B809-6D59F24AB3B4}" destId="{B0A602C9-1859-4B22-A2B9-F705979C1905}" srcOrd="0" destOrd="0" presId="urn:microsoft.com/office/officeart/2018/2/layout/IconLabelList"/>
    <dgm:cxn modelId="{F5592879-B50B-438F-80BC-7B831D38F1C5}" type="presParOf" srcId="{91B4DEB8-9BC5-489E-B809-6D59F24AB3B4}" destId="{42533383-CE5A-470F-9164-5032333D292C}" srcOrd="1" destOrd="0" presId="urn:microsoft.com/office/officeart/2018/2/layout/IconLabelList"/>
    <dgm:cxn modelId="{5C143B6D-F6A8-46E7-B649-1D9BC69D91E7}" type="presParOf" srcId="{91B4DEB8-9BC5-489E-B809-6D59F24AB3B4}" destId="{082A615F-99BB-4F1B-96C4-5C1C0DCCEAEB}" srcOrd="2" destOrd="0" presId="urn:microsoft.com/office/officeart/2018/2/layout/IconLabelList"/>
    <dgm:cxn modelId="{5B41B3DD-7056-4DE1-8C5F-A4CAC7B286B1}" type="presParOf" srcId="{273DA498-CB2F-4839-A5EE-CCCAC845CA86}" destId="{83F50774-B00A-4112-BB76-FE63303B452E}" srcOrd="5" destOrd="0" presId="urn:microsoft.com/office/officeart/2018/2/layout/IconLabelList"/>
    <dgm:cxn modelId="{A154D30B-6844-4781-9BC0-DAC477FAE32D}" type="presParOf" srcId="{273DA498-CB2F-4839-A5EE-CCCAC845CA86}" destId="{F4C00459-3F0E-431A-98E1-E8079C8D64AC}" srcOrd="6" destOrd="0" presId="urn:microsoft.com/office/officeart/2018/2/layout/IconLabelList"/>
    <dgm:cxn modelId="{13E7FFB0-D093-4405-8AEA-92063473D6C9}" type="presParOf" srcId="{F4C00459-3F0E-431A-98E1-E8079C8D64AC}" destId="{E89B4CC9-AEDF-4919-9C81-FA0A2C0F59B9}" srcOrd="0" destOrd="0" presId="urn:microsoft.com/office/officeart/2018/2/layout/IconLabelList"/>
    <dgm:cxn modelId="{8721AEE9-C112-41E8-8507-3804BBE28DA8}" type="presParOf" srcId="{F4C00459-3F0E-431A-98E1-E8079C8D64AC}" destId="{A4184441-8B2B-4C77-8EC6-F6B766BFCB0B}" srcOrd="1" destOrd="0" presId="urn:microsoft.com/office/officeart/2018/2/layout/IconLabelList"/>
    <dgm:cxn modelId="{922269C6-01E8-47C3-B451-1D3C42A61441}" type="presParOf" srcId="{F4C00459-3F0E-431A-98E1-E8079C8D64AC}" destId="{A1A63A51-6BDE-4150-B782-5B57268D331B}" srcOrd="2" destOrd="0" presId="urn:microsoft.com/office/officeart/2018/2/layout/IconLabelList"/>
    <dgm:cxn modelId="{E2858E27-2FEB-4512-9404-B6584CE5DE29}" type="presParOf" srcId="{273DA498-CB2F-4839-A5EE-CCCAC845CA86}" destId="{165BA25C-4225-40BA-B6EF-42F8C191E0A4}" srcOrd="7" destOrd="0" presId="urn:microsoft.com/office/officeart/2018/2/layout/IconLabelList"/>
    <dgm:cxn modelId="{45990E64-C145-4CAD-852C-E1EFB37B9992}" type="presParOf" srcId="{273DA498-CB2F-4839-A5EE-CCCAC845CA86}" destId="{CC7B18DB-07A3-4256-AF6F-70269C0C972D}" srcOrd="8" destOrd="0" presId="urn:microsoft.com/office/officeart/2018/2/layout/IconLabelList"/>
    <dgm:cxn modelId="{BF8F558A-9C0D-4C2E-A182-E9DB6167F363}" type="presParOf" srcId="{CC7B18DB-07A3-4256-AF6F-70269C0C972D}" destId="{BA3ABB88-F55C-49CD-ADB2-A77A92788125}" srcOrd="0" destOrd="0" presId="urn:microsoft.com/office/officeart/2018/2/layout/IconLabelList"/>
    <dgm:cxn modelId="{54CEF338-1B14-4338-8B3A-EE8C5AB35C5F}" type="presParOf" srcId="{CC7B18DB-07A3-4256-AF6F-70269C0C972D}" destId="{F50DEF41-50EF-4701-96CC-68C855D7D3A4}" srcOrd="1" destOrd="0" presId="urn:microsoft.com/office/officeart/2018/2/layout/IconLabelList"/>
    <dgm:cxn modelId="{44C12392-4224-4108-99E6-BAD423D1CD08}" type="presParOf" srcId="{CC7B18DB-07A3-4256-AF6F-70269C0C972D}" destId="{8C51D00E-DDE2-4A1C-861A-925C631F0107}" srcOrd="2" destOrd="0" presId="urn:microsoft.com/office/officeart/2018/2/layout/IconLabelList"/>
    <dgm:cxn modelId="{C25D3ADD-1182-44B4-A246-576994C053B0}" type="presParOf" srcId="{273DA498-CB2F-4839-A5EE-CCCAC845CA86}" destId="{31916D59-89E2-4703-98D0-2046CD220C36}" srcOrd="9" destOrd="0" presId="urn:microsoft.com/office/officeart/2018/2/layout/IconLabelList"/>
    <dgm:cxn modelId="{B985C294-235A-4C26-976D-B7EF978FA762}" type="presParOf" srcId="{273DA498-CB2F-4839-A5EE-CCCAC845CA86}" destId="{3A21BABA-8A78-4E21-A165-262A15EF1E42}" srcOrd="10" destOrd="0" presId="urn:microsoft.com/office/officeart/2018/2/layout/IconLabelList"/>
    <dgm:cxn modelId="{3F467FFB-803C-4DFA-9F8A-149501828D1F}" type="presParOf" srcId="{3A21BABA-8A78-4E21-A165-262A15EF1E42}" destId="{25B1B74F-D6B9-4823-B4C8-AF39B0EBEA23}" srcOrd="0" destOrd="0" presId="urn:microsoft.com/office/officeart/2018/2/layout/IconLabelList"/>
    <dgm:cxn modelId="{47C3C295-A2A8-448C-B3B7-A5A97DC37D42}" type="presParOf" srcId="{3A21BABA-8A78-4E21-A165-262A15EF1E42}" destId="{D81878E7-4311-4EE5-AB9C-A5F13D6CD3A2}" srcOrd="1" destOrd="0" presId="urn:microsoft.com/office/officeart/2018/2/layout/IconLabelList"/>
    <dgm:cxn modelId="{5599ACD5-D00F-4B48-9DAC-516DF6130624}" type="presParOf" srcId="{3A21BABA-8A78-4E21-A165-262A15EF1E42}" destId="{A327FF1C-6007-4FB3-9A57-75A2D0B9E9B6}"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A3EB20-6F31-460C-80CE-CBCC09A51591}">
      <dsp:nvSpPr>
        <dsp:cNvPr id="0" name=""/>
        <dsp:cNvSpPr/>
      </dsp:nvSpPr>
      <dsp:spPr>
        <a:xfrm>
          <a:off x="78139" y="261940"/>
          <a:ext cx="1266652" cy="126665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5A9C5D-CC41-4490-B1D5-F45F6CF187B4}">
      <dsp:nvSpPr>
        <dsp:cNvPr id="0" name=""/>
        <dsp:cNvSpPr/>
      </dsp:nvSpPr>
      <dsp:spPr>
        <a:xfrm>
          <a:off x="344136" y="527937"/>
          <a:ext cx="734658" cy="7346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FA6955-4F20-401C-A456-8EB8138C76AA}">
      <dsp:nvSpPr>
        <dsp:cNvPr id="0" name=""/>
        <dsp:cNvSpPr/>
      </dsp:nvSpPr>
      <dsp:spPr>
        <a:xfrm>
          <a:off x="1616217" y="261940"/>
          <a:ext cx="2985681" cy="1266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Mission: Get back your confidence with non-invasive treatments!</a:t>
          </a:r>
          <a:endParaRPr lang="en-US" sz="1700" kern="1200"/>
        </a:p>
      </dsp:txBody>
      <dsp:txXfrm>
        <a:off x="1616217" y="261940"/>
        <a:ext cx="2985681" cy="1266652"/>
      </dsp:txXfrm>
    </dsp:sp>
    <dsp:sp modelId="{EDB2C09F-6F8D-4281-B97F-0972E760F166}">
      <dsp:nvSpPr>
        <dsp:cNvPr id="0" name=""/>
        <dsp:cNvSpPr/>
      </dsp:nvSpPr>
      <dsp:spPr>
        <a:xfrm>
          <a:off x="5122131" y="261940"/>
          <a:ext cx="1266652" cy="126665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A7EAAB-F660-4082-BE4F-43DFD5E41DDD}">
      <dsp:nvSpPr>
        <dsp:cNvPr id="0" name=""/>
        <dsp:cNvSpPr/>
      </dsp:nvSpPr>
      <dsp:spPr>
        <a:xfrm>
          <a:off x="5388128" y="527937"/>
          <a:ext cx="734658" cy="7346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4BBBCF-8168-4CEA-A09C-AD1E0222B4FC}">
      <dsp:nvSpPr>
        <dsp:cNvPr id="0" name=""/>
        <dsp:cNvSpPr/>
      </dsp:nvSpPr>
      <dsp:spPr>
        <a:xfrm>
          <a:off x="6660209" y="261940"/>
          <a:ext cx="2985681" cy="1266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Aims: create an online presence, break-even in the first 8 month and generate sales of £72,000 in 12 months.</a:t>
          </a:r>
          <a:endParaRPr lang="en-US" sz="1700" kern="1200"/>
        </a:p>
      </dsp:txBody>
      <dsp:txXfrm>
        <a:off x="6660209" y="261940"/>
        <a:ext cx="2985681" cy="1266652"/>
      </dsp:txXfrm>
    </dsp:sp>
    <dsp:sp modelId="{417F1D00-49BC-4228-A749-AF05C30701C7}">
      <dsp:nvSpPr>
        <dsp:cNvPr id="0" name=""/>
        <dsp:cNvSpPr/>
      </dsp:nvSpPr>
      <dsp:spPr>
        <a:xfrm>
          <a:off x="78139" y="2154764"/>
          <a:ext cx="1266652" cy="126665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84682F-EAAA-4545-BB10-1DF7A94F62BE}">
      <dsp:nvSpPr>
        <dsp:cNvPr id="0" name=""/>
        <dsp:cNvSpPr/>
      </dsp:nvSpPr>
      <dsp:spPr>
        <a:xfrm>
          <a:off x="344136" y="2420761"/>
          <a:ext cx="734658" cy="73465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28A692-41DD-44E8-9EE5-9FE458A2BBFF}">
      <dsp:nvSpPr>
        <dsp:cNvPr id="0" name=""/>
        <dsp:cNvSpPr/>
      </dsp:nvSpPr>
      <dsp:spPr>
        <a:xfrm>
          <a:off x="1616217" y="2154764"/>
          <a:ext cx="2985681" cy="1266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Long-term objectives: Expand and collaborate with multiple gym locations across UK.</a:t>
          </a:r>
          <a:endParaRPr lang="en-US" sz="1700" kern="1200"/>
        </a:p>
      </dsp:txBody>
      <dsp:txXfrm>
        <a:off x="1616217" y="2154764"/>
        <a:ext cx="2985681" cy="1266652"/>
      </dsp:txXfrm>
    </dsp:sp>
    <dsp:sp modelId="{F10048B8-5327-4B4C-A9E4-F9E80AE889CB}">
      <dsp:nvSpPr>
        <dsp:cNvPr id="0" name=""/>
        <dsp:cNvSpPr/>
      </dsp:nvSpPr>
      <dsp:spPr>
        <a:xfrm>
          <a:off x="5122131" y="2154764"/>
          <a:ext cx="1266652" cy="126665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50AAC5-6DCE-4231-B5E0-56FF11061513}">
      <dsp:nvSpPr>
        <dsp:cNvPr id="0" name=""/>
        <dsp:cNvSpPr/>
      </dsp:nvSpPr>
      <dsp:spPr>
        <a:xfrm>
          <a:off x="5388128" y="2420761"/>
          <a:ext cx="734658" cy="73465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1A7899-AEB4-4A79-8CB3-129529665272}">
      <dsp:nvSpPr>
        <dsp:cNvPr id="0" name=""/>
        <dsp:cNvSpPr/>
      </dsp:nvSpPr>
      <dsp:spPr>
        <a:xfrm>
          <a:off x="6660209" y="2154764"/>
          <a:ext cx="2985681" cy="12666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GB" sz="1700" kern="1200"/>
            <a:t>USP: Body treatments and fitness packages.</a:t>
          </a:r>
          <a:endParaRPr lang="en-US" sz="1700" kern="1200"/>
        </a:p>
      </dsp:txBody>
      <dsp:txXfrm>
        <a:off x="6660209" y="2154764"/>
        <a:ext cx="2985681" cy="12666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078897-E07E-44BC-8B10-A814A940E79A}">
      <dsp:nvSpPr>
        <dsp:cNvPr id="0" name=""/>
        <dsp:cNvSpPr/>
      </dsp:nvSpPr>
      <dsp:spPr>
        <a:xfrm>
          <a:off x="438504" y="1295266"/>
          <a:ext cx="715078" cy="71507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6679E5-85A8-4339-B571-F55F752EBF07}">
      <dsp:nvSpPr>
        <dsp:cNvPr id="0" name=""/>
        <dsp:cNvSpPr/>
      </dsp:nvSpPr>
      <dsp:spPr>
        <a:xfrm>
          <a:off x="1512"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Trained &amp; qualified </a:t>
          </a:r>
          <a:endParaRPr lang="en-US" sz="1100" kern="1200"/>
        </a:p>
      </dsp:txBody>
      <dsp:txXfrm>
        <a:off x="1512" y="2261913"/>
        <a:ext cx="1589062" cy="635625"/>
      </dsp:txXfrm>
    </dsp:sp>
    <dsp:sp modelId="{5A115966-34AE-4451-9679-4B38BB658542}">
      <dsp:nvSpPr>
        <dsp:cNvPr id="0" name=""/>
        <dsp:cNvSpPr/>
      </dsp:nvSpPr>
      <dsp:spPr>
        <a:xfrm>
          <a:off x="2305652" y="1295266"/>
          <a:ext cx="715078" cy="71507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AFC6D1B-C677-4F94-9A21-6B0D6864C9FD}">
      <dsp:nvSpPr>
        <dsp:cNvPr id="0" name=""/>
        <dsp:cNvSpPr/>
      </dsp:nvSpPr>
      <dsp:spPr>
        <a:xfrm>
          <a:off x="1868660"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Experienced</a:t>
          </a:r>
          <a:endParaRPr lang="en-US" sz="1100" kern="1200"/>
        </a:p>
      </dsp:txBody>
      <dsp:txXfrm>
        <a:off x="1868660" y="2261913"/>
        <a:ext cx="1589062" cy="635625"/>
      </dsp:txXfrm>
    </dsp:sp>
    <dsp:sp modelId="{B0A602C9-1859-4B22-A2B9-F705979C1905}">
      <dsp:nvSpPr>
        <dsp:cNvPr id="0" name=""/>
        <dsp:cNvSpPr/>
      </dsp:nvSpPr>
      <dsp:spPr>
        <a:xfrm>
          <a:off x="4172801" y="1295266"/>
          <a:ext cx="715078" cy="71507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2A615F-99BB-4F1B-96C4-5C1C0DCCEAEB}">
      <dsp:nvSpPr>
        <dsp:cNvPr id="0" name=""/>
        <dsp:cNvSpPr/>
      </dsp:nvSpPr>
      <dsp:spPr>
        <a:xfrm>
          <a:off x="3735809"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Learning business skills to understand how to manage the business properly</a:t>
          </a:r>
          <a:endParaRPr lang="en-US" sz="1100" kern="1200"/>
        </a:p>
      </dsp:txBody>
      <dsp:txXfrm>
        <a:off x="3735809" y="2261913"/>
        <a:ext cx="1589062" cy="635625"/>
      </dsp:txXfrm>
    </dsp:sp>
    <dsp:sp modelId="{E89B4CC9-AEDF-4919-9C81-FA0A2C0F59B9}">
      <dsp:nvSpPr>
        <dsp:cNvPr id="0" name=""/>
        <dsp:cNvSpPr/>
      </dsp:nvSpPr>
      <dsp:spPr>
        <a:xfrm>
          <a:off x="6039949" y="1295266"/>
          <a:ext cx="715078" cy="71507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A63A51-6BDE-4150-B782-5B57268D331B}">
      <dsp:nvSpPr>
        <dsp:cNvPr id="0" name=""/>
        <dsp:cNvSpPr/>
      </dsp:nvSpPr>
      <dsp:spPr>
        <a:xfrm>
          <a:off x="5602957"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Professional sculpting machines</a:t>
          </a:r>
          <a:endParaRPr lang="en-US" sz="1100" kern="1200"/>
        </a:p>
      </dsp:txBody>
      <dsp:txXfrm>
        <a:off x="5602957" y="2261913"/>
        <a:ext cx="1589062" cy="635625"/>
      </dsp:txXfrm>
    </dsp:sp>
    <dsp:sp modelId="{BA3ABB88-F55C-49CD-ADB2-A77A92788125}">
      <dsp:nvSpPr>
        <dsp:cNvPr id="0" name=""/>
        <dsp:cNvSpPr/>
      </dsp:nvSpPr>
      <dsp:spPr>
        <a:xfrm>
          <a:off x="7907098" y="1295266"/>
          <a:ext cx="715078" cy="71507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51D00E-DDE2-4A1C-861A-925C631F0107}">
      <dsp:nvSpPr>
        <dsp:cNvPr id="0" name=""/>
        <dsp:cNvSpPr/>
      </dsp:nvSpPr>
      <dsp:spPr>
        <a:xfrm>
          <a:off x="7470105"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Excellent location</a:t>
          </a:r>
          <a:endParaRPr lang="en-US" sz="1100" kern="1200"/>
        </a:p>
      </dsp:txBody>
      <dsp:txXfrm>
        <a:off x="7470105" y="2261913"/>
        <a:ext cx="1589062" cy="635625"/>
      </dsp:txXfrm>
    </dsp:sp>
    <dsp:sp modelId="{25B1B74F-D6B9-4823-B4C8-AF39B0EBEA23}">
      <dsp:nvSpPr>
        <dsp:cNvPr id="0" name=""/>
        <dsp:cNvSpPr/>
      </dsp:nvSpPr>
      <dsp:spPr>
        <a:xfrm>
          <a:off x="9774246" y="1295266"/>
          <a:ext cx="715078" cy="71507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27FF1C-6007-4FB3-9A57-75A2D0B9E9B6}">
      <dsp:nvSpPr>
        <dsp:cNvPr id="0" name=""/>
        <dsp:cNvSpPr/>
      </dsp:nvSpPr>
      <dsp:spPr>
        <a:xfrm>
          <a:off x="9337254" y="2261913"/>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GB" sz="1100" kern="1200"/>
            <a:t>Profitable business</a:t>
          </a:r>
          <a:endParaRPr lang="en-US" sz="1100" kern="1200"/>
        </a:p>
      </dsp:txBody>
      <dsp:txXfrm>
        <a:off x="9337254" y="2261913"/>
        <a:ext cx="1589062" cy="635625"/>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A88964-98BE-4373-BABD-0602E44E158C}" type="datetimeFigureOut">
              <a:rPr lang="en-GB" smtClean="0"/>
              <a:t>23/03/2025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2789D-098E-4150-B1D6-3694FD664D09}" type="slidenum">
              <a:rPr lang="en-GB" smtClean="0"/>
              <a:t>‹#›</a:t>
            </a:fld>
            <a:endParaRPr lang="en-GB"/>
          </a:p>
        </p:txBody>
      </p:sp>
    </p:spTree>
    <p:extLst>
      <p:ext uri="{BB962C8B-B14F-4D97-AF65-F5344CB8AC3E}">
        <p14:creationId xmlns:p14="http://schemas.microsoft.com/office/powerpoint/2010/main" val="5548126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My purpose today is to present Body Sculpt Pro to you. This presentation demonstrates an achievable and significant business opportunity within the non-invasive aesthetics market. I developed Body Sculpt Pro based on my observations about body confidence struggles among friends, family members, and clients. My research revealed that many individuals prefer non-surgical treatments because they seek safer and cost-effective solutions. Your contribution of £59,468 will enable us to fund part of the start-up costs and launch this exclusive business with great potential.</a:t>
            </a:r>
            <a:br>
              <a:rPr lang="en-GB" sz="1800" b="1" dirty="0">
                <a:effectLst/>
                <a:latin typeface="Aptos" panose="020B0004020202020204" pitchFamily="34" charset="0"/>
                <a:ea typeface="Aptos" panose="020B0004020202020204" pitchFamily="34" charset="0"/>
                <a:cs typeface="Times New Roman" panose="02020603050405020304" pitchFamily="18" charset="0"/>
              </a:rPr>
            </a:br>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3</a:t>
            </a:fld>
            <a:endParaRPr lang="en-GB"/>
          </a:p>
        </p:txBody>
      </p:sp>
    </p:spTree>
    <p:extLst>
      <p:ext uri="{BB962C8B-B14F-4D97-AF65-F5344CB8AC3E}">
        <p14:creationId xmlns:p14="http://schemas.microsoft.com/office/powerpoint/2010/main" val="1231157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Body Sculpt Pro is built around a simple idea: Our mission is to enable people to gain confidence about their appearance through non-surgical treatments. Our main non-invasive treatments include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Cryolipolysis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as well as Ultrasound and Radiofrequency. Medical experts recognize these technologies because they help eliminate stubborn fat and improve skin texture as shown by Doe (2018). Clients can achieve permanent results without surgery because these treatments are pain-free, economical and very effective. The American Society of Plastic Surgeons (2021) reported that non-surgical procedure demand has increased by over 20% during recent years. After observing for several years how poor body image diminishes confidence we developed this service as a solution.</a:t>
            </a:r>
          </a:p>
          <a:p>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4</a:t>
            </a:fld>
            <a:endParaRPr lang="en-GB"/>
          </a:p>
        </p:txBody>
      </p:sp>
    </p:spTree>
    <p:extLst>
      <p:ext uri="{BB962C8B-B14F-4D97-AF65-F5344CB8AC3E}">
        <p14:creationId xmlns:p14="http://schemas.microsoft.com/office/powerpoint/2010/main" val="590191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Our goal is to assist clients in reaching their perfect body shape through personalized treatments that ensure safety (Smith, 2010). Our Year 1 target is to achieve £72,000 in revenue and reach break-even status by the eighth month. In the future we will grow our business by collaborating with gyms and franchising throughout the nation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Shridharani</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et al., 2018). Our Unique Selling Point consists of being located within a popular gym where customers can both exercise and receive treatments together for convenience and time efficiency. The Grand View Research (2021) study shows convenience together with non-invasive appeal as essential components that propel market growth.</a:t>
            </a:r>
          </a:p>
          <a:p>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5</a:t>
            </a:fld>
            <a:endParaRPr lang="en-GB"/>
          </a:p>
        </p:txBody>
      </p:sp>
    </p:spTree>
    <p:extLst>
      <p:ext uri="{BB962C8B-B14F-4D97-AF65-F5344CB8AC3E}">
        <p14:creationId xmlns:p14="http://schemas.microsoft.com/office/powerpoint/2010/main" val="3831555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first location we have in mind is inside the local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PureGym</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We will have access to their members, people who are already interested in their physical health.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Sigman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and Zara (2017) found that gyms build trust and credibility which we can use to establish a loyal customer base and achieve rapid growth. Opening a business inside a gym lowers operational expenses and ensures a ready group of customers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LaingBuisson</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2020).</a:t>
            </a:r>
          </a:p>
          <a:p>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6</a:t>
            </a:fld>
            <a:endParaRPr lang="en-GB"/>
          </a:p>
        </p:txBody>
      </p:sp>
    </p:spTree>
    <p:extLst>
      <p:ext uri="{BB962C8B-B14F-4D97-AF65-F5344CB8AC3E}">
        <p14:creationId xmlns:p14="http://schemas.microsoft.com/office/powerpoint/2010/main" val="904025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To start with we will form a team consisting of me as the beauty therapist and an additional part-time marketing assistant. Our team expansion plan includes certified therapists and client support staff as we continue to grow. Every team member receives training in technical skills alongside customer service education. The Care Quality Commission (2021) mandates that every procedure must adhere to stringent safety and hygiene regulations. The organization will prioritize staff development continuously to satisfy regulatory requirements while maintaining superior service standards.</a:t>
            </a:r>
          </a:p>
          <a:p>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7</a:t>
            </a:fld>
            <a:endParaRPr lang="en-GB"/>
          </a:p>
        </p:txBody>
      </p:sp>
    </p:spTree>
    <p:extLst>
      <p:ext uri="{BB962C8B-B14F-4D97-AF65-F5344CB8AC3E}">
        <p14:creationId xmlns:p14="http://schemas.microsoft.com/office/powerpoint/2010/main" val="16973975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I have already invested £30,000 and need £59,468 in angel funding to start. We aim to achieve profitability in Year 1 through effective marketing and cost controls, with a projected profit of more than £120,000 by year 3. The funds will be used to support training initiatives, purchase new equipment, and rent expenses (Smith &amp; </a:t>
            </a:r>
            <a:r>
              <a:rPr lang="en-GB" sz="1800" dirty="0" err="1">
                <a:effectLst/>
                <a:latin typeface="Aptos" panose="020B0004020202020204" pitchFamily="34" charset="0"/>
                <a:ea typeface="Aptos" panose="020B0004020202020204" pitchFamily="34" charset="0"/>
                <a:cs typeface="Times New Roman" panose="02020603050405020304" pitchFamily="18" charset="0"/>
              </a:rPr>
              <a:t>Wachowicz</a:t>
            </a:r>
            <a:r>
              <a:rPr lang="en-GB" sz="1800" dirty="0">
                <a:effectLst/>
                <a:latin typeface="Aptos" panose="020B0004020202020204" pitchFamily="34" charset="0"/>
                <a:ea typeface="Aptos" panose="020B0004020202020204" pitchFamily="34" charset="0"/>
                <a:cs typeface="Times New Roman" panose="02020603050405020304" pitchFamily="18" charset="0"/>
              </a:rPr>
              <a:t> Jr., 2015). Our financial strategy is characterized by lean operations that minimize variable expenses while maximizing profitability</a:t>
            </a:r>
            <a:r>
              <a:rPr lang="en-GB" sz="1800" b="1" dirty="0">
                <a:effectLst/>
                <a:latin typeface="Aptos" panose="020B0004020202020204" pitchFamily="34" charset="0"/>
                <a:ea typeface="Aptos" panose="020B0004020202020204" pitchFamily="34" charset="0"/>
                <a:cs typeface="Times New Roman" panose="02020603050405020304" pitchFamily="18" charset="0"/>
              </a:rPr>
              <a:t>.</a:t>
            </a:r>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8</a:t>
            </a:fld>
            <a:endParaRPr lang="en-GB"/>
          </a:p>
        </p:txBody>
      </p:sp>
    </p:spTree>
    <p:extLst>
      <p:ext uri="{BB962C8B-B14F-4D97-AF65-F5344CB8AC3E}">
        <p14:creationId xmlns:p14="http://schemas.microsoft.com/office/powerpoint/2010/main" val="2915901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The goal of our digital marketing strategy is to reach out to our target audiences through platforms such as Facebook, Instagram, and TikTok, which are known to be leading in the aesthetics industry. We will also work with fitness influencers and post educational videos, seasonal promotions, and seasonal content. According to studies, beauty influencer marketing can boost conversions by 30%. In addition, we will engage with gym members by offering discounts and direct contact during certain times of the week.</a:t>
            </a:r>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9</a:t>
            </a:fld>
            <a:endParaRPr lang="en-GB"/>
          </a:p>
        </p:txBody>
      </p:sp>
    </p:spTree>
    <p:extLst>
      <p:ext uri="{BB962C8B-B14F-4D97-AF65-F5344CB8AC3E}">
        <p14:creationId xmlns:p14="http://schemas.microsoft.com/office/powerpoint/2010/main" val="7478993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Promotional flyers, social media posts, and advertisements will be distributed to gyms. The campaign materials exhibited our brand's trustworthiness, as well as emphasized our approach to transformation. The International Association of Aesthetic Medicine stated in 2018 that visual marketing played a significant role in making decisions when it came to choosing cosmetic procedures.</a:t>
            </a:r>
          </a:p>
          <a:p>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10</a:t>
            </a:fld>
            <a:endParaRPr lang="en-GB"/>
          </a:p>
        </p:txBody>
      </p:sp>
    </p:spTree>
    <p:extLst>
      <p:ext uri="{BB962C8B-B14F-4D97-AF65-F5344CB8AC3E}">
        <p14:creationId xmlns:p14="http://schemas.microsoft.com/office/powerpoint/2010/main" val="39541753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market demands affordable non-invasive treatment options while Body Sculpt Pro provides a business model that scales effectively with minimal overhead costs and high return prospects. The gym-based model grants us an edge over traditional clinics while generating automatic customer flow. The combination of my experience and enthusiasm along with your backing will ensure this business achieves both growth and success. Mintel's 2020 report indicates consumer demand for swift and personalized treatment options which our company specifically provides.</a:t>
            </a:r>
          </a:p>
          <a:p>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11</a:t>
            </a:fld>
            <a:endParaRPr lang="en-GB"/>
          </a:p>
        </p:txBody>
      </p:sp>
    </p:spTree>
    <p:extLst>
      <p:ext uri="{BB962C8B-B14F-4D97-AF65-F5344CB8AC3E}">
        <p14:creationId xmlns:p14="http://schemas.microsoft.com/office/powerpoint/2010/main" val="11393568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Body Sculpt Pro represents a fusion of innovative approaches with passionate execution and a robust business structure. This business model fulfils a genuine market demand through professional equipment and effective treatments within a community-based environment. Investing in us will enable us to achieve greater success while helping numerous people gain body confidence.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Thank you for your time!</a:t>
            </a:r>
          </a:p>
          <a:p>
            <a:endParaRPr lang="en-GB" dirty="0"/>
          </a:p>
        </p:txBody>
      </p:sp>
      <p:sp>
        <p:nvSpPr>
          <p:cNvPr id="4" name="Slide Number Placeholder 3"/>
          <p:cNvSpPr>
            <a:spLocks noGrp="1"/>
          </p:cNvSpPr>
          <p:nvPr>
            <p:ph type="sldNum" sz="quarter" idx="5"/>
          </p:nvPr>
        </p:nvSpPr>
        <p:spPr/>
        <p:txBody>
          <a:bodyPr/>
          <a:lstStyle/>
          <a:p>
            <a:fld id="{7372789D-098E-4150-B1D6-3694FD664D09}" type="slidenum">
              <a:rPr lang="en-GB" smtClean="0"/>
              <a:t>12</a:t>
            </a:fld>
            <a:endParaRPr lang="en-GB"/>
          </a:p>
        </p:txBody>
      </p:sp>
    </p:spTree>
    <p:extLst>
      <p:ext uri="{BB962C8B-B14F-4D97-AF65-F5344CB8AC3E}">
        <p14:creationId xmlns:p14="http://schemas.microsoft.com/office/powerpoint/2010/main" val="1732383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30444-6D15-DE12-9638-EB45F79841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022F148-A55C-7296-AF2E-D365BEBB38E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5D6812A-A21E-D0DB-6D7C-B1BD39893664}"/>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5" name="Footer Placeholder 4">
            <a:extLst>
              <a:ext uri="{FF2B5EF4-FFF2-40B4-BE49-F238E27FC236}">
                <a16:creationId xmlns:a16="http://schemas.microsoft.com/office/drawing/2014/main" id="{5BFF6F78-CB66-6A3E-3908-7CD2AEC704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56AFE9-D23C-8F71-82BA-998C2265E9E7}"/>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12548649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712A2-9222-689E-E819-D8707C0169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73287B3-A13E-1FC3-6B10-AD21CA257D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B86552-5064-FA64-D537-F7D79D77B84A}"/>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5" name="Footer Placeholder 4">
            <a:extLst>
              <a:ext uri="{FF2B5EF4-FFF2-40B4-BE49-F238E27FC236}">
                <a16:creationId xmlns:a16="http://schemas.microsoft.com/office/drawing/2014/main" id="{902B5EC2-FB88-91F3-6701-BDFADFA6A7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05AAAA-7E42-303C-B712-6F0E48D2DFE3}"/>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1275920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AE4EB-B209-EB41-F75B-B2A34E785C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89DF07-1921-1CB9-6346-B83138EA367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1759B3-711F-4192-C3A9-F007AE294B6A}"/>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5" name="Footer Placeholder 4">
            <a:extLst>
              <a:ext uri="{FF2B5EF4-FFF2-40B4-BE49-F238E27FC236}">
                <a16:creationId xmlns:a16="http://schemas.microsoft.com/office/drawing/2014/main" id="{9ACBD421-3779-E265-F35B-02EF6DEA0B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774958-7280-DEE5-1659-A098D10F4F0C}"/>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3812678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D85CD-C580-AA6A-C5B3-53477F2127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A321F3-455C-7FB6-96C9-BEB6D1BF20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A25F491-ACB0-02B1-F443-524BD25029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184ECD3-24CD-C157-1C9E-C3F5732F3D80}"/>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6" name="Footer Placeholder 5">
            <a:extLst>
              <a:ext uri="{FF2B5EF4-FFF2-40B4-BE49-F238E27FC236}">
                <a16:creationId xmlns:a16="http://schemas.microsoft.com/office/drawing/2014/main" id="{F604BF4A-F29A-6721-0A8E-EFEF37DF14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7F83894-38B5-2F59-979C-3369851D5D0E}"/>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3695456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A19F4-1F53-0DDC-5453-50E9C9E013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1F894A-AECC-CE0C-E1D9-20BD75089F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4B369C-EDFA-9094-2614-6023E0D5F7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1B2A9E1-431A-DE29-21DE-A2A0A0E8EF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F02B6CF-BEA2-8C45-291A-D4AE2EFDDB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BD89A4E-725A-AE8F-E6F8-14CE4B2539C4}"/>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8" name="Footer Placeholder 7">
            <a:extLst>
              <a:ext uri="{FF2B5EF4-FFF2-40B4-BE49-F238E27FC236}">
                <a16:creationId xmlns:a16="http://schemas.microsoft.com/office/drawing/2014/main" id="{53203C54-AB90-2BB5-C661-28F5E102AAB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74BD3F1-2E1F-AB5B-392E-EA6117206241}"/>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1420958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C4FDD2-338D-A2CD-48B3-2290F1D36BE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937A7C-67E3-74D6-09ED-784356D2BD4B}"/>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4" name="Footer Placeholder 3">
            <a:extLst>
              <a:ext uri="{FF2B5EF4-FFF2-40B4-BE49-F238E27FC236}">
                <a16:creationId xmlns:a16="http://schemas.microsoft.com/office/drawing/2014/main" id="{AB570E82-37F4-AD1D-8F7F-F858777EF5D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97C058-EECE-5705-B33A-2C6A023B3BBC}"/>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900860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A2018C-C801-BB9F-A7BB-F6C7D2E8AED1}"/>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3" name="Footer Placeholder 2">
            <a:extLst>
              <a:ext uri="{FF2B5EF4-FFF2-40B4-BE49-F238E27FC236}">
                <a16:creationId xmlns:a16="http://schemas.microsoft.com/office/drawing/2014/main" id="{5ABCE2B7-9A31-4382-6494-AAC6D16A80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394903-CF4E-8F21-3DD9-21C635032721}"/>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1517608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4160D7-55CB-3BBE-5ECB-CFF1CB312F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4DA21D7-BD57-D50D-025A-7A4B74701C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06D40FB-6FFF-9520-AC14-64BEEB5FEB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C0B747-7E39-954B-A575-ED5251125C64}"/>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6" name="Footer Placeholder 5">
            <a:extLst>
              <a:ext uri="{FF2B5EF4-FFF2-40B4-BE49-F238E27FC236}">
                <a16:creationId xmlns:a16="http://schemas.microsoft.com/office/drawing/2014/main" id="{35A2D781-B81B-EFD0-97C3-BCFE911EDB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8CA005-A9D4-CBFE-9248-526C35CF976F}"/>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353317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1DEFA-84A3-DFAA-E0B8-6FAAA22F84B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0105B5-7B2E-81B9-FBCB-8FAF28DA35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C5AA87-A03F-9888-49BC-4080C63EF8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100DA15-1073-161B-947E-7E9950FF8D4C}"/>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6" name="Footer Placeholder 5">
            <a:extLst>
              <a:ext uri="{FF2B5EF4-FFF2-40B4-BE49-F238E27FC236}">
                <a16:creationId xmlns:a16="http://schemas.microsoft.com/office/drawing/2014/main" id="{912BC85B-F739-CF87-FF8C-87E402EF08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BF8F42-0DB6-1FE5-2521-996A4CC44EA3}"/>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1358414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281F3-2B8A-57E2-25F4-23B38928BD6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45A943-E7A8-18A1-6EDE-5FD80CCC0D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103844-359C-9F34-E85A-1DA0E1E3EB46}"/>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5" name="Footer Placeholder 4">
            <a:extLst>
              <a:ext uri="{FF2B5EF4-FFF2-40B4-BE49-F238E27FC236}">
                <a16:creationId xmlns:a16="http://schemas.microsoft.com/office/drawing/2014/main" id="{A986AA9D-280B-EF2B-6B15-D953DE58D2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F18AF0-A607-FC98-30C7-F38BDCC8E128}"/>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3273636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4CCAA-1F08-5EA1-C849-8972307A76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0188D1-FDA2-A206-9951-A39DB623741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630D6E-198A-923A-FE55-37FD3DFC98FF}"/>
              </a:ext>
            </a:extLst>
          </p:cNvPr>
          <p:cNvSpPr>
            <a:spLocks noGrp="1"/>
          </p:cNvSpPr>
          <p:nvPr>
            <p:ph type="dt" sz="half" idx="10"/>
          </p:nvPr>
        </p:nvSpPr>
        <p:spPr/>
        <p:txBody>
          <a:bodyPr/>
          <a:lstStyle/>
          <a:p>
            <a:fld id="{FFF875EE-D451-467F-BEA0-8338BF128B9A}" type="datetimeFigureOut">
              <a:rPr lang="en-GB" smtClean="0"/>
              <a:t>23/03/2025</a:t>
            </a:fld>
            <a:endParaRPr lang="en-GB"/>
          </a:p>
        </p:txBody>
      </p:sp>
      <p:sp>
        <p:nvSpPr>
          <p:cNvPr id="5" name="Footer Placeholder 4">
            <a:extLst>
              <a:ext uri="{FF2B5EF4-FFF2-40B4-BE49-F238E27FC236}">
                <a16:creationId xmlns:a16="http://schemas.microsoft.com/office/drawing/2014/main" id="{5B0B9C1B-5352-0F23-A452-B07481D1A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C823FF9-5AC5-822E-2A74-70D3430D0118}"/>
              </a:ext>
            </a:extLst>
          </p:cNvPr>
          <p:cNvSpPr>
            <a:spLocks noGrp="1"/>
          </p:cNvSpPr>
          <p:nvPr>
            <p:ph type="sldNum" sz="quarter" idx="12"/>
          </p:nvPr>
        </p:nvSpPr>
        <p:spPr/>
        <p:txBody>
          <a:bodyPr/>
          <a:lstStyle/>
          <a:p>
            <a:fld id="{C8F26309-AEB4-4E82-859A-F5F445BBECC5}" type="slidenum">
              <a:rPr lang="en-GB" smtClean="0"/>
              <a:t>‹#›</a:t>
            </a:fld>
            <a:endParaRPr lang="en-GB"/>
          </a:p>
        </p:txBody>
      </p:sp>
    </p:spTree>
    <p:extLst>
      <p:ext uri="{BB962C8B-B14F-4D97-AF65-F5344CB8AC3E}">
        <p14:creationId xmlns:p14="http://schemas.microsoft.com/office/powerpoint/2010/main" val="2524209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CDDD2E-446F-BE9D-5CD8-C343A90C06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E8F3AD-A440-53C7-8165-CBAD409B65F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5811AA-D02E-1CA5-0747-162CBB11B9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FF875EE-D451-467F-BEA0-8338BF128B9A}" type="datetimeFigureOut">
              <a:rPr lang="en-GB" smtClean="0"/>
              <a:t>23/03/2025</a:t>
            </a:fld>
            <a:endParaRPr lang="en-GB"/>
          </a:p>
        </p:txBody>
      </p:sp>
      <p:sp>
        <p:nvSpPr>
          <p:cNvPr id="5" name="Footer Placeholder 4">
            <a:extLst>
              <a:ext uri="{FF2B5EF4-FFF2-40B4-BE49-F238E27FC236}">
                <a16:creationId xmlns:a16="http://schemas.microsoft.com/office/drawing/2014/main" id="{8E5B3F5D-AC0A-057E-8310-BA8AF175E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EE36CD0-D40E-D267-F169-4F27942852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8F26309-AEB4-4E82-859A-F5F445BBECC5}" type="slidenum">
              <a:rPr lang="en-GB" smtClean="0"/>
              <a:t>‹#›</a:t>
            </a:fld>
            <a:endParaRPr lang="en-GB"/>
          </a:p>
        </p:txBody>
      </p:sp>
    </p:spTree>
    <p:extLst>
      <p:ext uri="{BB962C8B-B14F-4D97-AF65-F5344CB8AC3E}">
        <p14:creationId xmlns:p14="http://schemas.microsoft.com/office/powerpoint/2010/main" val="33438886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2703EF5-62DE-BE7E-DB05-4D44D03BE164}"/>
              </a:ext>
            </a:extLst>
          </p:cNvPr>
          <p:cNvSpPr>
            <a:spLocks noGrp="1"/>
          </p:cNvSpPr>
          <p:nvPr>
            <p:ph type="ctrTitle"/>
          </p:nvPr>
        </p:nvSpPr>
        <p:spPr>
          <a:xfrm>
            <a:off x="1314824" y="735106"/>
            <a:ext cx="10053763" cy="2928470"/>
          </a:xfrm>
        </p:spPr>
        <p:txBody>
          <a:bodyPr anchor="b">
            <a:normAutofit/>
          </a:bodyPr>
          <a:lstStyle/>
          <a:p>
            <a:pPr algn="l"/>
            <a:r>
              <a:rPr lang="en-GB" sz="4800" dirty="0">
                <a:solidFill>
                  <a:srgbClr val="FFFFFF"/>
                </a:solidFill>
              </a:rPr>
              <a:t>Business name: Body Sculpt Pro</a:t>
            </a:r>
            <a:br>
              <a:rPr lang="en-GB" sz="4800" dirty="0">
                <a:solidFill>
                  <a:srgbClr val="FFFFFF"/>
                </a:solidFill>
              </a:rPr>
            </a:br>
            <a:r>
              <a:rPr lang="en-GB" sz="4800" dirty="0">
                <a:solidFill>
                  <a:srgbClr val="FFFFFF"/>
                </a:solidFill>
              </a:rPr>
              <a:t>Angel Investor Pitch</a:t>
            </a:r>
          </a:p>
        </p:txBody>
      </p:sp>
      <p:sp>
        <p:nvSpPr>
          <p:cNvPr id="3" name="Subtitle 2">
            <a:extLst>
              <a:ext uri="{FF2B5EF4-FFF2-40B4-BE49-F238E27FC236}">
                <a16:creationId xmlns:a16="http://schemas.microsoft.com/office/drawing/2014/main" id="{D341A0FA-3272-455F-6DF7-A7252BB025CE}"/>
              </a:ext>
            </a:extLst>
          </p:cNvPr>
          <p:cNvSpPr>
            <a:spLocks noGrp="1"/>
          </p:cNvSpPr>
          <p:nvPr>
            <p:ph type="subTitle" idx="1"/>
          </p:nvPr>
        </p:nvSpPr>
        <p:spPr>
          <a:xfrm>
            <a:off x="1350682" y="4870824"/>
            <a:ext cx="10005951" cy="1458258"/>
          </a:xfrm>
        </p:spPr>
        <p:txBody>
          <a:bodyPr anchor="ctr">
            <a:normAutofit/>
          </a:bodyPr>
          <a:lstStyle/>
          <a:p>
            <a:pPr algn="l"/>
            <a:r>
              <a:rPr lang="en-GB" dirty="0"/>
              <a:t>BMSW4011 Managing Enterprise</a:t>
            </a:r>
          </a:p>
          <a:p>
            <a:pPr algn="l"/>
            <a:r>
              <a:rPr lang="en-GB" dirty="0"/>
              <a:t>Student Name:</a:t>
            </a:r>
          </a:p>
          <a:p>
            <a:pPr algn="l"/>
            <a:r>
              <a:rPr lang="en-GB" dirty="0"/>
              <a:t>Student ID:</a:t>
            </a:r>
          </a:p>
        </p:txBody>
      </p:sp>
    </p:spTree>
    <p:extLst>
      <p:ext uri="{BB962C8B-B14F-4D97-AF65-F5344CB8AC3E}">
        <p14:creationId xmlns:p14="http://schemas.microsoft.com/office/powerpoint/2010/main" val="38298133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522F1-60E5-3204-691C-6AD5B55BD1A6}"/>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rPr>
              <a:t>Content:</a:t>
            </a:r>
          </a:p>
        </p:txBody>
      </p:sp>
      <p:sp>
        <p:nvSpPr>
          <p:cNvPr id="3" name="Content Placeholder 2">
            <a:extLst>
              <a:ext uri="{FF2B5EF4-FFF2-40B4-BE49-F238E27FC236}">
                <a16:creationId xmlns:a16="http://schemas.microsoft.com/office/drawing/2014/main" id="{08707CA2-C0D8-BD7F-C3DC-E32D42801F85}"/>
              </a:ext>
            </a:extLst>
          </p:cNvPr>
          <p:cNvSpPr>
            <a:spLocks noGrp="1"/>
          </p:cNvSpPr>
          <p:nvPr>
            <p:ph idx="1"/>
          </p:nvPr>
        </p:nvSpPr>
        <p:spPr>
          <a:xfrm>
            <a:off x="1371599" y="2318197"/>
            <a:ext cx="9724031" cy="3683358"/>
          </a:xfrm>
        </p:spPr>
        <p:txBody>
          <a:bodyPr anchor="ctr">
            <a:normAutofit fontScale="92500" lnSpcReduction="20000"/>
          </a:bodyPr>
          <a:lstStyle/>
          <a:p>
            <a:r>
              <a:rPr lang="en-GB" sz="2000" dirty="0"/>
              <a:t>Introduction</a:t>
            </a:r>
          </a:p>
          <a:p>
            <a:r>
              <a:rPr lang="en-GB" sz="2000" dirty="0"/>
              <a:t>Business Overview</a:t>
            </a:r>
          </a:p>
          <a:p>
            <a:r>
              <a:rPr lang="en-GB" sz="2000" dirty="0"/>
              <a:t>Mission, Aims, Objectives and USP</a:t>
            </a:r>
          </a:p>
          <a:p>
            <a:r>
              <a:rPr lang="en-GB" sz="2000" dirty="0"/>
              <a:t>Location</a:t>
            </a:r>
          </a:p>
          <a:p>
            <a:r>
              <a:rPr lang="en-GB" sz="2000" dirty="0"/>
              <a:t>Human Resources</a:t>
            </a:r>
          </a:p>
          <a:p>
            <a:r>
              <a:rPr lang="en-GB" sz="2000" dirty="0"/>
              <a:t>Financial Overview</a:t>
            </a:r>
          </a:p>
          <a:p>
            <a:r>
              <a:rPr lang="en-GB" sz="2000" dirty="0"/>
              <a:t>12 Months Marketing Plan</a:t>
            </a:r>
          </a:p>
          <a:p>
            <a:r>
              <a:rPr lang="en-GB" sz="2000" dirty="0"/>
              <a:t>Marketing Examples</a:t>
            </a:r>
          </a:p>
          <a:p>
            <a:r>
              <a:rPr lang="en-GB" sz="2000" dirty="0"/>
              <a:t>Reasons to invest in my business</a:t>
            </a:r>
          </a:p>
          <a:p>
            <a:r>
              <a:rPr lang="en-GB" sz="2000" dirty="0"/>
              <a:t>Conclusion</a:t>
            </a:r>
          </a:p>
          <a:p>
            <a:r>
              <a:rPr lang="en-GB" sz="2000" dirty="0"/>
              <a:t>References</a:t>
            </a:r>
          </a:p>
          <a:p>
            <a:endParaRPr lang="en-GB" sz="2000" dirty="0"/>
          </a:p>
        </p:txBody>
      </p:sp>
    </p:spTree>
    <p:extLst>
      <p:ext uri="{BB962C8B-B14F-4D97-AF65-F5344CB8AC3E}">
        <p14:creationId xmlns:p14="http://schemas.microsoft.com/office/powerpoint/2010/main" val="2036879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BAC1B5-9901-BA87-2970-AF0E8E973975}"/>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rPr>
              <a:t>Introduction</a:t>
            </a:r>
          </a:p>
        </p:txBody>
      </p:sp>
      <p:sp>
        <p:nvSpPr>
          <p:cNvPr id="3" name="Content Placeholder 2">
            <a:extLst>
              <a:ext uri="{FF2B5EF4-FFF2-40B4-BE49-F238E27FC236}">
                <a16:creationId xmlns:a16="http://schemas.microsoft.com/office/drawing/2014/main" id="{89DA1925-725A-DD12-A071-E357003421C3}"/>
              </a:ext>
            </a:extLst>
          </p:cNvPr>
          <p:cNvSpPr>
            <a:spLocks noGrp="1"/>
          </p:cNvSpPr>
          <p:nvPr>
            <p:ph idx="1"/>
          </p:nvPr>
        </p:nvSpPr>
        <p:spPr>
          <a:xfrm>
            <a:off x="670561" y="2318197"/>
            <a:ext cx="4693920" cy="3683358"/>
          </a:xfrm>
        </p:spPr>
        <p:txBody>
          <a:bodyPr anchor="ctr">
            <a:normAutofit/>
          </a:bodyPr>
          <a:lstStyle/>
          <a:p>
            <a:r>
              <a:rPr lang="en-GB" sz="2000" dirty="0"/>
              <a:t>This presentation is about a potential business named Body Sculpt Pro. The purpose of this presentation is to present the business idea, its potential for growth and how to ensure its success. We are also looking for £59,468 Angel Investment to cover a part of the start-up costs.</a:t>
            </a:r>
          </a:p>
          <a:p>
            <a:endParaRPr lang="en-GB" sz="2000" dirty="0"/>
          </a:p>
        </p:txBody>
      </p:sp>
      <p:pic>
        <p:nvPicPr>
          <p:cNvPr id="4" name="Picture 3">
            <a:extLst>
              <a:ext uri="{FF2B5EF4-FFF2-40B4-BE49-F238E27FC236}">
                <a16:creationId xmlns:a16="http://schemas.microsoft.com/office/drawing/2014/main" id="{2BC9DA7C-7BFA-B8C5-9900-3EBD2F40708A}"/>
              </a:ext>
            </a:extLst>
          </p:cNvPr>
          <p:cNvPicPr>
            <a:picLocks noChangeAspect="1"/>
          </p:cNvPicPr>
          <p:nvPr/>
        </p:nvPicPr>
        <p:blipFill>
          <a:blip r:embed="rId3"/>
          <a:stretch>
            <a:fillRect/>
          </a:stretch>
        </p:blipFill>
        <p:spPr>
          <a:xfrm>
            <a:off x="5738933" y="2838088"/>
            <a:ext cx="5528617" cy="2373991"/>
          </a:xfrm>
          <a:prstGeom prst="rect">
            <a:avLst/>
          </a:prstGeom>
        </p:spPr>
      </p:pic>
    </p:spTree>
    <p:extLst>
      <p:ext uri="{BB962C8B-B14F-4D97-AF65-F5344CB8AC3E}">
        <p14:creationId xmlns:p14="http://schemas.microsoft.com/office/powerpoint/2010/main" val="3731270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22BC6B-F4D2-D436-A540-BBE69A5B36A6}"/>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rPr>
              <a:t>Business Overview</a:t>
            </a:r>
          </a:p>
        </p:txBody>
      </p:sp>
      <p:sp>
        <p:nvSpPr>
          <p:cNvPr id="3" name="Content Placeholder 2">
            <a:extLst>
              <a:ext uri="{FF2B5EF4-FFF2-40B4-BE49-F238E27FC236}">
                <a16:creationId xmlns:a16="http://schemas.microsoft.com/office/drawing/2014/main" id="{E0B58F4E-D9C9-7E17-E398-75119812A271}"/>
              </a:ext>
            </a:extLst>
          </p:cNvPr>
          <p:cNvSpPr>
            <a:spLocks noGrp="1"/>
          </p:cNvSpPr>
          <p:nvPr>
            <p:ph idx="1"/>
          </p:nvPr>
        </p:nvSpPr>
        <p:spPr>
          <a:xfrm>
            <a:off x="1543519" y="1617459"/>
            <a:ext cx="9724031" cy="3395515"/>
          </a:xfrm>
        </p:spPr>
        <p:txBody>
          <a:bodyPr anchor="ctr">
            <a:normAutofit/>
          </a:bodyPr>
          <a:lstStyle/>
          <a:p>
            <a:r>
              <a:rPr lang="en-GB" sz="2000" dirty="0"/>
              <a:t>Name: Body Sculpt Pro</a:t>
            </a:r>
          </a:p>
          <a:p>
            <a:r>
              <a:rPr lang="en-GB" sz="2000" dirty="0"/>
              <a:t>Story: The business idea came up after years or seeing people struggling with losing weight. The services offered are permanent, painless and non-invasive, and cheaper than a surgery.</a:t>
            </a:r>
          </a:p>
          <a:p>
            <a:r>
              <a:rPr lang="en-GB" sz="2000" dirty="0"/>
              <a:t>Services: </a:t>
            </a:r>
            <a:r>
              <a:rPr lang="en-GB" sz="2000" dirty="0" err="1"/>
              <a:t>Cryolipolysis</a:t>
            </a:r>
            <a:r>
              <a:rPr lang="en-GB" sz="2000" dirty="0"/>
              <a:t>, Ultrasound, Radiofrequency</a:t>
            </a:r>
          </a:p>
          <a:p>
            <a:endParaRPr lang="en-GB" sz="2000" dirty="0"/>
          </a:p>
        </p:txBody>
      </p:sp>
      <p:pic>
        <p:nvPicPr>
          <p:cNvPr id="5" name="Picture 4">
            <a:extLst>
              <a:ext uri="{FF2B5EF4-FFF2-40B4-BE49-F238E27FC236}">
                <a16:creationId xmlns:a16="http://schemas.microsoft.com/office/drawing/2014/main" id="{4F9AC137-706B-4E83-B584-7F5D60E8B754}"/>
              </a:ext>
            </a:extLst>
          </p:cNvPr>
          <p:cNvPicPr>
            <a:picLocks noChangeAspect="1"/>
          </p:cNvPicPr>
          <p:nvPr/>
        </p:nvPicPr>
        <p:blipFill>
          <a:blip r:embed="rId3"/>
          <a:stretch>
            <a:fillRect/>
          </a:stretch>
        </p:blipFill>
        <p:spPr>
          <a:xfrm>
            <a:off x="3588847" y="4163969"/>
            <a:ext cx="5014302" cy="2153144"/>
          </a:xfrm>
          <a:prstGeom prst="rect">
            <a:avLst/>
          </a:prstGeom>
        </p:spPr>
      </p:pic>
    </p:spTree>
    <p:extLst>
      <p:ext uri="{BB962C8B-B14F-4D97-AF65-F5344CB8AC3E}">
        <p14:creationId xmlns:p14="http://schemas.microsoft.com/office/powerpoint/2010/main" val="17237941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522F1-60E5-3204-691C-6AD5B55BD1A6}"/>
              </a:ext>
            </a:extLst>
          </p:cNvPr>
          <p:cNvSpPr>
            <a:spLocks noGrp="1"/>
          </p:cNvSpPr>
          <p:nvPr>
            <p:ph type="title"/>
          </p:nvPr>
        </p:nvSpPr>
        <p:spPr>
          <a:xfrm>
            <a:off x="1371599" y="294538"/>
            <a:ext cx="9895951" cy="1033669"/>
          </a:xfrm>
        </p:spPr>
        <p:txBody>
          <a:bodyPr>
            <a:normAutofit/>
          </a:bodyPr>
          <a:lstStyle/>
          <a:p>
            <a:r>
              <a:rPr lang="en-GB" sz="4000" dirty="0">
                <a:solidFill>
                  <a:srgbClr val="FFFFFF"/>
                </a:solidFill>
              </a:rPr>
              <a:t>Mission, Aims, Objectives and USP</a:t>
            </a:r>
          </a:p>
        </p:txBody>
      </p:sp>
      <p:graphicFrame>
        <p:nvGraphicFramePr>
          <p:cNvPr id="18" name="Content Placeholder 2">
            <a:extLst>
              <a:ext uri="{FF2B5EF4-FFF2-40B4-BE49-F238E27FC236}">
                <a16:creationId xmlns:a16="http://schemas.microsoft.com/office/drawing/2014/main" id="{2EF8E9A1-DCDA-1263-4714-FBD47FEC5ED5}"/>
              </a:ext>
            </a:extLst>
          </p:cNvPr>
          <p:cNvGraphicFramePr>
            <a:graphicFrameLocks noGrp="1"/>
          </p:cNvGraphicFramePr>
          <p:nvPr>
            <p:ph idx="1"/>
          </p:nvPr>
        </p:nvGraphicFramePr>
        <p:xfrm>
          <a:off x="1371599" y="2318197"/>
          <a:ext cx="9724031" cy="36833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5779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85"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5" name="Group 1034">
            <a:extLst>
              <a:ext uri="{FF2B5EF4-FFF2-40B4-BE49-F238E27FC236}">
                <a16:creationId xmlns:a16="http://schemas.microsoft.com/office/drawing/2014/main" id="{12B3290A-D3BF-4B87-B55B-FD9A98B497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9030" cy="1576446"/>
            <a:chOff x="0" y="0"/>
            <a:chExt cx="12192002" cy="1576446"/>
          </a:xfrm>
        </p:grpSpPr>
        <p:sp>
          <p:nvSpPr>
            <p:cNvPr id="1036" name="Rectangle 1035">
              <a:extLst>
                <a:ext uri="{FF2B5EF4-FFF2-40B4-BE49-F238E27FC236}">
                  <a16:creationId xmlns:a16="http://schemas.microsoft.com/office/drawing/2014/main" id="{033A715A-0686-440A-8F40-441B42A660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4761657F-19F2-425B-B7E9-0118CD13C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07778" y="-5307778"/>
              <a:ext cx="1576446" cy="12192002"/>
            </a:xfrm>
            <a:prstGeom prst="rect">
              <a:avLst/>
            </a:prstGeom>
            <a:gradFill>
              <a:gsLst>
                <a:gs pos="45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8" name="Rectangle 1037">
              <a:extLst>
                <a:ext uri="{FF2B5EF4-FFF2-40B4-BE49-F238E27FC236}">
                  <a16:creationId xmlns:a16="http://schemas.microsoft.com/office/drawing/2014/main" id="{E27B6634-79D3-4EDD-A77A-1065D6F3A4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17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6F8212C-F3EA-817A-D3E3-4DA5296A5E5E}"/>
              </a:ext>
            </a:extLst>
          </p:cNvPr>
          <p:cNvSpPr>
            <a:spLocks noGrp="1"/>
          </p:cNvSpPr>
          <p:nvPr>
            <p:ph type="title"/>
          </p:nvPr>
        </p:nvSpPr>
        <p:spPr>
          <a:xfrm>
            <a:off x="1371598" y="319314"/>
            <a:ext cx="9477377" cy="1030515"/>
          </a:xfrm>
        </p:spPr>
        <p:txBody>
          <a:bodyPr anchor="ctr">
            <a:normAutofit/>
          </a:bodyPr>
          <a:lstStyle/>
          <a:p>
            <a:r>
              <a:rPr lang="en-GB" sz="4000">
                <a:solidFill>
                  <a:srgbClr val="FFFFFF"/>
                </a:solidFill>
              </a:rPr>
              <a:t>Location</a:t>
            </a:r>
          </a:p>
        </p:txBody>
      </p:sp>
      <p:pic>
        <p:nvPicPr>
          <p:cNvPr id="1026" name="Picture 2" descr="PureGym Digital Fitness Content | Funxtion">
            <a:extLst>
              <a:ext uri="{FF2B5EF4-FFF2-40B4-BE49-F238E27FC236}">
                <a16:creationId xmlns:a16="http://schemas.microsoft.com/office/drawing/2014/main" id="{8C1FDA8A-6D21-021C-1175-A9897E0C1F0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6098" y="2613884"/>
            <a:ext cx="4673203" cy="2628676"/>
          </a:xfrm>
          <a:prstGeom prst="rect">
            <a:avLst/>
          </a:prstGeom>
          <a:noFill/>
          <a:extLst>
            <a:ext uri="{909E8E84-426E-40DD-AFC4-6F175D3DCCD1}">
              <a14:hiddenFill xmlns:a14="http://schemas.microsoft.com/office/drawing/2010/main">
                <a:solidFill>
                  <a:srgbClr val="FFFFFF"/>
                </a:solidFill>
              </a14:hiddenFill>
            </a:ext>
          </a:extLst>
        </p:spPr>
      </p:pic>
      <p:pic>
        <p:nvPicPr>
          <p:cNvPr id="4" name="Content Placeholder 3">
            <a:extLst>
              <a:ext uri="{FF2B5EF4-FFF2-40B4-BE49-F238E27FC236}">
                <a16:creationId xmlns:a16="http://schemas.microsoft.com/office/drawing/2014/main" id="{DF03CFE2-5517-99B6-D566-DF5437C66F19}"/>
              </a:ext>
            </a:extLst>
          </p:cNvPr>
          <p:cNvPicPr>
            <a:picLocks noChangeAspect="1"/>
          </p:cNvPicPr>
          <p:nvPr/>
        </p:nvPicPr>
        <p:blipFill>
          <a:blip r:embed="rId4"/>
          <a:stretch>
            <a:fillRect/>
          </a:stretch>
        </p:blipFill>
        <p:spPr>
          <a:xfrm>
            <a:off x="5980590" y="2613884"/>
            <a:ext cx="5442247" cy="2628676"/>
          </a:xfrm>
          <a:prstGeom prst="rect">
            <a:avLst/>
          </a:prstGeom>
        </p:spPr>
      </p:pic>
    </p:spTree>
    <p:extLst>
      <p:ext uri="{BB962C8B-B14F-4D97-AF65-F5344CB8AC3E}">
        <p14:creationId xmlns:p14="http://schemas.microsoft.com/office/powerpoint/2010/main" val="911718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0265859-E708-DB8D-4728-F4B1407633EE}"/>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Human Resources</a:t>
            </a:r>
          </a:p>
        </p:txBody>
      </p:sp>
      <p:pic>
        <p:nvPicPr>
          <p:cNvPr id="4" name="Content Placeholder 3" descr="A diagram of a company&#10;&#10;AI-generated content may be incorrect.">
            <a:extLst>
              <a:ext uri="{FF2B5EF4-FFF2-40B4-BE49-F238E27FC236}">
                <a16:creationId xmlns:a16="http://schemas.microsoft.com/office/drawing/2014/main" id="{0EF55F54-AC26-4DAD-6AE0-4002B2CD67FE}"/>
              </a:ext>
            </a:extLst>
          </p:cNvPr>
          <p:cNvPicPr>
            <a:picLocks noGrp="1" noChangeAspect="1"/>
          </p:cNvPicPr>
          <p:nvPr>
            <p:ph idx="1"/>
          </p:nvPr>
        </p:nvPicPr>
        <p:blipFill>
          <a:blip r:embed="rId3"/>
          <a:stretch>
            <a:fillRect/>
          </a:stretch>
        </p:blipFill>
        <p:spPr>
          <a:xfrm>
            <a:off x="4502428" y="656119"/>
            <a:ext cx="7225748" cy="5545762"/>
          </a:xfrm>
          <a:prstGeom prst="rect">
            <a:avLst/>
          </a:prstGeom>
        </p:spPr>
      </p:pic>
    </p:spTree>
    <p:extLst>
      <p:ext uri="{BB962C8B-B14F-4D97-AF65-F5344CB8AC3E}">
        <p14:creationId xmlns:p14="http://schemas.microsoft.com/office/powerpoint/2010/main" val="3314065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0BE1BC-2C99-CBD4-38F4-40C4DEACD2B1}"/>
              </a:ext>
            </a:extLst>
          </p:cNvPr>
          <p:cNvSpPr>
            <a:spLocks noGrp="1"/>
          </p:cNvSpPr>
          <p:nvPr>
            <p:ph type="title"/>
          </p:nvPr>
        </p:nvSpPr>
        <p:spPr>
          <a:xfrm>
            <a:off x="914402" y="489508"/>
            <a:ext cx="5181597" cy="1655482"/>
          </a:xfrm>
        </p:spPr>
        <p:txBody>
          <a:bodyPr anchor="b">
            <a:normAutofit/>
          </a:bodyPr>
          <a:lstStyle/>
          <a:p>
            <a:pPr algn="r"/>
            <a:r>
              <a:rPr lang="en-GB" sz="4000"/>
              <a:t>Financial Overview</a:t>
            </a:r>
          </a:p>
        </p:txBody>
      </p:sp>
      <p:sp>
        <p:nvSpPr>
          <p:cNvPr id="3" name="Content Placeholder 2">
            <a:extLst>
              <a:ext uri="{FF2B5EF4-FFF2-40B4-BE49-F238E27FC236}">
                <a16:creationId xmlns:a16="http://schemas.microsoft.com/office/drawing/2014/main" id="{72025906-E482-0897-B17A-4A643F40A2C2}"/>
              </a:ext>
            </a:extLst>
          </p:cNvPr>
          <p:cNvSpPr>
            <a:spLocks noGrp="1"/>
          </p:cNvSpPr>
          <p:nvPr>
            <p:ph idx="1"/>
          </p:nvPr>
        </p:nvSpPr>
        <p:spPr>
          <a:xfrm>
            <a:off x="914402" y="2418408"/>
            <a:ext cx="5181598" cy="3409898"/>
          </a:xfrm>
        </p:spPr>
        <p:txBody>
          <a:bodyPr anchor="t">
            <a:normAutofit/>
          </a:bodyPr>
          <a:lstStyle/>
          <a:p>
            <a:pPr algn="r"/>
            <a:r>
              <a:rPr lang="en-GB" sz="2000"/>
              <a:t>Start-up cost: £89,468</a:t>
            </a:r>
          </a:p>
          <a:p>
            <a:pPr algn="r"/>
            <a:r>
              <a:rPr lang="en-GB" sz="2000"/>
              <a:t>Personal investment: £30,000</a:t>
            </a:r>
          </a:p>
          <a:p>
            <a:pPr algn="r"/>
            <a:r>
              <a:rPr lang="en-GB" sz="2000"/>
              <a:t>Angel Investment: £59,468</a:t>
            </a:r>
          </a:p>
          <a:p>
            <a:pPr algn="r"/>
            <a:r>
              <a:rPr lang="en-GB" sz="2000"/>
              <a:t>Estimated profit in the first 3 years:</a:t>
            </a:r>
          </a:p>
          <a:p>
            <a:pPr algn="r"/>
            <a:endParaRPr lang="en-GB" sz="2000"/>
          </a:p>
        </p:txBody>
      </p:sp>
      <p:sp>
        <p:nvSpPr>
          <p:cNvPr id="11" name="Rectangle 10">
            <a:extLst>
              <a:ext uri="{FF2B5EF4-FFF2-40B4-BE49-F238E27FC236}">
                <a16:creationId xmlns:a16="http://schemas.microsoft.com/office/drawing/2014/main" id="{A344AAA5-41F4-4862-97EF-688D31DC7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85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9E1A62C-2AAF-4B3E-8CDB-65E2370809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26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3">
            <a:extLst>
              <a:ext uri="{FF2B5EF4-FFF2-40B4-BE49-F238E27FC236}">
                <a16:creationId xmlns:a16="http://schemas.microsoft.com/office/drawing/2014/main" id="{B4C6C6CB-3725-A37F-9724-17148ED801EF}"/>
              </a:ext>
            </a:extLst>
          </p:cNvPr>
          <p:cNvGraphicFramePr>
            <a:graphicFrameLocks noGrp="1"/>
          </p:cNvGraphicFramePr>
          <p:nvPr>
            <p:extLst>
              <p:ext uri="{D42A27DB-BD31-4B8C-83A1-F6EECF244321}">
                <p14:modId xmlns:p14="http://schemas.microsoft.com/office/powerpoint/2010/main" val="961880462"/>
              </p:ext>
            </p:extLst>
          </p:nvPr>
        </p:nvGraphicFramePr>
        <p:xfrm>
          <a:off x="6675120" y="2661719"/>
          <a:ext cx="4957640" cy="1148926"/>
        </p:xfrm>
        <a:graphic>
          <a:graphicData uri="http://schemas.openxmlformats.org/drawingml/2006/table">
            <a:tbl>
              <a:tblPr firstRow="1" bandRow="1">
                <a:tableStyleId>{21E4AEA4-8DFA-4A89-87EB-49C32662AFE0}</a:tableStyleId>
              </a:tblPr>
              <a:tblGrid>
                <a:gridCol w="1519569">
                  <a:extLst>
                    <a:ext uri="{9D8B030D-6E8A-4147-A177-3AD203B41FA5}">
                      <a16:colId xmlns:a16="http://schemas.microsoft.com/office/drawing/2014/main" val="441868511"/>
                    </a:ext>
                  </a:extLst>
                </a:gridCol>
                <a:gridCol w="1628369">
                  <a:extLst>
                    <a:ext uri="{9D8B030D-6E8A-4147-A177-3AD203B41FA5}">
                      <a16:colId xmlns:a16="http://schemas.microsoft.com/office/drawing/2014/main" val="2256454076"/>
                    </a:ext>
                  </a:extLst>
                </a:gridCol>
                <a:gridCol w="1809702">
                  <a:extLst>
                    <a:ext uri="{9D8B030D-6E8A-4147-A177-3AD203B41FA5}">
                      <a16:colId xmlns:a16="http://schemas.microsoft.com/office/drawing/2014/main" val="1089243230"/>
                    </a:ext>
                  </a:extLst>
                </a:gridCol>
              </a:tblGrid>
              <a:tr h="574463">
                <a:tc>
                  <a:txBody>
                    <a:bodyPr/>
                    <a:lstStyle/>
                    <a:p>
                      <a:pPr algn="ctr"/>
                      <a:r>
                        <a:rPr lang="en-GB" sz="2600"/>
                        <a:t>YEAR1</a:t>
                      </a:r>
                    </a:p>
                  </a:txBody>
                  <a:tcPr marL="130560" marR="130560" marT="65280" marB="65280"/>
                </a:tc>
                <a:tc>
                  <a:txBody>
                    <a:bodyPr/>
                    <a:lstStyle/>
                    <a:p>
                      <a:pPr algn="ctr"/>
                      <a:r>
                        <a:rPr lang="en-GB" sz="2600"/>
                        <a:t>YEAR 2 </a:t>
                      </a:r>
                    </a:p>
                  </a:txBody>
                  <a:tcPr marL="130560" marR="130560" marT="65280" marB="65280"/>
                </a:tc>
                <a:tc>
                  <a:txBody>
                    <a:bodyPr/>
                    <a:lstStyle/>
                    <a:p>
                      <a:pPr algn="ctr"/>
                      <a:r>
                        <a:rPr lang="en-GB" sz="2600"/>
                        <a:t>YEAR 3</a:t>
                      </a:r>
                    </a:p>
                  </a:txBody>
                  <a:tcPr marL="130560" marR="130560" marT="65280" marB="65280"/>
                </a:tc>
                <a:extLst>
                  <a:ext uri="{0D108BD9-81ED-4DB2-BD59-A6C34878D82A}">
                    <a16:rowId xmlns:a16="http://schemas.microsoft.com/office/drawing/2014/main" val="4075275905"/>
                  </a:ext>
                </a:extLst>
              </a:tr>
              <a:tr h="574463">
                <a:tc>
                  <a:txBody>
                    <a:bodyPr/>
                    <a:lstStyle/>
                    <a:p>
                      <a:pPr algn="ctr"/>
                      <a:r>
                        <a:rPr lang="en-GB" sz="2600"/>
                        <a:t>£5,336</a:t>
                      </a:r>
                    </a:p>
                  </a:txBody>
                  <a:tcPr marL="130560" marR="130560" marT="65280" marB="65280"/>
                </a:tc>
                <a:tc>
                  <a:txBody>
                    <a:bodyPr/>
                    <a:lstStyle/>
                    <a:p>
                      <a:pPr algn="ctr"/>
                      <a:r>
                        <a:rPr lang="en-GB" sz="2600"/>
                        <a:t>£69,866</a:t>
                      </a:r>
                    </a:p>
                  </a:txBody>
                  <a:tcPr marL="130560" marR="130560" marT="65280" marB="65280"/>
                </a:tc>
                <a:tc>
                  <a:txBody>
                    <a:bodyPr/>
                    <a:lstStyle/>
                    <a:p>
                      <a:pPr algn="ctr"/>
                      <a:r>
                        <a:rPr lang="en-GB" sz="2600" dirty="0"/>
                        <a:t>£128,206</a:t>
                      </a:r>
                    </a:p>
                  </a:txBody>
                  <a:tcPr marL="130560" marR="130560" marT="65280" marB="65280"/>
                </a:tc>
                <a:extLst>
                  <a:ext uri="{0D108BD9-81ED-4DB2-BD59-A6C34878D82A}">
                    <a16:rowId xmlns:a16="http://schemas.microsoft.com/office/drawing/2014/main" val="370491684"/>
                  </a:ext>
                </a:extLst>
              </a:tr>
            </a:tbl>
          </a:graphicData>
        </a:graphic>
      </p:graphicFrame>
    </p:spTree>
    <p:extLst>
      <p:ext uri="{BB962C8B-B14F-4D97-AF65-F5344CB8AC3E}">
        <p14:creationId xmlns:p14="http://schemas.microsoft.com/office/powerpoint/2010/main" val="3330503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E64D18-2F55-1E63-4761-54143F0FB73B}"/>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12 Months Marketing Strategy</a:t>
            </a:r>
          </a:p>
        </p:txBody>
      </p:sp>
      <p:sp>
        <p:nvSpPr>
          <p:cNvPr id="3" name="Content Placeholder 2">
            <a:extLst>
              <a:ext uri="{FF2B5EF4-FFF2-40B4-BE49-F238E27FC236}">
                <a16:creationId xmlns:a16="http://schemas.microsoft.com/office/drawing/2014/main" id="{E29D006F-8F89-6310-C8A2-BCAF4CD7C791}"/>
              </a:ext>
            </a:extLst>
          </p:cNvPr>
          <p:cNvSpPr>
            <a:spLocks noGrp="1"/>
          </p:cNvSpPr>
          <p:nvPr>
            <p:ph idx="1"/>
          </p:nvPr>
        </p:nvSpPr>
        <p:spPr>
          <a:xfrm>
            <a:off x="1371599" y="2318197"/>
            <a:ext cx="9724031" cy="3683358"/>
          </a:xfrm>
        </p:spPr>
        <p:txBody>
          <a:bodyPr anchor="ctr">
            <a:normAutofit/>
          </a:bodyPr>
          <a:lstStyle/>
          <a:p>
            <a:r>
              <a:rPr lang="en-GB" sz="2000"/>
              <a:t>Social media post showing before and after pictures</a:t>
            </a:r>
          </a:p>
          <a:p>
            <a:r>
              <a:rPr lang="en-GB" sz="2000"/>
              <a:t>Implement a Digital Marketing strategy: post daily, 2-3 stories per day ,1 funny video posted weekly, 1 educational video weekly, minimum 5 video posted about the benefits of the treatment, results, behind the scene etc.</a:t>
            </a:r>
          </a:p>
          <a:p>
            <a:r>
              <a:rPr lang="en-GB" sz="2000"/>
              <a:t>Discount for holding a gym membership and students</a:t>
            </a:r>
          </a:p>
          <a:p>
            <a:r>
              <a:rPr lang="en-GB" sz="2000"/>
              <a:t>Special offers and packages</a:t>
            </a:r>
          </a:p>
          <a:p>
            <a:r>
              <a:rPr lang="en-GB" sz="2000"/>
              <a:t>Engagement with gym members every Thursday, which is the busiest day at gym</a:t>
            </a:r>
          </a:p>
        </p:txBody>
      </p:sp>
    </p:spTree>
    <p:extLst>
      <p:ext uri="{BB962C8B-B14F-4D97-AF65-F5344CB8AC3E}">
        <p14:creationId xmlns:p14="http://schemas.microsoft.com/office/powerpoint/2010/main" val="698301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CB95732-565A-4D2C-A3AB-CC460C0D3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19B653C-798C-4333-8452-3DF3AE3C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FE50278-E2EC-42B2-A1F1-921DD3990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5305994" y="-5310547"/>
            <a:ext cx="1580014" cy="12192002"/>
          </a:xfrm>
          <a:prstGeom prst="rect">
            <a:avLst/>
          </a:prstGeom>
          <a:gradFill>
            <a:gsLst>
              <a:gs pos="19000">
                <a:schemeClr val="accent1">
                  <a:alpha val="0"/>
                </a:schemeClr>
              </a:gs>
              <a:gs pos="99000">
                <a:srgbClr val="000000">
                  <a:alpha val="74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236153F-0DB4-40DD-87C6-B40C1B7E2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25434" y="0"/>
            <a:ext cx="4303422" cy="1575461"/>
          </a:xfrm>
          <a:prstGeom prst="rect">
            <a:avLst/>
          </a:prstGeom>
          <a:gradFill>
            <a:gsLst>
              <a:gs pos="0">
                <a:schemeClr val="accent1">
                  <a:alpha val="72000"/>
                </a:schemeClr>
              </a:gs>
              <a:gs pos="74000">
                <a:schemeClr val="accent1">
                  <a:lumMod val="5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B00E80-55A3-6F11-D7EA-5A463431D663}"/>
              </a:ext>
            </a:extLst>
          </p:cNvPr>
          <p:cNvSpPr>
            <a:spLocks noGrp="1"/>
          </p:cNvSpPr>
          <p:nvPr>
            <p:ph type="title"/>
          </p:nvPr>
        </p:nvSpPr>
        <p:spPr>
          <a:xfrm>
            <a:off x="699715" y="288404"/>
            <a:ext cx="7170656" cy="977442"/>
          </a:xfrm>
        </p:spPr>
        <p:txBody>
          <a:bodyPr vert="horz" lIns="91440" tIns="45720" rIns="91440" bIns="45720" rtlCol="0" anchor="ctr">
            <a:normAutofit/>
          </a:bodyPr>
          <a:lstStyle/>
          <a:p>
            <a:r>
              <a:rPr lang="en-US" sz="4000">
                <a:solidFill>
                  <a:srgbClr val="FFFFFF"/>
                </a:solidFill>
              </a:rPr>
              <a:t>Marketing examples</a:t>
            </a:r>
          </a:p>
        </p:txBody>
      </p:sp>
      <p:pic>
        <p:nvPicPr>
          <p:cNvPr id="6" name="Picture 5">
            <a:extLst>
              <a:ext uri="{FF2B5EF4-FFF2-40B4-BE49-F238E27FC236}">
                <a16:creationId xmlns:a16="http://schemas.microsoft.com/office/drawing/2014/main" id="{12F1E067-61AA-0A37-8270-B3F2930DA57F}"/>
              </a:ext>
            </a:extLst>
          </p:cNvPr>
          <p:cNvPicPr>
            <a:picLocks noChangeAspect="1"/>
          </p:cNvPicPr>
          <p:nvPr/>
        </p:nvPicPr>
        <p:blipFill>
          <a:blip r:embed="rId3"/>
          <a:stretch>
            <a:fillRect/>
          </a:stretch>
        </p:blipFill>
        <p:spPr>
          <a:xfrm>
            <a:off x="902553" y="2585276"/>
            <a:ext cx="3238707" cy="3254981"/>
          </a:xfrm>
          <a:prstGeom prst="rect">
            <a:avLst/>
          </a:prstGeom>
        </p:spPr>
      </p:pic>
      <p:pic>
        <p:nvPicPr>
          <p:cNvPr id="4" name="Content Placeholder 3">
            <a:extLst>
              <a:ext uri="{FF2B5EF4-FFF2-40B4-BE49-F238E27FC236}">
                <a16:creationId xmlns:a16="http://schemas.microsoft.com/office/drawing/2014/main" id="{8AA4A9B4-1222-AB9A-3747-1B90AE2AC4D8}"/>
              </a:ext>
            </a:extLst>
          </p:cNvPr>
          <p:cNvPicPr>
            <a:picLocks noGrp="1" noChangeAspect="1"/>
          </p:cNvPicPr>
          <p:nvPr>
            <p:ph idx="1"/>
          </p:nvPr>
        </p:nvPicPr>
        <p:blipFill>
          <a:blip r:embed="rId4"/>
          <a:stretch>
            <a:fillRect/>
          </a:stretch>
        </p:blipFill>
        <p:spPr>
          <a:xfrm>
            <a:off x="4476646" y="2601510"/>
            <a:ext cx="3238707" cy="3222513"/>
          </a:xfrm>
          <a:prstGeom prst="rect">
            <a:avLst/>
          </a:prstGeom>
        </p:spPr>
      </p:pic>
      <p:pic>
        <p:nvPicPr>
          <p:cNvPr id="8" name="Picture 7">
            <a:extLst>
              <a:ext uri="{FF2B5EF4-FFF2-40B4-BE49-F238E27FC236}">
                <a16:creationId xmlns:a16="http://schemas.microsoft.com/office/drawing/2014/main" id="{6EE49447-EF33-A990-3BA2-D5867F362204}"/>
              </a:ext>
            </a:extLst>
          </p:cNvPr>
          <p:cNvPicPr>
            <a:picLocks noChangeAspect="1"/>
          </p:cNvPicPr>
          <p:nvPr/>
        </p:nvPicPr>
        <p:blipFill>
          <a:blip r:embed="rId5"/>
          <a:stretch>
            <a:fillRect/>
          </a:stretch>
        </p:blipFill>
        <p:spPr>
          <a:xfrm>
            <a:off x="8050740" y="2601510"/>
            <a:ext cx="3238707" cy="3222513"/>
          </a:xfrm>
          <a:prstGeom prst="rect">
            <a:avLst/>
          </a:prstGeom>
        </p:spPr>
      </p:pic>
    </p:spTree>
    <p:extLst>
      <p:ext uri="{BB962C8B-B14F-4D97-AF65-F5344CB8AC3E}">
        <p14:creationId xmlns:p14="http://schemas.microsoft.com/office/powerpoint/2010/main" val="4153072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4B90652-D0E4-A6AC-A406-487A2C710384}"/>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rPr>
              <a:t>Reasons to invest in my business</a:t>
            </a:r>
          </a:p>
        </p:txBody>
      </p:sp>
      <p:graphicFrame>
        <p:nvGraphicFramePr>
          <p:cNvPr id="5" name="Content Placeholder 2">
            <a:extLst>
              <a:ext uri="{FF2B5EF4-FFF2-40B4-BE49-F238E27FC236}">
                <a16:creationId xmlns:a16="http://schemas.microsoft.com/office/drawing/2014/main" id="{5AC91191-EDA2-6E11-A29D-3B4BB528C5B2}"/>
              </a:ext>
            </a:extLst>
          </p:cNvPr>
          <p:cNvGraphicFramePr>
            <a:graphicFrameLocks noGrp="1"/>
          </p:cNvGraphicFramePr>
          <p:nvPr>
            <p:ph idx="1"/>
            <p:extLst>
              <p:ext uri="{D42A27DB-BD31-4B8C-83A1-F6EECF244321}">
                <p14:modId xmlns:p14="http://schemas.microsoft.com/office/powerpoint/2010/main" val="1200539893"/>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86557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9AF79B-5C7B-A7FA-64E3-0E9C355286B1}"/>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Conclusion</a:t>
            </a:r>
          </a:p>
        </p:txBody>
      </p:sp>
      <p:sp>
        <p:nvSpPr>
          <p:cNvPr id="3" name="Content Placeholder 2">
            <a:extLst>
              <a:ext uri="{FF2B5EF4-FFF2-40B4-BE49-F238E27FC236}">
                <a16:creationId xmlns:a16="http://schemas.microsoft.com/office/drawing/2014/main" id="{14DF07A3-2FDB-E093-8A84-F777F4F2D033}"/>
              </a:ext>
            </a:extLst>
          </p:cNvPr>
          <p:cNvSpPr>
            <a:spLocks noGrp="1"/>
          </p:cNvSpPr>
          <p:nvPr>
            <p:ph idx="1"/>
          </p:nvPr>
        </p:nvSpPr>
        <p:spPr>
          <a:xfrm>
            <a:off x="1371599" y="2318197"/>
            <a:ext cx="9724031" cy="3683358"/>
          </a:xfrm>
        </p:spPr>
        <p:txBody>
          <a:bodyPr anchor="ctr">
            <a:normAutofit/>
          </a:bodyPr>
          <a:lstStyle/>
          <a:p>
            <a:r>
              <a:rPr lang="en-GB" sz="3200" dirty="0">
                <a:latin typeface="Arial" panose="020B0604020202020204" pitchFamily="34" charset="0"/>
                <a:cs typeface="Arial" panose="020B0604020202020204" pitchFamily="34" charset="0"/>
              </a:rPr>
              <a:t>Strong brand identity born from a true desire to help others</a:t>
            </a:r>
          </a:p>
          <a:p>
            <a:r>
              <a:rPr lang="en-GB" sz="3200" dirty="0">
                <a:latin typeface="Arial" panose="020B0604020202020204" pitchFamily="34" charset="0"/>
                <a:cs typeface="Arial" panose="020B0604020202020204" pitchFamily="34" charset="0"/>
              </a:rPr>
              <a:t>High demand for non-invasive treatments</a:t>
            </a:r>
          </a:p>
          <a:p>
            <a:r>
              <a:rPr lang="en-GB" sz="3200" dirty="0">
                <a:latin typeface="Arial" panose="020B0604020202020204" pitchFamily="34" charset="0"/>
                <a:cs typeface="Arial" panose="020B0604020202020204" pitchFamily="34" charset="0"/>
              </a:rPr>
              <a:t>Professional and high-quality equipment </a:t>
            </a:r>
          </a:p>
          <a:p>
            <a:r>
              <a:rPr lang="en-GB" sz="3200" dirty="0">
                <a:latin typeface="Arial" panose="020B0604020202020204" pitchFamily="34" charset="0"/>
                <a:cs typeface="Arial" panose="020B0604020202020204" pitchFamily="34" charset="0"/>
              </a:rPr>
              <a:t>High potential for growth – profitable business</a:t>
            </a:r>
          </a:p>
          <a:p>
            <a:endParaRPr lang="en-GB" sz="2000" dirty="0"/>
          </a:p>
        </p:txBody>
      </p:sp>
    </p:spTree>
    <p:extLst>
      <p:ext uri="{BB962C8B-B14F-4D97-AF65-F5344CB8AC3E}">
        <p14:creationId xmlns:p14="http://schemas.microsoft.com/office/powerpoint/2010/main" val="30381713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C031FF-B5E6-FDF8-915B-82F0F41750D8}"/>
              </a:ext>
            </a:extLst>
          </p:cNvPr>
          <p:cNvSpPr>
            <a:spLocks noGrp="1"/>
          </p:cNvSpPr>
          <p:nvPr>
            <p:ph type="title"/>
          </p:nvPr>
        </p:nvSpPr>
        <p:spPr>
          <a:xfrm>
            <a:off x="1371599" y="294538"/>
            <a:ext cx="9895951" cy="1033669"/>
          </a:xfrm>
        </p:spPr>
        <p:txBody>
          <a:bodyPr>
            <a:normAutofit/>
          </a:bodyPr>
          <a:lstStyle/>
          <a:p>
            <a:r>
              <a:rPr lang="en-GB" sz="4000">
                <a:solidFill>
                  <a:srgbClr val="FFFFFF"/>
                </a:solidFill>
              </a:rPr>
              <a:t>References</a:t>
            </a:r>
          </a:p>
        </p:txBody>
      </p:sp>
      <p:sp>
        <p:nvSpPr>
          <p:cNvPr id="3" name="Content Placeholder 2">
            <a:extLst>
              <a:ext uri="{FF2B5EF4-FFF2-40B4-BE49-F238E27FC236}">
                <a16:creationId xmlns:a16="http://schemas.microsoft.com/office/drawing/2014/main" id="{88E32161-169D-90A6-9AFD-720CC56D3FC9}"/>
              </a:ext>
            </a:extLst>
          </p:cNvPr>
          <p:cNvSpPr>
            <a:spLocks noGrp="1"/>
          </p:cNvSpPr>
          <p:nvPr>
            <p:ph idx="1"/>
          </p:nvPr>
        </p:nvSpPr>
        <p:spPr>
          <a:xfrm>
            <a:off x="459351" y="1622744"/>
            <a:ext cx="10636280" cy="4940717"/>
          </a:xfrm>
        </p:spPr>
        <p:txBody>
          <a:bodyPr anchor="ctr">
            <a:noAutofit/>
          </a:bodyPr>
          <a:lstStyle/>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American Society of Plastic Surgeons. (2021). </a:t>
            </a:r>
            <a:r>
              <a:rPr lang="en-GB" sz="800" i="1" kern="100" dirty="0">
                <a:effectLst/>
                <a:latin typeface="Arial" panose="020B0604020202020204" pitchFamily="34" charset="0"/>
                <a:ea typeface="Aptos" panose="020B0004020202020204" pitchFamily="34" charset="0"/>
                <a:cs typeface="Arial" panose="020B0604020202020204" pitchFamily="34" charset="0"/>
              </a:rPr>
              <a:t>Body Contouring</a:t>
            </a:r>
            <a:r>
              <a:rPr lang="en-GB" sz="800" kern="100" dirty="0">
                <a:effectLst/>
                <a:latin typeface="Arial" panose="020B0604020202020204" pitchFamily="34" charset="0"/>
                <a:ea typeface="Aptos" panose="020B0004020202020204" pitchFamily="34" charset="0"/>
                <a:cs typeface="Arial" panose="020B0604020202020204" pitchFamily="34" charset="0"/>
              </a:rPr>
              <a:t>. [online]. Available at: https://www.plasticsurgery.org/cosmetic-procedures/body-contouring. [Accessed on 5 March 2025].</a:t>
            </a:r>
          </a:p>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Care Quality Commission. (2021). </a:t>
            </a:r>
            <a:r>
              <a:rPr lang="en-GB" sz="800" i="1" kern="100" dirty="0">
                <a:effectLst/>
                <a:latin typeface="Arial" panose="020B0604020202020204" pitchFamily="34" charset="0"/>
                <a:ea typeface="Aptos" panose="020B0004020202020204" pitchFamily="34" charset="0"/>
                <a:cs typeface="Arial" panose="020B0604020202020204" pitchFamily="34" charset="0"/>
              </a:rPr>
              <a:t>Registering as a new provider: How to apply for registration</a:t>
            </a:r>
            <a:r>
              <a:rPr lang="en-GB" sz="800" kern="100" dirty="0">
                <a:effectLst/>
                <a:latin typeface="Arial" panose="020B0604020202020204" pitchFamily="34" charset="0"/>
                <a:ea typeface="Aptos" panose="020B0004020202020204" pitchFamily="34" charset="0"/>
                <a:cs typeface="Arial" panose="020B0604020202020204" pitchFamily="34" charset="0"/>
              </a:rPr>
              <a:t>. [online]. Available at: https://www.cqc.org.uk/guidance-providers/registration/registering-new-provider-how-apply-registration. [Accessed on 5 March 2025].</a:t>
            </a:r>
          </a:p>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Doe, J. (2018). </a:t>
            </a:r>
            <a:r>
              <a:rPr lang="en-GB" sz="800" i="1" kern="100" dirty="0">
                <a:effectLst/>
                <a:latin typeface="Arial" panose="020B0604020202020204" pitchFamily="34" charset="0"/>
                <a:ea typeface="Aptos" panose="020B0004020202020204" pitchFamily="34" charset="0"/>
                <a:cs typeface="Arial" panose="020B0604020202020204" pitchFamily="34" charset="0"/>
              </a:rPr>
              <a:t>Non-Invasive Body Contouring: A Review of Technologies and Efficacy</a:t>
            </a:r>
            <a:r>
              <a:rPr lang="en-GB" sz="800" kern="100" dirty="0">
                <a:effectLst/>
                <a:latin typeface="Arial" panose="020B0604020202020204" pitchFamily="34" charset="0"/>
                <a:ea typeface="Aptos" panose="020B0004020202020204" pitchFamily="34" charset="0"/>
                <a:cs typeface="Arial" panose="020B0604020202020204" pitchFamily="34" charset="0"/>
              </a:rPr>
              <a:t>. Journal of Aesthetic Medicine, 3(2), 45-57.Nursing, 8(3), 148-154.</a:t>
            </a:r>
          </a:p>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Grand View Research. (2021). </a:t>
            </a:r>
            <a:r>
              <a:rPr lang="en-GB" sz="800" i="1" kern="100" dirty="0">
                <a:effectLst/>
                <a:latin typeface="Arial" panose="020B0604020202020204" pitchFamily="34" charset="0"/>
                <a:ea typeface="Aptos" panose="020B0004020202020204" pitchFamily="34" charset="0"/>
                <a:cs typeface="Arial" panose="020B0604020202020204" pitchFamily="34" charset="0"/>
              </a:rPr>
              <a:t>Global Body Contouring Market: By Invasiveness: Non-Invasive Contouring, Minimally Invasive Contouring, Invasive Contouring; By End Use: Clinical Research Organizations, Hospitals, Medical Spa, Clinics; Regional Analysis; Historical Market and Forecast (2018-2028); Market Dynamics; Competitive Landscape; Industry Events and Developments.</a:t>
            </a:r>
            <a:r>
              <a:rPr lang="en-GB" sz="800" kern="100" dirty="0">
                <a:effectLst/>
                <a:latin typeface="Arial" panose="020B0604020202020204" pitchFamily="34" charset="0"/>
                <a:ea typeface="Aptos" panose="020B0004020202020204" pitchFamily="34" charset="0"/>
                <a:cs typeface="Arial" panose="020B0604020202020204" pitchFamily="34" charset="0"/>
              </a:rPr>
              <a:t> [online]. Available at: https://www.expertmarketresearch.com/reports/body-contouring-market. [Accessed on 5 March 2025].</a:t>
            </a:r>
          </a:p>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International Association of Aesthetic Medicine. (2018). </a:t>
            </a:r>
            <a:r>
              <a:rPr lang="en-GB" sz="800" i="1" kern="100" dirty="0">
                <a:effectLst/>
                <a:latin typeface="Arial" panose="020B0604020202020204" pitchFamily="34" charset="0"/>
                <a:ea typeface="Aptos" panose="020B0004020202020204" pitchFamily="34" charset="0"/>
                <a:cs typeface="Arial" panose="020B0604020202020204" pitchFamily="34" charset="0"/>
              </a:rPr>
              <a:t>Aesthetic medicine market trends, size &amp; share 2018-2023.</a:t>
            </a:r>
            <a:r>
              <a:rPr lang="en-GB" sz="800" kern="100" dirty="0">
                <a:effectLst/>
                <a:latin typeface="Arial" panose="020B0604020202020204" pitchFamily="34" charset="0"/>
                <a:ea typeface="Aptos" panose="020B0004020202020204" pitchFamily="34" charset="0"/>
                <a:cs typeface="Arial" panose="020B0604020202020204" pitchFamily="34" charset="0"/>
              </a:rPr>
              <a:t> [online]. Available at: https://www.iaam.co.in/industry-reports/aesthetic-medicine-market-trends-size-share-2018-2023/. [Accessed on 5 March 2025].</a:t>
            </a:r>
          </a:p>
          <a:p>
            <a:pPr>
              <a:lnSpc>
                <a:spcPct val="150000"/>
              </a:lnSpc>
              <a:spcAft>
                <a:spcPts val="800"/>
              </a:spcAft>
            </a:pPr>
            <a:r>
              <a:rPr lang="en-GB" sz="800" kern="100" dirty="0" err="1">
                <a:effectLst/>
                <a:latin typeface="Arial" panose="020B0604020202020204" pitchFamily="34" charset="0"/>
                <a:ea typeface="Aptos" panose="020B0004020202020204" pitchFamily="34" charset="0"/>
                <a:cs typeface="Arial" panose="020B0604020202020204" pitchFamily="34" charset="0"/>
              </a:rPr>
              <a:t>LaingBuisson</a:t>
            </a:r>
            <a:r>
              <a:rPr lang="en-GB" sz="800" kern="100" dirty="0">
                <a:effectLst/>
                <a:latin typeface="Arial" panose="020B0604020202020204" pitchFamily="34" charset="0"/>
                <a:ea typeface="Aptos" panose="020B0004020202020204" pitchFamily="34" charset="0"/>
                <a:cs typeface="Arial" panose="020B0604020202020204" pitchFamily="34" charset="0"/>
              </a:rPr>
              <a:t>. (2020). Private healthcare market report 2020. [online]. Available at: https://www.laingbuissonevents.com/assets/Uploads/PHMR2020-Final.pdf. </a:t>
            </a:r>
            <a:r>
              <a:rPr lang="en-GB" sz="800" kern="100">
                <a:effectLst/>
                <a:latin typeface="Arial" panose="020B0604020202020204" pitchFamily="34" charset="0"/>
                <a:ea typeface="Aptos" panose="020B0004020202020204" pitchFamily="34" charset="0"/>
                <a:cs typeface="Arial" panose="020B0604020202020204" pitchFamily="34" charset="0"/>
              </a:rPr>
              <a:t>[Accessed on 5 March 2025].</a:t>
            </a:r>
            <a:endParaRPr lang="en-GB" sz="800" kern="100" dirty="0">
              <a:effectLst/>
              <a:latin typeface="Arial" panose="020B0604020202020204" pitchFamily="34" charset="0"/>
              <a:ea typeface="Aptos" panose="020B0004020202020204" pitchFamily="34" charset="0"/>
              <a:cs typeface="Arial" panose="020B0604020202020204" pitchFamily="34" charset="0"/>
            </a:endParaRPr>
          </a:p>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Mintel. (2020). </a:t>
            </a:r>
            <a:r>
              <a:rPr lang="en-GB" sz="800" i="1" kern="100" dirty="0">
                <a:effectLst/>
                <a:latin typeface="Arial" panose="020B0604020202020204" pitchFamily="34" charset="0"/>
                <a:ea typeface="Aptos" panose="020B0004020202020204" pitchFamily="34" charset="0"/>
                <a:cs typeface="Arial" panose="020B0604020202020204" pitchFamily="34" charset="0"/>
              </a:rPr>
              <a:t>Body Contouring.</a:t>
            </a:r>
            <a:r>
              <a:rPr lang="en-GB" sz="800" kern="100" dirty="0">
                <a:effectLst/>
                <a:latin typeface="Arial" panose="020B0604020202020204" pitchFamily="34" charset="0"/>
                <a:ea typeface="Aptos" panose="020B0004020202020204" pitchFamily="34" charset="0"/>
                <a:cs typeface="Arial" panose="020B0604020202020204" pitchFamily="34" charset="0"/>
              </a:rPr>
              <a:t> [online]. Available at: https://reports.mintel.com/display/1022195/. [Accessed on 5 March 2025].</a:t>
            </a:r>
          </a:p>
          <a:p>
            <a:pPr>
              <a:lnSpc>
                <a:spcPct val="150000"/>
              </a:lnSpc>
              <a:spcAft>
                <a:spcPts val="800"/>
              </a:spcAft>
            </a:pPr>
            <a:r>
              <a:rPr lang="en-GB" sz="800" kern="100" dirty="0" err="1">
                <a:effectLst/>
                <a:latin typeface="Arial" panose="020B0604020202020204" pitchFamily="34" charset="0"/>
                <a:ea typeface="Aptos" panose="020B0004020202020204" pitchFamily="34" charset="0"/>
                <a:cs typeface="Arial" panose="020B0604020202020204" pitchFamily="34" charset="0"/>
              </a:rPr>
              <a:t>Shridharani</a:t>
            </a:r>
            <a:r>
              <a:rPr lang="en-GB" sz="800" kern="100" dirty="0">
                <a:effectLst/>
                <a:latin typeface="Arial" panose="020B0604020202020204" pitchFamily="34" charset="0"/>
                <a:ea typeface="Aptos" panose="020B0004020202020204" pitchFamily="34" charset="0"/>
                <a:cs typeface="Arial" panose="020B0604020202020204" pitchFamily="34" charset="0"/>
              </a:rPr>
              <a:t>, S. M., Broyles, J. M., &amp; </a:t>
            </a:r>
            <a:r>
              <a:rPr lang="en-GB" sz="800" kern="100" dirty="0" err="1">
                <a:effectLst/>
                <a:latin typeface="Arial" panose="020B0604020202020204" pitchFamily="34" charset="0"/>
                <a:ea typeface="Aptos" panose="020B0004020202020204" pitchFamily="34" charset="0"/>
                <a:cs typeface="Arial" panose="020B0604020202020204" pitchFamily="34" charset="0"/>
              </a:rPr>
              <a:t>Matarasso</a:t>
            </a:r>
            <a:r>
              <a:rPr lang="en-GB" sz="800" kern="100" dirty="0">
                <a:effectLst/>
                <a:latin typeface="Arial" panose="020B0604020202020204" pitchFamily="34" charset="0"/>
                <a:ea typeface="Aptos" panose="020B0004020202020204" pitchFamily="34" charset="0"/>
                <a:cs typeface="Arial" panose="020B0604020202020204" pitchFamily="34" charset="0"/>
              </a:rPr>
              <a:t>, A. (2018). </a:t>
            </a:r>
            <a:r>
              <a:rPr lang="en-GB" sz="800" i="1" kern="100" dirty="0">
                <a:effectLst/>
                <a:latin typeface="Arial" panose="020B0604020202020204" pitchFamily="34" charset="0"/>
                <a:ea typeface="Aptos" panose="020B0004020202020204" pitchFamily="34" charset="0"/>
                <a:cs typeface="Arial" panose="020B0604020202020204" pitchFamily="34" charset="0"/>
              </a:rPr>
              <a:t>Non-Invasive Body Contouring: A Comprehensive Review. Plastic and Reconstructive Surgery</a:t>
            </a:r>
            <a:r>
              <a:rPr lang="en-GB" sz="800" kern="100" dirty="0">
                <a:effectLst/>
                <a:latin typeface="Arial" panose="020B0604020202020204" pitchFamily="34" charset="0"/>
                <a:ea typeface="Aptos" panose="020B0004020202020204" pitchFamily="34" charset="0"/>
                <a:cs typeface="Arial" panose="020B0604020202020204" pitchFamily="34" charset="0"/>
              </a:rPr>
              <a:t>, 141(4S), 7S-21S. </a:t>
            </a:r>
            <a:r>
              <a:rPr lang="en-GB" sz="800" kern="100" dirty="0" err="1">
                <a:effectLst/>
                <a:latin typeface="Arial" panose="020B0604020202020204" pitchFamily="34" charset="0"/>
                <a:ea typeface="Aptos" panose="020B0004020202020204" pitchFamily="34" charset="0"/>
                <a:cs typeface="Arial" panose="020B0604020202020204" pitchFamily="34" charset="0"/>
              </a:rPr>
              <a:t>doi</a:t>
            </a:r>
            <a:r>
              <a:rPr lang="en-GB" sz="800" kern="100" dirty="0">
                <a:effectLst/>
                <a:latin typeface="Arial" panose="020B0604020202020204" pitchFamily="34" charset="0"/>
                <a:ea typeface="Aptos" panose="020B0004020202020204" pitchFamily="34" charset="0"/>
                <a:cs typeface="Arial" panose="020B0604020202020204" pitchFamily="34" charset="0"/>
              </a:rPr>
              <a:t>: 10.1097/prs.0000000000004273.</a:t>
            </a:r>
          </a:p>
          <a:p>
            <a:pPr>
              <a:lnSpc>
                <a:spcPct val="150000"/>
              </a:lnSpc>
              <a:spcAft>
                <a:spcPts val="800"/>
              </a:spcAft>
            </a:pPr>
            <a:r>
              <a:rPr lang="en-GB" sz="800" kern="100" dirty="0" err="1">
                <a:effectLst/>
                <a:latin typeface="Arial" panose="020B0604020202020204" pitchFamily="34" charset="0"/>
                <a:ea typeface="Aptos" panose="020B0004020202020204" pitchFamily="34" charset="0"/>
                <a:cs typeface="Arial" panose="020B0604020202020204" pitchFamily="34" charset="0"/>
              </a:rPr>
              <a:t>Sigman</a:t>
            </a:r>
            <a:r>
              <a:rPr lang="en-GB" sz="800" kern="100" dirty="0">
                <a:effectLst/>
                <a:latin typeface="Arial" panose="020B0604020202020204" pitchFamily="34" charset="0"/>
                <a:ea typeface="Aptos" panose="020B0004020202020204" pitchFamily="34" charset="0"/>
                <a:cs typeface="Arial" panose="020B0604020202020204" pitchFamily="34" charset="0"/>
              </a:rPr>
              <a:t>, S. J., &amp; Zara, J. N. (2017). </a:t>
            </a:r>
            <a:r>
              <a:rPr lang="en-GB" sz="800" i="1" kern="100" dirty="0">
                <a:effectLst/>
                <a:latin typeface="Arial" panose="020B0604020202020204" pitchFamily="34" charset="0"/>
                <a:ea typeface="Aptos" panose="020B0004020202020204" pitchFamily="34" charset="0"/>
                <a:cs typeface="Arial" panose="020B0604020202020204" pitchFamily="34" charset="0"/>
              </a:rPr>
              <a:t>The impact of gyms and fitness </a:t>
            </a:r>
            <a:r>
              <a:rPr lang="en-GB" sz="800" i="1" kern="100" dirty="0" err="1">
                <a:effectLst/>
                <a:latin typeface="Arial" panose="020B0604020202020204" pitchFamily="34" charset="0"/>
                <a:ea typeface="Aptos" panose="020B0004020202020204" pitchFamily="34" charset="0"/>
                <a:cs typeface="Arial" panose="020B0604020202020204" pitchFamily="34" charset="0"/>
              </a:rPr>
              <a:t>centers</a:t>
            </a:r>
            <a:r>
              <a:rPr lang="en-GB" sz="800" i="1" kern="100" dirty="0">
                <a:effectLst/>
                <a:latin typeface="Arial" panose="020B0604020202020204" pitchFamily="34" charset="0"/>
                <a:ea typeface="Aptos" panose="020B0004020202020204" pitchFamily="34" charset="0"/>
                <a:cs typeface="Arial" panose="020B0604020202020204" pitchFamily="34" charset="0"/>
              </a:rPr>
              <a:t> on property values. Journal of Real Estate Research,</a:t>
            </a:r>
            <a:r>
              <a:rPr lang="en-GB" sz="800" kern="100" dirty="0">
                <a:effectLst/>
                <a:latin typeface="Arial" panose="020B0604020202020204" pitchFamily="34" charset="0"/>
                <a:ea typeface="Aptos" panose="020B0004020202020204" pitchFamily="34" charset="0"/>
                <a:cs typeface="Arial" panose="020B0604020202020204" pitchFamily="34" charset="0"/>
              </a:rPr>
              <a:t> 39(4), 471-489. </a:t>
            </a:r>
            <a:r>
              <a:rPr lang="en-GB" sz="800" kern="100" dirty="0" err="1">
                <a:effectLst/>
                <a:latin typeface="Arial" panose="020B0604020202020204" pitchFamily="34" charset="0"/>
                <a:ea typeface="Aptos" panose="020B0004020202020204" pitchFamily="34" charset="0"/>
                <a:cs typeface="Arial" panose="020B0604020202020204" pitchFamily="34" charset="0"/>
              </a:rPr>
              <a:t>doi</a:t>
            </a:r>
            <a:r>
              <a:rPr lang="en-GB" sz="800" kern="100" dirty="0">
                <a:effectLst/>
                <a:latin typeface="Arial" panose="020B0604020202020204" pitchFamily="34" charset="0"/>
                <a:ea typeface="Aptos" panose="020B0004020202020204" pitchFamily="34" charset="0"/>
                <a:cs typeface="Arial" panose="020B0604020202020204" pitchFamily="34" charset="0"/>
              </a:rPr>
              <a:t>: 10.1080/10835547.2016.1227942.</a:t>
            </a:r>
          </a:p>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Smith, J. (2010). </a:t>
            </a:r>
            <a:r>
              <a:rPr lang="en-GB" sz="800" i="1" kern="100" dirty="0">
                <a:effectLst/>
                <a:latin typeface="Arial" panose="020B0604020202020204" pitchFamily="34" charset="0"/>
                <a:ea typeface="Aptos" panose="020B0004020202020204" pitchFamily="34" charset="0"/>
                <a:cs typeface="Arial" panose="020B0604020202020204" pitchFamily="34" charset="0"/>
              </a:rPr>
              <a:t>Body Contouring</a:t>
            </a:r>
            <a:r>
              <a:rPr lang="en-GB" sz="800" kern="100" dirty="0">
                <a:effectLst/>
                <a:latin typeface="Arial" panose="020B0604020202020204" pitchFamily="34" charset="0"/>
                <a:ea typeface="Aptos" panose="020B0004020202020204" pitchFamily="34" charset="0"/>
                <a:cs typeface="Arial" panose="020B0604020202020204" pitchFamily="34" charset="0"/>
              </a:rPr>
              <a:t>: Art, Science, and Clinical Practice. New York: Springer.</a:t>
            </a:r>
          </a:p>
          <a:p>
            <a:pPr>
              <a:lnSpc>
                <a:spcPct val="150000"/>
              </a:lnSpc>
              <a:spcAft>
                <a:spcPts val="800"/>
              </a:spcAft>
            </a:pPr>
            <a:r>
              <a:rPr lang="en-GB" sz="800" kern="100" dirty="0">
                <a:effectLst/>
                <a:latin typeface="Arial" panose="020B0604020202020204" pitchFamily="34" charset="0"/>
                <a:ea typeface="Aptos" panose="020B0004020202020204" pitchFamily="34" charset="0"/>
                <a:cs typeface="Arial" panose="020B0604020202020204" pitchFamily="34" charset="0"/>
              </a:rPr>
              <a:t>Smith, J. A., &amp; </a:t>
            </a:r>
            <a:r>
              <a:rPr lang="en-GB" sz="800" kern="100" dirty="0" err="1">
                <a:effectLst/>
                <a:latin typeface="Arial" panose="020B0604020202020204" pitchFamily="34" charset="0"/>
                <a:ea typeface="Aptos" panose="020B0004020202020204" pitchFamily="34" charset="0"/>
                <a:cs typeface="Arial" panose="020B0604020202020204" pitchFamily="34" charset="0"/>
              </a:rPr>
              <a:t>Wachowicz</a:t>
            </a:r>
            <a:r>
              <a:rPr lang="en-GB" sz="800" kern="100" dirty="0">
                <a:effectLst/>
                <a:latin typeface="Arial" panose="020B0604020202020204" pitchFamily="34" charset="0"/>
                <a:ea typeface="Aptos" panose="020B0004020202020204" pitchFamily="34" charset="0"/>
                <a:cs typeface="Arial" panose="020B0604020202020204" pitchFamily="34" charset="0"/>
              </a:rPr>
              <a:t> Jr, J. M. (2015). </a:t>
            </a:r>
            <a:r>
              <a:rPr lang="en-GB" sz="800" i="1" kern="100" dirty="0">
                <a:effectLst/>
                <a:latin typeface="Arial" panose="020B0604020202020204" pitchFamily="34" charset="0"/>
                <a:ea typeface="Aptos" panose="020B0004020202020204" pitchFamily="34" charset="0"/>
                <a:cs typeface="Arial" panose="020B0604020202020204" pitchFamily="34" charset="0"/>
              </a:rPr>
              <a:t>Capital budgeting and long-term financing decisions.</a:t>
            </a:r>
            <a:r>
              <a:rPr lang="en-GB" sz="800" kern="100" dirty="0">
                <a:effectLst/>
                <a:latin typeface="Arial" panose="020B0604020202020204" pitchFamily="34" charset="0"/>
                <a:ea typeface="Aptos" panose="020B0004020202020204" pitchFamily="34" charset="0"/>
                <a:cs typeface="Arial" panose="020B0604020202020204" pitchFamily="34" charset="0"/>
              </a:rPr>
              <a:t> John Wiley &amp; Sons.</a:t>
            </a:r>
          </a:p>
        </p:txBody>
      </p:sp>
    </p:spTree>
    <p:extLst>
      <p:ext uri="{BB962C8B-B14F-4D97-AF65-F5344CB8AC3E}">
        <p14:creationId xmlns:p14="http://schemas.microsoft.com/office/powerpoint/2010/main" val="3422485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1738</Words>
  <Application>Microsoft Office PowerPoint</Application>
  <PresentationFormat>Widescreen</PresentationFormat>
  <Paragraphs>92</Paragraphs>
  <Slides>13</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Aptos</vt:lpstr>
      <vt:lpstr>Aptos Display</vt:lpstr>
      <vt:lpstr>Arial</vt:lpstr>
      <vt:lpstr>Office Theme</vt:lpstr>
      <vt:lpstr>Business name: Body Sculpt Pro Angel Investor Pitch</vt:lpstr>
      <vt:lpstr>Content:</vt:lpstr>
      <vt:lpstr>Introduction</vt:lpstr>
      <vt:lpstr>Business Overview</vt:lpstr>
      <vt:lpstr>Mission, Aims, Objectives and USP</vt:lpstr>
      <vt:lpstr>Location</vt:lpstr>
      <vt:lpstr>Human Resources</vt:lpstr>
      <vt:lpstr>Financial Overview</vt:lpstr>
      <vt:lpstr>12 Months Marketing Strategy</vt:lpstr>
      <vt:lpstr>Marketing examples</vt:lpstr>
      <vt:lpstr>Reasons to invest in my business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2025-03-22T21:02:45Z</dcterms:created>
  <dcterms:modified xsi:type="dcterms:W3CDTF">2025-03-23T11:30:42Z</dcterms:modified>
</cp:coreProperties>
</file>