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4"/>
  </p:notesMasterIdLst>
  <p:sldIdLst>
    <p:sldId id="281" r:id="rId2"/>
    <p:sldId id="273" r:id="rId3"/>
    <p:sldId id="286" r:id="rId4"/>
    <p:sldId id="274" r:id="rId5"/>
    <p:sldId id="287" r:id="rId6"/>
    <p:sldId id="275" r:id="rId7"/>
    <p:sldId id="276" r:id="rId8"/>
    <p:sldId id="277" r:id="rId9"/>
    <p:sldId id="278" r:id="rId10"/>
    <p:sldId id="288" r:id="rId11"/>
    <p:sldId id="279" r:id="rId12"/>
    <p:sldId id="256" r:id="rId13"/>
    <p:sldId id="259" r:id="rId14"/>
    <p:sldId id="258" r:id="rId15"/>
    <p:sldId id="260" r:id="rId16"/>
    <p:sldId id="261" r:id="rId17"/>
    <p:sldId id="262" r:id="rId18"/>
    <p:sldId id="264" r:id="rId19"/>
    <p:sldId id="265" r:id="rId20"/>
    <p:sldId id="289" r:id="rId21"/>
    <p:sldId id="290" r:id="rId22"/>
    <p:sldId id="291" r:id="rId23"/>
    <p:sldId id="303" r:id="rId24"/>
    <p:sldId id="293" r:id="rId25"/>
    <p:sldId id="294" r:id="rId26"/>
    <p:sldId id="304" r:id="rId27"/>
    <p:sldId id="295" r:id="rId28"/>
    <p:sldId id="296" r:id="rId29"/>
    <p:sldId id="297" r:id="rId30"/>
    <p:sldId id="298" r:id="rId31"/>
    <p:sldId id="299" r:id="rId32"/>
    <p:sldId id="300" r:id="rId33"/>
    <p:sldId id="301" r:id="rId34"/>
    <p:sldId id="302" r:id="rId35"/>
    <p:sldId id="307" r:id="rId36"/>
    <p:sldId id="306" r:id="rId37"/>
    <p:sldId id="257" r:id="rId38"/>
    <p:sldId id="263" r:id="rId39"/>
    <p:sldId id="282" r:id="rId40"/>
    <p:sldId id="308" r:id="rId41"/>
    <p:sldId id="309" r:id="rId42"/>
    <p:sldId id="31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9FB2"/>
    <a:srgbClr val="8C7C7C"/>
    <a:srgbClr val="B2569E"/>
    <a:srgbClr val="34B9D4"/>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44" autoAdjust="0"/>
    <p:restoredTop sz="94660"/>
  </p:normalViewPr>
  <p:slideViewPr>
    <p:cSldViewPr snapToGrid="0">
      <p:cViewPr varScale="1">
        <p:scale>
          <a:sx n="72" d="100"/>
          <a:sy n="72"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D995D7-36DF-4A1E-B051-06DC0A0FB7B0}" type="datetimeFigureOut">
              <a:rPr lang="en-GB" smtClean="0"/>
              <a:t>12/06/2019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60E4E7-E5EB-4F0A-A699-D74A5D051B4B}" type="slidenum">
              <a:rPr lang="en-GB" smtClean="0"/>
              <a:t>‹#›</a:t>
            </a:fld>
            <a:endParaRPr lang="en-GB"/>
          </a:p>
        </p:txBody>
      </p:sp>
    </p:spTree>
    <p:extLst>
      <p:ext uri="{BB962C8B-B14F-4D97-AF65-F5344CB8AC3E}">
        <p14:creationId xmlns:p14="http://schemas.microsoft.com/office/powerpoint/2010/main" val="3925730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4129E-D7CE-44DA-BDAB-64498D50DF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A1870B-0B4D-4A28-ACDF-EEC2F34ADF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60A2C3-56A6-4B95-AB4F-543F366D8D8B}"/>
              </a:ext>
            </a:extLst>
          </p:cNvPr>
          <p:cNvSpPr>
            <a:spLocks noGrp="1"/>
          </p:cNvSpPr>
          <p:nvPr>
            <p:ph type="dt" sz="half" idx="10"/>
          </p:nvPr>
        </p:nvSpPr>
        <p:spPr/>
        <p:txBody>
          <a:bodyPr/>
          <a:lstStyle/>
          <a:p>
            <a:fld id="{336B8FD0-E1C3-40F9-B2C6-A2C22B2AC636}" type="datetime1">
              <a:rPr lang="en-GB" smtClean="0"/>
              <a:t>12/06/2019</a:t>
            </a:fld>
            <a:endParaRPr lang="en-GB"/>
          </a:p>
        </p:txBody>
      </p:sp>
      <p:sp>
        <p:nvSpPr>
          <p:cNvPr id="5" name="Footer Placeholder 4">
            <a:extLst>
              <a:ext uri="{FF2B5EF4-FFF2-40B4-BE49-F238E27FC236}">
                <a16:creationId xmlns:a16="http://schemas.microsoft.com/office/drawing/2014/main" id="{408CF55F-FBB5-4242-91EF-BD37BD49A5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9DD837-51E0-4960-AE28-1158D64EC43D}"/>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1240977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C242-83F2-41E8-8422-5019295D00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FE94AA-CB02-43FD-9D5E-C83D7584B1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CBCB-F0AC-4D86-AC89-48C8E9C28EE7}"/>
              </a:ext>
            </a:extLst>
          </p:cNvPr>
          <p:cNvSpPr>
            <a:spLocks noGrp="1"/>
          </p:cNvSpPr>
          <p:nvPr>
            <p:ph type="dt" sz="half" idx="10"/>
          </p:nvPr>
        </p:nvSpPr>
        <p:spPr/>
        <p:txBody>
          <a:bodyPr/>
          <a:lstStyle/>
          <a:p>
            <a:fld id="{35BB58BD-909B-4A25-AD55-BF2EA1FEDE83}" type="datetime1">
              <a:rPr lang="en-GB" smtClean="0"/>
              <a:t>12/06/2019</a:t>
            </a:fld>
            <a:endParaRPr lang="en-GB"/>
          </a:p>
        </p:txBody>
      </p:sp>
      <p:sp>
        <p:nvSpPr>
          <p:cNvPr id="5" name="Footer Placeholder 4">
            <a:extLst>
              <a:ext uri="{FF2B5EF4-FFF2-40B4-BE49-F238E27FC236}">
                <a16:creationId xmlns:a16="http://schemas.microsoft.com/office/drawing/2014/main" id="{2DDA1226-6202-4346-AD94-E7CD627CDB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092F13-FBFE-4CEE-B70A-FA6D0E3E0E90}"/>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2914636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302F8-8B29-4A96-9E43-3A105F8EC0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FFDA5C-273B-4D6B-9394-F899D96580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6C90DF-0C26-4D09-8A67-D0CB541EFF73}"/>
              </a:ext>
            </a:extLst>
          </p:cNvPr>
          <p:cNvSpPr>
            <a:spLocks noGrp="1"/>
          </p:cNvSpPr>
          <p:nvPr>
            <p:ph type="dt" sz="half" idx="10"/>
          </p:nvPr>
        </p:nvSpPr>
        <p:spPr/>
        <p:txBody>
          <a:bodyPr/>
          <a:lstStyle/>
          <a:p>
            <a:fld id="{329A6A5E-19EC-4226-A2E6-2CADCCF23770}" type="datetime1">
              <a:rPr lang="en-GB" smtClean="0"/>
              <a:t>12/06/2019</a:t>
            </a:fld>
            <a:endParaRPr lang="en-GB"/>
          </a:p>
        </p:txBody>
      </p:sp>
      <p:sp>
        <p:nvSpPr>
          <p:cNvPr id="5" name="Footer Placeholder 4">
            <a:extLst>
              <a:ext uri="{FF2B5EF4-FFF2-40B4-BE49-F238E27FC236}">
                <a16:creationId xmlns:a16="http://schemas.microsoft.com/office/drawing/2014/main" id="{78C0A2F4-295B-4465-B1AF-AF2C65097B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B774AA-2508-4224-9DE8-100E94E11353}"/>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2970416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DD800-A0B5-4690-8520-3F19E71C15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0DA745-DFA5-4E3A-B225-6D3E03EA58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CA1FA4-4809-4F69-93A0-AEDE4ADD67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FD3F44-E7F9-46BB-82D4-12EB12715197}"/>
              </a:ext>
            </a:extLst>
          </p:cNvPr>
          <p:cNvSpPr>
            <a:spLocks noGrp="1"/>
          </p:cNvSpPr>
          <p:nvPr>
            <p:ph type="dt" sz="half" idx="10"/>
          </p:nvPr>
        </p:nvSpPr>
        <p:spPr/>
        <p:txBody>
          <a:bodyPr/>
          <a:lstStyle/>
          <a:p>
            <a:fld id="{F5569E2A-346B-4FEB-9E4F-A1D55C2F74FC}" type="datetime1">
              <a:rPr lang="en-GB" smtClean="0"/>
              <a:t>12/06/2019</a:t>
            </a:fld>
            <a:endParaRPr lang="en-GB"/>
          </a:p>
        </p:txBody>
      </p:sp>
      <p:sp>
        <p:nvSpPr>
          <p:cNvPr id="6" name="Footer Placeholder 5">
            <a:extLst>
              <a:ext uri="{FF2B5EF4-FFF2-40B4-BE49-F238E27FC236}">
                <a16:creationId xmlns:a16="http://schemas.microsoft.com/office/drawing/2014/main" id="{214B7D6B-DDD1-4848-8CBF-BCE3D446D1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4D609B-EED7-4C9F-94EB-78E73E72178E}"/>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1337762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32DA-F6AF-45C6-978D-DF43B26A2C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D61305-35E0-463A-AAE4-FCB00CB673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CAE95B-0C09-4F41-9535-9808674568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81D3BE-3B94-49E9-AA2E-86C4FC7A7E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2CB26-88B7-4E24-9234-1B362833C0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EA7433-6590-4416-A795-BF32BFC417D8}"/>
              </a:ext>
            </a:extLst>
          </p:cNvPr>
          <p:cNvSpPr>
            <a:spLocks noGrp="1"/>
          </p:cNvSpPr>
          <p:nvPr>
            <p:ph type="dt" sz="half" idx="10"/>
          </p:nvPr>
        </p:nvSpPr>
        <p:spPr/>
        <p:txBody>
          <a:bodyPr/>
          <a:lstStyle/>
          <a:p>
            <a:fld id="{3306E7B8-C69B-440E-82AA-FF57B7B6C1AD}" type="datetime1">
              <a:rPr lang="en-GB" smtClean="0"/>
              <a:t>12/06/2019</a:t>
            </a:fld>
            <a:endParaRPr lang="en-GB"/>
          </a:p>
        </p:txBody>
      </p:sp>
      <p:sp>
        <p:nvSpPr>
          <p:cNvPr id="8" name="Footer Placeholder 7">
            <a:extLst>
              <a:ext uri="{FF2B5EF4-FFF2-40B4-BE49-F238E27FC236}">
                <a16:creationId xmlns:a16="http://schemas.microsoft.com/office/drawing/2014/main" id="{863A2C3A-CC35-4E24-84C0-C28F8FC1F8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C90A0C-D73F-4B83-A97B-F99E06BE19CF}"/>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214299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C8B3-977C-4787-A958-4796469E25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2567CA-1596-43E3-917B-2ADCAACE01B9}"/>
              </a:ext>
            </a:extLst>
          </p:cNvPr>
          <p:cNvSpPr>
            <a:spLocks noGrp="1"/>
          </p:cNvSpPr>
          <p:nvPr>
            <p:ph type="dt" sz="half" idx="10"/>
          </p:nvPr>
        </p:nvSpPr>
        <p:spPr/>
        <p:txBody>
          <a:bodyPr/>
          <a:lstStyle/>
          <a:p>
            <a:fld id="{D33B6A74-21F6-40A1-B98D-88FF9B396DA2}" type="datetime1">
              <a:rPr lang="en-GB" smtClean="0"/>
              <a:t>12/06/2019</a:t>
            </a:fld>
            <a:endParaRPr lang="en-GB"/>
          </a:p>
        </p:txBody>
      </p:sp>
      <p:sp>
        <p:nvSpPr>
          <p:cNvPr id="4" name="Footer Placeholder 3">
            <a:extLst>
              <a:ext uri="{FF2B5EF4-FFF2-40B4-BE49-F238E27FC236}">
                <a16:creationId xmlns:a16="http://schemas.microsoft.com/office/drawing/2014/main" id="{FA04F93A-B937-4998-8935-239630DCE3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43B2E7-8797-413C-AD3F-0ACF94D96578}"/>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2731668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417AC1-F0D4-40B5-A62E-88C02CF8A037}"/>
              </a:ext>
            </a:extLst>
          </p:cNvPr>
          <p:cNvSpPr>
            <a:spLocks noGrp="1"/>
          </p:cNvSpPr>
          <p:nvPr>
            <p:ph type="dt" sz="half" idx="10"/>
          </p:nvPr>
        </p:nvSpPr>
        <p:spPr/>
        <p:txBody>
          <a:bodyPr/>
          <a:lstStyle/>
          <a:p>
            <a:fld id="{E36E5D51-AD2C-49BD-85C9-90EB6E47FB43}" type="datetime1">
              <a:rPr lang="en-GB" smtClean="0"/>
              <a:t>12/06/2019</a:t>
            </a:fld>
            <a:endParaRPr lang="en-GB"/>
          </a:p>
        </p:txBody>
      </p:sp>
      <p:sp>
        <p:nvSpPr>
          <p:cNvPr id="3" name="Footer Placeholder 2">
            <a:extLst>
              <a:ext uri="{FF2B5EF4-FFF2-40B4-BE49-F238E27FC236}">
                <a16:creationId xmlns:a16="http://schemas.microsoft.com/office/drawing/2014/main" id="{F203DE54-63F8-4F37-8CD2-50BE245E1A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907B86-167D-4759-9D8D-8A131EECFEC0}"/>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3881169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58C96-6BC2-4DB9-88A1-7B866527C1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9AC98B-D5C6-49C9-ACE1-2FAB0E89F8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9E3E89-8A9B-41F2-9BE5-346158CA46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262E8C-2467-4744-BE23-6536DDCC73F0}"/>
              </a:ext>
            </a:extLst>
          </p:cNvPr>
          <p:cNvSpPr>
            <a:spLocks noGrp="1"/>
          </p:cNvSpPr>
          <p:nvPr>
            <p:ph type="dt" sz="half" idx="10"/>
          </p:nvPr>
        </p:nvSpPr>
        <p:spPr/>
        <p:txBody>
          <a:bodyPr/>
          <a:lstStyle/>
          <a:p>
            <a:fld id="{8961353B-AE52-43B4-8142-A6AB98AF1CF4}" type="datetime1">
              <a:rPr lang="en-GB" smtClean="0"/>
              <a:t>12/06/2019</a:t>
            </a:fld>
            <a:endParaRPr lang="en-GB"/>
          </a:p>
        </p:txBody>
      </p:sp>
      <p:sp>
        <p:nvSpPr>
          <p:cNvPr id="6" name="Footer Placeholder 5">
            <a:extLst>
              <a:ext uri="{FF2B5EF4-FFF2-40B4-BE49-F238E27FC236}">
                <a16:creationId xmlns:a16="http://schemas.microsoft.com/office/drawing/2014/main" id="{B34DD5EB-BC52-4FF9-9E96-19283AE820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EDD629-42B7-40A8-BCCB-F8A96D4FF158}"/>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3939310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8496B-54B6-477E-8791-59A15FC0A6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E35D65-C6EC-43A9-8C4E-2D9AB585C9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6D2926-B715-49F0-BC82-536F8968A9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C9EDDB-F79D-4324-8ABD-20D1369E6044}"/>
              </a:ext>
            </a:extLst>
          </p:cNvPr>
          <p:cNvSpPr>
            <a:spLocks noGrp="1"/>
          </p:cNvSpPr>
          <p:nvPr>
            <p:ph type="dt" sz="half" idx="10"/>
          </p:nvPr>
        </p:nvSpPr>
        <p:spPr/>
        <p:txBody>
          <a:bodyPr/>
          <a:lstStyle/>
          <a:p>
            <a:fld id="{DE7978D9-7CA2-4AF9-8C29-818F9DAECFA3}" type="datetime1">
              <a:rPr lang="en-GB" smtClean="0"/>
              <a:t>12/06/2019</a:t>
            </a:fld>
            <a:endParaRPr lang="en-GB"/>
          </a:p>
        </p:txBody>
      </p:sp>
      <p:sp>
        <p:nvSpPr>
          <p:cNvPr id="6" name="Footer Placeholder 5">
            <a:extLst>
              <a:ext uri="{FF2B5EF4-FFF2-40B4-BE49-F238E27FC236}">
                <a16:creationId xmlns:a16="http://schemas.microsoft.com/office/drawing/2014/main" id="{3295B142-4E58-40DE-8604-877D82BF47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347B5D-5CC4-4349-AB91-A3731BDC0E4B}"/>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62984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96B9-E7B3-4ACE-AD6F-C761804E2D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D38141-455A-41F5-9D45-051AFC6149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8B1974-145A-4870-9643-DDF1CBC1F710}"/>
              </a:ext>
            </a:extLst>
          </p:cNvPr>
          <p:cNvSpPr>
            <a:spLocks noGrp="1"/>
          </p:cNvSpPr>
          <p:nvPr>
            <p:ph type="dt" sz="half" idx="10"/>
          </p:nvPr>
        </p:nvSpPr>
        <p:spPr/>
        <p:txBody>
          <a:bodyPr/>
          <a:lstStyle/>
          <a:p>
            <a:fld id="{A270FA2A-9960-4151-AE89-1DF9FBD31B56}" type="datetime1">
              <a:rPr lang="en-GB" smtClean="0"/>
              <a:t>12/06/2019</a:t>
            </a:fld>
            <a:endParaRPr lang="en-GB"/>
          </a:p>
        </p:txBody>
      </p:sp>
      <p:sp>
        <p:nvSpPr>
          <p:cNvPr id="5" name="Footer Placeholder 4">
            <a:extLst>
              <a:ext uri="{FF2B5EF4-FFF2-40B4-BE49-F238E27FC236}">
                <a16:creationId xmlns:a16="http://schemas.microsoft.com/office/drawing/2014/main" id="{5BB2A891-31F4-4216-9F91-8AE15F24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29E8F1-2F83-44A4-BF76-69E9FFBEDF01}"/>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2561155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7DFF08-8B1F-4F3E-8FA2-35023C8576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DA5466-377E-49F5-985D-7A2B6E0BD7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C7032F-F5D9-40A5-91DA-3058953095CA}"/>
              </a:ext>
            </a:extLst>
          </p:cNvPr>
          <p:cNvSpPr>
            <a:spLocks noGrp="1"/>
          </p:cNvSpPr>
          <p:nvPr>
            <p:ph type="dt" sz="half" idx="10"/>
          </p:nvPr>
        </p:nvSpPr>
        <p:spPr/>
        <p:txBody>
          <a:bodyPr/>
          <a:lstStyle/>
          <a:p>
            <a:fld id="{CC11C164-077F-476F-9A63-3FCC1EF20A43}" type="datetime1">
              <a:rPr lang="en-GB" smtClean="0"/>
              <a:t>12/06/2019</a:t>
            </a:fld>
            <a:endParaRPr lang="en-GB"/>
          </a:p>
        </p:txBody>
      </p:sp>
      <p:sp>
        <p:nvSpPr>
          <p:cNvPr id="5" name="Footer Placeholder 4">
            <a:extLst>
              <a:ext uri="{FF2B5EF4-FFF2-40B4-BE49-F238E27FC236}">
                <a16:creationId xmlns:a16="http://schemas.microsoft.com/office/drawing/2014/main" id="{E4950997-12AA-4FA5-8020-7A6AEFA032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45550-807C-4386-8228-66848FB251B1}"/>
              </a:ext>
            </a:extLst>
          </p:cNvPr>
          <p:cNvSpPr>
            <a:spLocks noGrp="1"/>
          </p:cNvSpPr>
          <p:nvPr>
            <p:ph type="sldNum" sz="quarter" idx="12"/>
          </p:nvPr>
        </p:nvSpPr>
        <p:spPr/>
        <p:txBody>
          <a:bodyPr/>
          <a:lstStyle/>
          <a:p>
            <a:fld id="{1A60758B-FCAC-4471-AD61-00F1013F96B3}" type="slidenum">
              <a:rPr lang="en-GB" smtClean="0"/>
              <a:t>‹#›</a:t>
            </a:fld>
            <a:endParaRPr lang="en-GB"/>
          </a:p>
        </p:txBody>
      </p:sp>
    </p:spTree>
    <p:extLst>
      <p:ext uri="{BB962C8B-B14F-4D97-AF65-F5344CB8AC3E}">
        <p14:creationId xmlns:p14="http://schemas.microsoft.com/office/powerpoint/2010/main" val="1937481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17BF37-9AB3-4F6B-A09F-C8DE90584A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05AC3B-9445-4643-9EC9-02028B3FCC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760058-88A5-4D19-B254-1926D76EB0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6CC391-ECEA-447D-B63E-88AE856E65D2}" type="datetime1">
              <a:rPr lang="en-GB" smtClean="0"/>
              <a:t>12/06/2019</a:t>
            </a:fld>
            <a:endParaRPr lang="en-GB"/>
          </a:p>
        </p:txBody>
      </p:sp>
      <p:sp>
        <p:nvSpPr>
          <p:cNvPr id="5" name="Footer Placeholder 4">
            <a:extLst>
              <a:ext uri="{FF2B5EF4-FFF2-40B4-BE49-F238E27FC236}">
                <a16:creationId xmlns:a16="http://schemas.microsoft.com/office/drawing/2014/main" id="{20FBF775-D079-445B-A687-C9E59C74D3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CCA06C-33DD-4634-B04A-B0263F5628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60758B-FCAC-4471-AD61-00F1013F96B3}" type="slidenum">
              <a:rPr lang="en-GB" smtClean="0"/>
              <a:t>‹#›</a:t>
            </a:fld>
            <a:endParaRPr lang="en-GB"/>
          </a:p>
        </p:txBody>
      </p:sp>
    </p:spTree>
    <p:extLst>
      <p:ext uri="{BB962C8B-B14F-4D97-AF65-F5344CB8AC3E}">
        <p14:creationId xmlns:p14="http://schemas.microsoft.com/office/powerpoint/2010/main" val="1057925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C8ADC6-87F5-4978-8E24-6AD6D0E398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347"/>
            <a:ext cx="12192000" cy="6854653"/>
          </a:xfrm>
          <a:prstGeom prst="rect">
            <a:avLst/>
          </a:prstGeom>
        </p:spPr>
      </p:pic>
    </p:spTree>
    <p:extLst>
      <p:ext uri="{BB962C8B-B14F-4D97-AF65-F5344CB8AC3E}">
        <p14:creationId xmlns:p14="http://schemas.microsoft.com/office/powerpoint/2010/main" val="3606400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ohn lewis store">
            <a:extLst>
              <a:ext uri="{FF2B5EF4-FFF2-40B4-BE49-F238E27FC236}">
                <a16:creationId xmlns:a16="http://schemas.microsoft.com/office/drawing/2014/main" id="{133F3441-C0D0-4DE6-9132-8C10F1CF93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2124" y="1757362"/>
            <a:ext cx="5925799" cy="3943350"/>
          </a:xfrm>
          <a:prstGeom prst="rect">
            <a:avLst/>
          </a:prstGeom>
          <a:noFill/>
          <a:ln>
            <a:solidFill>
              <a:schemeClr val="bg1">
                <a:lumMod val="50000"/>
              </a:schemeClr>
            </a:solidFill>
          </a:ln>
          <a:effectLst>
            <a:softEdge rad="25400"/>
          </a:effectLst>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F81427B1-9583-438D-A98C-BAAA8EA7E8F8}"/>
              </a:ext>
            </a:extLst>
          </p:cNvPr>
          <p:cNvSpPr/>
          <p:nvPr/>
        </p:nvSpPr>
        <p:spPr>
          <a:xfrm>
            <a:off x="0" y="1757361"/>
            <a:ext cx="4129086" cy="3943350"/>
          </a:xfrm>
          <a:prstGeom prst="rect">
            <a:avLst/>
          </a:prstGeom>
          <a:solidFill>
            <a:schemeClr val="bg1">
              <a:lumMod val="65000"/>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Shafna Begum</a:t>
            </a:r>
          </a:p>
          <a:p>
            <a:pPr algn="ctr"/>
            <a:r>
              <a:rPr lang="en-GB" dirty="0">
                <a:solidFill>
                  <a:schemeClr val="tx1"/>
                </a:solidFill>
              </a:rPr>
              <a:t>1706147 </a:t>
            </a:r>
          </a:p>
          <a:p>
            <a:pPr algn="ctr"/>
            <a:endParaRPr lang="en-GB" dirty="0">
              <a:solidFill>
                <a:schemeClr val="tx1"/>
              </a:solidFill>
            </a:endParaRPr>
          </a:p>
          <a:p>
            <a:pPr algn="ctr"/>
            <a:r>
              <a:rPr lang="en-GB" dirty="0">
                <a:solidFill>
                  <a:schemeClr val="tx1"/>
                </a:solidFill>
              </a:rPr>
              <a:t>Nishat Choudhury</a:t>
            </a:r>
          </a:p>
          <a:p>
            <a:pPr algn="ctr"/>
            <a:r>
              <a:rPr lang="en-GB" dirty="0">
                <a:solidFill>
                  <a:schemeClr val="tx1"/>
                </a:solidFill>
              </a:rPr>
              <a:t>1704979 </a:t>
            </a:r>
          </a:p>
          <a:p>
            <a:pPr algn="ctr"/>
            <a:endParaRPr lang="en-GB" dirty="0">
              <a:solidFill>
                <a:schemeClr val="tx1"/>
              </a:solidFill>
            </a:endParaRPr>
          </a:p>
          <a:p>
            <a:pPr algn="ctr"/>
            <a:r>
              <a:rPr lang="en-GB" dirty="0" err="1">
                <a:solidFill>
                  <a:schemeClr val="tx1"/>
                </a:solidFill>
              </a:rPr>
              <a:t>Mosamaa</a:t>
            </a:r>
            <a:r>
              <a:rPr lang="en-GB" dirty="0">
                <a:solidFill>
                  <a:schemeClr val="tx1"/>
                </a:solidFill>
              </a:rPr>
              <a:t> </a:t>
            </a:r>
            <a:r>
              <a:rPr lang="en-GB" dirty="0" err="1">
                <a:solidFill>
                  <a:schemeClr val="tx1"/>
                </a:solidFill>
              </a:rPr>
              <a:t>Marjana</a:t>
            </a:r>
            <a:r>
              <a:rPr lang="en-GB" dirty="0">
                <a:solidFill>
                  <a:schemeClr val="tx1"/>
                </a:solidFill>
              </a:rPr>
              <a:t> Khatun</a:t>
            </a:r>
          </a:p>
          <a:p>
            <a:pPr algn="ctr"/>
            <a:r>
              <a:rPr lang="en-GB" dirty="0">
                <a:solidFill>
                  <a:schemeClr val="tx1"/>
                </a:solidFill>
              </a:rPr>
              <a:t>1704984</a:t>
            </a:r>
          </a:p>
          <a:p>
            <a:pPr algn="ctr"/>
            <a:endParaRPr lang="en-GB" dirty="0">
              <a:solidFill>
                <a:schemeClr val="tx1"/>
              </a:solidFill>
            </a:endParaRPr>
          </a:p>
          <a:p>
            <a:pPr algn="ctr"/>
            <a:r>
              <a:rPr lang="en-GB" dirty="0" err="1">
                <a:solidFill>
                  <a:schemeClr val="tx1"/>
                </a:solidFill>
              </a:rPr>
              <a:t>Jorna</a:t>
            </a:r>
            <a:r>
              <a:rPr lang="en-GB" dirty="0">
                <a:solidFill>
                  <a:schemeClr val="tx1"/>
                </a:solidFill>
              </a:rPr>
              <a:t> Ali </a:t>
            </a:r>
          </a:p>
          <a:p>
            <a:pPr algn="ctr"/>
            <a:r>
              <a:rPr lang="en-GB" dirty="0">
                <a:solidFill>
                  <a:schemeClr val="tx1"/>
                </a:solidFill>
              </a:rPr>
              <a:t>1706149 </a:t>
            </a:r>
          </a:p>
        </p:txBody>
      </p:sp>
      <p:sp>
        <p:nvSpPr>
          <p:cNvPr id="11" name="Rectangle 10">
            <a:extLst>
              <a:ext uri="{FF2B5EF4-FFF2-40B4-BE49-F238E27FC236}">
                <a16:creationId xmlns:a16="http://schemas.microsoft.com/office/drawing/2014/main" id="{6029B135-B27B-4522-A420-2433A0A89672}"/>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12" name="TextBox 11">
            <a:extLst>
              <a:ext uri="{FF2B5EF4-FFF2-40B4-BE49-F238E27FC236}">
                <a16:creationId xmlns:a16="http://schemas.microsoft.com/office/drawing/2014/main" id="{F70D68CD-85CE-46B1-9D92-E905C018D95F}"/>
              </a:ext>
            </a:extLst>
          </p:cNvPr>
          <p:cNvSpPr txBox="1"/>
          <p:nvPr/>
        </p:nvSpPr>
        <p:spPr>
          <a:xfrm>
            <a:off x="1128713" y="359867"/>
            <a:ext cx="4286250" cy="923330"/>
          </a:xfrm>
          <a:prstGeom prst="rect">
            <a:avLst/>
          </a:prstGeom>
          <a:noFill/>
        </p:spPr>
        <p:txBody>
          <a:bodyPr wrap="square" rtlCol="0">
            <a:spAutoFit/>
          </a:bodyPr>
          <a:lstStyle/>
          <a:p>
            <a:r>
              <a:rPr lang="en-GB" sz="5400" b="1" dirty="0">
                <a:solidFill>
                  <a:schemeClr val="accent6">
                    <a:lumMod val="50000"/>
                  </a:schemeClr>
                </a:solidFill>
                <a:latin typeface="+mj-lt"/>
              </a:rPr>
              <a:t>Our Team </a:t>
            </a:r>
          </a:p>
        </p:txBody>
      </p:sp>
      <p:pic>
        <p:nvPicPr>
          <p:cNvPr id="14" name="Picture 13">
            <a:extLst>
              <a:ext uri="{FF2B5EF4-FFF2-40B4-BE49-F238E27FC236}">
                <a16:creationId xmlns:a16="http://schemas.microsoft.com/office/drawing/2014/main" id="{C85C91AA-45CE-4D5E-991B-53982D9D50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15" name="Slide Number Placeholder 14">
            <a:extLst>
              <a:ext uri="{FF2B5EF4-FFF2-40B4-BE49-F238E27FC236}">
                <a16:creationId xmlns:a16="http://schemas.microsoft.com/office/drawing/2014/main" id="{86B81788-D1D4-4DD3-94F6-9EADAF7DD83F}"/>
              </a:ext>
            </a:extLst>
          </p:cNvPr>
          <p:cNvSpPr>
            <a:spLocks noGrp="1"/>
          </p:cNvSpPr>
          <p:nvPr>
            <p:ph type="sldNum" sz="quarter" idx="12"/>
          </p:nvPr>
        </p:nvSpPr>
        <p:spPr/>
        <p:txBody>
          <a:bodyPr/>
          <a:lstStyle/>
          <a:p>
            <a:fld id="{1A60758B-FCAC-4471-AD61-00F1013F96B3}" type="slidenum">
              <a:rPr lang="en-GB" smtClean="0"/>
              <a:t>2</a:t>
            </a:fld>
            <a:endParaRPr lang="en-GB"/>
          </a:p>
        </p:txBody>
      </p:sp>
    </p:spTree>
    <p:extLst>
      <p:ext uri="{BB962C8B-B14F-4D97-AF65-F5344CB8AC3E}">
        <p14:creationId xmlns:p14="http://schemas.microsoft.com/office/powerpoint/2010/main" val="561322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2AFEB0E2-90C7-4E70-9EF2-A0D148EF8B29}"/>
              </a:ext>
            </a:extLst>
          </p:cNvPr>
          <p:cNvSpPr>
            <a:spLocks noGrp="1"/>
          </p:cNvSpPr>
          <p:nvPr>
            <p:ph type="sldNum" sz="quarter" idx="12"/>
          </p:nvPr>
        </p:nvSpPr>
        <p:spPr/>
        <p:txBody>
          <a:bodyPr/>
          <a:lstStyle/>
          <a:p>
            <a:fld id="{1A60758B-FCAC-4471-AD61-00F1013F96B3}" type="slidenum">
              <a:rPr lang="en-GB" smtClean="0"/>
              <a:t>3</a:t>
            </a:fld>
            <a:endParaRPr lang="en-GB"/>
          </a:p>
        </p:txBody>
      </p:sp>
      <p:pic>
        <p:nvPicPr>
          <p:cNvPr id="3" name="Picture 2">
            <a:extLst>
              <a:ext uri="{FF2B5EF4-FFF2-40B4-BE49-F238E27FC236}">
                <a16:creationId xmlns:a16="http://schemas.microsoft.com/office/drawing/2014/main" id="{799E5108-36B7-4218-A904-429CABE02C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Tree>
    <p:extLst>
      <p:ext uri="{BB962C8B-B14F-4D97-AF65-F5344CB8AC3E}">
        <p14:creationId xmlns:p14="http://schemas.microsoft.com/office/powerpoint/2010/main" val="418257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168" y="501174"/>
            <a:ext cx="10199632" cy="640715"/>
          </a:xfrm>
        </p:spPr>
        <p:txBody>
          <a:bodyPr>
            <a:noAutofit/>
          </a:bodyPr>
          <a:lstStyle/>
          <a:p>
            <a:pPr algn="ctr"/>
            <a:r>
              <a:rPr lang="en-GB" sz="5400" b="1" dirty="0">
                <a:solidFill>
                  <a:schemeClr val="accent6">
                    <a:lumMod val="50000"/>
                  </a:schemeClr>
                </a:solidFill>
              </a:rPr>
              <a:t>Timeline of John Lewis</a:t>
            </a:r>
          </a:p>
        </p:txBody>
      </p:sp>
      <p:pic>
        <p:nvPicPr>
          <p:cNvPr id="6" name="Content Placeholder 5">
            <a:extLst>
              <a:ext uri="{FF2B5EF4-FFF2-40B4-BE49-F238E27FC236}">
                <a16:creationId xmlns:a16="http://schemas.microsoft.com/office/drawing/2014/main" id="{DF957A08-B8E8-4E20-9918-AD6195FA49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6255" y="1825625"/>
            <a:ext cx="7739489" cy="4351338"/>
          </a:xfrm>
        </p:spPr>
      </p:pic>
      <p:pic>
        <p:nvPicPr>
          <p:cNvPr id="28" name="Picture 27">
            <a:extLst>
              <a:ext uri="{FF2B5EF4-FFF2-40B4-BE49-F238E27FC236}">
                <a16:creationId xmlns:a16="http://schemas.microsoft.com/office/drawing/2014/main" id="{A4D9225F-B45C-4AFC-9FAA-02DEF695229A}"/>
              </a:ext>
            </a:extLst>
          </p:cNvPr>
          <p:cNvPicPr/>
          <p:nvPr/>
        </p:nvPicPr>
        <p:blipFill rotWithShape="1">
          <a:blip r:embed="rId3"/>
          <a:srcRect l="10803" t="11825" r="11090" b="26093"/>
          <a:stretch/>
        </p:blipFill>
        <p:spPr bwMode="auto">
          <a:xfrm>
            <a:off x="962024" y="1845734"/>
            <a:ext cx="9801225" cy="4488391"/>
          </a:xfrm>
          <a:prstGeom prst="rect">
            <a:avLst/>
          </a:prstGeom>
          <a:ln>
            <a:noFill/>
          </a:ln>
          <a:extLst>
            <a:ext uri="{53640926-AAD7-44D8-BBD7-CCE9431645EC}">
              <a14:shadowObscured xmlns:a14="http://schemas.microsoft.com/office/drawing/2010/main"/>
            </a:ext>
          </a:extLst>
        </p:spPr>
      </p:pic>
      <p:sp>
        <p:nvSpPr>
          <p:cNvPr id="5" name="Rectangle 4">
            <a:extLst>
              <a:ext uri="{FF2B5EF4-FFF2-40B4-BE49-F238E27FC236}">
                <a16:creationId xmlns:a16="http://schemas.microsoft.com/office/drawing/2014/main" id="{8AA2CC6B-E8F6-4867-9CDF-0F61074C6556}"/>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pic>
        <p:nvPicPr>
          <p:cNvPr id="8" name="Picture 7">
            <a:extLst>
              <a:ext uri="{FF2B5EF4-FFF2-40B4-BE49-F238E27FC236}">
                <a16:creationId xmlns:a16="http://schemas.microsoft.com/office/drawing/2014/main" id="{6A4C6783-E118-4417-B03D-783A8BABE5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9" name="Slide Number Placeholder 8">
            <a:extLst>
              <a:ext uri="{FF2B5EF4-FFF2-40B4-BE49-F238E27FC236}">
                <a16:creationId xmlns:a16="http://schemas.microsoft.com/office/drawing/2014/main" id="{7C12A6FE-5AE4-4CBD-8B25-0F86F2135482}"/>
              </a:ext>
            </a:extLst>
          </p:cNvPr>
          <p:cNvSpPr>
            <a:spLocks noGrp="1"/>
          </p:cNvSpPr>
          <p:nvPr>
            <p:ph type="sldNum" sz="quarter" idx="12"/>
          </p:nvPr>
        </p:nvSpPr>
        <p:spPr/>
        <p:txBody>
          <a:bodyPr/>
          <a:lstStyle/>
          <a:p>
            <a:fld id="{1A60758B-FCAC-4471-AD61-00F1013F96B3}" type="slidenum">
              <a:rPr lang="en-GB" smtClean="0"/>
              <a:t>4</a:t>
            </a:fld>
            <a:endParaRPr lang="en-GB"/>
          </a:p>
        </p:txBody>
      </p:sp>
    </p:spTree>
    <p:extLst>
      <p:ext uri="{BB962C8B-B14F-4D97-AF65-F5344CB8AC3E}">
        <p14:creationId xmlns:p14="http://schemas.microsoft.com/office/powerpoint/2010/main" val="3129240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D118A25-D5F7-4F16-9E27-89CB93D171E5}"/>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5" name="TextBox 4">
            <a:extLst>
              <a:ext uri="{FF2B5EF4-FFF2-40B4-BE49-F238E27FC236}">
                <a16:creationId xmlns:a16="http://schemas.microsoft.com/office/drawing/2014/main" id="{B23E12A9-5897-4F01-876E-554F4D77F783}"/>
              </a:ext>
            </a:extLst>
          </p:cNvPr>
          <p:cNvSpPr txBox="1"/>
          <p:nvPr/>
        </p:nvSpPr>
        <p:spPr>
          <a:xfrm>
            <a:off x="1257300" y="485775"/>
            <a:ext cx="7629525" cy="769441"/>
          </a:xfrm>
          <a:prstGeom prst="rect">
            <a:avLst/>
          </a:prstGeom>
          <a:noFill/>
        </p:spPr>
        <p:txBody>
          <a:bodyPr wrap="square" rtlCol="0">
            <a:spAutoFit/>
          </a:bodyPr>
          <a:lstStyle/>
          <a:p>
            <a:r>
              <a:rPr lang="en-GB" sz="4400" b="1" dirty="0">
                <a:solidFill>
                  <a:schemeClr val="accent6">
                    <a:lumMod val="50000"/>
                  </a:schemeClr>
                </a:solidFill>
              </a:rPr>
              <a:t>John Lewis – Christmas Adverts</a:t>
            </a:r>
          </a:p>
        </p:txBody>
      </p:sp>
      <p:pic>
        <p:nvPicPr>
          <p:cNvPr id="7" name="Picture 6">
            <a:extLst>
              <a:ext uri="{FF2B5EF4-FFF2-40B4-BE49-F238E27FC236}">
                <a16:creationId xmlns:a16="http://schemas.microsoft.com/office/drawing/2014/main" id="{68279E06-C10A-42C0-B3D0-8603AC4012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8" name="Slide Number Placeholder 7">
            <a:extLst>
              <a:ext uri="{FF2B5EF4-FFF2-40B4-BE49-F238E27FC236}">
                <a16:creationId xmlns:a16="http://schemas.microsoft.com/office/drawing/2014/main" id="{933BC838-7AC8-40D9-A130-2215F59489BB}"/>
              </a:ext>
            </a:extLst>
          </p:cNvPr>
          <p:cNvSpPr>
            <a:spLocks noGrp="1"/>
          </p:cNvSpPr>
          <p:nvPr>
            <p:ph type="sldNum" sz="quarter" idx="12"/>
          </p:nvPr>
        </p:nvSpPr>
        <p:spPr/>
        <p:txBody>
          <a:bodyPr/>
          <a:lstStyle/>
          <a:p>
            <a:fld id="{1A60758B-FCAC-4471-AD61-00F1013F96B3}" type="slidenum">
              <a:rPr lang="en-GB" smtClean="0"/>
              <a:t>5</a:t>
            </a:fld>
            <a:endParaRPr lang="en-GB"/>
          </a:p>
        </p:txBody>
      </p:sp>
    </p:spTree>
    <p:extLst>
      <p:ext uri="{BB962C8B-B14F-4D97-AF65-F5344CB8AC3E}">
        <p14:creationId xmlns:p14="http://schemas.microsoft.com/office/powerpoint/2010/main" val="4095105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3040" y="464879"/>
            <a:ext cx="8943109" cy="665653"/>
          </a:xfrm>
        </p:spPr>
        <p:txBody>
          <a:bodyPr>
            <a:noAutofit/>
          </a:bodyPr>
          <a:lstStyle/>
          <a:p>
            <a:pPr algn="ctr"/>
            <a:r>
              <a:rPr lang="en-GB" sz="4800" b="1" dirty="0">
                <a:solidFill>
                  <a:schemeClr val="accent6">
                    <a:lumMod val="50000"/>
                  </a:schemeClr>
                </a:solidFill>
              </a:rPr>
              <a:t>Committees for communication</a:t>
            </a:r>
          </a:p>
        </p:txBody>
      </p:sp>
      <p:sp>
        <p:nvSpPr>
          <p:cNvPr id="3" name="Content Placeholder 2"/>
          <p:cNvSpPr>
            <a:spLocks noGrp="1"/>
          </p:cNvSpPr>
          <p:nvPr>
            <p:ph idx="1"/>
          </p:nvPr>
        </p:nvSpPr>
        <p:spPr>
          <a:xfrm>
            <a:off x="771525" y="1883439"/>
            <a:ext cx="10582275" cy="3917285"/>
          </a:xfrm>
        </p:spPr>
        <p:txBody>
          <a:bodyPr>
            <a:normAutofit/>
          </a:bodyPr>
          <a:lstStyle/>
          <a:p>
            <a:pPr>
              <a:buClr>
                <a:schemeClr val="accent6">
                  <a:lumMod val="50000"/>
                </a:schemeClr>
              </a:buClr>
              <a:buSzPct val="150000"/>
              <a:buFont typeface="Century Gothic" panose="020B0502020202020204" pitchFamily="34" charset="0"/>
              <a:buChar char="►"/>
            </a:pPr>
            <a:r>
              <a:rPr lang="en-GB" sz="2400" dirty="0"/>
              <a:t>In 1919, </a:t>
            </a:r>
            <a:r>
              <a:rPr lang="en-GB" sz="2400" dirty="0" err="1"/>
              <a:t>Speadon</a:t>
            </a:r>
            <a:r>
              <a:rPr lang="en-GB" sz="2400" dirty="0"/>
              <a:t> set up committees for communication.</a:t>
            </a:r>
          </a:p>
          <a:p>
            <a:pPr>
              <a:buClr>
                <a:schemeClr val="accent6">
                  <a:lumMod val="50000"/>
                </a:schemeClr>
              </a:buClr>
              <a:buSzPct val="150000"/>
              <a:buFont typeface="Century Gothic" panose="020B0502020202020204" pitchFamily="34" charset="0"/>
              <a:buChar char="►"/>
            </a:pPr>
            <a:endParaRPr lang="en-GB" sz="2400" dirty="0"/>
          </a:p>
          <a:p>
            <a:pPr>
              <a:buClr>
                <a:schemeClr val="accent6">
                  <a:lumMod val="50000"/>
                </a:schemeClr>
              </a:buClr>
              <a:buSzPct val="150000"/>
              <a:buFont typeface="Century Gothic" panose="020B0502020202020204" pitchFamily="34" charset="0"/>
              <a:buChar char="►"/>
            </a:pPr>
            <a:r>
              <a:rPr lang="en-GB" sz="2400" dirty="0"/>
              <a:t> These committees were made up of members of each department, who could report all the information and data required for each department. </a:t>
            </a:r>
          </a:p>
          <a:p>
            <a:pPr>
              <a:buClr>
                <a:schemeClr val="accent6">
                  <a:lumMod val="50000"/>
                </a:schemeClr>
              </a:buClr>
              <a:buSzPct val="150000"/>
              <a:buFont typeface="Century Gothic" panose="020B0502020202020204" pitchFamily="34" charset="0"/>
              <a:buChar char="►"/>
            </a:pPr>
            <a:endParaRPr lang="en-GB" sz="2400" dirty="0"/>
          </a:p>
          <a:p>
            <a:pPr>
              <a:buClr>
                <a:schemeClr val="accent6">
                  <a:lumMod val="50000"/>
                </a:schemeClr>
              </a:buClr>
              <a:buSzPct val="150000"/>
              <a:buFont typeface="Century Gothic" panose="020B0502020202020204" pitchFamily="34" charset="0"/>
              <a:buChar char="►"/>
            </a:pPr>
            <a:r>
              <a:rPr lang="en-GB" sz="2400" dirty="0"/>
              <a:t>As well as providing ways to improve any issues. </a:t>
            </a:r>
          </a:p>
          <a:p>
            <a:pPr>
              <a:buClr>
                <a:schemeClr val="accent6">
                  <a:lumMod val="50000"/>
                </a:schemeClr>
              </a:buClr>
              <a:buSzPct val="150000"/>
              <a:buFont typeface="Century Gothic" panose="020B0502020202020204" pitchFamily="34" charset="0"/>
              <a:buChar char="►"/>
            </a:pPr>
            <a:endParaRPr lang="en-GB" sz="2400" dirty="0"/>
          </a:p>
          <a:p>
            <a:pPr>
              <a:buClr>
                <a:schemeClr val="accent6">
                  <a:lumMod val="50000"/>
                </a:schemeClr>
              </a:buClr>
              <a:buSzPct val="150000"/>
              <a:buFont typeface="Century Gothic" panose="020B0502020202020204" pitchFamily="34" charset="0"/>
              <a:buChar char="►"/>
            </a:pPr>
            <a:r>
              <a:rPr lang="en-GB" sz="2400" dirty="0"/>
              <a:t>This was his first manifestation of his ideas of partnerships. (organisational learning &amp; knowledge capital)</a:t>
            </a:r>
          </a:p>
        </p:txBody>
      </p:sp>
      <p:sp>
        <p:nvSpPr>
          <p:cNvPr id="4" name="Rectangle 3">
            <a:extLst>
              <a:ext uri="{FF2B5EF4-FFF2-40B4-BE49-F238E27FC236}">
                <a16:creationId xmlns:a16="http://schemas.microsoft.com/office/drawing/2014/main" id="{9591D053-D4B8-47E7-9B72-4C2F3788964F}"/>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5" name="Rectangle 4">
            <a:extLst>
              <a:ext uri="{FF2B5EF4-FFF2-40B4-BE49-F238E27FC236}">
                <a16:creationId xmlns:a16="http://schemas.microsoft.com/office/drawing/2014/main" id="{A9101F7E-8B68-462A-A557-8FF33B8E9A3A}"/>
              </a:ext>
            </a:extLst>
          </p:cNvPr>
          <p:cNvSpPr/>
          <p:nvPr/>
        </p:nvSpPr>
        <p:spPr>
          <a:xfrm>
            <a:off x="1090746" y="6353576"/>
            <a:ext cx="2346091" cy="400110"/>
          </a:xfrm>
          <a:prstGeom prst="rect">
            <a:avLst/>
          </a:prstGeom>
        </p:spPr>
        <p:txBody>
          <a:bodyPr wrap="none">
            <a:spAutoFit/>
          </a:bodyPr>
          <a:lstStyle/>
          <a:p>
            <a:r>
              <a:rPr lang="en-GB" sz="2000" dirty="0"/>
              <a:t>(</a:t>
            </a:r>
            <a:r>
              <a:rPr lang="en-GB" sz="2000" dirty="0" err="1"/>
              <a:t>Maciejzywno</a:t>
            </a:r>
            <a:r>
              <a:rPr lang="en-GB" sz="2000" dirty="0"/>
              <a:t>, 2018)</a:t>
            </a:r>
          </a:p>
        </p:txBody>
      </p:sp>
      <p:sp>
        <p:nvSpPr>
          <p:cNvPr id="6" name="Slide Number Placeholder 5">
            <a:extLst>
              <a:ext uri="{FF2B5EF4-FFF2-40B4-BE49-F238E27FC236}">
                <a16:creationId xmlns:a16="http://schemas.microsoft.com/office/drawing/2014/main" id="{BDFD3628-8F4E-4C62-967B-8FB5F18A94FB}"/>
              </a:ext>
            </a:extLst>
          </p:cNvPr>
          <p:cNvSpPr>
            <a:spLocks noGrp="1"/>
          </p:cNvSpPr>
          <p:nvPr>
            <p:ph type="sldNum" sz="quarter" idx="12"/>
          </p:nvPr>
        </p:nvSpPr>
        <p:spPr/>
        <p:txBody>
          <a:bodyPr/>
          <a:lstStyle/>
          <a:p>
            <a:fld id="{1A60758B-FCAC-4471-AD61-00F1013F96B3}" type="slidenum">
              <a:rPr lang="en-GB" smtClean="0"/>
              <a:t>6</a:t>
            </a:fld>
            <a:endParaRPr lang="en-GB"/>
          </a:p>
        </p:txBody>
      </p:sp>
    </p:spTree>
    <p:extLst>
      <p:ext uri="{BB962C8B-B14F-4D97-AF65-F5344CB8AC3E}">
        <p14:creationId xmlns:p14="http://schemas.microsoft.com/office/powerpoint/2010/main" val="2515308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1105" y="458644"/>
            <a:ext cx="9383684" cy="798657"/>
          </a:xfrm>
        </p:spPr>
        <p:txBody>
          <a:bodyPr>
            <a:normAutofit/>
          </a:bodyPr>
          <a:lstStyle/>
          <a:p>
            <a:pPr algn="ctr"/>
            <a:r>
              <a:rPr lang="en-GB" sz="4800" b="1" dirty="0">
                <a:solidFill>
                  <a:schemeClr val="accent6">
                    <a:lumMod val="50000"/>
                  </a:schemeClr>
                </a:solidFill>
              </a:rPr>
              <a:t>John Lewis Today business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71603"/>
            <a:ext cx="4600576" cy="1828799"/>
          </a:xfrm>
        </p:spPr>
      </p:pic>
      <p:pic>
        <p:nvPicPr>
          <p:cNvPr id="5" name="Picture 4">
            <a:extLst>
              <a:ext uri="{FF2B5EF4-FFF2-40B4-BE49-F238E27FC236}">
                <a16:creationId xmlns:a16="http://schemas.microsoft.com/office/drawing/2014/main" id="{6AF2B1A4-51F9-4040-8DE2-7EF777398164}"/>
              </a:ext>
            </a:extLst>
          </p:cNvPr>
          <p:cNvPicPr/>
          <p:nvPr/>
        </p:nvPicPr>
        <p:blipFill rotWithShape="1">
          <a:blip r:embed="rId3">
            <a:extLst>
              <a:ext uri="{28A0092B-C50C-407E-A947-70E740481C1C}">
                <a14:useLocalDpi xmlns:a14="http://schemas.microsoft.com/office/drawing/2010/main" val="0"/>
              </a:ext>
            </a:extLst>
          </a:blip>
          <a:srcRect l="4074" r="11660" b="9702"/>
          <a:stretch/>
        </p:blipFill>
        <p:spPr bwMode="auto">
          <a:xfrm>
            <a:off x="3629026" y="3200402"/>
            <a:ext cx="4600575" cy="1828799"/>
          </a:xfrm>
          <a:prstGeom prst="rect">
            <a:avLst/>
          </a:prstGeom>
          <a:ln>
            <a:noFill/>
          </a:ln>
          <a:extLst>
            <a:ext uri="{53640926-AAD7-44D8-BBD7-CCE9431645EC}">
              <a14:shadowObscured xmlns:a14="http://schemas.microsoft.com/office/drawing/2010/main"/>
            </a:ext>
          </a:extLst>
        </p:spPr>
      </p:pic>
      <p:pic>
        <p:nvPicPr>
          <p:cNvPr id="6" name="Content Placeholder 4">
            <a:extLst>
              <a:ext uri="{FF2B5EF4-FFF2-40B4-BE49-F238E27FC236}">
                <a16:creationId xmlns:a16="http://schemas.microsoft.com/office/drawing/2014/main" id="{EB7A1196-CDFB-4D9E-A2FE-334E466328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91425" y="5029201"/>
            <a:ext cx="4600575" cy="1828799"/>
          </a:xfrm>
          <a:prstGeom prst="rect">
            <a:avLst/>
          </a:prstGeom>
        </p:spPr>
      </p:pic>
      <p:sp>
        <p:nvSpPr>
          <p:cNvPr id="7" name="Rectangle 6">
            <a:extLst>
              <a:ext uri="{FF2B5EF4-FFF2-40B4-BE49-F238E27FC236}">
                <a16:creationId xmlns:a16="http://schemas.microsoft.com/office/drawing/2014/main" id="{78EA5432-68FD-4022-9D70-3CDA71158A8D}"/>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pic>
        <p:nvPicPr>
          <p:cNvPr id="8" name="Picture 7">
            <a:extLst>
              <a:ext uri="{FF2B5EF4-FFF2-40B4-BE49-F238E27FC236}">
                <a16:creationId xmlns:a16="http://schemas.microsoft.com/office/drawing/2014/main" id="{F8CE8D16-23CC-464B-AF88-24182A5A06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9" name="Slide Number Placeholder 8">
            <a:extLst>
              <a:ext uri="{FF2B5EF4-FFF2-40B4-BE49-F238E27FC236}">
                <a16:creationId xmlns:a16="http://schemas.microsoft.com/office/drawing/2014/main" id="{B8D978F6-6337-4A03-AFDC-58DCEE335E63}"/>
              </a:ext>
            </a:extLst>
          </p:cNvPr>
          <p:cNvSpPr>
            <a:spLocks noGrp="1"/>
          </p:cNvSpPr>
          <p:nvPr>
            <p:ph type="sldNum" sz="quarter" idx="12"/>
          </p:nvPr>
        </p:nvSpPr>
        <p:spPr/>
        <p:txBody>
          <a:bodyPr/>
          <a:lstStyle/>
          <a:p>
            <a:fld id="{1A60758B-FCAC-4471-AD61-00F1013F96B3}" type="slidenum">
              <a:rPr lang="en-GB" smtClean="0"/>
              <a:t>7</a:t>
            </a:fld>
            <a:endParaRPr lang="en-GB"/>
          </a:p>
        </p:txBody>
      </p:sp>
    </p:spTree>
    <p:extLst>
      <p:ext uri="{BB962C8B-B14F-4D97-AF65-F5344CB8AC3E}">
        <p14:creationId xmlns:p14="http://schemas.microsoft.com/office/powerpoint/2010/main" val="2965017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563" y="485775"/>
            <a:ext cx="9554873" cy="873471"/>
          </a:xfrm>
        </p:spPr>
        <p:txBody>
          <a:bodyPr>
            <a:noAutofit/>
          </a:bodyPr>
          <a:lstStyle/>
          <a:p>
            <a:pPr algn="ctr"/>
            <a:r>
              <a:rPr lang="en-GB" sz="4800" b="1" dirty="0">
                <a:solidFill>
                  <a:schemeClr val="accent6">
                    <a:lumMod val="50000"/>
                  </a:schemeClr>
                </a:solidFill>
              </a:rPr>
              <a:t>Knowledge Management Definitions</a:t>
            </a:r>
          </a:p>
        </p:txBody>
      </p:sp>
      <p:sp>
        <p:nvSpPr>
          <p:cNvPr id="3" name="Content Placeholder 2"/>
          <p:cNvSpPr>
            <a:spLocks noGrp="1"/>
          </p:cNvSpPr>
          <p:nvPr>
            <p:ph idx="1"/>
          </p:nvPr>
        </p:nvSpPr>
        <p:spPr>
          <a:xfrm>
            <a:off x="1114598" y="4709103"/>
            <a:ext cx="10515600" cy="1524404"/>
          </a:xfrm>
        </p:spPr>
        <p:txBody>
          <a:bodyPr>
            <a:normAutofit/>
          </a:bodyPr>
          <a:lstStyle/>
          <a:p>
            <a:pPr marL="0" indent="0">
              <a:buNone/>
            </a:pPr>
            <a:r>
              <a:rPr lang="en-GB" sz="1800" dirty="0"/>
              <a:t> </a:t>
            </a:r>
          </a:p>
          <a:p>
            <a:pPr marL="0" indent="0">
              <a:buNone/>
            </a:pPr>
            <a:endParaRPr lang="en-GB" sz="1800" dirty="0"/>
          </a:p>
        </p:txBody>
      </p:sp>
      <p:sp>
        <p:nvSpPr>
          <p:cNvPr id="4" name="Rectangle 3">
            <a:extLst>
              <a:ext uri="{FF2B5EF4-FFF2-40B4-BE49-F238E27FC236}">
                <a16:creationId xmlns:a16="http://schemas.microsoft.com/office/drawing/2014/main" id="{63197544-8B01-449C-B7DC-EFA86DB2BF87}"/>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5" name="Rectangle 4">
            <a:extLst>
              <a:ext uri="{FF2B5EF4-FFF2-40B4-BE49-F238E27FC236}">
                <a16:creationId xmlns:a16="http://schemas.microsoft.com/office/drawing/2014/main" id="{84BF2821-7889-4946-9D8C-99E73F57D5EA}"/>
              </a:ext>
            </a:extLst>
          </p:cNvPr>
          <p:cNvSpPr/>
          <p:nvPr/>
        </p:nvSpPr>
        <p:spPr>
          <a:xfrm>
            <a:off x="666748" y="1717243"/>
            <a:ext cx="10963449" cy="4516264"/>
          </a:xfrm>
          <a:prstGeom prst="rect">
            <a:avLst/>
          </a:prstGeom>
          <a:solidFill>
            <a:schemeClr val="accent6">
              <a:lumMod val="50000"/>
              <a:alpha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AF733A0-CA13-449D-A334-2FF95184C69C}"/>
              </a:ext>
            </a:extLst>
          </p:cNvPr>
          <p:cNvSpPr txBox="1"/>
          <p:nvPr/>
        </p:nvSpPr>
        <p:spPr>
          <a:xfrm>
            <a:off x="1645119" y="2657475"/>
            <a:ext cx="9432283" cy="3354765"/>
          </a:xfrm>
          <a:prstGeom prst="rect">
            <a:avLst/>
          </a:prstGeom>
          <a:noFill/>
        </p:spPr>
        <p:txBody>
          <a:bodyPr wrap="square" rtlCol="0">
            <a:spAutoFit/>
          </a:bodyPr>
          <a:lstStyle/>
          <a:p>
            <a:pPr algn="ctr"/>
            <a:r>
              <a:rPr lang="en-GB" sz="3200" dirty="0">
                <a:solidFill>
                  <a:schemeClr val="bg1"/>
                </a:solidFill>
              </a:rPr>
              <a:t>“Knowledge management is the systematic management of information and learning. It turns personal information and experience into collective knowledge that can be widely shared throughout an organisation and a profession”. </a:t>
            </a:r>
          </a:p>
          <a:p>
            <a:pPr algn="ctr"/>
            <a:r>
              <a:rPr lang="en-GB" sz="3200" dirty="0">
                <a:solidFill>
                  <a:schemeClr val="bg1"/>
                </a:solidFill>
              </a:rPr>
              <a:t>(APM, 2019).</a:t>
            </a:r>
          </a:p>
          <a:p>
            <a:pPr algn="ctr"/>
            <a:endParaRPr lang="en-GB" sz="2000" dirty="0"/>
          </a:p>
        </p:txBody>
      </p:sp>
      <p:sp>
        <p:nvSpPr>
          <p:cNvPr id="7" name="Slide Number Placeholder 6">
            <a:extLst>
              <a:ext uri="{FF2B5EF4-FFF2-40B4-BE49-F238E27FC236}">
                <a16:creationId xmlns:a16="http://schemas.microsoft.com/office/drawing/2014/main" id="{D2FC9E30-8634-4ED2-9AAC-0A54FC77E67C}"/>
              </a:ext>
            </a:extLst>
          </p:cNvPr>
          <p:cNvSpPr>
            <a:spLocks noGrp="1"/>
          </p:cNvSpPr>
          <p:nvPr>
            <p:ph type="sldNum" sz="quarter" idx="12"/>
          </p:nvPr>
        </p:nvSpPr>
        <p:spPr/>
        <p:txBody>
          <a:bodyPr/>
          <a:lstStyle/>
          <a:p>
            <a:fld id="{1A60758B-FCAC-4471-AD61-00F1013F96B3}" type="slidenum">
              <a:rPr lang="en-GB" smtClean="0"/>
              <a:t>8</a:t>
            </a:fld>
            <a:endParaRPr lang="en-GB"/>
          </a:p>
        </p:txBody>
      </p:sp>
    </p:spTree>
    <p:extLst>
      <p:ext uri="{BB962C8B-B14F-4D97-AF65-F5344CB8AC3E}">
        <p14:creationId xmlns:p14="http://schemas.microsoft.com/office/powerpoint/2010/main" val="4200534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399BF-3AEA-4D42-BAB5-744FDECE0B24}"/>
              </a:ext>
            </a:extLst>
          </p:cNvPr>
          <p:cNvSpPr>
            <a:spLocks noGrp="1"/>
          </p:cNvSpPr>
          <p:nvPr>
            <p:ph type="title"/>
          </p:nvPr>
        </p:nvSpPr>
        <p:spPr>
          <a:xfrm>
            <a:off x="1104402" y="485775"/>
            <a:ext cx="10937471" cy="765406"/>
          </a:xfrm>
        </p:spPr>
        <p:txBody>
          <a:bodyPr>
            <a:noAutofit/>
          </a:bodyPr>
          <a:lstStyle/>
          <a:p>
            <a:pPr algn="ctr"/>
            <a:r>
              <a:rPr lang="en-GB" b="1" dirty="0">
                <a:solidFill>
                  <a:schemeClr val="accent6">
                    <a:lumMod val="50000"/>
                  </a:schemeClr>
                </a:solidFill>
              </a:rPr>
              <a:t>John Lewis views on knowledge management</a:t>
            </a:r>
          </a:p>
        </p:txBody>
      </p:sp>
      <p:sp>
        <p:nvSpPr>
          <p:cNvPr id="4" name="Rectangle 3">
            <a:extLst>
              <a:ext uri="{FF2B5EF4-FFF2-40B4-BE49-F238E27FC236}">
                <a16:creationId xmlns:a16="http://schemas.microsoft.com/office/drawing/2014/main" id="{F9DE59F5-D55F-466D-830D-8F738F180959}"/>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5" name="Rectangle 4">
            <a:extLst>
              <a:ext uri="{FF2B5EF4-FFF2-40B4-BE49-F238E27FC236}">
                <a16:creationId xmlns:a16="http://schemas.microsoft.com/office/drawing/2014/main" id="{C60A86A1-98A6-4762-B240-13F9312F2903}"/>
              </a:ext>
            </a:extLst>
          </p:cNvPr>
          <p:cNvSpPr/>
          <p:nvPr/>
        </p:nvSpPr>
        <p:spPr>
          <a:xfrm>
            <a:off x="771525" y="1957388"/>
            <a:ext cx="10679294" cy="3994233"/>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“Knowledge management is the discipline of creating a thriving work and learning environment that fosters the continuous creation, aggregation, use and rescue of both organisational and personal knowledge in the pursuit of business value”.</a:t>
            </a:r>
          </a:p>
          <a:p>
            <a:pPr algn="ctr"/>
            <a:endParaRPr lang="en-GB" sz="3200" dirty="0"/>
          </a:p>
        </p:txBody>
      </p:sp>
      <p:sp>
        <p:nvSpPr>
          <p:cNvPr id="8" name="Rectangle 7">
            <a:extLst>
              <a:ext uri="{FF2B5EF4-FFF2-40B4-BE49-F238E27FC236}">
                <a16:creationId xmlns:a16="http://schemas.microsoft.com/office/drawing/2014/main" id="{75474659-1607-4ABD-BECD-7427350A9C70}"/>
              </a:ext>
            </a:extLst>
          </p:cNvPr>
          <p:cNvSpPr/>
          <p:nvPr/>
        </p:nvSpPr>
        <p:spPr>
          <a:xfrm>
            <a:off x="4466427" y="5057092"/>
            <a:ext cx="3289490" cy="584775"/>
          </a:xfrm>
          <a:prstGeom prst="rect">
            <a:avLst/>
          </a:prstGeom>
        </p:spPr>
        <p:txBody>
          <a:bodyPr wrap="none">
            <a:spAutoFit/>
          </a:bodyPr>
          <a:lstStyle/>
          <a:p>
            <a:r>
              <a:rPr lang="en-GB" sz="3200" dirty="0">
                <a:solidFill>
                  <a:srgbClr val="EAEDE2"/>
                </a:solidFill>
              </a:rPr>
              <a:t>(Cross, 1998, p.10)</a:t>
            </a:r>
            <a:endParaRPr lang="en-GB" sz="3200" dirty="0"/>
          </a:p>
        </p:txBody>
      </p:sp>
      <p:sp>
        <p:nvSpPr>
          <p:cNvPr id="9" name="Slide Number Placeholder 8">
            <a:extLst>
              <a:ext uri="{FF2B5EF4-FFF2-40B4-BE49-F238E27FC236}">
                <a16:creationId xmlns:a16="http://schemas.microsoft.com/office/drawing/2014/main" id="{D0961FFB-D54D-41F7-935B-5C79CF4BCD58}"/>
              </a:ext>
            </a:extLst>
          </p:cNvPr>
          <p:cNvSpPr>
            <a:spLocks noGrp="1"/>
          </p:cNvSpPr>
          <p:nvPr>
            <p:ph type="sldNum" sz="quarter" idx="12"/>
          </p:nvPr>
        </p:nvSpPr>
        <p:spPr/>
        <p:txBody>
          <a:bodyPr/>
          <a:lstStyle/>
          <a:p>
            <a:fld id="{1A60758B-FCAC-4471-AD61-00F1013F96B3}" type="slidenum">
              <a:rPr lang="en-GB" smtClean="0"/>
              <a:t>9</a:t>
            </a:fld>
            <a:endParaRPr lang="en-GB"/>
          </a:p>
        </p:txBody>
      </p:sp>
    </p:spTree>
    <p:extLst>
      <p:ext uri="{BB962C8B-B14F-4D97-AF65-F5344CB8AC3E}">
        <p14:creationId xmlns:p14="http://schemas.microsoft.com/office/powerpoint/2010/main" val="53740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5D2197-932F-4312-9213-54A3312EBE62}"/>
              </a:ext>
            </a:extLst>
          </p:cNvPr>
          <p:cNvSpPr/>
          <p:nvPr/>
        </p:nvSpPr>
        <p:spPr>
          <a:xfrm>
            <a:off x="882316" y="1267326"/>
            <a:ext cx="4716379" cy="4668253"/>
          </a:xfrm>
          <a:prstGeom prst="rect">
            <a:avLst/>
          </a:prstGeom>
          <a:solidFill>
            <a:schemeClr val="bg1"/>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SzPct val="200000"/>
              <a:buFont typeface="+mj-lt"/>
              <a:buAutoNum type="arabicParenR"/>
            </a:pPr>
            <a:r>
              <a:rPr lang="en-GB"/>
              <a:t>John Lewis have three values which have stemmed from the application of knowledge management</a:t>
            </a:r>
          </a:p>
        </p:txBody>
      </p:sp>
      <p:sp>
        <p:nvSpPr>
          <p:cNvPr id="6" name="TextBox 5">
            <a:extLst>
              <a:ext uri="{FF2B5EF4-FFF2-40B4-BE49-F238E27FC236}">
                <a16:creationId xmlns:a16="http://schemas.microsoft.com/office/drawing/2014/main" id="{4E3336F6-40AD-41BF-8C8B-AE8CDCDD5E90}"/>
              </a:ext>
            </a:extLst>
          </p:cNvPr>
          <p:cNvSpPr txBox="1"/>
          <p:nvPr/>
        </p:nvSpPr>
        <p:spPr>
          <a:xfrm>
            <a:off x="1179094" y="2077958"/>
            <a:ext cx="4122821" cy="3046988"/>
          </a:xfrm>
          <a:prstGeom prst="rect">
            <a:avLst/>
          </a:prstGeom>
          <a:noFill/>
        </p:spPr>
        <p:txBody>
          <a:bodyPr wrap="square" rtlCol="0">
            <a:spAutoFit/>
          </a:bodyPr>
          <a:lstStyle/>
          <a:p>
            <a:pPr algn="ctr"/>
            <a:r>
              <a:rPr lang="en-GB" sz="3200" dirty="0"/>
              <a:t>John Lewis have three values which have stemmed from the application of knowledge management</a:t>
            </a:r>
          </a:p>
        </p:txBody>
      </p:sp>
      <p:sp>
        <p:nvSpPr>
          <p:cNvPr id="7" name="Arrow: Pentagon 6">
            <a:extLst>
              <a:ext uri="{FF2B5EF4-FFF2-40B4-BE49-F238E27FC236}">
                <a16:creationId xmlns:a16="http://schemas.microsoft.com/office/drawing/2014/main" id="{5C810F26-50AA-4E6A-94C2-4A4C5BCB9951}"/>
              </a:ext>
            </a:extLst>
          </p:cNvPr>
          <p:cNvSpPr/>
          <p:nvPr/>
        </p:nvSpPr>
        <p:spPr>
          <a:xfrm>
            <a:off x="6954253" y="2943725"/>
            <a:ext cx="3946358" cy="1315453"/>
          </a:xfrm>
          <a:prstGeom prst="homePlate">
            <a:avLst/>
          </a:prstGeom>
          <a:solidFill>
            <a:schemeClr val="accent6">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Pentagon 7">
            <a:extLst>
              <a:ext uri="{FF2B5EF4-FFF2-40B4-BE49-F238E27FC236}">
                <a16:creationId xmlns:a16="http://schemas.microsoft.com/office/drawing/2014/main" id="{7153D17A-4CCC-4120-B37A-1993AFE5E6D5}"/>
              </a:ext>
            </a:extLst>
          </p:cNvPr>
          <p:cNvSpPr/>
          <p:nvPr/>
        </p:nvSpPr>
        <p:spPr>
          <a:xfrm>
            <a:off x="6954253" y="1267326"/>
            <a:ext cx="3946358" cy="1315453"/>
          </a:xfrm>
          <a:prstGeom prst="homePlate">
            <a:avLst/>
          </a:prstGeom>
          <a:solidFill>
            <a:schemeClr val="accent6">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Pentagon 8">
            <a:extLst>
              <a:ext uri="{FF2B5EF4-FFF2-40B4-BE49-F238E27FC236}">
                <a16:creationId xmlns:a16="http://schemas.microsoft.com/office/drawing/2014/main" id="{50FC89BE-E85A-4794-ABFB-CD8DC0465A2D}"/>
              </a:ext>
            </a:extLst>
          </p:cNvPr>
          <p:cNvSpPr/>
          <p:nvPr/>
        </p:nvSpPr>
        <p:spPr>
          <a:xfrm>
            <a:off x="6954253" y="4620126"/>
            <a:ext cx="3946358" cy="1315453"/>
          </a:xfrm>
          <a:prstGeom prst="homePlate">
            <a:avLst/>
          </a:prstGeom>
          <a:solidFill>
            <a:schemeClr val="accent6">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3455726A-487E-4F6A-9216-72F91CFEEFEA}"/>
              </a:ext>
            </a:extLst>
          </p:cNvPr>
          <p:cNvSpPr txBox="1"/>
          <p:nvPr/>
        </p:nvSpPr>
        <p:spPr>
          <a:xfrm>
            <a:off x="7764379" y="1523182"/>
            <a:ext cx="2021305" cy="830997"/>
          </a:xfrm>
          <a:prstGeom prst="rect">
            <a:avLst/>
          </a:prstGeom>
          <a:noFill/>
        </p:spPr>
        <p:txBody>
          <a:bodyPr wrap="square" rtlCol="0">
            <a:spAutoFit/>
          </a:bodyPr>
          <a:lstStyle/>
          <a:p>
            <a:r>
              <a:rPr lang="en-GB" sz="4800" dirty="0">
                <a:solidFill>
                  <a:schemeClr val="bg1"/>
                </a:solidFill>
              </a:rPr>
              <a:t>Power</a:t>
            </a:r>
          </a:p>
        </p:txBody>
      </p:sp>
      <p:sp>
        <p:nvSpPr>
          <p:cNvPr id="11" name="TextBox 10">
            <a:extLst>
              <a:ext uri="{FF2B5EF4-FFF2-40B4-BE49-F238E27FC236}">
                <a16:creationId xmlns:a16="http://schemas.microsoft.com/office/drawing/2014/main" id="{5C0652FD-AFD6-4EA6-B187-03B69EFB8251}"/>
              </a:ext>
            </a:extLst>
          </p:cNvPr>
          <p:cNvSpPr txBox="1"/>
          <p:nvPr/>
        </p:nvSpPr>
        <p:spPr>
          <a:xfrm>
            <a:off x="7764379" y="3164166"/>
            <a:ext cx="2342147" cy="830997"/>
          </a:xfrm>
          <a:prstGeom prst="rect">
            <a:avLst/>
          </a:prstGeom>
          <a:noFill/>
        </p:spPr>
        <p:txBody>
          <a:bodyPr wrap="square" rtlCol="0">
            <a:spAutoFit/>
          </a:bodyPr>
          <a:lstStyle/>
          <a:p>
            <a:r>
              <a:rPr lang="en-GB" sz="4800" dirty="0">
                <a:solidFill>
                  <a:schemeClr val="bg1"/>
                </a:solidFill>
              </a:rPr>
              <a:t>Profit</a:t>
            </a:r>
          </a:p>
        </p:txBody>
      </p:sp>
      <p:sp>
        <p:nvSpPr>
          <p:cNvPr id="12" name="TextBox 11">
            <a:extLst>
              <a:ext uri="{FF2B5EF4-FFF2-40B4-BE49-F238E27FC236}">
                <a16:creationId xmlns:a16="http://schemas.microsoft.com/office/drawing/2014/main" id="{170ABF68-F525-486B-BCDA-F38EA8646B15}"/>
              </a:ext>
            </a:extLst>
          </p:cNvPr>
          <p:cNvSpPr txBox="1"/>
          <p:nvPr/>
        </p:nvSpPr>
        <p:spPr>
          <a:xfrm>
            <a:off x="7467600" y="4950097"/>
            <a:ext cx="2919663" cy="769441"/>
          </a:xfrm>
          <a:prstGeom prst="rect">
            <a:avLst/>
          </a:prstGeom>
          <a:noFill/>
        </p:spPr>
        <p:txBody>
          <a:bodyPr wrap="square" rtlCol="0">
            <a:spAutoFit/>
          </a:bodyPr>
          <a:lstStyle/>
          <a:p>
            <a:r>
              <a:rPr lang="en-GB" sz="4400" dirty="0">
                <a:solidFill>
                  <a:schemeClr val="bg1"/>
                </a:solidFill>
              </a:rPr>
              <a:t>Knowledge</a:t>
            </a:r>
          </a:p>
        </p:txBody>
      </p:sp>
      <p:sp>
        <p:nvSpPr>
          <p:cNvPr id="13" name="Rectangle 12">
            <a:extLst>
              <a:ext uri="{FF2B5EF4-FFF2-40B4-BE49-F238E27FC236}">
                <a16:creationId xmlns:a16="http://schemas.microsoft.com/office/drawing/2014/main" id="{191A2E0B-30C4-4900-B0DF-6BBC88DBF9AE}"/>
              </a:ext>
            </a:extLst>
          </p:cNvPr>
          <p:cNvSpPr/>
          <p:nvPr/>
        </p:nvSpPr>
        <p:spPr>
          <a:xfrm>
            <a:off x="882316" y="6376879"/>
            <a:ext cx="3242426" cy="369332"/>
          </a:xfrm>
          <a:prstGeom prst="rect">
            <a:avLst/>
          </a:prstGeom>
        </p:spPr>
        <p:txBody>
          <a:bodyPr wrap="none">
            <a:spAutoFit/>
          </a:bodyPr>
          <a:lstStyle/>
          <a:p>
            <a:r>
              <a:rPr lang="en-GB" dirty="0">
                <a:latin typeface="Lato"/>
              </a:rPr>
              <a:t>(John Lewis Partnership, 2019)</a:t>
            </a:r>
            <a:endParaRPr lang="en-GB" dirty="0"/>
          </a:p>
        </p:txBody>
      </p:sp>
      <p:sp>
        <p:nvSpPr>
          <p:cNvPr id="14" name="Rectangle 13">
            <a:extLst>
              <a:ext uri="{FF2B5EF4-FFF2-40B4-BE49-F238E27FC236}">
                <a16:creationId xmlns:a16="http://schemas.microsoft.com/office/drawing/2014/main" id="{A30E0938-3ADD-44B7-907A-AF678598467F}"/>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15" name="Slide Number Placeholder 14">
            <a:extLst>
              <a:ext uri="{FF2B5EF4-FFF2-40B4-BE49-F238E27FC236}">
                <a16:creationId xmlns:a16="http://schemas.microsoft.com/office/drawing/2014/main" id="{400BE165-E34F-4C1E-97F5-7A2D0840EE00}"/>
              </a:ext>
            </a:extLst>
          </p:cNvPr>
          <p:cNvSpPr>
            <a:spLocks noGrp="1"/>
          </p:cNvSpPr>
          <p:nvPr>
            <p:ph type="sldNum" sz="quarter" idx="12"/>
          </p:nvPr>
        </p:nvSpPr>
        <p:spPr/>
        <p:txBody>
          <a:bodyPr/>
          <a:lstStyle/>
          <a:p>
            <a:fld id="{1A60758B-FCAC-4471-AD61-00F1013F96B3}" type="slidenum">
              <a:rPr lang="en-GB" smtClean="0"/>
              <a:t>10</a:t>
            </a:fld>
            <a:endParaRPr lang="en-GB"/>
          </a:p>
        </p:txBody>
      </p:sp>
    </p:spTree>
    <p:extLst>
      <p:ext uri="{BB962C8B-B14F-4D97-AF65-F5344CB8AC3E}">
        <p14:creationId xmlns:p14="http://schemas.microsoft.com/office/powerpoint/2010/main" val="2894042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2A50-3313-4935-95E7-DDF21141DF97}"/>
              </a:ext>
            </a:extLst>
          </p:cNvPr>
          <p:cNvSpPr>
            <a:spLocks noGrp="1"/>
          </p:cNvSpPr>
          <p:nvPr>
            <p:ph type="title"/>
          </p:nvPr>
        </p:nvSpPr>
        <p:spPr>
          <a:xfrm>
            <a:off x="1283368" y="481505"/>
            <a:ext cx="10331116" cy="673966"/>
          </a:xfrm>
        </p:spPr>
        <p:txBody>
          <a:bodyPr>
            <a:noAutofit/>
          </a:bodyPr>
          <a:lstStyle/>
          <a:p>
            <a:pPr algn="ctr"/>
            <a:r>
              <a:rPr lang="en-GB" sz="4800" b="1" dirty="0">
                <a:solidFill>
                  <a:schemeClr val="accent6">
                    <a:lumMod val="50000"/>
                  </a:schemeClr>
                </a:solidFill>
              </a:rPr>
              <a:t>My views on knowledge Management</a:t>
            </a:r>
          </a:p>
        </p:txBody>
      </p:sp>
      <p:sp>
        <p:nvSpPr>
          <p:cNvPr id="4" name="Rectangle 3">
            <a:extLst>
              <a:ext uri="{FF2B5EF4-FFF2-40B4-BE49-F238E27FC236}">
                <a16:creationId xmlns:a16="http://schemas.microsoft.com/office/drawing/2014/main" id="{78A569D4-9948-4A4D-BADF-F845537A425A}"/>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5" name="Content Placeholder 2">
            <a:extLst>
              <a:ext uri="{FF2B5EF4-FFF2-40B4-BE49-F238E27FC236}">
                <a16:creationId xmlns:a16="http://schemas.microsoft.com/office/drawing/2014/main" id="{B08FF944-C9B2-409C-9AEC-D6A22ECA06E6}"/>
              </a:ext>
            </a:extLst>
          </p:cNvPr>
          <p:cNvSpPr>
            <a:spLocks noGrp="1"/>
          </p:cNvSpPr>
          <p:nvPr>
            <p:ph idx="1"/>
          </p:nvPr>
        </p:nvSpPr>
        <p:spPr>
          <a:xfrm>
            <a:off x="513347" y="1652337"/>
            <a:ext cx="11261558" cy="4860758"/>
          </a:xfrm>
        </p:spPr>
        <p:txBody>
          <a:bodyPr>
            <a:normAutofit/>
          </a:bodyPr>
          <a:lstStyle/>
          <a:p>
            <a:pPr>
              <a:buClr>
                <a:schemeClr val="accent6">
                  <a:lumMod val="50000"/>
                </a:schemeClr>
              </a:buClr>
              <a:buSzPct val="150000"/>
              <a:buFont typeface="Century Gothic" panose="020B0502020202020204" pitchFamily="34" charset="0"/>
              <a:buChar char="►"/>
            </a:pPr>
            <a:r>
              <a:rPr lang="en-GB" sz="2400" dirty="0"/>
              <a:t>Each organisation aims to be successful and maintain their success. In order to do so, knowledge management is applied by efficiently handling data or information in order to form strategies for the company. </a:t>
            </a:r>
          </a:p>
          <a:p>
            <a:pPr>
              <a:buClr>
                <a:schemeClr val="accent6">
                  <a:lumMod val="50000"/>
                </a:schemeClr>
              </a:buClr>
              <a:buSzPct val="150000"/>
              <a:buFont typeface="Century Gothic" panose="020B0502020202020204" pitchFamily="34" charset="0"/>
              <a:buChar char="►"/>
            </a:pPr>
            <a:r>
              <a:rPr lang="en-GB" sz="2400" dirty="0"/>
              <a:t>As a customer I like the loyalty schemes because of the discounts</a:t>
            </a:r>
          </a:p>
          <a:p>
            <a:pPr>
              <a:buClr>
                <a:schemeClr val="accent6">
                  <a:lumMod val="50000"/>
                </a:schemeClr>
              </a:buClr>
              <a:buSzPct val="150000"/>
              <a:buFont typeface="Century Gothic" panose="020B0502020202020204" pitchFamily="34" charset="0"/>
              <a:buChar char="►"/>
            </a:pPr>
            <a:r>
              <a:rPr lang="en-GB" sz="2400" dirty="0"/>
              <a:t>I dislike being bombarded with advertising</a:t>
            </a:r>
          </a:p>
          <a:p>
            <a:pPr>
              <a:buClr>
                <a:schemeClr val="accent6">
                  <a:lumMod val="50000"/>
                </a:schemeClr>
              </a:buClr>
              <a:buSzPct val="150000"/>
              <a:buFont typeface="Century Gothic" panose="020B0502020202020204" pitchFamily="34" charset="0"/>
              <a:buChar char="►"/>
            </a:pPr>
            <a:r>
              <a:rPr lang="en-GB" sz="2400" dirty="0"/>
              <a:t>It is important for businesses to maintain a balance of information they give to customers.</a:t>
            </a:r>
          </a:p>
          <a:p>
            <a:pPr>
              <a:buClr>
                <a:schemeClr val="accent6">
                  <a:lumMod val="50000"/>
                </a:schemeClr>
              </a:buClr>
              <a:buSzPct val="150000"/>
              <a:buFont typeface="Century Gothic" panose="020B0502020202020204" pitchFamily="34" charset="0"/>
              <a:buChar char="►"/>
            </a:pPr>
            <a:r>
              <a:rPr lang="en-GB" sz="2400" dirty="0"/>
              <a:t>With loyalty schemes the organisations may have much information on your shopping habits. This can be good as they can direct you to items you may like, however I am uncomfortable that they can possibly manipulate based on your shopping habits. I still feel that some loyalty schemes are worth it.</a:t>
            </a:r>
          </a:p>
        </p:txBody>
      </p:sp>
      <p:sp>
        <p:nvSpPr>
          <p:cNvPr id="6" name="Slide Number Placeholder 5">
            <a:extLst>
              <a:ext uri="{FF2B5EF4-FFF2-40B4-BE49-F238E27FC236}">
                <a16:creationId xmlns:a16="http://schemas.microsoft.com/office/drawing/2014/main" id="{1A7AF085-2396-436E-82A0-A402D71D3F27}"/>
              </a:ext>
            </a:extLst>
          </p:cNvPr>
          <p:cNvSpPr>
            <a:spLocks noGrp="1"/>
          </p:cNvSpPr>
          <p:nvPr>
            <p:ph type="sldNum" sz="quarter" idx="12"/>
          </p:nvPr>
        </p:nvSpPr>
        <p:spPr/>
        <p:txBody>
          <a:bodyPr/>
          <a:lstStyle/>
          <a:p>
            <a:fld id="{1A60758B-FCAC-4471-AD61-00F1013F96B3}" type="slidenum">
              <a:rPr lang="en-GB" smtClean="0"/>
              <a:t>11</a:t>
            </a:fld>
            <a:endParaRPr lang="en-GB"/>
          </a:p>
        </p:txBody>
      </p:sp>
    </p:spTree>
    <p:extLst>
      <p:ext uri="{BB962C8B-B14F-4D97-AF65-F5344CB8AC3E}">
        <p14:creationId xmlns:p14="http://schemas.microsoft.com/office/powerpoint/2010/main" val="2367352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780AF1E-41A0-4C7F-A150-EBC214F00D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9120" y="1310530"/>
            <a:ext cx="4327543" cy="2382520"/>
          </a:xfrm>
          <a:prstGeom prst="rect">
            <a:avLst/>
          </a:prstGeom>
        </p:spPr>
      </p:pic>
      <p:sp>
        <p:nvSpPr>
          <p:cNvPr id="2" name="Title 1">
            <a:extLst>
              <a:ext uri="{FF2B5EF4-FFF2-40B4-BE49-F238E27FC236}">
                <a16:creationId xmlns:a16="http://schemas.microsoft.com/office/drawing/2014/main" id="{ECB10B4A-2951-4A9A-A56B-2E59076D349E}"/>
              </a:ext>
            </a:extLst>
          </p:cNvPr>
          <p:cNvSpPr>
            <a:spLocks noGrp="1"/>
          </p:cNvSpPr>
          <p:nvPr>
            <p:ph type="ctrTitle"/>
          </p:nvPr>
        </p:nvSpPr>
        <p:spPr>
          <a:xfrm>
            <a:off x="1010953" y="474245"/>
            <a:ext cx="10885710" cy="722943"/>
          </a:xfrm>
        </p:spPr>
        <p:txBody>
          <a:bodyPr>
            <a:noAutofit/>
          </a:bodyPr>
          <a:lstStyle/>
          <a:p>
            <a:r>
              <a:rPr lang="en-GB" sz="4000" b="1" dirty="0">
                <a:solidFill>
                  <a:schemeClr val="accent6">
                    <a:lumMod val="50000"/>
                  </a:schemeClr>
                </a:solidFill>
              </a:rPr>
              <a:t>Benefits and Drawback of KM System in a Workplace</a:t>
            </a:r>
          </a:p>
        </p:txBody>
      </p:sp>
      <p:graphicFrame>
        <p:nvGraphicFramePr>
          <p:cNvPr id="6" name="Table 5">
            <a:extLst>
              <a:ext uri="{FF2B5EF4-FFF2-40B4-BE49-F238E27FC236}">
                <a16:creationId xmlns:a16="http://schemas.microsoft.com/office/drawing/2014/main" id="{51211C79-54C5-46DC-802E-5062F7F23707}"/>
              </a:ext>
            </a:extLst>
          </p:cNvPr>
          <p:cNvGraphicFramePr>
            <a:graphicFrameLocks noGrp="1"/>
          </p:cNvGraphicFramePr>
          <p:nvPr>
            <p:extLst>
              <p:ext uri="{D42A27DB-BD31-4B8C-83A1-F6EECF244321}">
                <p14:modId xmlns:p14="http://schemas.microsoft.com/office/powerpoint/2010/main" val="1173406609"/>
              </p:ext>
            </p:extLst>
          </p:nvPr>
        </p:nvGraphicFramePr>
        <p:xfrm>
          <a:off x="385761" y="3989705"/>
          <a:ext cx="11510902" cy="2407920"/>
        </p:xfrm>
        <a:graphic>
          <a:graphicData uri="http://schemas.openxmlformats.org/drawingml/2006/table">
            <a:tbl>
              <a:tblPr firstRow="1" bandRow="1">
                <a:tableStyleId>{16D9F66E-5EB9-4882-86FB-DCBF35E3C3E4}</a:tableStyleId>
              </a:tblPr>
              <a:tblGrid>
                <a:gridCol w="5755451">
                  <a:extLst>
                    <a:ext uri="{9D8B030D-6E8A-4147-A177-3AD203B41FA5}">
                      <a16:colId xmlns:a16="http://schemas.microsoft.com/office/drawing/2014/main" val="4282852813"/>
                    </a:ext>
                  </a:extLst>
                </a:gridCol>
                <a:gridCol w="5755451">
                  <a:extLst>
                    <a:ext uri="{9D8B030D-6E8A-4147-A177-3AD203B41FA5}">
                      <a16:colId xmlns:a16="http://schemas.microsoft.com/office/drawing/2014/main" val="2060078843"/>
                    </a:ext>
                  </a:extLst>
                </a:gridCol>
              </a:tblGrid>
              <a:tr h="370840">
                <a:tc>
                  <a:txBody>
                    <a:bodyPr/>
                    <a:lstStyle/>
                    <a:p>
                      <a:pPr algn="ctr"/>
                      <a:r>
                        <a:rPr lang="en-GB" sz="2000" dirty="0"/>
                        <a:t>Benefits </a:t>
                      </a:r>
                    </a:p>
                  </a:txBody>
                  <a:tcPr/>
                </a:tc>
                <a:tc>
                  <a:txBody>
                    <a:bodyPr/>
                    <a:lstStyle/>
                    <a:p>
                      <a:pPr algn="ctr"/>
                      <a:r>
                        <a:rPr lang="en-GB" sz="2000" dirty="0"/>
                        <a:t>Drawbacks</a:t>
                      </a:r>
                    </a:p>
                  </a:txBody>
                  <a:tcPr/>
                </a:tc>
                <a:extLst>
                  <a:ext uri="{0D108BD9-81ED-4DB2-BD59-A6C34878D82A}">
                    <a16:rowId xmlns:a16="http://schemas.microsoft.com/office/drawing/2014/main" val="4131336136"/>
                  </a:ext>
                </a:extLst>
              </a:tr>
              <a:tr h="370840">
                <a:tc>
                  <a:txBody>
                    <a:bodyPr/>
                    <a:lstStyle/>
                    <a:p>
                      <a:pPr marL="285750" indent="-285750">
                        <a:buFont typeface="Arial" panose="020B0604020202020204" pitchFamily="34" charset="0"/>
                        <a:buChar char="•"/>
                      </a:pPr>
                      <a:r>
                        <a:rPr lang="en-GB" dirty="0"/>
                        <a:t>Enhanced organisational agility</a:t>
                      </a:r>
                    </a:p>
                    <a:p>
                      <a:pPr marL="285750" indent="-285750">
                        <a:buFont typeface="Arial" panose="020B0604020202020204" pitchFamily="34" charset="0"/>
                        <a:buChar char="•"/>
                      </a:pPr>
                      <a:r>
                        <a:rPr lang="en-GB" dirty="0"/>
                        <a:t>Quick decision making </a:t>
                      </a:r>
                    </a:p>
                    <a:p>
                      <a:pPr marL="285750" indent="-285750">
                        <a:buFont typeface="Arial" panose="020B0604020202020204" pitchFamily="34" charset="0"/>
                        <a:buChar char="•"/>
                      </a:pPr>
                      <a:r>
                        <a:rPr lang="en-GB" dirty="0"/>
                        <a:t>Resolving problems quickly </a:t>
                      </a:r>
                    </a:p>
                    <a:p>
                      <a:pPr marL="285750" indent="-285750">
                        <a:buFont typeface="Arial" panose="020B0604020202020204" pitchFamily="34" charset="0"/>
                        <a:buChar char="•"/>
                      </a:pPr>
                      <a:r>
                        <a:rPr lang="en-GB" dirty="0"/>
                        <a:t>Innovative ideas </a:t>
                      </a:r>
                    </a:p>
                    <a:p>
                      <a:pPr marL="285750" indent="-285750">
                        <a:buFont typeface="Arial" panose="020B0604020202020204" pitchFamily="34" charset="0"/>
                        <a:buChar char="•"/>
                      </a:pPr>
                      <a:r>
                        <a:rPr lang="en-GB" dirty="0"/>
                        <a:t>Develop better strategies </a:t>
                      </a:r>
                    </a:p>
                    <a:p>
                      <a:pPr marL="285750" indent="-285750">
                        <a:buFont typeface="Arial" panose="020B0604020202020204" pitchFamily="34" charset="0"/>
                        <a:buChar char="•"/>
                      </a:pPr>
                      <a:r>
                        <a:rPr lang="en-GB" dirty="0"/>
                        <a:t>Identifying market trends earlier than competitors</a:t>
                      </a:r>
                    </a:p>
                    <a:p>
                      <a:pPr algn="ctr"/>
                      <a:endParaRPr lang="en-GB" dirty="0"/>
                    </a:p>
                  </a:txBody>
                  <a:tcPr/>
                </a:tc>
                <a:tc>
                  <a:txBody>
                    <a:bodyPr/>
                    <a:lstStyle/>
                    <a:p>
                      <a:pPr marL="285750" indent="-285750" algn="l">
                        <a:buFont typeface="Arial" panose="020B0604020202020204" pitchFamily="34" charset="0"/>
                        <a:buChar char="•"/>
                      </a:pPr>
                      <a:r>
                        <a:rPr lang="en-GB" dirty="0"/>
                        <a:t>Incorporating KM in the current process and information system</a:t>
                      </a:r>
                    </a:p>
                    <a:p>
                      <a:pPr marL="285750" indent="-285750" algn="l">
                        <a:buFont typeface="Arial" panose="020B0604020202020204" pitchFamily="34" charset="0"/>
                        <a:buChar char="•"/>
                      </a:pPr>
                      <a:r>
                        <a:rPr lang="en-GB" dirty="0"/>
                        <a:t>Discovering techniques to capture and record business knowledge</a:t>
                      </a:r>
                    </a:p>
                    <a:p>
                      <a:pPr marL="285750" indent="-285750" algn="l">
                        <a:buFont typeface="Arial" panose="020B0604020202020204" pitchFamily="34" charset="0"/>
                        <a:buChar char="•"/>
                      </a:pPr>
                      <a:r>
                        <a:rPr lang="en-GB" dirty="0"/>
                        <a:t>Inspiring and motivating people to share and apply their knowledge constantly.</a:t>
                      </a:r>
                    </a:p>
                  </a:txBody>
                  <a:tcPr/>
                </a:tc>
                <a:extLst>
                  <a:ext uri="{0D108BD9-81ED-4DB2-BD59-A6C34878D82A}">
                    <a16:rowId xmlns:a16="http://schemas.microsoft.com/office/drawing/2014/main" val="187668014"/>
                  </a:ext>
                </a:extLst>
              </a:tr>
            </a:tbl>
          </a:graphicData>
        </a:graphic>
      </p:graphicFrame>
      <p:sp>
        <p:nvSpPr>
          <p:cNvPr id="7" name="Rectangle 6">
            <a:extLst>
              <a:ext uri="{FF2B5EF4-FFF2-40B4-BE49-F238E27FC236}">
                <a16:creationId xmlns:a16="http://schemas.microsoft.com/office/drawing/2014/main" id="{F551E6F5-C29A-42F8-964B-4A9678ED8EB0}"/>
              </a:ext>
            </a:extLst>
          </p:cNvPr>
          <p:cNvSpPr/>
          <p:nvPr/>
        </p:nvSpPr>
        <p:spPr>
          <a:xfrm>
            <a:off x="4520989" y="6439903"/>
            <a:ext cx="4113848" cy="375552"/>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(Garfield, 2014) &amp; (Newman, 1999)</a:t>
            </a:r>
          </a:p>
        </p:txBody>
      </p:sp>
      <p:sp>
        <p:nvSpPr>
          <p:cNvPr id="8" name="Rectangle 7">
            <a:extLst>
              <a:ext uri="{FF2B5EF4-FFF2-40B4-BE49-F238E27FC236}">
                <a16:creationId xmlns:a16="http://schemas.microsoft.com/office/drawing/2014/main" id="{FC2EDCE8-4D2C-44B9-BEB3-0CFD141FF73E}"/>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Rectangle 2">
            <a:extLst>
              <a:ext uri="{FF2B5EF4-FFF2-40B4-BE49-F238E27FC236}">
                <a16:creationId xmlns:a16="http://schemas.microsoft.com/office/drawing/2014/main" id="{E069AA2B-7466-4065-9E21-7BC349E68C8A}"/>
              </a:ext>
            </a:extLst>
          </p:cNvPr>
          <p:cNvSpPr/>
          <p:nvPr/>
        </p:nvSpPr>
        <p:spPr>
          <a:xfrm>
            <a:off x="385762" y="1572126"/>
            <a:ext cx="6592554" cy="212092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50" dirty="0"/>
          </a:p>
          <a:p>
            <a:pPr algn="ctr"/>
            <a:r>
              <a:rPr lang="en-GB" sz="2200" dirty="0"/>
              <a:t>“KM is much more than just information systems at the heart of KM is the motivation and willingness of people to share knowledge and learn from each other.” </a:t>
            </a:r>
          </a:p>
          <a:p>
            <a:pPr algn="ctr"/>
            <a:r>
              <a:rPr lang="en-GB" sz="2200" dirty="0"/>
              <a:t>(</a:t>
            </a:r>
            <a:r>
              <a:rPr lang="en-GB" sz="2200" dirty="0" err="1"/>
              <a:t>Gray</a:t>
            </a:r>
            <a:r>
              <a:rPr lang="en-GB" sz="2200" dirty="0"/>
              <a:t>, et al. 2004).</a:t>
            </a:r>
          </a:p>
          <a:p>
            <a:pPr algn="ctr"/>
            <a:endParaRPr lang="en-GB" sz="2050" dirty="0"/>
          </a:p>
          <a:p>
            <a:endParaRPr lang="en-GB" dirty="0"/>
          </a:p>
        </p:txBody>
      </p:sp>
    </p:spTree>
    <p:extLst>
      <p:ext uri="{BB962C8B-B14F-4D97-AF65-F5344CB8AC3E}">
        <p14:creationId xmlns:p14="http://schemas.microsoft.com/office/powerpoint/2010/main" val="3677602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F507-A904-4B55-8E45-07455DA667A7}"/>
              </a:ext>
            </a:extLst>
          </p:cNvPr>
          <p:cNvSpPr>
            <a:spLocks noGrp="1"/>
          </p:cNvSpPr>
          <p:nvPr>
            <p:ph type="title"/>
          </p:nvPr>
        </p:nvSpPr>
        <p:spPr>
          <a:xfrm>
            <a:off x="1060175" y="484024"/>
            <a:ext cx="10907236" cy="628788"/>
          </a:xfrm>
        </p:spPr>
        <p:txBody>
          <a:bodyPr>
            <a:noAutofit/>
          </a:bodyPr>
          <a:lstStyle/>
          <a:p>
            <a:pPr algn="ctr"/>
            <a:r>
              <a:rPr lang="en-GB" b="1" dirty="0">
                <a:solidFill>
                  <a:schemeClr val="accent6">
                    <a:lumMod val="50000"/>
                  </a:schemeClr>
                </a:solidFill>
              </a:rPr>
              <a:t>Knowledge Management in Marks &amp; Spencer's</a:t>
            </a:r>
          </a:p>
        </p:txBody>
      </p:sp>
      <p:sp>
        <p:nvSpPr>
          <p:cNvPr id="5" name="Rectangle 4">
            <a:extLst>
              <a:ext uri="{FF2B5EF4-FFF2-40B4-BE49-F238E27FC236}">
                <a16:creationId xmlns:a16="http://schemas.microsoft.com/office/drawing/2014/main" id="{EDE4C73E-9B70-467F-9C25-91DBDA12A309}"/>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Rectangle 2">
            <a:extLst>
              <a:ext uri="{FF2B5EF4-FFF2-40B4-BE49-F238E27FC236}">
                <a16:creationId xmlns:a16="http://schemas.microsoft.com/office/drawing/2014/main" id="{4EC3607F-6C64-49CC-BFD9-3BE0BD24831E}"/>
              </a:ext>
            </a:extLst>
          </p:cNvPr>
          <p:cNvSpPr/>
          <p:nvPr/>
        </p:nvSpPr>
        <p:spPr>
          <a:xfrm>
            <a:off x="1229551" y="6327747"/>
            <a:ext cx="2125903" cy="461665"/>
          </a:xfrm>
          <a:prstGeom prst="rect">
            <a:avLst/>
          </a:prstGeom>
        </p:spPr>
        <p:txBody>
          <a:bodyPr wrap="none">
            <a:sp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(Thomas, 2003)</a:t>
            </a:r>
            <a:endParaRPr lang="en-GB" sz="2400" b="1" dirty="0"/>
          </a:p>
        </p:txBody>
      </p:sp>
      <p:sp>
        <p:nvSpPr>
          <p:cNvPr id="6" name="Content Placeholder 2">
            <a:extLst>
              <a:ext uri="{FF2B5EF4-FFF2-40B4-BE49-F238E27FC236}">
                <a16:creationId xmlns:a16="http://schemas.microsoft.com/office/drawing/2014/main" id="{63AA55C1-718F-4871-A68B-543E5776A419}"/>
              </a:ext>
            </a:extLst>
          </p:cNvPr>
          <p:cNvSpPr>
            <a:spLocks noGrp="1"/>
          </p:cNvSpPr>
          <p:nvPr>
            <p:ph idx="1"/>
          </p:nvPr>
        </p:nvSpPr>
        <p:spPr>
          <a:xfrm>
            <a:off x="771525" y="1361767"/>
            <a:ext cx="10907236" cy="4761502"/>
          </a:xfrm>
        </p:spPr>
        <p:txBody>
          <a:bodyPr>
            <a:normAutofit lnSpcReduction="10000"/>
          </a:bodyPr>
          <a:lstStyle/>
          <a:p>
            <a:pPr marL="0" indent="0">
              <a:buNone/>
            </a:pPr>
            <a:endParaRPr lang="en-GB" sz="2400" dirty="0"/>
          </a:p>
          <a:p>
            <a:pPr>
              <a:buClr>
                <a:schemeClr val="accent6">
                  <a:lumMod val="50000"/>
                </a:schemeClr>
              </a:buClr>
              <a:buSzPct val="150000"/>
              <a:buFont typeface="Century Gothic" panose="020B0502020202020204" pitchFamily="34" charset="0"/>
              <a:buChar char="►"/>
            </a:pPr>
            <a:r>
              <a:rPr lang="en-GB" sz="2400" dirty="0"/>
              <a:t>Marks and Spencer in 2003 has rolled out information sharing portal across the organisations 600 IT departments</a:t>
            </a:r>
          </a:p>
          <a:p>
            <a:pPr>
              <a:buClr>
                <a:schemeClr val="accent6">
                  <a:lumMod val="50000"/>
                </a:schemeClr>
              </a:buClr>
              <a:buSzPct val="150000"/>
              <a:buFont typeface="Century Gothic" panose="020B0502020202020204" pitchFamily="34" charset="0"/>
              <a:buChar char="►"/>
            </a:pPr>
            <a:endParaRPr lang="en-GB" sz="2400" dirty="0"/>
          </a:p>
          <a:p>
            <a:pPr>
              <a:buClr>
                <a:schemeClr val="accent6">
                  <a:lumMod val="50000"/>
                </a:schemeClr>
              </a:buClr>
              <a:buSzPct val="150000"/>
              <a:buFont typeface="Century Gothic" panose="020B0502020202020204" pitchFamily="34" charset="0"/>
              <a:buChar char="►"/>
            </a:pPr>
            <a:r>
              <a:rPr lang="en-GB" sz="2400" dirty="0"/>
              <a:t> It is based on Microsoft Share Point Portal Server Technology.</a:t>
            </a:r>
          </a:p>
          <a:p>
            <a:pPr>
              <a:buClr>
                <a:schemeClr val="accent6">
                  <a:lumMod val="50000"/>
                </a:schemeClr>
              </a:buClr>
              <a:buSzPct val="150000"/>
              <a:buFont typeface="Century Gothic" panose="020B0502020202020204" pitchFamily="34" charset="0"/>
              <a:buChar char="►"/>
            </a:pPr>
            <a:r>
              <a:rPr lang="en-GB" sz="2400" dirty="0"/>
              <a:t>It has been designed and planned to enable staff to share knowledge and information to be ‘simply more efficient’.</a:t>
            </a:r>
          </a:p>
          <a:p>
            <a:pPr>
              <a:buClr>
                <a:schemeClr val="accent6">
                  <a:lumMod val="50000"/>
                </a:schemeClr>
              </a:buClr>
              <a:buSzPct val="150000"/>
              <a:buFont typeface="Century Gothic" panose="020B0502020202020204" pitchFamily="34" charset="0"/>
              <a:buChar char="►"/>
            </a:pPr>
            <a:r>
              <a:rPr lang="en-GB" sz="2400" dirty="0"/>
              <a:t>The system helps staff keep up to date with all the information which enables them to make quicker </a:t>
            </a:r>
            <a:r>
              <a:rPr lang="en-GB" sz="2400" dirty="0" err="1"/>
              <a:t>decisions.These</a:t>
            </a:r>
            <a:r>
              <a:rPr lang="en-GB" sz="2400" dirty="0"/>
              <a:t> committees were made up of members of each department, who could report all the information and data required for each department. </a:t>
            </a:r>
          </a:p>
          <a:p>
            <a:pPr>
              <a:buClr>
                <a:schemeClr val="accent6">
                  <a:lumMod val="50000"/>
                </a:schemeClr>
              </a:buClr>
              <a:buSzPct val="150000"/>
              <a:buFont typeface="Century Gothic" panose="020B0502020202020204" pitchFamily="34" charset="0"/>
              <a:buChar char="►"/>
            </a:pPr>
            <a:r>
              <a:rPr lang="en-GB" sz="2400" dirty="0"/>
              <a:t>The aim was to improve communications between different hierarchies.</a:t>
            </a:r>
          </a:p>
          <a:p>
            <a:pPr>
              <a:buClr>
                <a:schemeClr val="accent6">
                  <a:lumMod val="50000"/>
                </a:schemeClr>
              </a:buClr>
              <a:buSzPct val="150000"/>
              <a:buFont typeface="Century Gothic" panose="020B0502020202020204" pitchFamily="34" charset="0"/>
              <a:buChar char="►"/>
            </a:pPr>
            <a:endParaRPr lang="en-GB" sz="2400" dirty="0"/>
          </a:p>
          <a:p>
            <a:pPr>
              <a:buClr>
                <a:schemeClr val="accent6">
                  <a:lumMod val="50000"/>
                </a:schemeClr>
              </a:buClr>
              <a:buSzPct val="150000"/>
              <a:buFont typeface="Century Gothic" panose="020B0502020202020204" pitchFamily="34" charset="0"/>
              <a:buChar char="►"/>
            </a:pPr>
            <a:endParaRPr lang="en-GB" sz="2400" dirty="0"/>
          </a:p>
        </p:txBody>
      </p:sp>
      <p:sp>
        <p:nvSpPr>
          <p:cNvPr id="7" name="Slide Number Placeholder 6">
            <a:extLst>
              <a:ext uri="{FF2B5EF4-FFF2-40B4-BE49-F238E27FC236}">
                <a16:creationId xmlns:a16="http://schemas.microsoft.com/office/drawing/2014/main" id="{158C0453-F010-4E13-928E-3B18589C07FD}"/>
              </a:ext>
            </a:extLst>
          </p:cNvPr>
          <p:cNvSpPr>
            <a:spLocks noGrp="1"/>
          </p:cNvSpPr>
          <p:nvPr>
            <p:ph type="sldNum" sz="quarter" idx="12"/>
          </p:nvPr>
        </p:nvSpPr>
        <p:spPr/>
        <p:txBody>
          <a:bodyPr/>
          <a:lstStyle/>
          <a:p>
            <a:fld id="{1A60758B-FCAC-4471-AD61-00F1013F96B3}" type="slidenum">
              <a:rPr lang="en-GB" smtClean="0"/>
              <a:t>13</a:t>
            </a:fld>
            <a:endParaRPr lang="en-GB"/>
          </a:p>
        </p:txBody>
      </p:sp>
    </p:spTree>
    <p:extLst>
      <p:ext uri="{BB962C8B-B14F-4D97-AF65-F5344CB8AC3E}">
        <p14:creationId xmlns:p14="http://schemas.microsoft.com/office/powerpoint/2010/main" val="280898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A9A193-438B-4F2C-BDA5-F73E61D523CE}"/>
              </a:ext>
            </a:extLst>
          </p:cNvPr>
          <p:cNvSpPr txBox="1"/>
          <p:nvPr/>
        </p:nvSpPr>
        <p:spPr>
          <a:xfrm>
            <a:off x="636104" y="485775"/>
            <a:ext cx="11555896" cy="707886"/>
          </a:xfrm>
          <a:prstGeom prst="rect">
            <a:avLst/>
          </a:prstGeom>
          <a:noFill/>
        </p:spPr>
        <p:txBody>
          <a:bodyPr wrap="square" rtlCol="0">
            <a:spAutoFit/>
          </a:bodyPr>
          <a:lstStyle/>
          <a:p>
            <a:pPr algn="ctr"/>
            <a:r>
              <a:rPr lang="en-GB" sz="4000" b="1" dirty="0">
                <a:solidFill>
                  <a:schemeClr val="accent6">
                    <a:lumMod val="50000"/>
                  </a:schemeClr>
                </a:solidFill>
                <a:latin typeface="+mj-lt"/>
              </a:rPr>
              <a:t>Benefits and Drawbacks of KM in Marks and Spencer</a:t>
            </a:r>
          </a:p>
        </p:txBody>
      </p:sp>
      <p:graphicFrame>
        <p:nvGraphicFramePr>
          <p:cNvPr id="5" name="Table 4">
            <a:extLst>
              <a:ext uri="{FF2B5EF4-FFF2-40B4-BE49-F238E27FC236}">
                <a16:creationId xmlns:a16="http://schemas.microsoft.com/office/drawing/2014/main" id="{CFA5141F-1267-4171-9520-0F8DFFEBE490}"/>
              </a:ext>
            </a:extLst>
          </p:cNvPr>
          <p:cNvGraphicFramePr>
            <a:graphicFrameLocks noGrp="1"/>
          </p:cNvGraphicFramePr>
          <p:nvPr>
            <p:extLst>
              <p:ext uri="{D42A27DB-BD31-4B8C-83A1-F6EECF244321}">
                <p14:modId xmlns:p14="http://schemas.microsoft.com/office/powerpoint/2010/main" val="300872382"/>
              </p:ext>
            </p:extLst>
          </p:nvPr>
        </p:nvGraphicFramePr>
        <p:xfrm>
          <a:off x="771524" y="1533980"/>
          <a:ext cx="11051508" cy="2284836"/>
        </p:xfrm>
        <a:graphic>
          <a:graphicData uri="http://schemas.openxmlformats.org/drawingml/2006/table">
            <a:tbl>
              <a:tblPr firstRow="1" bandRow="1">
                <a:tableStyleId>{16D9F66E-5EB9-4882-86FB-DCBF35E3C3E4}</a:tableStyleId>
              </a:tblPr>
              <a:tblGrid>
                <a:gridCol w="5525754">
                  <a:extLst>
                    <a:ext uri="{9D8B030D-6E8A-4147-A177-3AD203B41FA5}">
                      <a16:colId xmlns:a16="http://schemas.microsoft.com/office/drawing/2014/main" val="873194623"/>
                    </a:ext>
                  </a:extLst>
                </a:gridCol>
                <a:gridCol w="5525754">
                  <a:extLst>
                    <a:ext uri="{9D8B030D-6E8A-4147-A177-3AD203B41FA5}">
                      <a16:colId xmlns:a16="http://schemas.microsoft.com/office/drawing/2014/main" val="2063518305"/>
                    </a:ext>
                  </a:extLst>
                </a:gridCol>
              </a:tblGrid>
              <a:tr h="348923">
                <a:tc>
                  <a:txBody>
                    <a:bodyPr/>
                    <a:lstStyle/>
                    <a:p>
                      <a:pPr algn="ctr"/>
                      <a:r>
                        <a:rPr lang="en-GB" dirty="0"/>
                        <a:t>Benefits </a:t>
                      </a:r>
                    </a:p>
                  </a:txBody>
                  <a:tcPr/>
                </a:tc>
                <a:tc>
                  <a:txBody>
                    <a:bodyPr/>
                    <a:lstStyle/>
                    <a:p>
                      <a:pPr algn="ctr"/>
                      <a:r>
                        <a:rPr lang="en-GB" dirty="0"/>
                        <a:t>Drawbacks</a:t>
                      </a:r>
                    </a:p>
                  </a:txBody>
                  <a:tcPr/>
                </a:tc>
                <a:extLst>
                  <a:ext uri="{0D108BD9-81ED-4DB2-BD59-A6C34878D82A}">
                    <a16:rowId xmlns:a16="http://schemas.microsoft.com/office/drawing/2014/main" val="208151218"/>
                  </a:ext>
                </a:extLst>
              </a:tr>
              <a:tr h="1919076">
                <a:tc>
                  <a:txBody>
                    <a:bodyPr/>
                    <a:lstStyle/>
                    <a:p>
                      <a:pPr marL="285750" indent="-285750">
                        <a:buFont typeface="Arial" panose="020B0604020202020204" pitchFamily="34" charset="0"/>
                        <a:buChar char="•"/>
                      </a:pPr>
                      <a:r>
                        <a:rPr lang="en-GB" dirty="0"/>
                        <a:t>Enables staff to easily access and have up to date information which enables improved decision making</a:t>
                      </a:r>
                    </a:p>
                    <a:p>
                      <a:pPr marL="285750" indent="-285750">
                        <a:buFont typeface="Arial" panose="020B0604020202020204" pitchFamily="34" charset="0"/>
                        <a:buChar char="•"/>
                      </a:pPr>
                      <a:r>
                        <a:rPr lang="en-GB" dirty="0"/>
                        <a:t>Boosts efficiency </a:t>
                      </a:r>
                    </a:p>
                    <a:p>
                      <a:pPr marL="285750" indent="-285750">
                        <a:buFont typeface="Arial" panose="020B0604020202020204" pitchFamily="34" charset="0"/>
                        <a:buChar char="•"/>
                      </a:pPr>
                      <a:r>
                        <a:rPr lang="en-GB" dirty="0"/>
                        <a:t>Improved communication between different hierarchies.</a:t>
                      </a:r>
                    </a:p>
                    <a:p>
                      <a:pPr marL="285750" indent="-285750">
                        <a:buFont typeface="Arial" panose="020B0604020202020204" pitchFamily="34" charset="0"/>
                        <a:buChar char="•"/>
                      </a:pPr>
                      <a:r>
                        <a:rPr lang="en-GB" dirty="0"/>
                        <a:t>Top down support</a:t>
                      </a:r>
                    </a:p>
                  </a:txBody>
                  <a:tcPr/>
                </a:tc>
                <a:tc>
                  <a:txBody>
                    <a:bodyPr/>
                    <a:lstStyle/>
                    <a:p>
                      <a:pPr marL="285750" indent="-285750">
                        <a:buFont typeface="Arial" panose="020B0604020202020204" pitchFamily="34" charset="0"/>
                        <a:buChar char="•"/>
                      </a:pPr>
                      <a:r>
                        <a:rPr lang="en-GB" dirty="0"/>
                        <a:t>User Acceptance </a:t>
                      </a:r>
                    </a:p>
                    <a:p>
                      <a:pPr marL="285750" indent="-285750">
                        <a:buFont typeface="Arial" panose="020B0604020202020204" pitchFamily="34" charset="0"/>
                        <a:buChar char="•"/>
                      </a:pPr>
                      <a:r>
                        <a:rPr lang="en-GB" dirty="0"/>
                        <a:t>Extracting knowledge from people</a:t>
                      </a:r>
                    </a:p>
                    <a:p>
                      <a:pPr marL="285750" indent="-285750">
                        <a:buFont typeface="Arial" panose="020B0604020202020204" pitchFamily="34" charset="0"/>
                        <a:buChar char="•"/>
                      </a:pPr>
                      <a:r>
                        <a:rPr lang="en-GB" dirty="0"/>
                        <a:t>Complex and hard to understand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1208210314"/>
                  </a:ext>
                </a:extLst>
              </a:tr>
            </a:tbl>
          </a:graphicData>
        </a:graphic>
      </p:graphicFrame>
      <p:sp>
        <p:nvSpPr>
          <p:cNvPr id="6" name="Rectangle 5">
            <a:extLst>
              <a:ext uri="{FF2B5EF4-FFF2-40B4-BE49-F238E27FC236}">
                <a16:creationId xmlns:a16="http://schemas.microsoft.com/office/drawing/2014/main" id="{4C1BB2F8-5FC2-45BD-B265-7F60AECBD89C}"/>
              </a:ext>
            </a:extLst>
          </p:cNvPr>
          <p:cNvSpPr/>
          <p:nvPr/>
        </p:nvSpPr>
        <p:spPr>
          <a:xfrm>
            <a:off x="969851" y="3880203"/>
            <a:ext cx="1645002"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(Thomas, 2003)</a:t>
            </a:r>
          </a:p>
        </p:txBody>
      </p:sp>
      <p:pic>
        <p:nvPicPr>
          <p:cNvPr id="10" name="Picture 9">
            <a:extLst>
              <a:ext uri="{FF2B5EF4-FFF2-40B4-BE49-F238E27FC236}">
                <a16:creationId xmlns:a16="http://schemas.microsoft.com/office/drawing/2014/main" id="{3E2DEC7F-5FC3-4986-87BC-7EF0358918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5243" y="3887486"/>
            <a:ext cx="4480523" cy="2873068"/>
          </a:xfrm>
          <a:prstGeom prst="rect">
            <a:avLst/>
          </a:prstGeom>
        </p:spPr>
      </p:pic>
      <p:sp>
        <p:nvSpPr>
          <p:cNvPr id="2" name="Rectangle 1">
            <a:extLst>
              <a:ext uri="{FF2B5EF4-FFF2-40B4-BE49-F238E27FC236}">
                <a16:creationId xmlns:a16="http://schemas.microsoft.com/office/drawing/2014/main" id="{3EF4DC35-C2B1-4D56-9304-696D25130EC7}"/>
              </a:ext>
            </a:extLst>
          </p:cNvPr>
          <p:cNvSpPr/>
          <p:nvPr/>
        </p:nvSpPr>
        <p:spPr>
          <a:xfrm>
            <a:off x="7598256" y="6377719"/>
            <a:ext cx="2269852"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Lyke</a:t>
            </a:r>
            <a:r>
              <a:rPr lang="en-GB" dirty="0">
                <a:latin typeface="Calibri" panose="020F0502020204030204" pitchFamily="34" charset="0"/>
                <a:ea typeface="Calibri" panose="020F0502020204030204" pitchFamily="34" charset="0"/>
                <a:cs typeface="Times New Roman" panose="02020603050405020304" pitchFamily="18" charset="0"/>
              </a:rPr>
              <a:t>-Ho-Gland, 2016)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F3C60CF5-9122-4BB7-A111-AF75A3B448B7}"/>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A8F4E95C-1D0F-4BB8-BD1F-C1FDD760EAB0}"/>
              </a:ext>
            </a:extLst>
          </p:cNvPr>
          <p:cNvSpPr>
            <a:spLocks noGrp="1"/>
          </p:cNvSpPr>
          <p:nvPr>
            <p:ph type="sldNum" sz="quarter" idx="12"/>
          </p:nvPr>
        </p:nvSpPr>
        <p:spPr/>
        <p:txBody>
          <a:bodyPr/>
          <a:lstStyle/>
          <a:p>
            <a:fld id="{1A60758B-FCAC-4471-AD61-00F1013F96B3}" type="slidenum">
              <a:rPr lang="en-GB" smtClean="0"/>
              <a:t>14</a:t>
            </a:fld>
            <a:endParaRPr lang="en-GB"/>
          </a:p>
        </p:txBody>
      </p:sp>
    </p:spTree>
    <p:extLst>
      <p:ext uri="{BB962C8B-B14F-4D97-AF65-F5344CB8AC3E}">
        <p14:creationId xmlns:p14="http://schemas.microsoft.com/office/powerpoint/2010/main" val="1758947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D5AE5-84DE-414A-BCEB-27C44E91F4DC}"/>
              </a:ext>
            </a:extLst>
          </p:cNvPr>
          <p:cNvSpPr>
            <a:spLocks noGrp="1"/>
          </p:cNvSpPr>
          <p:nvPr>
            <p:ph type="title"/>
          </p:nvPr>
        </p:nvSpPr>
        <p:spPr>
          <a:xfrm>
            <a:off x="954157" y="475494"/>
            <a:ext cx="11093464" cy="681795"/>
          </a:xfrm>
        </p:spPr>
        <p:txBody>
          <a:bodyPr>
            <a:noAutofit/>
          </a:bodyPr>
          <a:lstStyle/>
          <a:p>
            <a:pPr algn="ctr"/>
            <a:r>
              <a:rPr lang="en-GB" sz="4800" b="1" dirty="0">
                <a:solidFill>
                  <a:schemeClr val="accent6">
                    <a:lumMod val="50000"/>
                  </a:schemeClr>
                </a:solidFill>
              </a:rPr>
              <a:t>Benefits/Drawback of KM to M&amp;S Customers</a:t>
            </a:r>
          </a:p>
        </p:txBody>
      </p:sp>
      <p:sp>
        <p:nvSpPr>
          <p:cNvPr id="6" name="TextBox 5">
            <a:extLst>
              <a:ext uri="{FF2B5EF4-FFF2-40B4-BE49-F238E27FC236}">
                <a16:creationId xmlns:a16="http://schemas.microsoft.com/office/drawing/2014/main" id="{04EEA79A-FC71-4F31-8EE3-D119FB155A35}"/>
              </a:ext>
            </a:extLst>
          </p:cNvPr>
          <p:cNvSpPr txBox="1"/>
          <p:nvPr/>
        </p:nvSpPr>
        <p:spPr>
          <a:xfrm>
            <a:off x="529389" y="1573389"/>
            <a:ext cx="11405937" cy="4939814"/>
          </a:xfrm>
          <a:prstGeom prst="rect">
            <a:avLst/>
          </a:prstGeom>
          <a:noFill/>
        </p:spPr>
        <p:txBody>
          <a:bodyPr wrap="square" rtlCol="0">
            <a:spAutoFit/>
          </a:bodyPr>
          <a:lstStyle/>
          <a:p>
            <a:r>
              <a:rPr lang="en-GB" sz="2100" dirty="0"/>
              <a:t>Knowledge Management is an essential part of Customer Relationship Management. By using the KM system M&amp;S are able track customers activities and any issues they are facing. This helps them identify how the customers interact with the products and services and if any improvements are necessary.</a:t>
            </a:r>
          </a:p>
          <a:p>
            <a:endParaRPr lang="en-GB" sz="2100" dirty="0"/>
          </a:p>
          <a:p>
            <a:r>
              <a:rPr lang="en-GB" sz="2100" dirty="0"/>
              <a:t>Some of the benefits are:</a:t>
            </a:r>
          </a:p>
          <a:p>
            <a:pPr marL="285750" indent="-285750">
              <a:buClr>
                <a:schemeClr val="accent6">
                  <a:lumMod val="50000"/>
                </a:schemeClr>
              </a:buClr>
              <a:buSzPct val="150000"/>
              <a:buFont typeface="Century Gothic" panose="020B0502020202020204" pitchFamily="34" charset="0"/>
              <a:buChar char="►"/>
            </a:pPr>
            <a:r>
              <a:rPr lang="en-GB" sz="2100" dirty="0"/>
              <a:t>Self-service options</a:t>
            </a:r>
          </a:p>
          <a:p>
            <a:pPr marL="285750" indent="-285750">
              <a:buClr>
                <a:schemeClr val="accent6">
                  <a:lumMod val="50000"/>
                </a:schemeClr>
              </a:buClr>
              <a:buSzPct val="150000"/>
              <a:buFont typeface="Century Gothic" panose="020B0502020202020204" pitchFamily="34" charset="0"/>
              <a:buChar char="►"/>
            </a:pPr>
            <a:r>
              <a:rPr lang="en-GB" sz="2100" dirty="0"/>
              <a:t>Customer feedback tool</a:t>
            </a:r>
          </a:p>
          <a:p>
            <a:pPr marL="285750" indent="-285750">
              <a:buClr>
                <a:schemeClr val="accent6">
                  <a:lumMod val="50000"/>
                </a:schemeClr>
              </a:buClr>
              <a:buSzPct val="150000"/>
              <a:buFont typeface="Century Gothic" panose="020B0502020202020204" pitchFamily="34" charset="0"/>
              <a:buChar char="►"/>
            </a:pPr>
            <a:r>
              <a:rPr lang="en-GB" sz="2100" dirty="0"/>
              <a:t>Provide customers with quick and accurate support</a:t>
            </a:r>
          </a:p>
          <a:p>
            <a:pPr marL="285750" indent="-285750">
              <a:buClr>
                <a:schemeClr val="accent6">
                  <a:lumMod val="50000"/>
                </a:schemeClr>
              </a:buClr>
              <a:buSzPct val="150000"/>
              <a:buFont typeface="Century Gothic" panose="020B0502020202020204" pitchFamily="34" charset="0"/>
              <a:buChar char="►"/>
            </a:pPr>
            <a:r>
              <a:rPr lang="en-GB" sz="2100" dirty="0"/>
              <a:t>Consistent service </a:t>
            </a:r>
          </a:p>
          <a:p>
            <a:pPr marL="285750" indent="-285750">
              <a:buClr>
                <a:schemeClr val="accent6">
                  <a:lumMod val="50000"/>
                </a:schemeClr>
              </a:buClr>
              <a:buSzPct val="150000"/>
              <a:buFont typeface="Century Gothic" panose="020B0502020202020204" pitchFamily="34" charset="0"/>
              <a:buChar char="►"/>
            </a:pPr>
            <a:r>
              <a:rPr lang="en-GB" sz="2100" dirty="0"/>
              <a:t>Enhance overall customer experience</a:t>
            </a:r>
          </a:p>
          <a:p>
            <a:r>
              <a:rPr lang="en-GB" sz="2100" dirty="0">
                <a:ea typeface="Calibri" panose="020F0502020204030204" pitchFamily="34" charset="0"/>
                <a:cs typeface="Times New Roman" panose="02020603050405020304" pitchFamily="18" charset="0"/>
              </a:rPr>
              <a:t>(</a:t>
            </a:r>
            <a:r>
              <a:rPr lang="en-GB" sz="2100" dirty="0" err="1">
                <a:ea typeface="Calibri" panose="020F0502020204030204" pitchFamily="34" charset="0"/>
                <a:cs typeface="Times New Roman" panose="02020603050405020304" pitchFamily="18" charset="0"/>
              </a:rPr>
              <a:t>Collomb</a:t>
            </a:r>
            <a:r>
              <a:rPr lang="en-GB" sz="2100" dirty="0">
                <a:ea typeface="Calibri" panose="020F0502020204030204" pitchFamily="34" charset="0"/>
                <a:cs typeface="Times New Roman" panose="02020603050405020304" pitchFamily="18" charset="0"/>
              </a:rPr>
              <a:t>, 2018) &amp; </a:t>
            </a:r>
            <a:r>
              <a:rPr lang="en-GB" sz="2100" dirty="0"/>
              <a:t>(Howes, 2011).</a:t>
            </a:r>
          </a:p>
          <a:p>
            <a:endParaRPr lang="en-GB" sz="2100" dirty="0"/>
          </a:p>
          <a:p>
            <a:r>
              <a:rPr lang="en-GB" sz="2100" dirty="0"/>
              <a:t>Drawbacks:</a:t>
            </a:r>
          </a:p>
          <a:p>
            <a:pPr marL="285750" indent="-285750">
              <a:buClr>
                <a:schemeClr val="accent6">
                  <a:lumMod val="50000"/>
                </a:schemeClr>
              </a:buClr>
              <a:buSzPct val="150000"/>
              <a:buFont typeface="Century Gothic" panose="020B0502020202020204" pitchFamily="34" charset="0"/>
              <a:buChar char="►"/>
            </a:pPr>
            <a:r>
              <a:rPr lang="en-GB" sz="2100" dirty="0"/>
              <a:t>If M&amp;S does not utilise the information they collect it will affect their customer service</a:t>
            </a:r>
          </a:p>
          <a:p>
            <a:pPr marL="285750" indent="-285750">
              <a:buClr>
                <a:schemeClr val="accent6">
                  <a:lumMod val="50000"/>
                </a:schemeClr>
              </a:buClr>
              <a:buSzPct val="150000"/>
              <a:buFont typeface="Century Gothic" panose="020B0502020202020204" pitchFamily="34" charset="0"/>
              <a:buChar char="►"/>
            </a:pPr>
            <a:r>
              <a:rPr lang="en-GB" sz="2100" dirty="0"/>
              <a:t>Security issues – such as hackers getting hold of customer personal information</a:t>
            </a:r>
          </a:p>
        </p:txBody>
      </p:sp>
      <p:sp>
        <p:nvSpPr>
          <p:cNvPr id="4" name="Rectangle 3">
            <a:extLst>
              <a:ext uri="{FF2B5EF4-FFF2-40B4-BE49-F238E27FC236}">
                <a16:creationId xmlns:a16="http://schemas.microsoft.com/office/drawing/2014/main" id="{2D3321CD-5E14-4BF7-92AA-0D5DCD100EE9}"/>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1740922A-8EDA-449D-8E29-AF544F9E856F}"/>
              </a:ext>
            </a:extLst>
          </p:cNvPr>
          <p:cNvSpPr>
            <a:spLocks noGrp="1"/>
          </p:cNvSpPr>
          <p:nvPr>
            <p:ph type="sldNum" sz="quarter" idx="12"/>
          </p:nvPr>
        </p:nvSpPr>
        <p:spPr/>
        <p:txBody>
          <a:bodyPr/>
          <a:lstStyle/>
          <a:p>
            <a:fld id="{1A60758B-FCAC-4471-AD61-00F1013F96B3}" type="slidenum">
              <a:rPr lang="en-GB" smtClean="0"/>
              <a:t>15</a:t>
            </a:fld>
            <a:endParaRPr lang="en-GB"/>
          </a:p>
        </p:txBody>
      </p:sp>
    </p:spTree>
    <p:extLst>
      <p:ext uri="{BB962C8B-B14F-4D97-AF65-F5344CB8AC3E}">
        <p14:creationId xmlns:p14="http://schemas.microsoft.com/office/powerpoint/2010/main" val="155902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7A823-92D0-408A-95CA-C858FA32105C}"/>
              </a:ext>
            </a:extLst>
          </p:cNvPr>
          <p:cNvSpPr>
            <a:spLocks noGrp="1"/>
          </p:cNvSpPr>
          <p:nvPr>
            <p:ph type="title"/>
          </p:nvPr>
        </p:nvSpPr>
        <p:spPr>
          <a:xfrm>
            <a:off x="1464365" y="485775"/>
            <a:ext cx="6438900" cy="681797"/>
          </a:xfrm>
        </p:spPr>
        <p:txBody>
          <a:bodyPr>
            <a:noAutofit/>
          </a:bodyPr>
          <a:lstStyle/>
          <a:p>
            <a:pPr algn="ctr"/>
            <a:r>
              <a:rPr lang="en-GB" sz="4800" b="1" dirty="0">
                <a:solidFill>
                  <a:schemeClr val="accent6">
                    <a:lumMod val="50000"/>
                  </a:schemeClr>
                </a:solidFill>
              </a:rPr>
              <a:t>Embedding Knowledge</a:t>
            </a:r>
          </a:p>
        </p:txBody>
      </p:sp>
      <p:pic>
        <p:nvPicPr>
          <p:cNvPr id="4" name="Picture 3">
            <a:extLst>
              <a:ext uri="{FF2B5EF4-FFF2-40B4-BE49-F238E27FC236}">
                <a16:creationId xmlns:a16="http://schemas.microsoft.com/office/drawing/2014/main" id="{B7B9A7BA-BD7E-411C-9C77-0F5A24447873}"/>
              </a:ext>
            </a:extLst>
          </p:cNvPr>
          <p:cNvPicPr>
            <a:picLocks noChangeAspect="1"/>
          </p:cNvPicPr>
          <p:nvPr/>
        </p:nvPicPr>
        <p:blipFill rotWithShape="1">
          <a:blip r:embed="rId2"/>
          <a:srcRect l="14348" t="21435" r="17282" b="9932"/>
          <a:stretch/>
        </p:blipFill>
        <p:spPr>
          <a:xfrm>
            <a:off x="771525" y="1283368"/>
            <a:ext cx="10438482" cy="4958407"/>
          </a:xfrm>
          <a:prstGeom prst="rect">
            <a:avLst/>
          </a:prstGeom>
        </p:spPr>
      </p:pic>
      <p:sp>
        <p:nvSpPr>
          <p:cNvPr id="5" name="TextBox 4">
            <a:extLst>
              <a:ext uri="{FF2B5EF4-FFF2-40B4-BE49-F238E27FC236}">
                <a16:creationId xmlns:a16="http://schemas.microsoft.com/office/drawing/2014/main" id="{778CCA20-7230-499D-807C-E6DEE60B6229}"/>
              </a:ext>
            </a:extLst>
          </p:cNvPr>
          <p:cNvSpPr txBox="1"/>
          <p:nvPr/>
        </p:nvSpPr>
        <p:spPr>
          <a:xfrm>
            <a:off x="4683815" y="6334541"/>
            <a:ext cx="2584174" cy="369332"/>
          </a:xfrm>
          <a:prstGeom prst="rect">
            <a:avLst/>
          </a:prstGeom>
          <a:noFill/>
        </p:spPr>
        <p:txBody>
          <a:bodyPr wrap="square" rtlCol="0">
            <a:spAutoFit/>
          </a:bodyPr>
          <a:lstStyle/>
          <a:p>
            <a:r>
              <a:rPr lang="en-GB" dirty="0"/>
              <a:t>(GlobeScan, 2015)</a:t>
            </a:r>
          </a:p>
        </p:txBody>
      </p:sp>
      <p:sp>
        <p:nvSpPr>
          <p:cNvPr id="6" name="Rectangle 5">
            <a:extLst>
              <a:ext uri="{FF2B5EF4-FFF2-40B4-BE49-F238E27FC236}">
                <a16:creationId xmlns:a16="http://schemas.microsoft.com/office/drawing/2014/main" id="{9C5C90EE-5443-4957-A74D-9B618D421BB1}"/>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F1902D3D-D6F5-44E4-9878-6B15BAC4203D}"/>
              </a:ext>
            </a:extLst>
          </p:cNvPr>
          <p:cNvSpPr>
            <a:spLocks noGrp="1"/>
          </p:cNvSpPr>
          <p:nvPr>
            <p:ph type="sldNum" sz="quarter" idx="12"/>
          </p:nvPr>
        </p:nvSpPr>
        <p:spPr/>
        <p:txBody>
          <a:bodyPr/>
          <a:lstStyle/>
          <a:p>
            <a:fld id="{1A60758B-FCAC-4471-AD61-00F1013F96B3}" type="slidenum">
              <a:rPr lang="en-GB" smtClean="0"/>
              <a:t>16</a:t>
            </a:fld>
            <a:endParaRPr lang="en-GB"/>
          </a:p>
        </p:txBody>
      </p:sp>
    </p:spTree>
    <p:extLst>
      <p:ext uri="{BB962C8B-B14F-4D97-AF65-F5344CB8AC3E}">
        <p14:creationId xmlns:p14="http://schemas.microsoft.com/office/powerpoint/2010/main" val="3340019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F64E6-9354-4AA1-8F4F-F40AA1A876F4}"/>
              </a:ext>
            </a:extLst>
          </p:cNvPr>
          <p:cNvSpPr>
            <a:spLocks noGrp="1"/>
          </p:cNvSpPr>
          <p:nvPr>
            <p:ph type="title"/>
          </p:nvPr>
        </p:nvSpPr>
        <p:spPr>
          <a:xfrm>
            <a:off x="1243612" y="485775"/>
            <a:ext cx="5285524" cy="814318"/>
          </a:xfrm>
        </p:spPr>
        <p:txBody>
          <a:bodyPr>
            <a:noAutofit/>
          </a:bodyPr>
          <a:lstStyle/>
          <a:p>
            <a:pPr algn="ctr"/>
            <a:r>
              <a:rPr lang="en-GB" sz="4800" b="1" dirty="0">
                <a:solidFill>
                  <a:schemeClr val="accent6">
                    <a:lumMod val="50000"/>
                  </a:schemeClr>
                </a:solidFill>
              </a:rPr>
              <a:t>Sharing Knowledge </a:t>
            </a:r>
          </a:p>
        </p:txBody>
      </p:sp>
      <p:sp>
        <p:nvSpPr>
          <p:cNvPr id="4" name="Rectangle 3">
            <a:extLst>
              <a:ext uri="{FF2B5EF4-FFF2-40B4-BE49-F238E27FC236}">
                <a16:creationId xmlns:a16="http://schemas.microsoft.com/office/drawing/2014/main" id="{EF2ACD6A-7719-4BE4-9E14-8B6A70EBBAD0}"/>
              </a:ext>
            </a:extLst>
          </p:cNvPr>
          <p:cNvSpPr/>
          <p:nvPr/>
        </p:nvSpPr>
        <p:spPr>
          <a:xfrm>
            <a:off x="312821" y="1418071"/>
            <a:ext cx="11566358" cy="2677656"/>
          </a:xfrm>
          <a:prstGeom prst="rect">
            <a:avLst/>
          </a:prstGeom>
        </p:spPr>
        <p:txBody>
          <a:bodyPr wrap="square">
            <a:spAutoFit/>
          </a:bodyPr>
          <a:lstStyle/>
          <a:p>
            <a:r>
              <a:rPr lang="en-GB" sz="2400" dirty="0"/>
              <a:t>M&amp;S believe some partnerships emphasis on sharing knowledge on specific areas where they lack knowledge. For e.g. WWF who has worked with them for sourcing sustainably has contributed knowledge on sustainable fishing, cotton which permits M&amp;S to source more sustainably and make their supply chain extra strong.  </a:t>
            </a:r>
          </a:p>
          <a:p>
            <a:endParaRPr lang="en-GB" sz="2400" dirty="0"/>
          </a:p>
          <a:p>
            <a:r>
              <a:rPr lang="en-GB" sz="2400" dirty="0"/>
              <a:t>One of their key principals is to regularly share knowledge to avoid previous mistakes and develop best practices. </a:t>
            </a:r>
            <a:r>
              <a:rPr lang="en-US" altLang="en-US" sz="2400" dirty="0">
                <a:ea typeface="Calibri" panose="020F0502020204030204" pitchFamily="34" charset="0"/>
                <a:cs typeface="Times New Roman" panose="02020603050405020304" pitchFamily="18" charset="0"/>
              </a:rPr>
              <a:t>(M&amp;S, 2016).</a:t>
            </a:r>
            <a:endParaRPr lang="en-GB" sz="2400" dirty="0"/>
          </a:p>
        </p:txBody>
      </p:sp>
      <p:pic>
        <p:nvPicPr>
          <p:cNvPr id="6" name="Picture 5">
            <a:extLst>
              <a:ext uri="{FF2B5EF4-FFF2-40B4-BE49-F238E27FC236}">
                <a16:creationId xmlns:a16="http://schemas.microsoft.com/office/drawing/2014/main" id="{E4EE9CA7-60B7-44EB-ACD1-39F0364974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8652" y="4146189"/>
            <a:ext cx="5110805" cy="2630469"/>
          </a:xfrm>
          <a:prstGeom prst="rect">
            <a:avLst/>
          </a:prstGeom>
        </p:spPr>
      </p:pic>
      <p:sp>
        <p:nvSpPr>
          <p:cNvPr id="5" name="Rectangle 4">
            <a:extLst>
              <a:ext uri="{FF2B5EF4-FFF2-40B4-BE49-F238E27FC236}">
                <a16:creationId xmlns:a16="http://schemas.microsoft.com/office/drawing/2014/main" id="{8E7FE0E3-21B8-42B8-B5A1-D945FC282A0D}"/>
              </a:ext>
            </a:extLst>
          </p:cNvPr>
          <p:cNvSpPr/>
          <p:nvPr/>
        </p:nvSpPr>
        <p:spPr>
          <a:xfrm>
            <a:off x="0" y="485775"/>
            <a:ext cx="771525" cy="671514"/>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231A834B-0F7D-429A-A163-13A439D31185}"/>
              </a:ext>
            </a:extLst>
          </p:cNvPr>
          <p:cNvSpPr>
            <a:spLocks noGrp="1"/>
          </p:cNvSpPr>
          <p:nvPr>
            <p:ph type="sldNum" sz="quarter" idx="12"/>
          </p:nvPr>
        </p:nvSpPr>
        <p:spPr/>
        <p:txBody>
          <a:bodyPr/>
          <a:lstStyle/>
          <a:p>
            <a:fld id="{1A60758B-FCAC-4471-AD61-00F1013F96B3}" type="slidenum">
              <a:rPr lang="en-GB" smtClean="0"/>
              <a:t>17</a:t>
            </a:fld>
            <a:endParaRPr lang="en-GB"/>
          </a:p>
        </p:txBody>
      </p:sp>
    </p:spTree>
    <p:extLst>
      <p:ext uri="{BB962C8B-B14F-4D97-AF65-F5344CB8AC3E}">
        <p14:creationId xmlns:p14="http://schemas.microsoft.com/office/powerpoint/2010/main" val="3087654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7ABD2-97DF-4DFA-B5B3-3316DBDDF1EA}"/>
              </a:ext>
            </a:extLst>
          </p:cNvPr>
          <p:cNvSpPr>
            <a:spLocks noGrp="1"/>
          </p:cNvSpPr>
          <p:nvPr>
            <p:ph type="title"/>
          </p:nvPr>
        </p:nvSpPr>
        <p:spPr>
          <a:xfrm>
            <a:off x="1194744" y="520582"/>
            <a:ext cx="3954772" cy="601900"/>
          </a:xfrm>
        </p:spPr>
        <p:txBody>
          <a:bodyPr>
            <a:noAutofit/>
          </a:bodyPr>
          <a:lstStyle/>
          <a:p>
            <a:pPr algn="ctr"/>
            <a:r>
              <a:rPr lang="en-GB" sz="4800" b="1" dirty="0">
                <a:solidFill>
                  <a:schemeClr val="accent6">
                    <a:lumMod val="50000"/>
                  </a:schemeClr>
                </a:solidFill>
              </a:rPr>
              <a:t>Networking</a:t>
            </a:r>
          </a:p>
        </p:txBody>
      </p:sp>
      <p:sp>
        <p:nvSpPr>
          <p:cNvPr id="4" name="Rectangle 3">
            <a:extLst>
              <a:ext uri="{FF2B5EF4-FFF2-40B4-BE49-F238E27FC236}">
                <a16:creationId xmlns:a16="http://schemas.microsoft.com/office/drawing/2014/main" id="{70EED9F7-B6BF-4FC2-9619-462BF1C75A07}"/>
              </a:ext>
            </a:extLst>
          </p:cNvPr>
          <p:cNvSpPr/>
          <p:nvPr/>
        </p:nvSpPr>
        <p:spPr>
          <a:xfrm>
            <a:off x="771525" y="1521838"/>
            <a:ext cx="10837378" cy="1200329"/>
          </a:xfrm>
          <a:prstGeom prst="rect">
            <a:avLst/>
          </a:prstGeom>
        </p:spPr>
        <p:txBody>
          <a:bodyPr wrap="square">
            <a:spAutoFit/>
          </a:bodyPr>
          <a:lstStyle/>
          <a:p>
            <a:r>
              <a:rPr lang="en-GB" sz="2400" dirty="0"/>
              <a:t>M&amp;S internal social network Yammer is a tool used by them to gather information, share knowledge, network and interact with colleagues &amp; share fundraising ideas. (</a:t>
            </a:r>
            <a:r>
              <a:rPr lang="en-US" sz="2400" dirty="0"/>
              <a:t>Jones, 2016). </a:t>
            </a:r>
            <a:endParaRPr lang="en-GB" sz="2400" dirty="0"/>
          </a:p>
        </p:txBody>
      </p:sp>
      <p:pic>
        <p:nvPicPr>
          <p:cNvPr id="6" name="Picture 5">
            <a:extLst>
              <a:ext uri="{FF2B5EF4-FFF2-40B4-BE49-F238E27FC236}">
                <a16:creationId xmlns:a16="http://schemas.microsoft.com/office/drawing/2014/main" id="{732B74A9-0223-4971-AD34-BFAD906974E4}"/>
              </a:ext>
            </a:extLst>
          </p:cNvPr>
          <p:cNvPicPr>
            <a:picLocks noChangeAspect="1"/>
          </p:cNvPicPr>
          <p:nvPr/>
        </p:nvPicPr>
        <p:blipFill rotWithShape="1">
          <a:blip r:embed="rId2">
            <a:extLst>
              <a:ext uri="{28A0092B-C50C-407E-A947-70E740481C1C}">
                <a14:useLocalDpi xmlns:a14="http://schemas.microsoft.com/office/drawing/2010/main" val="0"/>
              </a:ext>
            </a:extLst>
          </a:blip>
          <a:srcRect l="18439" r="20468"/>
          <a:stretch/>
        </p:blipFill>
        <p:spPr>
          <a:xfrm>
            <a:off x="8110330" y="3128963"/>
            <a:ext cx="3896139" cy="3563386"/>
          </a:xfrm>
          <a:prstGeom prst="rect">
            <a:avLst/>
          </a:prstGeom>
        </p:spPr>
      </p:pic>
      <p:sp>
        <p:nvSpPr>
          <p:cNvPr id="7" name="Rectangle 6">
            <a:extLst>
              <a:ext uri="{FF2B5EF4-FFF2-40B4-BE49-F238E27FC236}">
                <a16:creationId xmlns:a16="http://schemas.microsoft.com/office/drawing/2014/main" id="{86A21287-D4A5-499D-B1DC-125C3A82EAC4}"/>
              </a:ext>
            </a:extLst>
          </p:cNvPr>
          <p:cNvSpPr/>
          <p:nvPr/>
        </p:nvSpPr>
        <p:spPr>
          <a:xfrm>
            <a:off x="771525" y="2955905"/>
            <a:ext cx="7788965" cy="3416320"/>
          </a:xfrm>
          <a:prstGeom prst="rect">
            <a:avLst/>
          </a:prstGeom>
        </p:spPr>
        <p:txBody>
          <a:bodyPr wrap="square">
            <a:spAutoFit/>
          </a:bodyPr>
          <a:lstStyle/>
          <a:p>
            <a:r>
              <a:rPr lang="en-GB" sz="2400" dirty="0"/>
              <a:t>The Buddy Network is a group that has been created by employees of M&amp;S and gives them the opportunity to share their knowledge, expertise and support each other’s wellbeing. </a:t>
            </a:r>
          </a:p>
          <a:p>
            <a:endParaRPr lang="en-GB" sz="2400" dirty="0"/>
          </a:p>
          <a:p>
            <a:r>
              <a:rPr lang="en-GB" sz="2400" dirty="0"/>
              <a:t>Some of the key aspects of this network are:</a:t>
            </a:r>
          </a:p>
          <a:p>
            <a:pPr marL="342900" indent="-342900">
              <a:buClr>
                <a:schemeClr val="accent6">
                  <a:lumMod val="50000"/>
                </a:schemeClr>
              </a:buClr>
              <a:buSzPct val="150000"/>
              <a:buFont typeface="Century Gothic" panose="020B0502020202020204" pitchFamily="34" charset="0"/>
              <a:buChar char="►"/>
            </a:pPr>
            <a:r>
              <a:rPr lang="en-GB" sz="2400" dirty="0"/>
              <a:t>Coffee &amp; Chat</a:t>
            </a:r>
          </a:p>
          <a:p>
            <a:pPr marL="342900" indent="-342900">
              <a:buClr>
                <a:schemeClr val="accent6">
                  <a:lumMod val="50000"/>
                </a:schemeClr>
              </a:buClr>
              <a:buSzPct val="150000"/>
              <a:buFont typeface="Century Gothic" panose="020B0502020202020204" pitchFamily="34" charset="0"/>
              <a:buChar char="►"/>
            </a:pPr>
            <a:r>
              <a:rPr lang="en-GB" sz="2400" dirty="0"/>
              <a:t>Conference Call </a:t>
            </a:r>
          </a:p>
          <a:p>
            <a:r>
              <a:rPr lang="en-US" sz="2400" dirty="0"/>
              <a:t>(King, 2017).</a:t>
            </a:r>
            <a:endParaRPr lang="en-US" dirty="0"/>
          </a:p>
        </p:txBody>
      </p:sp>
      <p:sp>
        <p:nvSpPr>
          <p:cNvPr id="8" name="Rectangle 7">
            <a:extLst>
              <a:ext uri="{FF2B5EF4-FFF2-40B4-BE49-F238E27FC236}">
                <a16:creationId xmlns:a16="http://schemas.microsoft.com/office/drawing/2014/main" id="{C15663B6-AF45-49B9-877A-30A23E4DECB9}"/>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FD8858EF-7D90-48B0-9AEF-14ACACA7DD3B}"/>
              </a:ext>
            </a:extLst>
          </p:cNvPr>
          <p:cNvSpPr>
            <a:spLocks noGrp="1"/>
          </p:cNvSpPr>
          <p:nvPr>
            <p:ph type="sldNum" sz="quarter" idx="12"/>
          </p:nvPr>
        </p:nvSpPr>
        <p:spPr/>
        <p:txBody>
          <a:bodyPr/>
          <a:lstStyle/>
          <a:p>
            <a:fld id="{1A60758B-FCAC-4471-AD61-00F1013F96B3}" type="slidenum">
              <a:rPr lang="en-GB" smtClean="0"/>
              <a:t>18</a:t>
            </a:fld>
            <a:endParaRPr lang="en-GB"/>
          </a:p>
        </p:txBody>
      </p:sp>
    </p:spTree>
    <p:extLst>
      <p:ext uri="{BB962C8B-B14F-4D97-AF65-F5344CB8AC3E}">
        <p14:creationId xmlns:p14="http://schemas.microsoft.com/office/powerpoint/2010/main" val="1044694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9841" y="485775"/>
            <a:ext cx="3799885" cy="766418"/>
          </a:xfrm>
        </p:spPr>
        <p:txBody>
          <a:bodyPr>
            <a:noAutofit/>
          </a:bodyPr>
          <a:lstStyle/>
          <a:p>
            <a:r>
              <a:rPr lang="en-GB" sz="4800" b="1" dirty="0">
                <a:solidFill>
                  <a:schemeClr val="accent6">
                    <a:lumMod val="50000"/>
                  </a:schemeClr>
                </a:solidFill>
              </a:rPr>
              <a:t>Value chain </a:t>
            </a:r>
          </a:p>
        </p:txBody>
      </p:sp>
      <p:sp>
        <p:nvSpPr>
          <p:cNvPr id="3" name="Content Placeholder 2"/>
          <p:cNvSpPr>
            <a:spLocks noGrp="1"/>
          </p:cNvSpPr>
          <p:nvPr>
            <p:ph idx="1"/>
          </p:nvPr>
        </p:nvSpPr>
        <p:spPr>
          <a:xfrm>
            <a:off x="292374" y="1449903"/>
            <a:ext cx="11322110" cy="4922322"/>
          </a:xfrm>
        </p:spPr>
        <p:txBody>
          <a:bodyPr>
            <a:normAutofit lnSpcReduction="10000"/>
          </a:bodyPr>
          <a:lstStyle/>
          <a:p>
            <a:pPr marL="0" indent="0">
              <a:buNone/>
            </a:pPr>
            <a:r>
              <a:rPr lang="en-GB" sz="2400" dirty="0"/>
              <a:t>The element of the value chain that will benefit the customers is service. M&amp;S has realised offering great customer service will help maintain customer loyalty. </a:t>
            </a:r>
          </a:p>
          <a:p>
            <a:pPr marL="0" indent="0">
              <a:buNone/>
            </a:pPr>
            <a:r>
              <a:rPr lang="en-GB" sz="2400" dirty="0"/>
              <a:t>Some of the services M&amp;S provide are:</a:t>
            </a:r>
          </a:p>
          <a:p>
            <a:pPr>
              <a:buClr>
                <a:schemeClr val="accent6">
                  <a:lumMod val="50000"/>
                </a:schemeClr>
              </a:buClr>
              <a:buSzPct val="150000"/>
              <a:buFont typeface="Century Gothic" panose="020B0502020202020204" pitchFamily="34" charset="0"/>
              <a:buChar char="►"/>
            </a:pPr>
            <a:r>
              <a:rPr lang="en-GB" sz="2400" dirty="0"/>
              <a:t>Free delivery for orders over £30 and free returns for up to 35 days from purchase. This approach to returns provides a perceived quality advantage. </a:t>
            </a:r>
          </a:p>
          <a:p>
            <a:pPr>
              <a:buClr>
                <a:schemeClr val="accent6">
                  <a:lumMod val="50000"/>
                </a:schemeClr>
              </a:buClr>
              <a:buSzPct val="150000"/>
              <a:buFont typeface="Century Gothic" panose="020B0502020202020204" pitchFamily="34" charset="0"/>
              <a:buChar char="►"/>
            </a:pPr>
            <a:r>
              <a:rPr lang="en-GB" sz="2400" dirty="0"/>
              <a:t>Shop Your Way </a:t>
            </a:r>
          </a:p>
          <a:p>
            <a:pPr>
              <a:buClr>
                <a:schemeClr val="accent6">
                  <a:lumMod val="50000"/>
                </a:schemeClr>
              </a:buClr>
              <a:buSzPct val="150000"/>
              <a:buFont typeface="Century Gothic" panose="020B0502020202020204" pitchFamily="34" charset="0"/>
              <a:buChar char="►"/>
            </a:pPr>
            <a:r>
              <a:rPr lang="en-GB" sz="2400" dirty="0"/>
              <a:t>A pop-up shopping basket</a:t>
            </a:r>
          </a:p>
          <a:p>
            <a:pPr>
              <a:buClr>
                <a:schemeClr val="accent6">
                  <a:lumMod val="50000"/>
                </a:schemeClr>
              </a:buClr>
              <a:buSzPct val="150000"/>
              <a:buFont typeface="Century Gothic" panose="020B0502020202020204" pitchFamily="34" charset="0"/>
              <a:buChar char="►"/>
            </a:pPr>
            <a:r>
              <a:rPr lang="en-GB" sz="2400" dirty="0"/>
              <a:t>Videos from catwalks, genuine fabric </a:t>
            </a:r>
          </a:p>
          <a:p>
            <a:pPr marL="0" indent="0">
              <a:buClr>
                <a:schemeClr val="accent6">
                  <a:lumMod val="50000"/>
                </a:schemeClr>
              </a:buClr>
              <a:buSzPct val="150000"/>
              <a:buNone/>
            </a:pPr>
            <a:r>
              <a:rPr lang="en-GB" sz="2400" dirty="0"/>
              <a:t>swatches and a carousel image suite. </a:t>
            </a:r>
          </a:p>
          <a:p>
            <a:pPr>
              <a:buClr>
                <a:schemeClr val="accent6">
                  <a:lumMod val="50000"/>
                </a:schemeClr>
              </a:buClr>
              <a:buSzPct val="150000"/>
              <a:buFont typeface="Century Gothic" panose="020B0502020202020204" pitchFamily="34" charset="0"/>
              <a:buChar char="►"/>
            </a:pPr>
            <a:r>
              <a:rPr lang="en-GB" sz="2400" dirty="0"/>
              <a:t>Suggestions on how to mix and match </a:t>
            </a:r>
          </a:p>
          <a:p>
            <a:pPr marL="0" indent="0">
              <a:buNone/>
            </a:pPr>
            <a:r>
              <a:rPr lang="en-GB" sz="2400" dirty="0"/>
              <a:t>Outfits.</a:t>
            </a:r>
          </a:p>
          <a:p>
            <a:pPr marL="0" indent="0">
              <a:buNone/>
            </a:pPr>
            <a:r>
              <a:rPr lang="en-GB" sz="2400" dirty="0"/>
              <a:t>(M&amp;S, 2009)</a:t>
            </a:r>
          </a:p>
          <a:p>
            <a:endParaRPr lang="en-GB" sz="2400" dirty="0"/>
          </a:p>
          <a:p>
            <a:endParaRPr lang="en-GB" sz="2400" dirty="0"/>
          </a:p>
          <a:p>
            <a:endParaRPr lang="en-GB" sz="2400" dirty="0"/>
          </a:p>
          <a:p>
            <a:endParaRPr lang="en-GB" sz="2400" dirty="0"/>
          </a:p>
        </p:txBody>
      </p:sp>
      <p:pic>
        <p:nvPicPr>
          <p:cNvPr id="6" name="Picture 5">
            <a:extLst>
              <a:ext uri="{FF2B5EF4-FFF2-40B4-BE49-F238E27FC236}">
                <a16:creationId xmlns:a16="http://schemas.microsoft.com/office/drawing/2014/main" id="{78D725D6-705B-4930-A7EA-690F01A6A704}"/>
              </a:ext>
            </a:extLst>
          </p:cNvPr>
          <p:cNvPicPr>
            <a:picLocks noChangeAspect="1"/>
          </p:cNvPicPr>
          <p:nvPr/>
        </p:nvPicPr>
        <p:blipFill rotWithShape="1">
          <a:blip r:embed="rId2">
            <a:extLst>
              <a:ext uri="{28A0092B-C50C-407E-A947-70E740481C1C}">
                <a14:useLocalDpi xmlns:a14="http://schemas.microsoft.com/office/drawing/2010/main" val="0"/>
              </a:ext>
            </a:extLst>
          </a:blip>
          <a:srcRect l="1209" t="5364" b="2971"/>
          <a:stretch/>
        </p:blipFill>
        <p:spPr>
          <a:xfrm>
            <a:off x="5690979" y="3429000"/>
            <a:ext cx="6501021" cy="3167269"/>
          </a:xfrm>
          <a:prstGeom prst="rect">
            <a:avLst/>
          </a:prstGeom>
        </p:spPr>
      </p:pic>
      <p:sp>
        <p:nvSpPr>
          <p:cNvPr id="5" name="Rectangle 4">
            <a:extLst>
              <a:ext uri="{FF2B5EF4-FFF2-40B4-BE49-F238E27FC236}">
                <a16:creationId xmlns:a16="http://schemas.microsoft.com/office/drawing/2014/main" id="{5779AB45-0E7D-4FBE-B34B-BA13BAE977FB}"/>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4" name="Slide Number Placeholder 3">
            <a:extLst>
              <a:ext uri="{FF2B5EF4-FFF2-40B4-BE49-F238E27FC236}">
                <a16:creationId xmlns:a16="http://schemas.microsoft.com/office/drawing/2014/main" id="{DB57ADF6-05DD-4BB7-B9DE-3A9A0BC88B80}"/>
              </a:ext>
            </a:extLst>
          </p:cNvPr>
          <p:cNvSpPr>
            <a:spLocks noGrp="1"/>
          </p:cNvSpPr>
          <p:nvPr>
            <p:ph type="sldNum" sz="quarter" idx="12"/>
          </p:nvPr>
        </p:nvSpPr>
        <p:spPr/>
        <p:txBody>
          <a:bodyPr/>
          <a:lstStyle/>
          <a:p>
            <a:fld id="{1A60758B-FCAC-4471-AD61-00F1013F96B3}" type="slidenum">
              <a:rPr lang="en-GB" smtClean="0"/>
              <a:t>19</a:t>
            </a:fld>
            <a:endParaRPr lang="en-GB"/>
          </a:p>
        </p:txBody>
      </p:sp>
    </p:spTree>
    <p:extLst>
      <p:ext uri="{BB962C8B-B14F-4D97-AF65-F5344CB8AC3E}">
        <p14:creationId xmlns:p14="http://schemas.microsoft.com/office/powerpoint/2010/main" val="4133737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96243F-BF38-4FE9-A2EC-0A1BD72782D2}"/>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Title 1">
            <a:extLst>
              <a:ext uri="{FF2B5EF4-FFF2-40B4-BE49-F238E27FC236}">
                <a16:creationId xmlns:a16="http://schemas.microsoft.com/office/drawing/2014/main" id="{1DC65689-6CB8-4849-9334-04D2B67AD31E}"/>
              </a:ext>
            </a:extLst>
          </p:cNvPr>
          <p:cNvSpPr txBox="1">
            <a:spLocks/>
          </p:cNvSpPr>
          <p:nvPr/>
        </p:nvSpPr>
        <p:spPr>
          <a:xfrm>
            <a:off x="1411705" y="485775"/>
            <a:ext cx="6112041" cy="76641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chemeClr val="accent6">
                    <a:lumMod val="50000"/>
                  </a:schemeClr>
                </a:solidFill>
              </a:rPr>
              <a:t>Resource Based View </a:t>
            </a:r>
          </a:p>
        </p:txBody>
      </p:sp>
      <p:sp>
        <p:nvSpPr>
          <p:cNvPr id="4" name="Rectangle 3">
            <a:extLst>
              <a:ext uri="{FF2B5EF4-FFF2-40B4-BE49-F238E27FC236}">
                <a16:creationId xmlns:a16="http://schemas.microsoft.com/office/drawing/2014/main" id="{F261BDDA-B650-4FBC-AA7C-F54AC5FB44C0}"/>
              </a:ext>
            </a:extLst>
          </p:cNvPr>
          <p:cNvSpPr/>
          <p:nvPr/>
        </p:nvSpPr>
        <p:spPr>
          <a:xfrm>
            <a:off x="771525" y="1397754"/>
            <a:ext cx="10939212" cy="1906919"/>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“The RBV proposes that the internal resources of the firm primarily drive its sustainable competitive advantage”.</a:t>
            </a:r>
          </a:p>
        </p:txBody>
      </p:sp>
      <p:sp>
        <p:nvSpPr>
          <p:cNvPr id="5" name="Rectangle 4">
            <a:extLst>
              <a:ext uri="{FF2B5EF4-FFF2-40B4-BE49-F238E27FC236}">
                <a16:creationId xmlns:a16="http://schemas.microsoft.com/office/drawing/2014/main" id="{EBB922F1-A9F5-4DD2-B243-F63646E3D36F}"/>
              </a:ext>
            </a:extLst>
          </p:cNvPr>
          <p:cNvSpPr/>
          <p:nvPr/>
        </p:nvSpPr>
        <p:spPr>
          <a:xfrm>
            <a:off x="4713339" y="2843008"/>
            <a:ext cx="3055580" cy="461665"/>
          </a:xfrm>
          <a:prstGeom prst="rect">
            <a:avLst/>
          </a:prstGeom>
        </p:spPr>
        <p:txBody>
          <a:bodyPr wrap="square">
            <a:spAutoFit/>
          </a:bodyPr>
          <a:lstStyle/>
          <a:p>
            <a:r>
              <a:rPr lang="en-GB" sz="2400" dirty="0">
                <a:solidFill>
                  <a:srgbClr val="FFFFFF"/>
                </a:solidFill>
              </a:rPr>
              <a:t>(Kull , et al, 2016, pp.2)</a:t>
            </a:r>
            <a:endParaRPr lang="en-GB" sz="2400" dirty="0"/>
          </a:p>
        </p:txBody>
      </p:sp>
      <p:sp>
        <p:nvSpPr>
          <p:cNvPr id="6" name="Rectangle 5">
            <a:extLst>
              <a:ext uri="{FF2B5EF4-FFF2-40B4-BE49-F238E27FC236}">
                <a16:creationId xmlns:a16="http://schemas.microsoft.com/office/drawing/2014/main" id="{B8DDF563-52B4-4A2D-A792-564886FCA89F}"/>
              </a:ext>
            </a:extLst>
          </p:cNvPr>
          <p:cNvSpPr/>
          <p:nvPr/>
        </p:nvSpPr>
        <p:spPr>
          <a:xfrm>
            <a:off x="771524" y="3713748"/>
            <a:ext cx="10939211" cy="2554545"/>
          </a:xfrm>
          <a:prstGeom prst="rect">
            <a:avLst/>
          </a:prstGeom>
        </p:spPr>
        <p:txBody>
          <a:bodyPr wrap="square">
            <a:spAutoFit/>
          </a:bodyPr>
          <a:lstStyle/>
          <a:p>
            <a:pPr marL="457200" indent="-457200">
              <a:buClr>
                <a:schemeClr val="accent6">
                  <a:lumMod val="50000"/>
                </a:schemeClr>
              </a:buClr>
              <a:buSzPct val="150000"/>
              <a:buFont typeface="Century Gothic" panose="020B0502020202020204" pitchFamily="34" charset="0"/>
              <a:buChar char="►"/>
            </a:pPr>
            <a:r>
              <a:rPr lang="en-GB" sz="3200" dirty="0">
                <a:solidFill>
                  <a:srgbClr val="000000"/>
                </a:solidFill>
              </a:rPr>
              <a:t>Highlights a firm's resources and capabilities that can enable and facilitate in  the development of core competencies. </a:t>
            </a:r>
          </a:p>
          <a:p>
            <a:pPr marL="457200" indent="-457200">
              <a:buClr>
                <a:schemeClr val="accent6">
                  <a:lumMod val="50000"/>
                </a:schemeClr>
              </a:buClr>
              <a:buSzPct val="150000"/>
              <a:buFont typeface="Century Gothic" panose="020B0502020202020204" pitchFamily="34" charset="0"/>
              <a:buChar char="►"/>
            </a:pPr>
            <a:r>
              <a:rPr lang="en-GB" sz="3200" dirty="0"/>
              <a:t>Resources are tangible and intangible</a:t>
            </a:r>
          </a:p>
          <a:p>
            <a:pPr marL="457200" indent="-457200">
              <a:buClr>
                <a:schemeClr val="accent6">
                  <a:lumMod val="50000"/>
                </a:schemeClr>
              </a:buClr>
              <a:buSzPct val="150000"/>
              <a:buFont typeface="Century Gothic" panose="020B0502020202020204" pitchFamily="34" charset="0"/>
              <a:buChar char="►"/>
            </a:pPr>
            <a:r>
              <a:rPr lang="en-GB" sz="3200" dirty="0"/>
              <a:t>Resources are anything that could be a S.W.O for the organisation</a:t>
            </a:r>
          </a:p>
        </p:txBody>
      </p:sp>
      <p:sp>
        <p:nvSpPr>
          <p:cNvPr id="7" name="Rectangle 6">
            <a:extLst>
              <a:ext uri="{FF2B5EF4-FFF2-40B4-BE49-F238E27FC236}">
                <a16:creationId xmlns:a16="http://schemas.microsoft.com/office/drawing/2014/main" id="{8CC4DA92-F7F0-4733-8A23-6FD1CB3F26E2}"/>
              </a:ext>
            </a:extLst>
          </p:cNvPr>
          <p:cNvSpPr/>
          <p:nvPr/>
        </p:nvSpPr>
        <p:spPr>
          <a:xfrm>
            <a:off x="771524" y="6396335"/>
            <a:ext cx="3055580" cy="461665"/>
          </a:xfrm>
          <a:prstGeom prst="rect">
            <a:avLst/>
          </a:prstGeom>
        </p:spPr>
        <p:txBody>
          <a:bodyPr wrap="square">
            <a:spAutoFit/>
          </a:bodyPr>
          <a:lstStyle/>
          <a:p>
            <a:r>
              <a:rPr lang="en-GB" sz="2400" dirty="0"/>
              <a:t>(Kull , et al, 2016, pp.2)</a:t>
            </a:r>
          </a:p>
        </p:txBody>
      </p:sp>
      <p:sp>
        <p:nvSpPr>
          <p:cNvPr id="8" name="Slide Number Placeholder 7">
            <a:extLst>
              <a:ext uri="{FF2B5EF4-FFF2-40B4-BE49-F238E27FC236}">
                <a16:creationId xmlns:a16="http://schemas.microsoft.com/office/drawing/2014/main" id="{62A7D940-D426-4EB7-9ECA-C9F0E11DF45F}"/>
              </a:ext>
            </a:extLst>
          </p:cNvPr>
          <p:cNvSpPr>
            <a:spLocks noGrp="1"/>
          </p:cNvSpPr>
          <p:nvPr>
            <p:ph type="sldNum" sz="quarter" idx="12"/>
          </p:nvPr>
        </p:nvSpPr>
        <p:spPr/>
        <p:txBody>
          <a:bodyPr/>
          <a:lstStyle/>
          <a:p>
            <a:fld id="{1A60758B-FCAC-4471-AD61-00F1013F96B3}" type="slidenum">
              <a:rPr lang="en-GB" smtClean="0"/>
              <a:t>20</a:t>
            </a:fld>
            <a:endParaRPr lang="en-GB"/>
          </a:p>
        </p:txBody>
      </p:sp>
    </p:spTree>
    <p:extLst>
      <p:ext uri="{BB962C8B-B14F-4D97-AF65-F5344CB8AC3E}">
        <p14:creationId xmlns:p14="http://schemas.microsoft.com/office/powerpoint/2010/main" val="22026489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D4D08B-E9AB-4189-98B6-5F347CF58DE2}"/>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Title 1">
            <a:extLst>
              <a:ext uri="{FF2B5EF4-FFF2-40B4-BE49-F238E27FC236}">
                <a16:creationId xmlns:a16="http://schemas.microsoft.com/office/drawing/2014/main" id="{8A4DAF7B-DC8E-4D38-9BAA-2E362E5060DB}"/>
              </a:ext>
            </a:extLst>
          </p:cNvPr>
          <p:cNvSpPr txBox="1">
            <a:spLocks/>
          </p:cNvSpPr>
          <p:nvPr/>
        </p:nvSpPr>
        <p:spPr>
          <a:xfrm>
            <a:off x="1556084" y="492156"/>
            <a:ext cx="6112041" cy="76641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chemeClr val="accent6">
                    <a:lumMod val="50000"/>
                  </a:schemeClr>
                </a:solidFill>
              </a:rPr>
              <a:t>Porters Value Chain</a:t>
            </a:r>
          </a:p>
        </p:txBody>
      </p:sp>
      <p:sp>
        <p:nvSpPr>
          <p:cNvPr id="4" name="Rectangle 3">
            <a:extLst>
              <a:ext uri="{FF2B5EF4-FFF2-40B4-BE49-F238E27FC236}">
                <a16:creationId xmlns:a16="http://schemas.microsoft.com/office/drawing/2014/main" id="{B071B6E8-AD46-4E99-9668-2CB894C1C258}"/>
              </a:ext>
            </a:extLst>
          </p:cNvPr>
          <p:cNvSpPr/>
          <p:nvPr/>
        </p:nvSpPr>
        <p:spPr>
          <a:xfrm>
            <a:off x="626394" y="1924890"/>
            <a:ext cx="10939212" cy="3385048"/>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value chain disaggregates a firm into its strategically relevant activities in order to understand the behaviour of costs and the existing and potential sources of differentiation”.</a:t>
            </a:r>
            <a:endParaRPr lang="en-GB" sz="4400" dirty="0"/>
          </a:p>
        </p:txBody>
      </p:sp>
      <p:sp>
        <p:nvSpPr>
          <p:cNvPr id="5" name="Rectangle 4">
            <a:extLst>
              <a:ext uri="{FF2B5EF4-FFF2-40B4-BE49-F238E27FC236}">
                <a16:creationId xmlns:a16="http://schemas.microsoft.com/office/drawing/2014/main" id="{AB058E7F-CC25-4437-B9CB-814AD3BFBAA3}"/>
              </a:ext>
            </a:extLst>
          </p:cNvPr>
          <p:cNvSpPr/>
          <p:nvPr/>
        </p:nvSpPr>
        <p:spPr>
          <a:xfrm>
            <a:off x="4878828" y="5520970"/>
            <a:ext cx="1825436" cy="461665"/>
          </a:xfrm>
          <a:prstGeom prst="rect">
            <a:avLst/>
          </a:prstGeom>
        </p:spPr>
        <p:txBody>
          <a:bodyPr wrap="none">
            <a:spAutoFit/>
          </a:bodyPr>
          <a:lstStyle/>
          <a:p>
            <a:r>
              <a:rPr lang="en-GB" sz="2400" dirty="0"/>
              <a:t>(Porter,1985)</a:t>
            </a:r>
          </a:p>
        </p:txBody>
      </p:sp>
      <p:sp>
        <p:nvSpPr>
          <p:cNvPr id="6" name="Slide Number Placeholder 5">
            <a:extLst>
              <a:ext uri="{FF2B5EF4-FFF2-40B4-BE49-F238E27FC236}">
                <a16:creationId xmlns:a16="http://schemas.microsoft.com/office/drawing/2014/main" id="{8C9CBD31-F4CC-4D6C-92B6-5A11685B8080}"/>
              </a:ext>
            </a:extLst>
          </p:cNvPr>
          <p:cNvSpPr>
            <a:spLocks noGrp="1"/>
          </p:cNvSpPr>
          <p:nvPr>
            <p:ph type="sldNum" sz="quarter" idx="12"/>
          </p:nvPr>
        </p:nvSpPr>
        <p:spPr/>
        <p:txBody>
          <a:bodyPr/>
          <a:lstStyle/>
          <a:p>
            <a:fld id="{1A60758B-FCAC-4471-AD61-00F1013F96B3}" type="slidenum">
              <a:rPr lang="en-GB" smtClean="0"/>
              <a:t>21</a:t>
            </a:fld>
            <a:endParaRPr lang="en-GB"/>
          </a:p>
        </p:txBody>
      </p:sp>
    </p:spTree>
    <p:extLst>
      <p:ext uri="{BB962C8B-B14F-4D97-AF65-F5344CB8AC3E}">
        <p14:creationId xmlns:p14="http://schemas.microsoft.com/office/powerpoint/2010/main" val="19591550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13475C-217C-49E0-803D-E7C3EB4EE6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1" y="1479463"/>
            <a:ext cx="9529010" cy="5378537"/>
          </a:xfrm>
          <a:prstGeom prst="rect">
            <a:avLst/>
          </a:prstGeom>
        </p:spPr>
      </p:pic>
      <p:sp>
        <p:nvSpPr>
          <p:cNvPr id="4" name="Rectangle 3">
            <a:extLst>
              <a:ext uri="{FF2B5EF4-FFF2-40B4-BE49-F238E27FC236}">
                <a16:creationId xmlns:a16="http://schemas.microsoft.com/office/drawing/2014/main" id="{03C78FE7-7BA4-40E6-9376-6A1374D0B932}"/>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5" name="Title 1">
            <a:extLst>
              <a:ext uri="{FF2B5EF4-FFF2-40B4-BE49-F238E27FC236}">
                <a16:creationId xmlns:a16="http://schemas.microsoft.com/office/drawing/2014/main" id="{A326CCD4-2502-423A-BAB3-1D8CAC96E3F4}"/>
              </a:ext>
            </a:extLst>
          </p:cNvPr>
          <p:cNvSpPr txBox="1">
            <a:spLocks/>
          </p:cNvSpPr>
          <p:nvPr/>
        </p:nvSpPr>
        <p:spPr>
          <a:xfrm>
            <a:off x="1122947" y="487781"/>
            <a:ext cx="6112041" cy="76641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chemeClr val="accent6">
                    <a:lumMod val="50000"/>
                  </a:schemeClr>
                </a:solidFill>
              </a:rPr>
              <a:t>Porter’s Value Chain</a:t>
            </a:r>
          </a:p>
        </p:txBody>
      </p:sp>
      <p:pic>
        <p:nvPicPr>
          <p:cNvPr id="7" name="Picture 6">
            <a:extLst>
              <a:ext uri="{FF2B5EF4-FFF2-40B4-BE49-F238E27FC236}">
                <a16:creationId xmlns:a16="http://schemas.microsoft.com/office/drawing/2014/main" id="{7B86257C-DFEE-47E1-BA36-58DF851760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8" name="Slide Number Placeholder 7">
            <a:extLst>
              <a:ext uri="{FF2B5EF4-FFF2-40B4-BE49-F238E27FC236}">
                <a16:creationId xmlns:a16="http://schemas.microsoft.com/office/drawing/2014/main" id="{1DC0D890-83CE-4BE6-85C1-B9F7AB868DEE}"/>
              </a:ext>
            </a:extLst>
          </p:cNvPr>
          <p:cNvSpPr>
            <a:spLocks noGrp="1"/>
          </p:cNvSpPr>
          <p:nvPr>
            <p:ph type="sldNum" sz="quarter" idx="12"/>
          </p:nvPr>
        </p:nvSpPr>
        <p:spPr/>
        <p:txBody>
          <a:bodyPr/>
          <a:lstStyle/>
          <a:p>
            <a:fld id="{1A60758B-FCAC-4471-AD61-00F1013F96B3}" type="slidenum">
              <a:rPr lang="en-GB" smtClean="0"/>
              <a:t>22</a:t>
            </a:fld>
            <a:endParaRPr lang="en-GB"/>
          </a:p>
        </p:txBody>
      </p:sp>
    </p:spTree>
    <p:extLst>
      <p:ext uri="{BB962C8B-B14F-4D97-AF65-F5344CB8AC3E}">
        <p14:creationId xmlns:p14="http://schemas.microsoft.com/office/powerpoint/2010/main" val="4835352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E602BA-FD60-4303-AA59-E89229015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pic>
        <p:nvPicPr>
          <p:cNvPr id="5" name="Picture 4">
            <a:extLst>
              <a:ext uri="{FF2B5EF4-FFF2-40B4-BE49-F238E27FC236}">
                <a16:creationId xmlns:a16="http://schemas.microsoft.com/office/drawing/2014/main" id="{0327D694-2ACE-426F-BE13-550021071C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6" name="Slide Number Placeholder 5">
            <a:extLst>
              <a:ext uri="{FF2B5EF4-FFF2-40B4-BE49-F238E27FC236}">
                <a16:creationId xmlns:a16="http://schemas.microsoft.com/office/drawing/2014/main" id="{4B05B973-EC46-48FD-835E-08C70B16EA55}"/>
              </a:ext>
            </a:extLst>
          </p:cNvPr>
          <p:cNvSpPr>
            <a:spLocks noGrp="1"/>
          </p:cNvSpPr>
          <p:nvPr>
            <p:ph type="sldNum" sz="quarter" idx="12"/>
          </p:nvPr>
        </p:nvSpPr>
        <p:spPr/>
        <p:txBody>
          <a:bodyPr/>
          <a:lstStyle/>
          <a:p>
            <a:fld id="{1A60758B-FCAC-4471-AD61-00F1013F96B3}" type="slidenum">
              <a:rPr lang="en-GB" smtClean="0"/>
              <a:t>23</a:t>
            </a:fld>
            <a:endParaRPr lang="en-GB"/>
          </a:p>
        </p:txBody>
      </p:sp>
    </p:spTree>
    <p:extLst>
      <p:ext uri="{BB962C8B-B14F-4D97-AF65-F5344CB8AC3E}">
        <p14:creationId xmlns:p14="http://schemas.microsoft.com/office/powerpoint/2010/main" val="3070015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9A540C-A3E0-427C-97EF-886710F1D2AB}"/>
              </a:ext>
            </a:extLst>
          </p:cNvPr>
          <p:cNvSpPr/>
          <p:nvPr/>
        </p:nvSpPr>
        <p:spPr>
          <a:xfrm>
            <a:off x="5574418" y="1210300"/>
            <a:ext cx="6096000" cy="5647700"/>
          </a:xfrm>
          <a:prstGeom prst="rect">
            <a:avLst/>
          </a:prstGeom>
        </p:spPr>
        <p:txBody>
          <a:bodyPr>
            <a:spAutoFit/>
          </a:bodyPr>
          <a:lstStyle/>
          <a:p>
            <a:pPr marL="285750" indent="-285750">
              <a:buClr>
                <a:schemeClr val="accent6">
                  <a:lumMod val="50000"/>
                </a:schemeClr>
              </a:buClr>
              <a:buSzPct val="130000"/>
              <a:buFont typeface="Century Gothic" panose="020B0502020202020204" pitchFamily="34" charset="0"/>
              <a:buChar char="►"/>
            </a:pPr>
            <a:r>
              <a:rPr lang="en-GB" sz="1900" dirty="0"/>
              <a:t>700 suppliers </a:t>
            </a:r>
          </a:p>
          <a:p>
            <a:pPr>
              <a:buClr>
                <a:schemeClr val="accent6">
                  <a:lumMod val="50000"/>
                </a:schemeClr>
              </a:buClr>
              <a:buSzPct val="130000"/>
            </a:pPr>
            <a:endParaRPr lang="en-GB" sz="1900" dirty="0"/>
          </a:p>
          <a:p>
            <a:pPr marL="285750" indent="-285750">
              <a:buClr>
                <a:schemeClr val="accent6">
                  <a:lumMod val="50000"/>
                </a:schemeClr>
              </a:buClr>
              <a:buSzPct val="130000"/>
              <a:buFont typeface="Century Gothic" panose="020B0502020202020204" pitchFamily="34" charset="0"/>
              <a:buChar char="►"/>
            </a:pPr>
            <a:r>
              <a:rPr lang="en-GB" sz="1900" dirty="0"/>
              <a:t>International offices sourcing own brand products - U.A.E, Hong Kong and India</a:t>
            </a:r>
          </a:p>
          <a:p>
            <a:pPr>
              <a:buClr>
                <a:schemeClr val="accent6">
                  <a:lumMod val="50000"/>
                </a:schemeClr>
              </a:buClr>
              <a:buSzPct val="130000"/>
            </a:pPr>
            <a:endParaRPr lang="en-GB" sz="1900" dirty="0"/>
          </a:p>
          <a:p>
            <a:pPr marL="285750" indent="-285750">
              <a:buClr>
                <a:schemeClr val="accent6">
                  <a:lumMod val="50000"/>
                </a:schemeClr>
              </a:buClr>
              <a:buSzPct val="130000"/>
              <a:buFont typeface="Century Gothic" panose="020B0502020202020204" pitchFamily="34" charset="0"/>
              <a:buChar char="►"/>
            </a:pPr>
            <a:r>
              <a:rPr lang="en-GB" sz="1900" dirty="0"/>
              <a:t>IT partners in  Chennai and Bangalore</a:t>
            </a:r>
          </a:p>
          <a:p>
            <a:pPr>
              <a:buClr>
                <a:schemeClr val="accent6">
                  <a:lumMod val="50000"/>
                </a:schemeClr>
              </a:buClr>
              <a:buSzPct val="130000"/>
            </a:pPr>
            <a:endParaRPr lang="en-GB" sz="1900" dirty="0"/>
          </a:p>
          <a:p>
            <a:pPr marL="285750" indent="-285750">
              <a:buClr>
                <a:schemeClr val="accent6">
                  <a:lumMod val="50000"/>
                </a:schemeClr>
              </a:buClr>
              <a:buSzPct val="130000"/>
              <a:buFont typeface="Century Gothic" panose="020B0502020202020204" pitchFamily="34" charset="0"/>
              <a:buChar char="►"/>
            </a:pPr>
            <a:r>
              <a:rPr lang="en-GB" sz="1900" dirty="0"/>
              <a:t>Over 475,000 own brand soft furnishing made by local  mill</a:t>
            </a:r>
          </a:p>
          <a:p>
            <a:pPr>
              <a:buClr>
                <a:schemeClr val="accent6">
                  <a:lumMod val="50000"/>
                </a:schemeClr>
              </a:buClr>
              <a:buSzPct val="130000"/>
            </a:pPr>
            <a:endParaRPr lang="en-GB" sz="1900" dirty="0"/>
          </a:p>
          <a:p>
            <a:pPr marL="285750" indent="-285750">
              <a:buClr>
                <a:schemeClr val="accent6">
                  <a:lumMod val="50000"/>
                </a:schemeClr>
              </a:buClr>
              <a:buSzPct val="130000"/>
              <a:buFont typeface="Century Gothic" panose="020B0502020202020204" pitchFamily="34" charset="0"/>
              <a:buChar char="►"/>
            </a:pPr>
            <a:r>
              <a:rPr lang="en-GB" sz="1900" dirty="0"/>
              <a:t>“Better cotton" initiative - aiming for 50% increase by 2025</a:t>
            </a:r>
          </a:p>
          <a:p>
            <a:pPr>
              <a:buClr>
                <a:schemeClr val="accent6">
                  <a:lumMod val="50000"/>
                </a:schemeClr>
              </a:buClr>
              <a:buSzPct val="130000"/>
            </a:pPr>
            <a:endParaRPr lang="en-GB" sz="1900" dirty="0"/>
          </a:p>
          <a:p>
            <a:pPr marL="285750" indent="-285750">
              <a:buClr>
                <a:schemeClr val="accent6">
                  <a:lumMod val="50000"/>
                </a:schemeClr>
              </a:buClr>
              <a:buSzPct val="130000"/>
              <a:buFont typeface="Century Gothic" panose="020B0502020202020204" pitchFamily="34" charset="0"/>
              <a:buChar char="►"/>
            </a:pPr>
            <a:r>
              <a:rPr lang="en-GB" sz="1900" dirty="0"/>
              <a:t>Showcase small independent brands</a:t>
            </a:r>
          </a:p>
          <a:p>
            <a:pPr>
              <a:buClr>
                <a:schemeClr val="accent6">
                  <a:lumMod val="50000"/>
                </a:schemeClr>
              </a:buClr>
              <a:buSzPct val="130000"/>
            </a:pPr>
            <a:endParaRPr lang="en-GB" sz="1900" dirty="0"/>
          </a:p>
          <a:p>
            <a:pPr marL="285750" indent="-285750">
              <a:buClr>
                <a:schemeClr val="accent6">
                  <a:lumMod val="50000"/>
                </a:schemeClr>
              </a:buClr>
              <a:buSzPct val="130000"/>
              <a:buFont typeface="Century Gothic" panose="020B0502020202020204" pitchFamily="34" charset="0"/>
              <a:buChar char="►"/>
            </a:pPr>
            <a:r>
              <a:rPr lang="en-GB" sz="1900" dirty="0"/>
              <a:t>Anti-bribery and corruption policy</a:t>
            </a:r>
          </a:p>
          <a:p>
            <a:pPr>
              <a:buClr>
                <a:schemeClr val="accent6">
                  <a:lumMod val="50000"/>
                </a:schemeClr>
              </a:buClr>
              <a:buSzPct val="130000"/>
            </a:pPr>
            <a:endParaRPr lang="en-GB" sz="1900" dirty="0"/>
          </a:p>
          <a:p>
            <a:pPr marL="285750" indent="-285750">
              <a:buClr>
                <a:schemeClr val="accent6">
                  <a:lumMod val="50000"/>
                </a:schemeClr>
              </a:buClr>
              <a:buSzPct val="130000"/>
              <a:buFont typeface="Century Gothic" panose="020B0502020202020204" pitchFamily="34" charset="0"/>
              <a:buChar char="►"/>
            </a:pPr>
            <a:r>
              <a:rPr lang="en-GB" sz="1900" dirty="0"/>
              <a:t>Highly ranked in the World Wide Fund for Nature’s ‘Palm Oil Buyers Scorecard’</a:t>
            </a:r>
            <a:endParaRPr lang="en-GB" sz="1900" dirty="0">
              <a:effectLst/>
            </a:endParaRPr>
          </a:p>
        </p:txBody>
      </p:sp>
      <p:sp>
        <p:nvSpPr>
          <p:cNvPr id="3" name="Rectangle 2">
            <a:extLst>
              <a:ext uri="{FF2B5EF4-FFF2-40B4-BE49-F238E27FC236}">
                <a16:creationId xmlns:a16="http://schemas.microsoft.com/office/drawing/2014/main" id="{0034AD56-4C71-4984-B5D7-78EFFCC40730}"/>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4" name="Title 1">
            <a:extLst>
              <a:ext uri="{FF2B5EF4-FFF2-40B4-BE49-F238E27FC236}">
                <a16:creationId xmlns:a16="http://schemas.microsoft.com/office/drawing/2014/main" id="{D295E3D5-ABE2-49C9-B1F1-5EBC325AE3C8}"/>
              </a:ext>
            </a:extLst>
          </p:cNvPr>
          <p:cNvSpPr txBox="1">
            <a:spLocks/>
          </p:cNvSpPr>
          <p:nvPr/>
        </p:nvSpPr>
        <p:spPr>
          <a:xfrm>
            <a:off x="1122947" y="487781"/>
            <a:ext cx="6112041" cy="76641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800" b="1" dirty="0">
              <a:solidFill>
                <a:schemeClr val="accent6">
                  <a:lumMod val="50000"/>
                </a:schemeClr>
              </a:solidFill>
            </a:endParaRPr>
          </a:p>
        </p:txBody>
      </p:sp>
      <p:sp>
        <p:nvSpPr>
          <p:cNvPr id="5" name="Rectangle 4">
            <a:extLst>
              <a:ext uri="{FF2B5EF4-FFF2-40B4-BE49-F238E27FC236}">
                <a16:creationId xmlns:a16="http://schemas.microsoft.com/office/drawing/2014/main" id="{C95AAAA9-372F-47E4-B4A1-2BAC71D4C051}"/>
              </a:ext>
            </a:extLst>
          </p:cNvPr>
          <p:cNvSpPr/>
          <p:nvPr/>
        </p:nvSpPr>
        <p:spPr>
          <a:xfrm>
            <a:off x="1123375" y="326292"/>
            <a:ext cx="8886472" cy="830997"/>
          </a:xfrm>
          <a:prstGeom prst="rect">
            <a:avLst/>
          </a:prstGeom>
        </p:spPr>
        <p:txBody>
          <a:bodyPr wrap="none">
            <a:spAutoFit/>
          </a:bodyPr>
          <a:lstStyle/>
          <a:p>
            <a:r>
              <a:rPr lang="en-GB" sz="4800" b="1" dirty="0">
                <a:solidFill>
                  <a:schemeClr val="accent6">
                    <a:lumMod val="50000"/>
                  </a:schemeClr>
                </a:solidFill>
                <a:latin typeface="+mj-lt"/>
              </a:rPr>
              <a:t>Primary activities: Inbound logistics</a:t>
            </a:r>
          </a:p>
        </p:txBody>
      </p:sp>
      <p:sp>
        <p:nvSpPr>
          <p:cNvPr id="6" name="Rectangle 5">
            <a:extLst>
              <a:ext uri="{FF2B5EF4-FFF2-40B4-BE49-F238E27FC236}">
                <a16:creationId xmlns:a16="http://schemas.microsoft.com/office/drawing/2014/main" id="{58F7705B-DB20-425A-9D68-9B8D5FEFF4D4}"/>
              </a:ext>
            </a:extLst>
          </p:cNvPr>
          <p:cNvSpPr/>
          <p:nvPr/>
        </p:nvSpPr>
        <p:spPr>
          <a:xfrm>
            <a:off x="-1" y="6239320"/>
            <a:ext cx="5406189" cy="584775"/>
          </a:xfrm>
          <a:prstGeom prst="rect">
            <a:avLst/>
          </a:prstGeom>
        </p:spPr>
        <p:txBody>
          <a:bodyPr wrap="square">
            <a:spAutoFit/>
          </a:bodyPr>
          <a:lstStyle/>
          <a:p>
            <a:r>
              <a:rPr lang="en-GB" sz="1600" dirty="0"/>
              <a:t>(John Lewis partnership plc: annual report and accounts, 2019 &amp; Warehouse &amp; logistics new, 2018)</a:t>
            </a:r>
          </a:p>
        </p:txBody>
      </p:sp>
      <p:pic>
        <p:nvPicPr>
          <p:cNvPr id="7" name="Picture 6">
            <a:extLst>
              <a:ext uri="{FF2B5EF4-FFF2-40B4-BE49-F238E27FC236}">
                <a16:creationId xmlns:a16="http://schemas.microsoft.com/office/drawing/2014/main" id="{87D51DD9-D28B-4B4C-B093-AF9CD7583245}"/>
              </a:ext>
            </a:extLst>
          </p:cNvPr>
          <p:cNvPicPr>
            <a:picLocks noChangeAspect="1"/>
          </p:cNvPicPr>
          <p:nvPr/>
        </p:nvPicPr>
        <p:blipFill rotWithShape="1">
          <a:blip r:embed="rId2">
            <a:extLst>
              <a:ext uri="{28A0092B-C50C-407E-A947-70E740481C1C}">
                <a14:useLocalDpi xmlns:a14="http://schemas.microsoft.com/office/drawing/2010/main" val="0"/>
              </a:ext>
            </a:extLst>
          </a:blip>
          <a:srcRect l="3289" t="21740" r="55395" b="5008"/>
          <a:stretch/>
        </p:blipFill>
        <p:spPr>
          <a:xfrm>
            <a:off x="280948" y="1218140"/>
            <a:ext cx="5037221" cy="5021180"/>
          </a:xfrm>
          <a:prstGeom prst="rect">
            <a:avLst/>
          </a:prstGeom>
        </p:spPr>
      </p:pic>
      <p:sp>
        <p:nvSpPr>
          <p:cNvPr id="8" name="Slide Number Placeholder 7">
            <a:extLst>
              <a:ext uri="{FF2B5EF4-FFF2-40B4-BE49-F238E27FC236}">
                <a16:creationId xmlns:a16="http://schemas.microsoft.com/office/drawing/2014/main" id="{94C980BC-E4EB-4CB1-871B-0369EEA58DBD}"/>
              </a:ext>
            </a:extLst>
          </p:cNvPr>
          <p:cNvSpPr>
            <a:spLocks noGrp="1"/>
          </p:cNvSpPr>
          <p:nvPr>
            <p:ph type="sldNum" sz="quarter" idx="12"/>
          </p:nvPr>
        </p:nvSpPr>
        <p:spPr/>
        <p:txBody>
          <a:bodyPr/>
          <a:lstStyle/>
          <a:p>
            <a:fld id="{1A60758B-FCAC-4471-AD61-00F1013F96B3}" type="slidenum">
              <a:rPr lang="en-GB" smtClean="0"/>
              <a:t>24</a:t>
            </a:fld>
            <a:endParaRPr lang="en-GB"/>
          </a:p>
        </p:txBody>
      </p:sp>
    </p:spTree>
    <p:extLst>
      <p:ext uri="{BB962C8B-B14F-4D97-AF65-F5344CB8AC3E}">
        <p14:creationId xmlns:p14="http://schemas.microsoft.com/office/powerpoint/2010/main" val="2653578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F51025-9D8D-4616-B45E-F6D80D5C7A4C}"/>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Rectangle 2">
            <a:extLst>
              <a:ext uri="{FF2B5EF4-FFF2-40B4-BE49-F238E27FC236}">
                <a16:creationId xmlns:a16="http://schemas.microsoft.com/office/drawing/2014/main" id="{7418D7D8-0CC7-476F-8BDF-1E57223CBB2A}"/>
              </a:ext>
            </a:extLst>
          </p:cNvPr>
          <p:cNvSpPr/>
          <p:nvPr/>
        </p:nvSpPr>
        <p:spPr>
          <a:xfrm>
            <a:off x="1123375" y="485775"/>
            <a:ext cx="7309758" cy="830997"/>
          </a:xfrm>
          <a:prstGeom prst="rect">
            <a:avLst/>
          </a:prstGeom>
        </p:spPr>
        <p:txBody>
          <a:bodyPr wrap="none">
            <a:spAutoFit/>
          </a:bodyPr>
          <a:lstStyle/>
          <a:p>
            <a:r>
              <a:rPr lang="en-GB" sz="4800" b="1" dirty="0">
                <a:solidFill>
                  <a:schemeClr val="accent6">
                    <a:lumMod val="50000"/>
                  </a:schemeClr>
                </a:solidFill>
                <a:latin typeface="+mj-lt"/>
              </a:rPr>
              <a:t>Primary activities: Operations</a:t>
            </a:r>
          </a:p>
        </p:txBody>
      </p:sp>
      <p:sp>
        <p:nvSpPr>
          <p:cNvPr id="4" name="TextBox 3">
            <a:extLst>
              <a:ext uri="{FF2B5EF4-FFF2-40B4-BE49-F238E27FC236}">
                <a16:creationId xmlns:a16="http://schemas.microsoft.com/office/drawing/2014/main" id="{839861A7-0712-45DD-A40C-AE4E5A285092}"/>
              </a:ext>
            </a:extLst>
          </p:cNvPr>
          <p:cNvSpPr txBox="1"/>
          <p:nvPr/>
        </p:nvSpPr>
        <p:spPr>
          <a:xfrm>
            <a:off x="302761" y="1587871"/>
            <a:ext cx="3527759" cy="830997"/>
          </a:xfrm>
          <a:prstGeom prst="rect">
            <a:avLst/>
          </a:prstGeom>
          <a:noFill/>
          <a:ln>
            <a:solidFill>
              <a:schemeClr val="accent6">
                <a:lumMod val="50000"/>
              </a:schemeClr>
            </a:solidFill>
          </a:ln>
        </p:spPr>
        <p:txBody>
          <a:bodyPr wrap="square" rtlCol="0">
            <a:spAutoFit/>
          </a:bodyPr>
          <a:lstStyle/>
          <a:p>
            <a:pPr algn="ctr"/>
            <a:r>
              <a:rPr lang="en-GB" sz="4800" dirty="0"/>
              <a:t>Retail</a:t>
            </a:r>
          </a:p>
        </p:txBody>
      </p:sp>
      <p:sp>
        <p:nvSpPr>
          <p:cNvPr id="5" name="Rectangle 4">
            <a:extLst>
              <a:ext uri="{FF2B5EF4-FFF2-40B4-BE49-F238E27FC236}">
                <a16:creationId xmlns:a16="http://schemas.microsoft.com/office/drawing/2014/main" id="{81C143D1-8B89-4A6F-A1A0-7E23A3C36D30}"/>
              </a:ext>
            </a:extLst>
          </p:cNvPr>
          <p:cNvSpPr/>
          <p:nvPr/>
        </p:nvSpPr>
        <p:spPr>
          <a:xfrm>
            <a:off x="109504" y="1580383"/>
            <a:ext cx="3914275" cy="4447173"/>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D3ECC49-9D9C-4EFB-A73A-3E9205A13484}"/>
              </a:ext>
            </a:extLst>
          </p:cNvPr>
          <p:cNvSpPr/>
          <p:nvPr/>
        </p:nvSpPr>
        <p:spPr>
          <a:xfrm>
            <a:off x="385762" y="2813888"/>
            <a:ext cx="3002873" cy="461665"/>
          </a:xfrm>
          <a:prstGeom prst="rect">
            <a:avLst/>
          </a:prstGeom>
        </p:spPr>
        <p:txBody>
          <a:bodyPr wrap="none">
            <a:spAutoFit/>
          </a:bodyPr>
          <a:lstStyle/>
          <a:p>
            <a:pPr>
              <a:buFont typeface="Arial" panose="020B0604020202020204" pitchFamily="34" charset="0"/>
              <a:buChar char="•"/>
            </a:pPr>
            <a:r>
              <a:rPr lang="en-GB" sz="2400" dirty="0"/>
              <a:t>Omni channel retailer</a:t>
            </a:r>
          </a:p>
        </p:txBody>
      </p:sp>
      <p:sp>
        <p:nvSpPr>
          <p:cNvPr id="7" name="Rectangle 6">
            <a:extLst>
              <a:ext uri="{FF2B5EF4-FFF2-40B4-BE49-F238E27FC236}">
                <a16:creationId xmlns:a16="http://schemas.microsoft.com/office/drawing/2014/main" id="{4DBA04C7-D140-4009-B82B-CDE05BE4BDBF}"/>
              </a:ext>
            </a:extLst>
          </p:cNvPr>
          <p:cNvSpPr/>
          <p:nvPr/>
        </p:nvSpPr>
        <p:spPr>
          <a:xfrm>
            <a:off x="441882" y="3613477"/>
            <a:ext cx="3825294" cy="830997"/>
          </a:xfrm>
          <a:prstGeom prst="rect">
            <a:avLst/>
          </a:prstGeom>
        </p:spPr>
        <p:txBody>
          <a:bodyPr wrap="square">
            <a:spAutoFit/>
          </a:bodyPr>
          <a:lstStyle/>
          <a:p>
            <a:pPr>
              <a:buFont typeface="Arial" panose="020B0604020202020204" pitchFamily="34" charset="0"/>
              <a:buChar char="•"/>
            </a:pPr>
            <a:r>
              <a:rPr lang="en-GB" sz="2400" dirty="0">
                <a:solidFill>
                  <a:srgbClr val="000000"/>
                </a:solidFill>
              </a:rPr>
              <a:t>Fifty one stores, including international stores.</a:t>
            </a:r>
            <a:endParaRPr lang="en-GB" sz="2400" dirty="0"/>
          </a:p>
        </p:txBody>
      </p:sp>
      <p:sp>
        <p:nvSpPr>
          <p:cNvPr id="8" name="Rectangle 7">
            <a:extLst>
              <a:ext uri="{FF2B5EF4-FFF2-40B4-BE49-F238E27FC236}">
                <a16:creationId xmlns:a16="http://schemas.microsoft.com/office/drawing/2014/main" id="{FF2F3F40-1397-4B72-B082-792B8958A6C1}"/>
              </a:ext>
            </a:extLst>
          </p:cNvPr>
          <p:cNvSpPr/>
          <p:nvPr/>
        </p:nvSpPr>
        <p:spPr>
          <a:xfrm>
            <a:off x="437518" y="4708085"/>
            <a:ext cx="3825294" cy="1200329"/>
          </a:xfrm>
          <a:prstGeom prst="rect">
            <a:avLst/>
          </a:prstGeom>
        </p:spPr>
        <p:txBody>
          <a:bodyPr wrap="square">
            <a:spAutoFit/>
          </a:bodyPr>
          <a:lstStyle/>
          <a:p>
            <a:pPr>
              <a:buFont typeface="Arial" panose="020B0604020202020204" pitchFamily="34" charset="0"/>
              <a:buChar char="•"/>
            </a:pPr>
            <a:r>
              <a:rPr lang="en-GB" sz="2400" dirty="0">
                <a:solidFill>
                  <a:srgbClr val="000000"/>
                </a:solidFill>
              </a:rPr>
              <a:t>Partner Waitrose - three hundred and forty nine stores</a:t>
            </a:r>
            <a:endParaRPr lang="en-GB" sz="2400" dirty="0"/>
          </a:p>
        </p:txBody>
      </p:sp>
      <p:sp>
        <p:nvSpPr>
          <p:cNvPr id="9" name="TextBox 8">
            <a:extLst>
              <a:ext uri="{FF2B5EF4-FFF2-40B4-BE49-F238E27FC236}">
                <a16:creationId xmlns:a16="http://schemas.microsoft.com/office/drawing/2014/main" id="{AB590D09-9A70-426F-8314-7210349F3FC1}"/>
              </a:ext>
            </a:extLst>
          </p:cNvPr>
          <p:cNvSpPr txBox="1"/>
          <p:nvPr/>
        </p:nvSpPr>
        <p:spPr>
          <a:xfrm>
            <a:off x="4423750" y="1601886"/>
            <a:ext cx="3527759" cy="830997"/>
          </a:xfrm>
          <a:prstGeom prst="rect">
            <a:avLst/>
          </a:prstGeom>
          <a:noFill/>
          <a:ln>
            <a:solidFill>
              <a:schemeClr val="accent6">
                <a:lumMod val="50000"/>
              </a:schemeClr>
            </a:solidFill>
          </a:ln>
        </p:spPr>
        <p:txBody>
          <a:bodyPr wrap="square" rtlCol="0">
            <a:spAutoFit/>
          </a:bodyPr>
          <a:lstStyle/>
          <a:p>
            <a:pPr algn="ctr"/>
            <a:r>
              <a:rPr lang="en-GB" sz="4800" dirty="0"/>
              <a:t>Commercial</a:t>
            </a:r>
          </a:p>
        </p:txBody>
      </p:sp>
      <p:sp>
        <p:nvSpPr>
          <p:cNvPr id="10" name="Rectangle 9">
            <a:extLst>
              <a:ext uri="{FF2B5EF4-FFF2-40B4-BE49-F238E27FC236}">
                <a16:creationId xmlns:a16="http://schemas.microsoft.com/office/drawing/2014/main" id="{8F88E228-4435-4108-96A8-5476AEF34A6D}"/>
              </a:ext>
            </a:extLst>
          </p:cNvPr>
          <p:cNvSpPr/>
          <p:nvPr/>
        </p:nvSpPr>
        <p:spPr>
          <a:xfrm>
            <a:off x="4206348" y="1601886"/>
            <a:ext cx="3914274" cy="4447173"/>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F292C954-BFB7-4D5B-8ACA-2A2A056E54B9}"/>
              </a:ext>
            </a:extLst>
          </p:cNvPr>
          <p:cNvSpPr/>
          <p:nvPr/>
        </p:nvSpPr>
        <p:spPr>
          <a:xfrm>
            <a:off x="8297427" y="1580382"/>
            <a:ext cx="3749817" cy="4447173"/>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905B760-E874-4A58-A5A8-C19D7962C75D}"/>
              </a:ext>
            </a:extLst>
          </p:cNvPr>
          <p:cNvSpPr txBox="1"/>
          <p:nvPr/>
        </p:nvSpPr>
        <p:spPr>
          <a:xfrm>
            <a:off x="8433133" y="1587871"/>
            <a:ext cx="3527759" cy="830997"/>
          </a:xfrm>
          <a:prstGeom prst="rect">
            <a:avLst/>
          </a:prstGeom>
          <a:noFill/>
          <a:ln>
            <a:solidFill>
              <a:schemeClr val="accent6">
                <a:lumMod val="50000"/>
              </a:schemeClr>
            </a:solidFill>
          </a:ln>
        </p:spPr>
        <p:txBody>
          <a:bodyPr wrap="square" rtlCol="0">
            <a:spAutoFit/>
          </a:bodyPr>
          <a:lstStyle/>
          <a:p>
            <a:pPr algn="ctr"/>
            <a:r>
              <a:rPr lang="en-GB" sz="4800" dirty="0"/>
              <a:t>Distribution</a:t>
            </a:r>
          </a:p>
        </p:txBody>
      </p:sp>
      <p:sp>
        <p:nvSpPr>
          <p:cNvPr id="13" name="Rectangle 12">
            <a:extLst>
              <a:ext uri="{FF2B5EF4-FFF2-40B4-BE49-F238E27FC236}">
                <a16:creationId xmlns:a16="http://schemas.microsoft.com/office/drawing/2014/main" id="{B440D940-0249-4400-A443-0FEEE3A43D81}"/>
              </a:ext>
            </a:extLst>
          </p:cNvPr>
          <p:cNvSpPr/>
          <p:nvPr/>
        </p:nvSpPr>
        <p:spPr>
          <a:xfrm>
            <a:off x="4383153" y="2813887"/>
            <a:ext cx="3067956" cy="461665"/>
          </a:xfrm>
          <a:prstGeom prst="rect">
            <a:avLst/>
          </a:prstGeom>
        </p:spPr>
        <p:txBody>
          <a:bodyPr wrap="none">
            <a:spAutoFit/>
          </a:bodyPr>
          <a:lstStyle/>
          <a:p>
            <a:pPr>
              <a:buFont typeface="Arial" panose="020B0604020202020204" pitchFamily="34" charset="0"/>
              <a:buChar char="•"/>
            </a:pPr>
            <a:r>
              <a:rPr lang="en-GB" sz="2400" dirty="0"/>
              <a:t>Competitive discounts</a:t>
            </a:r>
          </a:p>
        </p:txBody>
      </p:sp>
      <p:sp>
        <p:nvSpPr>
          <p:cNvPr id="14" name="Rectangle 13">
            <a:extLst>
              <a:ext uri="{FF2B5EF4-FFF2-40B4-BE49-F238E27FC236}">
                <a16:creationId xmlns:a16="http://schemas.microsoft.com/office/drawing/2014/main" id="{2B01D0B1-BD98-4221-B1B4-364F3DC16586}"/>
              </a:ext>
            </a:extLst>
          </p:cNvPr>
          <p:cNvSpPr/>
          <p:nvPr/>
        </p:nvSpPr>
        <p:spPr>
          <a:xfrm>
            <a:off x="4463919" y="3572472"/>
            <a:ext cx="3052759" cy="830997"/>
          </a:xfrm>
          <a:prstGeom prst="rect">
            <a:avLst/>
          </a:prstGeom>
        </p:spPr>
        <p:txBody>
          <a:bodyPr wrap="none">
            <a:spAutoFit/>
          </a:bodyPr>
          <a:lstStyle/>
          <a:p>
            <a:pPr>
              <a:buFont typeface="Arial" panose="020B0604020202020204" pitchFamily="34" charset="0"/>
              <a:buChar char="•"/>
            </a:pPr>
            <a:r>
              <a:rPr lang="en-GB" sz="2400" dirty="0">
                <a:solidFill>
                  <a:srgbClr val="000000"/>
                </a:solidFill>
              </a:rPr>
              <a:t>Commercial solutions </a:t>
            </a:r>
          </a:p>
          <a:p>
            <a:r>
              <a:rPr lang="en-GB" sz="2400" dirty="0">
                <a:solidFill>
                  <a:srgbClr val="000000"/>
                </a:solidFill>
              </a:rPr>
              <a:t>tailored to customers'</a:t>
            </a:r>
            <a:endParaRPr lang="en-GB" sz="2400" dirty="0"/>
          </a:p>
        </p:txBody>
      </p:sp>
      <p:sp>
        <p:nvSpPr>
          <p:cNvPr id="15" name="Rectangle 14">
            <a:extLst>
              <a:ext uri="{FF2B5EF4-FFF2-40B4-BE49-F238E27FC236}">
                <a16:creationId xmlns:a16="http://schemas.microsoft.com/office/drawing/2014/main" id="{045827A9-65D0-4C64-B231-867F08DFFD50}"/>
              </a:ext>
            </a:extLst>
          </p:cNvPr>
          <p:cNvSpPr/>
          <p:nvPr/>
        </p:nvSpPr>
        <p:spPr>
          <a:xfrm>
            <a:off x="4445381" y="4594373"/>
            <a:ext cx="2943947" cy="461665"/>
          </a:xfrm>
          <a:prstGeom prst="rect">
            <a:avLst/>
          </a:prstGeom>
        </p:spPr>
        <p:txBody>
          <a:bodyPr wrap="none">
            <a:spAutoFit/>
          </a:bodyPr>
          <a:lstStyle/>
          <a:p>
            <a:pPr>
              <a:buFont typeface="Arial" panose="020B0604020202020204" pitchFamily="34" charset="0"/>
              <a:buChar char="•"/>
            </a:pPr>
            <a:r>
              <a:rPr lang="en-GB" sz="2400" dirty="0">
                <a:solidFill>
                  <a:srgbClr val="000000"/>
                </a:solidFill>
              </a:rPr>
              <a:t>User friendly website</a:t>
            </a:r>
            <a:endParaRPr lang="en-GB" sz="2400" dirty="0"/>
          </a:p>
        </p:txBody>
      </p:sp>
      <p:sp>
        <p:nvSpPr>
          <p:cNvPr id="16" name="Rectangle 15">
            <a:extLst>
              <a:ext uri="{FF2B5EF4-FFF2-40B4-BE49-F238E27FC236}">
                <a16:creationId xmlns:a16="http://schemas.microsoft.com/office/drawing/2014/main" id="{CCEE47DD-CCC4-4E1A-B404-B8FDCA8DEA21}"/>
              </a:ext>
            </a:extLst>
          </p:cNvPr>
          <p:cNvSpPr/>
          <p:nvPr/>
        </p:nvSpPr>
        <p:spPr>
          <a:xfrm>
            <a:off x="4495852" y="5367676"/>
            <a:ext cx="2922980" cy="461665"/>
          </a:xfrm>
          <a:prstGeom prst="rect">
            <a:avLst/>
          </a:prstGeom>
        </p:spPr>
        <p:txBody>
          <a:bodyPr wrap="none">
            <a:spAutoFit/>
          </a:bodyPr>
          <a:lstStyle/>
          <a:p>
            <a:pPr>
              <a:buFont typeface="Arial" panose="020B0604020202020204" pitchFamily="34" charset="0"/>
              <a:buChar char="•"/>
            </a:pPr>
            <a:r>
              <a:rPr lang="en-GB" sz="2400" dirty="0">
                <a:solidFill>
                  <a:srgbClr val="000000"/>
                </a:solidFill>
              </a:rPr>
              <a:t>Christmas campaigns</a:t>
            </a:r>
            <a:endParaRPr lang="en-GB" sz="2400" dirty="0"/>
          </a:p>
        </p:txBody>
      </p:sp>
      <p:sp>
        <p:nvSpPr>
          <p:cNvPr id="17" name="Rectangle 16">
            <a:extLst>
              <a:ext uri="{FF2B5EF4-FFF2-40B4-BE49-F238E27FC236}">
                <a16:creationId xmlns:a16="http://schemas.microsoft.com/office/drawing/2014/main" id="{3134FFD8-1308-4473-9E03-6D2878DC2F67}"/>
              </a:ext>
            </a:extLst>
          </p:cNvPr>
          <p:cNvSpPr/>
          <p:nvPr/>
        </p:nvSpPr>
        <p:spPr>
          <a:xfrm>
            <a:off x="8378193" y="2763129"/>
            <a:ext cx="3551165" cy="830997"/>
          </a:xfrm>
          <a:prstGeom prst="rect">
            <a:avLst/>
          </a:prstGeom>
        </p:spPr>
        <p:txBody>
          <a:bodyPr wrap="none">
            <a:spAutoFit/>
          </a:bodyPr>
          <a:lstStyle/>
          <a:p>
            <a:pPr>
              <a:buFont typeface="Arial" panose="020B0604020202020204" pitchFamily="34" charset="0"/>
              <a:buChar char="•"/>
            </a:pPr>
            <a:r>
              <a:rPr lang="en-GB" sz="2400" dirty="0"/>
              <a:t>Two warehouse centres in</a:t>
            </a:r>
          </a:p>
          <a:p>
            <a:r>
              <a:rPr lang="en-GB" sz="2400" dirty="0"/>
              <a:t> Magna Park campus</a:t>
            </a:r>
          </a:p>
        </p:txBody>
      </p:sp>
      <p:sp>
        <p:nvSpPr>
          <p:cNvPr id="18" name="Rectangle 17">
            <a:extLst>
              <a:ext uri="{FF2B5EF4-FFF2-40B4-BE49-F238E27FC236}">
                <a16:creationId xmlns:a16="http://schemas.microsoft.com/office/drawing/2014/main" id="{575A7610-4884-44EA-AEB5-A6EDD334D955}"/>
              </a:ext>
            </a:extLst>
          </p:cNvPr>
          <p:cNvSpPr/>
          <p:nvPr/>
        </p:nvSpPr>
        <p:spPr>
          <a:xfrm>
            <a:off x="8390352" y="3904209"/>
            <a:ext cx="3359766" cy="830997"/>
          </a:xfrm>
          <a:prstGeom prst="rect">
            <a:avLst/>
          </a:prstGeom>
        </p:spPr>
        <p:txBody>
          <a:bodyPr wrap="none">
            <a:spAutoFit/>
          </a:bodyPr>
          <a:lstStyle/>
          <a:p>
            <a:pPr>
              <a:buFont typeface="Arial" panose="020B0604020202020204" pitchFamily="34" charset="0"/>
              <a:buChar char="•"/>
            </a:pPr>
            <a:r>
              <a:rPr lang="en-GB" sz="2400" dirty="0"/>
              <a:t>Inventory management:</a:t>
            </a:r>
          </a:p>
          <a:p>
            <a:r>
              <a:rPr lang="en-GB" sz="2400" dirty="0"/>
              <a:t> partnership with KNAPP</a:t>
            </a:r>
          </a:p>
        </p:txBody>
      </p:sp>
      <p:sp>
        <p:nvSpPr>
          <p:cNvPr id="19" name="Rectangle 18">
            <a:extLst>
              <a:ext uri="{FF2B5EF4-FFF2-40B4-BE49-F238E27FC236}">
                <a16:creationId xmlns:a16="http://schemas.microsoft.com/office/drawing/2014/main" id="{14462D5F-BC4B-4AEC-9DD3-1D4AFC08D486}"/>
              </a:ext>
            </a:extLst>
          </p:cNvPr>
          <p:cNvSpPr/>
          <p:nvPr/>
        </p:nvSpPr>
        <p:spPr>
          <a:xfrm>
            <a:off x="8433133" y="5077417"/>
            <a:ext cx="3018134" cy="830997"/>
          </a:xfrm>
          <a:prstGeom prst="rect">
            <a:avLst/>
          </a:prstGeom>
        </p:spPr>
        <p:txBody>
          <a:bodyPr wrap="none">
            <a:spAutoFit/>
          </a:bodyPr>
          <a:lstStyle/>
          <a:p>
            <a:pPr>
              <a:buFont typeface="Arial" panose="020B0604020202020204" pitchFamily="34" charset="0"/>
              <a:buChar char="•"/>
            </a:pPr>
            <a:r>
              <a:rPr lang="en-GB" sz="2400" dirty="0"/>
              <a:t>Waitrose - Plastic free</a:t>
            </a:r>
          </a:p>
          <a:p>
            <a:r>
              <a:rPr lang="en-GB" sz="2400" dirty="0"/>
              <a:t> packaging</a:t>
            </a:r>
          </a:p>
        </p:txBody>
      </p:sp>
      <p:sp>
        <p:nvSpPr>
          <p:cNvPr id="20" name="Rectangle 19">
            <a:extLst>
              <a:ext uri="{FF2B5EF4-FFF2-40B4-BE49-F238E27FC236}">
                <a16:creationId xmlns:a16="http://schemas.microsoft.com/office/drawing/2014/main" id="{4E3BAA00-F38E-4FB9-B1CF-FD9BE71714FB}"/>
              </a:ext>
            </a:extLst>
          </p:cNvPr>
          <p:cNvSpPr/>
          <p:nvPr/>
        </p:nvSpPr>
        <p:spPr>
          <a:xfrm>
            <a:off x="91629" y="6223661"/>
            <a:ext cx="3932150" cy="584775"/>
          </a:xfrm>
          <a:prstGeom prst="rect">
            <a:avLst/>
          </a:prstGeom>
        </p:spPr>
        <p:txBody>
          <a:bodyPr wrap="square">
            <a:spAutoFit/>
          </a:bodyPr>
          <a:lstStyle/>
          <a:p>
            <a:r>
              <a:rPr lang="en-GB" sz="1600" dirty="0"/>
              <a:t>(John Lewis PLC, 2018; John Lewis Partnership Plc 2019;  Drapers online, 2016)</a:t>
            </a:r>
          </a:p>
        </p:txBody>
      </p:sp>
      <p:sp>
        <p:nvSpPr>
          <p:cNvPr id="21" name="Rectangle 20">
            <a:extLst>
              <a:ext uri="{FF2B5EF4-FFF2-40B4-BE49-F238E27FC236}">
                <a16:creationId xmlns:a16="http://schemas.microsoft.com/office/drawing/2014/main" id="{7B4B3745-8F23-43AA-802B-6BB5A2547B94}"/>
              </a:ext>
            </a:extLst>
          </p:cNvPr>
          <p:cNvSpPr/>
          <p:nvPr/>
        </p:nvSpPr>
        <p:spPr>
          <a:xfrm>
            <a:off x="4206349" y="6226520"/>
            <a:ext cx="3914274" cy="584775"/>
          </a:xfrm>
          <a:prstGeom prst="rect">
            <a:avLst/>
          </a:prstGeom>
        </p:spPr>
        <p:txBody>
          <a:bodyPr wrap="square">
            <a:spAutoFit/>
          </a:bodyPr>
          <a:lstStyle/>
          <a:p>
            <a:r>
              <a:rPr lang="en-GB" sz="1600" dirty="0"/>
              <a:t>(John Lewis PLC, 2018 &amp; John Lewis Partnership Plc 2019)</a:t>
            </a:r>
          </a:p>
        </p:txBody>
      </p:sp>
      <p:sp>
        <p:nvSpPr>
          <p:cNvPr id="22" name="Rectangle 21">
            <a:extLst>
              <a:ext uri="{FF2B5EF4-FFF2-40B4-BE49-F238E27FC236}">
                <a16:creationId xmlns:a16="http://schemas.microsoft.com/office/drawing/2014/main" id="{8794DD72-A02E-41E6-948B-0FE59C0B0929}"/>
              </a:ext>
            </a:extLst>
          </p:cNvPr>
          <p:cNvSpPr/>
          <p:nvPr/>
        </p:nvSpPr>
        <p:spPr>
          <a:xfrm>
            <a:off x="8278866" y="6061267"/>
            <a:ext cx="3749817" cy="830997"/>
          </a:xfrm>
          <a:prstGeom prst="rect">
            <a:avLst/>
          </a:prstGeom>
        </p:spPr>
        <p:txBody>
          <a:bodyPr wrap="square">
            <a:spAutoFit/>
          </a:bodyPr>
          <a:lstStyle/>
          <a:p>
            <a:r>
              <a:rPr lang="en-GB" sz="1600" dirty="0"/>
              <a:t>(John Lewis PLC, 2018; John Lewis Partnership Plc 2019; Gee, 2015; Post and parcel, 2016)</a:t>
            </a:r>
          </a:p>
        </p:txBody>
      </p:sp>
      <p:sp>
        <p:nvSpPr>
          <p:cNvPr id="23" name="Slide Number Placeholder 22">
            <a:extLst>
              <a:ext uri="{FF2B5EF4-FFF2-40B4-BE49-F238E27FC236}">
                <a16:creationId xmlns:a16="http://schemas.microsoft.com/office/drawing/2014/main" id="{D83950D3-D179-47F8-BB5A-E5BD166AD07D}"/>
              </a:ext>
            </a:extLst>
          </p:cNvPr>
          <p:cNvSpPr>
            <a:spLocks noGrp="1"/>
          </p:cNvSpPr>
          <p:nvPr>
            <p:ph type="sldNum" sz="quarter" idx="12"/>
          </p:nvPr>
        </p:nvSpPr>
        <p:spPr/>
        <p:txBody>
          <a:bodyPr/>
          <a:lstStyle/>
          <a:p>
            <a:fld id="{1A60758B-FCAC-4471-AD61-00F1013F96B3}" type="slidenum">
              <a:rPr lang="en-GB" smtClean="0"/>
              <a:t>25</a:t>
            </a:fld>
            <a:endParaRPr lang="en-GB"/>
          </a:p>
        </p:txBody>
      </p:sp>
    </p:spTree>
    <p:extLst>
      <p:ext uri="{BB962C8B-B14F-4D97-AF65-F5344CB8AC3E}">
        <p14:creationId xmlns:p14="http://schemas.microsoft.com/office/powerpoint/2010/main" val="629464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C8F30A-FE87-4B1A-87F1-C112F0EC55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C10B2935-BF60-42A8-88EB-5C65917BAD10}"/>
              </a:ext>
            </a:extLst>
          </p:cNvPr>
          <p:cNvSpPr>
            <a:spLocks noGrp="1"/>
          </p:cNvSpPr>
          <p:nvPr>
            <p:ph type="sldNum" sz="quarter" idx="12"/>
          </p:nvPr>
        </p:nvSpPr>
        <p:spPr/>
        <p:txBody>
          <a:bodyPr/>
          <a:lstStyle/>
          <a:p>
            <a:fld id="{1A60758B-FCAC-4471-AD61-00F1013F96B3}" type="slidenum">
              <a:rPr lang="en-GB" smtClean="0"/>
              <a:t>26</a:t>
            </a:fld>
            <a:endParaRPr lang="en-GB"/>
          </a:p>
        </p:txBody>
      </p:sp>
    </p:spTree>
    <p:extLst>
      <p:ext uri="{BB962C8B-B14F-4D97-AF65-F5344CB8AC3E}">
        <p14:creationId xmlns:p14="http://schemas.microsoft.com/office/powerpoint/2010/main" val="2583315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5EA092-771F-4CFA-A0A9-90CD24EAA5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7706342F-F19C-4B43-870B-CB8CCAEAD640}"/>
              </a:ext>
            </a:extLst>
          </p:cNvPr>
          <p:cNvSpPr>
            <a:spLocks noGrp="1"/>
          </p:cNvSpPr>
          <p:nvPr>
            <p:ph type="sldNum" sz="quarter" idx="12"/>
          </p:nvPr>
        </p:nvSpPr>
        <p:spPr/>
        <p:txBody>
          <a:bodyPr/>
          <a:lstStyle/>
          <a:p>
            <a:fld id="{1A60758B-FCAC-4471-AD61-00F1013F96B3}" type="slidenum">
              <a:rPr lang="en-GB" smtClean="0"/>
              <a:t>27</a:t>
            </a:fld>
            <a:endParaRPr lang="en-GB"/>
          </a:p>
        </p:txBody>
      </p:sp>
    </p:spTree>
    <p:extLst>
      <p:ext uri="{BB962C8B-B14F-4D97-AF65-F5344CB8AC3E}">
        <p14:creationId xmlns:p14="http://schemas.microsoft.com/office/powerpoint/2010/main" val="7780560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30B1D9-0D25-48D5-80C8-6E18608B7A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E324FC81-182C-412F-9EBD-493D2F945CDF}"/>
              </a:ext>
            </a:extLst>
          </p:cNvPr>
          <p:cNvSpPr>
            <a:spLocks noGrp="1"/>
          </p:cNvSpPr>
          <p:nvPr>
            <p:ph type="sldNum" sz="quarter" idx="12"/>
          </p:nvPr>
        </p:nvSpPr>
        <p:spPr/>
        <p:txBody>
          <a:bodyPr/>
          <a:lstStyle/>
          <a:p>
            <a:fld id="{1A60758B-FCAC-4471-AD61-00F1013F96B3}" type="slidenum">
              <a:rPr lang="en-GB" smtClean="0"/>
              <a:t>28</a:t>
            </a:fld>
            <a:endParaRPr lang="en-GB"/>
          </a:p>
        </p:txBody>
      </p:sp>
    </p:spTree>
    <p:extLst>
      <p:ext uri="{BB962C8B-B14F-4D97-AF65-F5344CB8AC3E}">
        <p14:creationId xmlns:p14="http://schemas.microsoft.com/office/powerpoint/2010/main" val="37978635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D39D30-FD21-4A28-9F2A-E2AF67C209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8C1B2855-BBC6-4DF0-B54E-C405CDEE4EAF}"/>
              </a:ext>
            </a:extLst>
          </p:cNvPr>
          <p:cNvSpPr>
            <a:spLocks noGrp="1"/>
          </p:cNvSpPr>
          <p:nvPr>
            <p:ph type="sldNum" sz="quarter" idx="12"/>
          </p:nvPr>
        </p:nvSpPr>
        <p:spPr/>
        <p:txBody>
          <a:bodyPr/>
          <a:lstStyle/>
          <a:p>
            <a:fld id="{1A60758B-FCAC-4471-AD61-00F1013F96B3}" type="slidenum">
              <a:rPr lang="en-GB" smtClean="0"/>
              <a:t>29</a:t>
            </a:fld>
            <a:endParaRPr lang="en-GB"/>
          </a:p>
        </p:txBody>
      </p:sp>
    </p:spTree>
    <p:extLst>
      <p:ext uri="{BB962C8B-B14F-4D97-AF65-F5344CB8AC3E}">
        <p14:creationId xmlns:p14="http://schemas.microsoft.com/office/powerpoint/2010/main" val="384909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C4A3DF-6B85-4078-B924-DF8BC14A75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D6B8D4DE-97E3-450D-8291-0CB42C4101F1}"/>
              </a:ext>
            </a:extLst>
          </p:cNvPr>
          <p:cNvSpPr>
            <a:spLocks noGrp="1"/>
          </p:cNvSpPr>
          <p:nvPr>
            <p:ph type="sldNum" sz="quarter" idx="12"/>
          </p:nvPr>
        </p:nvSpPr>
        <p:spPr/>
        <p:txBody>
          <a:bodyPr/>
          <a:lstStyle/>
          <a:p>
            <a:fld id="{1A60758B-FCAC-4471-AD61-00F1013F96B3}" type="slidenum">
              <a:rPr lang="en-GB" smtClean="0"/>
              <a:t>30</a:t>
            </a:fld>
            <a:endParaRPr lang="en-GB"/>
          </a:p>
        </p:txBody>
      </p:sp>
    </p:spTree>
    <p:extLst>
      <p:ext uri="{BB962C8B-B14F-4D97-AF65-F5344CB8AC3E}">
        <p14:creationId xmlns:p14="http://schemas.microsoft.com/office/powerpoint/2010/main" val="42765051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1450AB-3F78-4CC6-A669-0BDFBFC3E5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82992AA9-5895-4359-A436-A01473CE3464}"/>
              </a:ext>
            </a:extLst>
          </p:cNvPr>
          <p:cNvSpPr>
            <a:spLocks noGrp="1"/>
          </p:cNvSpPr>
          <p:nvPr>
            <p:ph type="sldNum" sz="quarter" idx="12"/>
          </p:nvPr>
        </p:nvSpPr>
        <p:spPr/>
        <p:txBody>
          <a:bodyPr/>
          <a:lstStyle/>
          <a:p>
            <a:fld id="{1A60758B-FCAC-4471-AD61-00F1013F96B3}" type="slidenum">
              <a:rPr lang="en-GB" smtClean="0"/>
              <a:t>31</a:t>
            </a:fld>
            <a:endParaRPr lang="en-GB"/>
          </a:p>
        </p:txBody>
      </p:sp>
    </p:spTree>
    <p:extLst>
      <p:ext uri="{BB962C8B-B14F-4D97-AF65-F5344CB8AC3E}">
        <p14:creationId xmlns:p14="http://schemas.microsoft.com/office/powerpoint/2010/main" val="39743172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E46216-BE9C-4F68-BD04-A6222A25EF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0D558F2F-3ED0-4D24-92C3-D04421E1A6D2}"/>
              </a:ext>
            </a:extLst>
          </p:cNvPr>
          <p:cNvSpPr>
            <a:spLocks noGrp="1"/>
          </p:cNvSpPr>
          <p:nvPr>
            <p:ph type="sldNum" sz="quarter" idx="12"/>
          </p:nvPr>
        </p:nvSpPr>
        <p:spPr/>
        <p:txBody>
          <a:bodyPr/>
          <a:lstStyle/>
          <a:p>
            <a:fld id="{1A60758B-FCAC-4471-AD61-00F1013F96B3}" type="slidenum">
              <a:rPr lang="en-GB" smtClean="0"/>
              <a:t>32</a:t>
            </a:fld>
            <a:endParaRPr lang="en-GB"/>
          </a:p>
        </p:txBody>
      </p:sp>
    </p:spTree>
    <p:extLst>
      <p:ext uri="{BB962C8B-B14F-4D97-AF65-F5344CB8AC3E}">
        <p14:creationId xmlns:p14="http://schemas.microsoft.com/office/powerpoint/2010/main" val="2812204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06715E-9CD6-4620-9B08-0D3C42CA8A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1986C67B-CAE0-4B24-A7F3-9A9F48127C66}"/>
              </a:ext>
            </a:extLst>
          </p:cNvPr>
          <p:cNvSpPr>
            <a:spLocks noGrp="1"/>
          </p:cNvSpPr>
          <p:nvPr>
            <p:ph type="sldNum" sz="quarter" idx="12"/>
          </p:nvPr>
        </p:nvSpPr>
        <p:spPr/>
        <p:txBody>
          <a:bodyPr/>
          <a:lstStyle/>
          <a:p>
            <a:fld id="{1A60758B-FCAC-4471-AD61-00F1013F96B3}" type="slidenum">
              <a:rPr lang="en-GB" smtClean="0"/>
              <a:t>33</a:t>
            </a:fld>
            <a:endParaRPr lang="en-GB"/>
          </a:p>
        </p:txBody>
      </p:sp>
    </p:spTree>
    <p:extLst>
      <p:ext uri="{BB962C8B-B14F-4D97-AF65-F5344CB8AC3E}">
        <p14:creationId xmlns:p14="http://schemas.microsoft.com/office/powerpoint/2010/main" val="17198949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688B50-2CCE-4015-9C8C-89955519B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440AEF23-1244-4F6C-9C43-E473BDFE4E4B}"/>
              </a:ext>
            </a:extLst>
          </p:cNvPr>
          <p:cNvSpPr>
            <a:spLocks noGrp="1"/>
          </p:cNvSpPr>
          <p:nvPr>
            <p:ph type="sldNum" sz="quarter" idx="12"/>
          </p:nvPr>
        </p:nvSpPr>
        <p:spPr/>
        <p:txBody>
          <a:bodyPr/>
          <a:lstStyle/>
          <a:p>
            <a:fld id="{1A60758B-FCAC-4471-AD61-00F1013F96B3}" type="slidenum">
              <a:rPr lang="en-GB" smtClean="0"/>
              <a:t>34</a:t>
            </a:fld>
            <a:endParaRPr lang="en-GB"/>
          </a:p>
        </p:txBody>
      </p:sp>
    </p:spTree>
    <p:extLst>
      <p:ext uri="{BB962C8B-B14F-4D97-AF65-F5344CB8AC3E}">
        <p14:creationId xmlns:p14="http://schemas.microsoft.com/office/powerpoint/2010/main" val="28363694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C4DA6B-FEEF-48FE-9E13-900A2CB80335}"/>
              </a:ext>
            </a:extLst>
          </p:cNvPr>
          <p:cNvSpPr/>
          <p:nvPr/>
        </p:nvSpPr>
        <p:spPr>
          <a:xfrm>
            <a:off x="1342239" y="485775"/>
            <a:ext cx="9903993" cy="830997"/>
          </a:xfrm>
          <a:prstGeom prst="rect">
            <a:avLst/>
          </a:prstGeom>
        </p:spPr>
        <p:txBody>
          <a:bodyPr wrap="none">
            <a:spAutoFit/>
          </a:bodyPr>
          <a:lstStyle/>
          <a:p>
            <a:r>
              <a:rPr lang="en-GB" sz="4800" b="1" dirty="0">
                <a:solidFill>
                  <a:schemeClr val="accent6">
                    <a:lumMod val="50000"/>
                  </a:schemeClr>
                </a:solidFill>
                <a:latin typeface="+mj-lt"/>
              </a:rPr>
              <a:t>John Lewis KMS: Areas for improvement</a:t>
            </a:r>
          </a:p>
        </p:txBody>
      </p:sp>
      <p:sp>
        <p:nvSpPr>
          <p:cNvPr id="3" name="Rectangle 2">
            <a:extLst>
              <a:ext uri="{FF2B5EF4-FFF2-40B4-BE49-F238E27FC236}">
                <a16:creationId xmlns:a16="http://schemas.microsoft.com/office/drawing/2014/main" id="{7BC0202D-EDD2-422F-AD7A-EAB999CACECA}"/>
              </a:ext>
            </a:extLst>
          </p:cNvPr>
          <p:cNvSpPr/>
          <p:nvPr/>
        </p:nvSpPr>
        <p:spPr>
          <a:xfrm>
            <a:off x="0" y="4857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4" name="Title 1">
            <a:extLst>
              <a:ext uri="{FF2B5EF4-FFF2-40B4-BE49-F238E27FC236}">
                <a16:creationId xmlns:a16="http://schemas.microsoft.com/office/drawing/2014/main" id="{8E92B528-07BC-4A8E-A3C8-B7F4F847E1EF}"/>
              </a:ext>
            </a:extLst>
          </p:cNvPr>
          <p:cNvSpPr txBox="1">
            <a:spLocks/>
          </p:cNvSpPr>
          <p:nvPr/>
        </p:nvSpPr>
        <p:spPr>
          <a:xfrm>
            <a:off x="1010953" y="474245"/>
            <a:ext cx="10885710" cy="722943"/>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000" b="1" dirty="0">
              <a:solidFill>
                <a:schemeClr val="accent6">
                  <a:lumMod val="50000"/>
                </a:schemeClr>
              </a:solidFill>
            </a:endParaRPr>
          </a:p>
        </p:txBody>
      </p:sp>
      <p:sp>
        <p:nvSpPr>
          <p:cNvPr id="5" name="Rectangle 4">
            <a:extLst>
              <a:ext uri="{FF2B5EF4-FFF2-40B4-BE49-F238E27FC236}">
                <a16:creationId xmlns:a16="http://schemas.microsoft.com/office/drawing/2014/main" id="{3BF8A3FB-2D9B-4AF5-97E7-AAD7D387CE61}"/>
              </a:ext>
            </a:extLst>
          </p:cNvPr>
          <p:cNvSpPr/>
          <p:nvPr/>
        </p:nvSpPr>
        <p:spPr>
          <a:xfrm>
            <a:off x="368968" y="1997839"/>
            <a:ext cx="11527695" cy="3970318"/>
          </a:xfrm>
          <a:prstGeom prst="rect">
            <a:avLst/>
          </a:prstGeom>
        </p:spPr>
        <p:txBody>
          <a:bodyPr wrap="square">
            <a:spAutoFit/>
          </a:bodyPr>
          <a:lstStyle/>
          <a:p>
            <a:pPr marL="457200" indent="-457200">
              <a:buClr>
                <a:schemeClr val="accent6">
                  <a:lumMod val="50000"/>
                </a:schemeClr>
              </a:buClr>
              <a:buSzPct val="150000"/>
              <a:buFont typeface="Century Gothic" panose="020B0502020202020204" pitchFamily="34" charset="0"/>
              <a:buChar char="►"/>
            </a:pPr>
            <a:r>
              <a:rPr lang="en-GB" sz="2800" dirty="0">
                <a:solidFill>
                  <a:srgbClr val="000000"/>
                </a:solidFill>
              </a:rPr>
              <a:t>Use knowledge systems to find ways into the international market as there is a lack of international stores – overall they have 51 stores, 12 worldwide</a:t>
            </a:r>
            <a:endParaRPr lang="en-GB" sz="2800" dirty="0"/>
          </a:p>
          <a:p>
            <a:pPr>
              <a:buClr>
                <a:schemeClr val="accent6">
                  <a:lumMod val="50000"/>
                </a:schemeClr>
              </a:buClr>
              <a:buSzPct val="150000"/>
            </a:pPr>
            <a:endParaRPr lang="en-GB" sz="2800" dirty="0"/>
          </a:p>
          <a:p>
            <a:pPr marL="457200" indent="-457200">
              <a:buClr>
                <a:schemeClr val="accent6">
                  <a:lumMod val="50000"/>
                </a:schemeClr>
              </a:buClr>
              <a:buSzPct val="150000"/>
              <a:buFont typeface="Century Gothic" panose="020B0502020202020204" pitchFamily="34" charset="0"/>
              <a:buChar char="►"/>
            </a:pPr>
            <a:r>
              <a:rPr lang="en-GB" sz="2800" dirty="0">
                <a:solidFill>
                  <a:srgbClr val="000000"/>
                </a:solidFill>
              </a:rPr>
              <a:t>Their partner Waitrose starts campaigning earlier than they do in John Lewis stores – use knowledge of customer demands to campaign earlier, in line with Waitrose.   </a:t>
            </a:r>
            <a:endParaRPr lang="en-GB" sz="2800" dirty="0"/>
          </a:p>
          <a:p>
            <a:pPr>
              <a:buClr>
                <a:schemeClr val="accent6">
                  <a:lumMod val="50000"/>
                </a:schemeClr>
              </a:buClr>
              <a:buSzPct val="150000"/>
            </a:pPr>
            <a:endParaRPr lang="en-GB" sz="2800" dirty="0"/>
          </a:p>
          <a:p>
            <a:pPr marL="457200" indent="-457200">
              <a:buClr>
                <a:schemeClr val="accent6">
                  <a:lumMod val="50000"/>
                </a:schemeClr>
              </a:buClr>
              <a:buSzPct val="150000"/>
              <a:buFont typeface="Century Gothic" panose="020B0502020202020204" pitchFamily="34" charset="0"/>
              <a:buChar char="►"/>
            </a:pPr>
            <a:r>
              <a:rPr lang="en-GB" sz="2800" dirty="0">
                <a:solidFill>
                  <a:srgbClr val="000000"/>
                </a:solidFill>
              </a:rPr>
              <a:t>Small decrease in high spending customers 2018/2019 – Use this knowledge to compete with the market </a:t>
            </a:r>
            <a:endParaRPr lang="en-GB" sz="2800" dirty="0"/>
          </a:p>
        </p:txBody>
      </p:sp>
      <p:sp>
        <p:nvSpPr>
          <p:cNvPr id="6" name="Rectangle 5">
            <a:extLst>
              <a:ext uri="{FF2B5EF4-FFF2-40B4-BE49-F238E27FC236}">
                <a16:creationId xmlns:a16="http://schemas.microsoft.com/office/drawing/2014/main" id="{D36BB4AC-8AFD-4BF6-923E-09AE883CA550}"/>
              </a:ext>
            </a:extLst>
          </p:cNvPr>
          <p:cNvSpPr/>
          <p:nvPr/>
        </p:nvSpPr>
        <p:spPr>
          <a:xfrm>
            <a:off x="771525" y="6439375"/>
            <a:ext cx="3366691" cy="400110"/>
          </a:xfrm>
          <a:prstGeom prst="rect">
            <a:avLst/>
          </a:prstGeom>
        </p:spPr>
        <p:txBody>
          <a:bodyPr wrap="none">
            <a:spAutoFit/>
          </a:bodyPr>
          <a:lstStyle/>
          <a:p>
            <a:r>
              <a:rPr lang="en-GB" sz="2000" dirty="0"/>
              <a:t>(John Lewis Partnership, 2019)</a:t>
            </a:r>
          </a:p>
        </p:txBody>
      </p:sp>
      <p:sp>
        <p:nvSpPr>
          <p:cNvPr id="7" name="Rectangle 6">
            <a:extLst>
              <a:ext uri="{FF2B5EF4-FFF2-40B4-BE49-F238E27FC236}">
                <a16:creationId xmlns:a16="http://schemas.microsoft.com/office/drawing/2014/main" id="{DE5AAE77-347E-4AFE-BA49-87629598BAA7}"/>
              </a:ext>
            </a:extLst>
          </p:cNvPr>
          <p:cNvSpPr/>
          <p:nvPr/>
        </p:nvSpPr>
        <p:spPr>
          <a:xfrm>
            <a:off x="368968" y="1876926"/>
            <a:ext cx="11646569" cy="4091231"/>
          </a:xfrm>
          <a:prstGeom prst="rect">
            <a:avLst/>
          </a:prstGeom>
          <a:solidFill>
            <a:schemeClr val="bg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lide Number Placeholder 7">
            <a:extLst>
              <a:ext uri="{FF2B5EF4-FFF2-40B4-BE49-F238E27FC236}">
                <a16:creationId xmlns:a16="http://schemas.microsoft.com/office/drawing/2014/main" id="{1E730484-6B7B-4B9B-97CF-078BE1730B6D}"/>
              </a:ext>
            </a:extLst>
          </p:cNvPr>
          <p:cNvSpPr>
            <a:spLocks noGrp="1"/>
          </p:cNvSpPr>
          <p:nvPr>
            <p:ph type="sldNum" sz="quarter" idx="12"/>
          </p:nvPr>
        </p:nvSpPr>
        <p:spPr/>
        <p:txBody>
          <a:bodyPr/>
          <a:lstStyle/>
          <a:p>
            <a:fld id="{1A60758B-FCAC-4471-AD61-00F1013F96B3}" type="slidenum">
              <a:rPr lang="en-GB" smtClean="0"/>
              <a:t>35</a:t>
            </a:fld>
            <a:endParaRPr lang="en-GB"/>
          </a:p>
        </p:txBody>
      </p:sp>
    </p:spTree>
    <p:extLst>
      <p:ext uri="{BB962C8B-B14F-4D97-AF65-F5344CB8AC3E}">
        <p14:creationId xmlns:p14="http://schemas.microsoft.com/office/powerpoint/2010/main" val="20274376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78B46B-9D03-449B-8132-2A2287792E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4" name="Slide Number Placeholder 3">
            <a:extLst>
              <a:ext uri="{FF2B5EF4-FFF2-40B4-BE49-F238E27FC236}">
                <a16:creationId xmlns:a16="http://schemas.microsoft.com/office/drawing/2014/main" id="{5DA6797F-BB5C-40F7-8574-73F6520908D0}"/>
              </a:ext>
            </a:extLst>
          </p:cNvPr>
          <p:cNvSpPr>
            <a:spLocks noGrp="1"/>
          </p:cNvSpPr>
          <p:nvPr>
            <p:ph type="sldNum" sz="quarter" idx="12"/>
          </p:nvPr>
        </p:nvSpPr>
        <p:spPr/>
        <p:txBody>
          <a:bodyPr/>
          <a:lstStyle/>
          <a:p>
            <a:fld id="{1A60758B-FCAC-4471-AD61-00F1013F96B3}" type="slidenum">
              <a:rPr lang="en-GB" smtClean="0"/>
              <a:t>36</a:t>
            </a:fld>
            <a:endParaRPr lang="en-GB"/>
          </a:p>
        </p:txBody>
      </p:sp>
    </p:spTree>
    <p:extLst>
      <p:ext uri="{BB962C8B-B14F-4D97-AF65-F5344CB8AC3E}">
        <p14:creationId xmlns:p14="http://schemas.microsoft.com/office/powerpoint/2010/main" val="24716609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F0638E2D-AE17-49A5-B518-4C073ADB68F8}"/>
              </a:ext>
            </a:extLst>
          </p:cNvPr>
          <p:cNvSpPr>
            <a:spLocks noChangeArrowheads="1"/>
          </p:cNvSpPr>
          <p:nvPr/>
        </p:nvSpPr>
        <p:spPr bwMode="auto">
          <a:xfrm>
            <a:off x="283148" y="1166931"/>
            <a:ext cx="11625704"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GB" dirty="0"/>
              <a:t>APM (2019). </a:t>
            </a:r>
            <a:r>
              <a:rPr lang="en-GB" i="1" dirty="0"/>
              <a:t>What is knowledge management? | Association for Project Management</a:t>
            </a:r>
            <a:r>
              <a:rPr lang="en-GB" dirty="0"/>
              <a:t>. [online] Apm.org.uk. Available at: </a:t>
            </a:r>
            <a:r>
              <a:rPr lang="en-GB" u="sng" dirty="0"/>
              <a:t>https://www.apm.org.uk/body-of-knowledge/context/governance/knowledge-management/ </a:t>
            </a:r>
          </a:p>
          <a:p>
            <a:pPr eaLnBrk="0" fontAlgn="base" hangingPunct="0">
              <a:spcBef>
                <a:spcPct val="0"/>
              </a:spcBef>
              <a:spcAft>
                <a:spcPct val="0"/>
              </a:spcAft>
            </a:pPr>
            <a:r>
              <a:rPr lang="en-GB" dirty="0"/>
              <a:t>[Accessed 28 May 2019].</a:t>
            </a:r>
          </a:p>
          <a:p>
            <a:pPr eaLnBrk="0" fontAlgn="base" hangingPunct="0">
              <a:spcBef>
                <a:spcPct val="0"/>
              </a:spcBef>
              <a:spcAft>
                <a:spcPct val="0"/>
              </a:spcAft>
            </a:pPr>
            <a:endParaRPr lang="en-GB" dirty="0"/>
          </a:p>
          <a:p>
            <a:pPr eaLnBrk="0" fontAlgn="base" hangingPunct="0">
              <a:spcBef>
                <a:spcPct val="0"/>
              </a:spcBef>
              <a:spcAft>
                <a:spcPct val="0"/>
              </a:spcAft>
            </a:pPr>
            <a:r>
              <a:rPr lang="en-GB" dirty="0"/>
              <a:t>Cathcart, A. (2009) </a:t>
            </a:r>
            <a:r>
              <a:rPr lang="en-GB" i="1" dirty="0"/>
              <a:t>Directing Democracy: The Case of the John Lewis Partnership</a:t>
            </a:r>
            <a:r>
              <a:rPr lang="en-GB" dirty="0"/>
              <a:t>. </a:t>
            </a:r>
            <a:r>
              <a:rPr lang="en-GB" i="1" dirty="0"/>
              <a:t> </a:t>
            </a:r>
            <a:r>
              <a:rPr lang="en-GB" dirty="0"/>
              <a:t>Leicester. University of Leicester</a:t>
            </a:r>
            <a:r>
              <a:rPr lang="en-GB" i="1" dirty="0"/>
              <a:t> </a:t>
            </a:r>
            <a:endParaRPr lang="en-GB" dirty="0"/>
          </a:p>
          <a:p>
            <a:pPr eaLnBrk="0" fontAlgn="base" hangingPunct="0">
              <a:spcBef>
                <a:spcPct val="0"/>
              </a:spcBef>
              <a:spcAft>
                <a:spcPct val="0"/>
              </a:spcAft>
            </a:pPr>
            <a:endParaRPr lang="en-US" dirty="0"/>
          </a:p>
          <a:p>
            <a:pPr eaLnBrk="0" fontAlgn="base" hangingPunct="0">
              <a:spcBef>
                <a:spcPct val="0"/>
              </a:spcBef>
              <a:spcAft>
                <a:spcPct val="0"/>
              </a:spcAft>
            </a:pPr>
            <a:r>
              <a:rPr lang="en-US" dirty="0" err="1"/>
              <a:t>Collomb</a:t>
            </a:r>
            <a:r>
              <a:rPr lang="en-US" dirty="0"/>
              <a:t>, J. (2018). </a:t>
            </a:r>
            <a:r>
              <a:rPr lang="en-US" i="1" dirty="0"/>
              <a:t>How Knowledge Management Improves Customer Relations. </a:t>
            </a:r>
            <a:r>
              <a:rPr lang="en-US" dirty="0"/>
              <a:t>[Online] </a:t>
            </a:r>
            <a:br>
              <a:rPr lang="en-US" dirty="0"/>
            </a:br>
            <a:r>
              <a:rPr lang="en-US" dirty="0"/>
              <a:t>Available at: </a:t>
            </a:r>
            <a:r>
              <a:rPr lang="en-US" u="sng" dirty="0"/>
              <a:t>https://www.myfeelback.com/en/blog/knowledge-management-improves-customer-relations</a:t>
            </a:r>
            <a:br>
              <a:rPr lang="en-US" dirty="0"/>
            </a:br>
            <a:r>
              <a:rPr lang="en-US" dirty="0"/>
              <a:t>[Accessed 26 05 2019].</a:t>
            </a:r>
            <a:endParaRPr lang="en-GB" dirty="0"/>
          </a:p>
          <a:p>
            <a:pPr eaLnBrk="0" fontAlgn="base" hangingPunct="0">
              <a:spcBef>
                <a:spcPct val="0"/>
              </a:spcBef>
              <a:spcAft>
                <a:spcPct val="0"/>
              </a:spcAft>
            </a:pPr>
            <a:endParaRPr lang="en-GB" dirty="0"/>
          </a:p>
          <a:p>
            <a:pPr eaLnBrk="0" fontAlgn="base" hangingPunct="0">
              <a:spcBef>
                <a:spcPct val="0"/>
              </a:spcBef>
              <a:spcAft>
                <a:spcPct val="0"/>
              </a:spcAft>
            </a:pPr>
            <a:r>
              <a:rPr lang="en-GB" dirty="0"/>
              <a:t>Cross, R. (1998). Managing for knowledge: managing for growth. </a:t>
            </a:r>
            <a:r>
              <a:rPr lang="en-GB" i="1" dirty="0"/>
              <a:t>Knowledge Management</a:t>
            </a:r>
            <a:r>
              <a:rPr lang="en-GB" dirty="0"/>
              <a:t>, 1(3), pp.9-13.</a:t>
            </a:r>
          </a:p>
          <a:p>
            <a:pPr eaLnBrk="0" fontAlgn="base" hangingPunct="0">
              <a:spcBef>
                <a:spcPct val="0"/>
              </a:spcBef>
              <a:spcAft>
                <a:spcPct val="0"/>
              </a:spcAft>
            </a:pPr>
            <a:endParaRPr lang="en-US" dirty="0"/>
          </a:p>
          <a:p>
            <a:pPr eaLnBrk="0" fontAlgn="base" hangingPunct="0">
              <a:spcBef>
                <a:spcPct val="0"/>
              </a:spcBef>
              <a:spcAft>
                <a:spcPct val="0"/>
              </a:spcAft>
            </a:pPr>
            <a:r>
              <a:rPr lang="en-US" dirty="0"/>
              <a:t>Dudovskiy, J. (2012). </a:t>
            </a:r>
            <a:r>
              <a:rPr lang="en-US" i="1" dirty="0"/>
              <a:t>John Lewis SWOT Analysis. </a:t>
            </a:r>
            <a:r>
              <a:rPr lang="en-US" dirty="0"/>
              <a:t>[Online] </a:t>
            </a:r>
            <a:br>
              <a:rPr lang="en-US" dirty="0"/>
            </a:br>
            <a:r>
              <a:rPr lang="en-US" dirty="0"/>
              <a:t>Available at: </a:t>
            </a:r>
            <a:r>
              <a:rPr lang="en-US" u="sng" dirty="0"/>
              <a:t>https://research-methodology.net/john-lewis-swot-analysis/</a:t>
            </a:r>
            <a:br>
              <a:rPr lang="en-US" dirty="0"/>
            </a:br>
            <a:r>
              <a:rPr lang="en-US" dirty="0"/>
              <a:t>[Accessed 06 06 2019].</a:t>
            </a:r>
            <a:endParaRPr lang="en-GB" dirty="0"/>
          </a:p>
          <a:p>
            <a:endParaRPr lang="en-GB" dirty="0"/>
          </a:p>
          <a:p>
            <a:r>
              <a:rPr lang="en-GB" dirty="0"/>
              <a:t>Drapers Online. (2016). </a:t>
            </a:r>
            <a:r>
              <a:rPr lang="en-GB" i="1" dirty="0"/>
              <a:t>Drapers interview: Simon Russell, retail operations development director at John Lewis</a:t>
            </a:r>
            <a:r>
              <a:rPr lang="en-GB" dirty="0"/>
              <a:t>, [Online video]. </a:t>
            </a:r>
          </a:p>
          <a:p>
            <a:r>
              <a:rPr lang="en-GB" dirty="0"/>
              <a:t>Available at: </a:t>
            </a:r>
            <a:r>
              <a:rPr lang="en-GB" u="sng" dirty="0"/>
              <a:t>https://www.youtube.com/watch?v=rL4-MYqzjVo</a:t>
            </a:r>
            <a:r>
              <a:rPr lang="en-GB" dirty="0"/>
              <a:t>,</a:t>
            </a:r>
          </a:p>
          <a:p>
            <a:r>
              <a:rPr lang="en-GB" dirty="0"/>
              <a:t>[Accessed: 31.05.2019]</a:t>
            </a:r>
            <a:r>
              <a:rPr lang="en-US" dirty="0"/>
              <a:t>.</a:t>
            </a:r>
            <a:endParaRPr lang="en-GB" dirty="0"/>
          </a:p>
        </p:txBody>
      </p:sp>
      <p:sp>
        <p:nvSpPr>
          <p:cNvPr id="3" name="Rectangle 2">
            <a:extLst>
              <a:ext uri="{FF2B5EF4-FFF2-40B4-BE49-F238E27FC236}">
                <a16:creationId xmlns:a16="http://schemas.microsoft.com/office/drawing/2014/main" id="{A87A51E5-DA60-418E-9E22-00EA6102D3EA}"/>
              </a:ext>
            </a:extLst>
          </p:cNvPr>
          <p:cNvSpPr/>
          <p:nvPr/>
        </p:nvSpPr>
        <p:spPr>
          <a:xfrm>
            <a:off x="0" y="415675"/>
            <a:ext cx="771525" cy="671514"/>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5" name="Rectangle 4">
            <a:extLst>
              <a:ext uri="{FF2B5EF4-FFF2-40B4-BE49-F238E27FC236}">
                <a16:creationId xmlns:a16="http://schemas.microsoft.com/office/drawing/2014/main" id="{6E62872A-7FDC-4AC8-8412-CCE06A850507}"/>
              </a:ext>
            </a:extLst>
          </p:cNvPr>
          <p:cNvSpPr/>
          <p:nvPr/>
        </p:nvSpPr>
        <p:spPr>
          <a:xfrm>
            <a:off x="1262029" y="335934"/>
            <a:ext cx="2848600" cy="830997"/>
          </a:xfrm>
          <a:prstGeom prst="rect">
            <a:avLst/>
          </a:prstGeom>
        </p:spPr>
        <p:txBody>
          <a:bodyPr wrap="none">
            <a:spAutoFit/>
          </a:bodyPr>
          <a:lstStyle/>
          <a:p>
            <a:r>
              <a:rPr lang="en-GB" sz="4800" b="1" dirty="0">
                <a:solidFill>
                  <a:schemeClr val="accent6">
                    <a:lumMod val="50000"/>
                  </a:schemeClr>
                </a:solidFill>
                <a:latin typeface="+mj-lt"/>
              </a:rPr>
              <a:t>References</a:t>
            </a:r>
          </a:p>
        </p:txBody>
      </p:sp>
      <p:sp>
        <p:nvSpPr>
          <p:cNvPr id="2" name="Slide Number Placeholder 1">
            <a:extLst>
              <a:ext uri="{FF2B5EF4-FFF2-40B4-BE49-F238E27FC236}">
                <a16:creationId xmlns:a16="http://schemas.microsoft.com/office/drawing/2014/main" id="{7BB57B2A-3F11-49F7-B0EC-5DEB7905FF63}"/>
              </a:ext>
            </a:extLst>
          </p:cNvPr>
          <p:cNvSpPr>
            <a:spLocks noGrp="1"/>
          </p:cNvSpPr>
          <p:nvPr>
            <p:ph type="sldNum" sz="quarter" idx="12"/>
          </p:nvPr>
        </p:nvSpPr>
        <p:spPr/>
        <p:txBody>
          <a:bodyPr/>
          <a:lstStyle/>
          <a:p>
            <a:fld id="{1A60758B-FCAC-4471-AD61-00F1013F96B3}" type="slidenum">
              <a:rPr lang="en-GB" smtClean="0"/>
              <a:t>37</a:t>
            </a:fld>
            <a:endParaRPr lang="en-GB"/>
          </a:p>
        </p:txBody>
      </p:sp>
    </p:spTree>
    <p:extLst>
      <p:ext uri="{BB962C8B-B14F-4D97-AF65-F5344CB8AC3E}">
        <p14:creationId xmlns:p14="http://schemas.microsoft.com/office/powerpoint/2010/main" val="160065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3B3EEE1-ED68-4113-B8CC-E1A9F6D29862}"/>
              </a:ext>
            </a:extLst>
          </p:cNvPr>
          <p:cNvSpPr/>
          <p:nvPr/>
        </p:nvSpPr>
        <p:spPr>
          <a:xfrm>
            <a:off x="288876" y="117693"/>
            <a:ext cx="11264348" cy="6740307"/>
          </a:xfrm>
          <a:prstGeom prst="rect">
            <a:avLst/>
          </a:prstGeom>
        </p:spPr>
        <p:txBody>
          <a:bodyPr wrap="square">
            <a:spAutoFit/>
          </a:bodyPr>
          <a:lstStyle/>
          <a:p>
            <a:pPr eaLnBrk="0" fontAlgn="base" hangingPunct="0">
              <a:spcBef>
                <a:spcPct val="0"/>
              </a:spcBef>
              <a:spcAft>
                <a:spcPct val="0"/>
              </a:spcAft>
            </a:pPr>
            <a:endParaRPr lang="en-US" dirty="0"/>
          </a:p>
          <a:p>
            <a:r>
              <a:rPr lang="en-US" dirty="0"/>
              <a:t>Garfield, S. (2014). </a:t>
            </a:r>
            <a:r>
              <a:rPr lang="en-US" i="1" dirty="0"/>
              <a:t>LinkedIn - 15 Knowledge Management Benefits. </a:t>
            </a:r>
            <a:r>
              <a:rPr lang="en-US" dirty="0"/>
              <a:t>[Online] </a:t>
            </a:r>
            <a:br>
              <a:rPr lang="en-US" dirty="0"/>
            </a:br>
            <a:r>
              <a:rPr lang="en-US" dirty="0"/>
              <a:t>Available at: </a:t>
            </a:r>
            <a:r>
              <a:rPr lang="en-US" u="sng" dirty="0"/>
              <a:t>https://www.linkedin.com/pulse/20140811204044-2500783-15-knowledge-management-benefits</a:t>
            </a:r>
            <a:br>
              <a:rPr lang="en-US" dirty="0"/>
            </a:br>
            <a:r>
              <a:rPr lang="en-US" dirty="0"/>
              <a:t>[Accessed 26 05 2019].</a:t>
            </a:r>
            <a:endParaRPr lang="en-GB" dirty="0"/>
          </a:p>
          <a:p>
            <a:endParaRPr lang="en-GB" dirty="0"/>
          </a:p>
          <a:p>
            <a:r>
              <a:rPr lang="en-GB" dirty="0"/>
              <a:t>Gee. R. (2015). </a:t>
            </a:r>
            <a:r>
              <a:rPr lang="en-GB" i="1" dirty="0"/>
              <a:t>John Lewis: distribution centres key to omni-channel success</a:t>
            </a:r>
            <a:r>
              <a:rPr lang="en-GB" dirty="0"/>
              <a:t>, </a:t>
            </a:r>
            <a:r>
              <a:rPr lang="en-GB" u="sng" dirty="0"/>
              <a:t>Retail Gazette</a:t>
            </a:r>
            <a:r>
              <a:rPr lang="en-GB" dirty="0"/>
              <a:t>, [Online]. </a:t>
            </a:r>
          </a:p>
          <a:p>
            <a:r>
              <a:rPr lang="en-GB" dirty="0"/>
              <a:t>Available at: </a:t>
            </a:r>
            <a:r>
              <a:rPr lang="en-GB" u="sng" dirty="0"/>
              <a:t>https://www.retailgazette.co.uk/blog/2015/02/40111-john-lewis-distribution-centres-key-to-omnichannel-success/</a:t>
            </a:r>
            <a:r>
              <a:rPr lang="en-GB" dirty="0"/>
              <a:t> ,[Accessed</a:t>
            </a:r>
          </a:p>
          <a:p>
            <a:pPr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err="1">
                <a:latin typeface="Calibri" panose="020F0502020204030204" pitchFamily="34" charset="0"/>
                <a:ea typeface="Calibri" panose="020F0502020204030204" pitchFamily="34" charset="0"/>
                <a:cs typeface="Times New Roman" panose="02020603050405020304" pitchFamily="18" charset="0"/>
              </a:rPr>
              <a:t>GlobeScan</a:t>
            </a:r>
            <a:r>
              <a:rPr lang="en-US" altLang="en-US" dirty="0">
                <a:latin typeface="Calibri" panose="020F0502020204030204" pitchFamily="34" charset="0"/>
                <a:ea typeface="Calibri" panose="020F0502020204030204" pitchFamily="34" charset="0"/>
                <a:cs typeface="Times New Roman" panose="02020603050405020304" pitchFamily="18" charset="0"/>
              </a:rPr>
              <a:t>. (2015). </a:t>
            </a:r>
            <a:r>
              <a:rPr lang="en-US" altLang="en-US" i="1" dirty="0">
                <a:latin typeface="Calibri" panose="020F0502020204030204" pitchFamily="34" charset="0"/>
                <a:ea typeface="Calibri" panose="020F0502020204030204" pitchFamily="34" charset="0"/>
                <a:cs typeface="Times New Roman" panose="02020603050405020304" pitchFamily="18" charset="0"/>
              </a:rPr>
              <a:t>THE M&amp;S TRANSPARENCY STUDY: The Research Report, </a:t>
            </a:r>
            <a:r>
              <a:rPr lang="en-US" altLang="en-US" dirty="0">
                <a:latin typeface="Calibri" panose="020F0502020204030204" pitchFamily="34" charset="0"/>
                <a:ea typeface="Calibri" panose="020F0502020204030204" pitchFamily="34" charset="0"/>
                <a:cs typeface="Times New Roman" panose="02020603050405020304" pitchFamily="18" charset="0"/>
              </a:rPr>
              <a:t>London: </a:t>
            </a:r>
            <a:r>
              <a:rPr lang="en-US" altLang="en-US" dirty="0" err="1">
                <a:latin typeface="Calibri" panose="020F0502020204030204" pitchFamily="34" charset="0"/>
                <a:ea typeface="Calibri" panose="020F0502020204030204" pitchFamily="34" charset="0"/>
                <a:cs typeface="Times New Roman" panose="02020603050405020304" pitchFamily="18" charset="0"/>
              </a:rPr>
              <a:t>GlobeScan</a:t>
            </a: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Gray, D., </a:t>
            </a:r>
            <a:r>
              <a:rPr lang="en-US" altLang="en-US" dirty="0" err="1">
                <a:ea typeface="Calibri" panose="020F0502020204030204" pitchFamily="34" charset="0"/>
                <a:cs typeface="Times New Roman" panose="02020603050405020304" pitchFamily="18" charset="0"/>
              </a:rPr>
              <a:t>Cundell</a:t>
            </a:r>
            <a:r>
              <a:rPr lang="en-US" altLang="en-US" dirty="0">
                <a:ea typeface="Calibri" panose="020F0502020204030204" pitchFamily="34" charset="0"/>
                <a:cs typeface="Times New Roman" panose="02020603050405020304" pitchFamily="18" charset="0"/>
              </a:rPr>
              <a:t>, S., Hay, D. &amp; O' Neill, J. (2004). </a:t>
            </a:r>
            <a:r>
              <a:rPr lang="en-US" altLang="en-US" i="1" dirty="0">
                <a:ea typeface="Calibri" panose="020F0502020204030204" pitchFamily="34" charset="0"/>
                <a:cs typeface="Times New Roman" panose="02020603050405020304" pitchFamily="18" charset="0"/>
              </a:rPr>
              <a:t>Learning Through The Workplace - A guide to Work-Based Learning. </a:t>
            </a:r>
            <a:r>
              <a:rPr lang="en-US" altLang="en-US" dirty="0">
                <a:ea typeface="Calibri" panose="020F0502020204030204" pitchFamily="34" charset="0"/>
                <a:cs typeface="Times New Roman" panose="02020603050405020304" pitchFamily="18" charset="0"/>
              </a:rPr>
              <a:t>Cheltenham: Nelson </a:t>
            </a:r>
            <a:r>
              <a:rPr lang="en-US" altLang="en-US" dirty="0" err="1">
                <a:ea typeface="Calibri" panose="020F0502020204030204" pitchFamily="34" charset="0"/>
                <a:cs typeface="Times New Roman" panose="02020603050405020304" pitchFamily="18" charset="0"/>
              </a:rPr>
              <a:t>Thornes</a:t>
            </a:r>
            <a:r>
              <a:rPr lang="en-US" altLang="en-US" dirty="0">
                <a:ea typeface="Calibri" panose="020F0502020204030204" pitchFamily="34" charset="0"/>
                <a:cs typeface="Times New Roman" panose="02020603050405020304" pitchFamily="18" charset="0"/>
              </a:rPr>
              <a:t> LTD.</a:t>
            </a:r>
          </a:p>
          <a:p>
            <a:pPr eaLnBrk="0" fontAlgn="base" hangingPunct="0">
              <a:spcBef>
                <a:spcPct val="0"/>
              </a:spcBef>
              <a:spcAft>
                <a:spcPct val="0"/>
              </a:spcAft>
            </a:pPr>
            <a:endParaRPr lang="en-US" dirty="0"/>
          </a:p>
          <a:p>
            <a:pPr eaLnBrk="0" fontAlgn="base" hangingPunct="0">
              <a:spcBef>
                <a:spcPct val="0"/>
              </a:spcBef>
              <a:spcAft>
                <a:spcPct val="0"/>
              </a:spcAft>
            </a:pPr>
            <a:r>
              <a:rPr lang="en-US" dirty="0" err="1"/>
              <a:t>Howes</a:t>
            </a:r>
            <a:r>
              <a:rPr lang="en-US" dirty="0"/>
              <a:t>, T. &amp; Knight, T. (2011). </a:t>
            </a:r>
            <a:r>
              <a:rPr lang="en-US" i="1" dirty="0"/>
              <a:t>Knowledge Management - A Blueprint for Delivery. </a:t>
            </a:r>
            <a:r>
              <a:rPr lang="en-US" dirty="0"/>
              <a:t>London: Routledge</a:t>
            </a: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John Lewis Partnership, (2019). </a:t>
            </a:r>
            <a:r>
              <a:rPr lang="en-US" altLang="en-US" i="1" dirty="0">
                <a:latin typeface="Calibri" panose="020F0502020204030204" pitchFamily="34" charset="0"/>
                <a:ea typeface="Calibri" panose="020F0502020204030204" pitchFamily="34" charset="0"/>
                <a:cs typeface="Times New Roman" panose="02020603050405020304" pitchFamily="18" charset="0"/>
              </a:rPr>
              <a:t>The Partnership Difference , </a:t>
            </a:r>
            <a:r>
              <a:rPr lang="en-US" altLang="en-US" dirty="0">
                <a:latin typeface="Calibri" panose="020F0502020204030204" pitchFamily="34" charset="0"/>
                <a:ea typeface="Calibri" panose="020F0502020204030204" pitchFamily="34" charset="0"/>
                <a:cs typeface="Times New Roman" panose="02020603050405020304" pitchFamily="18" charset="0"/>
              </a:rPr>
              <a:t>UK: John Lewis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GB" dirty="0">
                <a:latin typeface="Calibri" panose="020F0502020204030204" pitchFamily="34" charset="0"/>
                <a:ea typeface="Calibri" panose="020F0502020204030204" pitchFamily="34" charset="0"/>
                <a:cs typeface="Times New Roman" panose="02020603050405020304" pitchFamily="18" charset="0"/>
              </a:rPr>
              <a:t>John Lewis Partnership (2010) </a:t>
            </a:r>
            <a:r>
              <a:rPr lang="en-GB" i="1" dirty="0">
                <a:latin typeface="Calibri" panose="020F0502020204030204" pitchFamily="34" charset="0"/>
                <a:ea typeface="Calibri" panose="020F0502020204030204" pitchFamily="34" charset="0"/>
                <a:cs typeface="Times New Roman" panose="02020603050405020304" pitchFamily="18" charset="0"/>
              </a:rPr>
              <a:t>A Shared Passion: John Lewis Corporate Social Responsibility Report 2010. </a:t>
            </a:r>
            <a:r>
              <a:rPr lang="en-GB" dirty="0">
                <a:latin typeface="Calibri" panose="020F0502020204030204" pitchFamily="34" charset="0"/>
                <a:ea typeface="Calibri" panose="020F0502020204030204" pitchFamily="34" charset="0"/>
                <a:cs typeface="Times New Roman" panose="02020603050405020304" pitchFamily="18" charset="0"/>
              </a:rPr>
              <a:t>London. John Lewis Partnership</a:t>
            </a: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US" dirty="0"/>
          </a:p>
          <a:p>
            <a:pPr eaLnBrk="0" fontAlgn="base" hangingPunct="0">
              <a:spcBef>
                <a:spcPct val="0"/>
              </a:spcBef>
              <a:spcAft>
                <a:spcPct val="0"/>
              </a:spcAft>
            </a:pPr>
            <a:endParaRPr lang="en-US" dirty="0"/>
          </a:p>
          <a:p>
            <a:r>
              <a:rPr lang="en-GB" dirty="0"/>
              <a:t>John Lewis Partnership plc. (2018). </a:t>
            </a:r>
            <a:r>
              <a:rPr lang="en-GB" i="1" dirty="0"/>
              <a:t>Corporate responsibility report 2017/18: People and supply chains, p.9</a:t>
            </a:r>
            <a:r>
              <a:rPr lang="en-GB" dirty="0"/>
              <a:t>, [Online] </a:t>
            </a:r>
          </a:p>
          <a:p>
            <a:r>
              <a:rPr lang="en-GB" dirty="0"/>
              <a:t>Available at: </a:t>
            </a:r>
            <a:r>
              <a:rPr lang="en-GB" u="sng" dirty="0"/>
              <a:t>https://www.johnlewispartnership.co.uk/content/dam/cws/pdfs/our-responsibilities/2018/jlp-source-and-sell-with-integrity%20-2017-18.pdf </a:t>
            </a:r>
            <a:endParaRPr lang="en-GB" dirty="0"/>
          </a:p>
          <a:p>
            <a:r>
              <a:rPr lang="en-GB" dirty="0"/>
              <a:t>[Accessed: 31. 05. 2019].</a:t>
            </a:r>
          </a:p>
        </p:txBody>
      </p:sp>
      <p:sp>
        <p:nvSpPr>
          <p:cNvPr id="2" name="Slide Number Placeholder 1">
            <a:extLst>
              <a:ext uri="{FF2B5EF4-FFF2-40B4-BE49-F238E27FC236}">
                <a16:creationId xmlns:a16="http://schemas.microsoft.com/office/drawing/2014/main" id="{C26FFB50-4FB1-4AAF-A84C-B477B0EFC443}"/>
              </a:ext>
            </a:extLst>
          </p:cNvPr>
          <p:cNvSpPr>
            <a:spLocks noGrp="1"/>
          </p:cNvSpPr>
          <p:nvPr>
            <p:ph type="sldNum" sz="quarter" idx="12"/>
          </p:nvPr>
        </p:nvSpPr>
        <p:spPr/>
        <p:txBody>
          <a:bodyPr/>
          <a:lstStyle/>
          <a:p>
            <a:fld id="{1A60758B-FCAC-4471-AD61-00F1013F96B3}" type="slidenum">
              <a:rPr lang="en-GB" smtClean="0"/>
              <a:t>38</a:t>
            </a:fld>
            <a:endParaRPr lang="en-GB"/>
          </a:p>
        </p:txBody>
      </p:sp>
    </p:spTree>
    <p:extLst>
      <p:ext uri="{BB962C8B-B14F-4D97-AF65-F5344CB8AC3E}">
        <p14:creationId xmlns:p14="http://schemas.microsoft.com/office/powerpoint/2010/main" val="22882920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6726" y="346008"/>
            <a:ext cx="11280371" cy="7017306"/>
          </a:xfrm>
          <a:prstGeom prst="rect">
            <a:avLst/>
          </a:prstGeom>
        </p:spPr>
        <p:txBody>
          <a:bodyPr wrap="square">
            <a:spAutoFit/>
          </a:bodyPr>
          <a:lstStyle/>
          <a:p>
            <a:r>
              <a:rPr lang="en-GB" dirty="0"/>
              <a:t>John Lewis plc. (2019). </a:t>
            </a:r>
            <a:r>
              <a:rPr lang="en-GB" i="1" dirty="0"/>
              <a:t>Delivery and collection</a:t>
            </a:r>
            <a:r>
              <a:rPr lang="en-GB" dirty="0"/>
              <a:t>, [Online]. Available at:</a:t>
            </a:r>
          </a:p>
          <a:p>
            <a:r>
              <a:rPr lang="en-GB" dirty="0"/>
              <a:t> </a:t>
            </a:r>
            <a:r>
              <a:rPr lang="en-GB" u="sng" dirty="0"/>
              <a:t>https://www.johnlewis.com/customer-services/delivery-information</a:t>
            </a:r>
            <a:r>
              <a:rPr lang="en-GB" dirty="0"/>
              <a:t>, </a:t>
            </a:r>
          </a:p>
          <a:p>
            <a:r>
              <a:rPr lang="en-GB" dirty="0"/>
              <a:t>[Accessed: 24. 05. 2019]</a:t>
            </a:r>
          </a:p>
          <a:p>
            <a:endParaRPr lang="en-GB" dirty="0"/>
          </a:p>
          <a:p>
            <a:r>
              <a:rPr lang="en-GB" dirty="0"/>
              <a:t>John Lewis Partnership plc. (2019). </a:t>
            </a:r>
            <a:r>
              <a:rPr lang="en-GB" i="1" dirty="0"/>
              <a:t>Our business</a:t>
            </a:r>
            <a:r>
              <a:rPr lang="en-GB" dirty="0"/>
              <a:t>, [Online]. Available at: </a:t>
            </a:r>
            <a:r>
              <a:rPr lang="en-GB" u="sng" dirty="0"/>
              <a:t>https://www.johnlewispartnership.co.uk/about/how-we-share-power.html</a:t>
            </a:r>
            <a:r>
              <a:rPr lang="en-GB" dirty="0"/>
              <a:t>, </a:t>
            </a:r>
          </a:p>
          <a:p>
            <a:r>
              <a:rPr lang="en-GB" dirty="0"/>
              <a:t>[Accessed: 24. 05. 2019]</a:t>
            </a:r>
          </a:p>
          <a:p>
            <a:r>
              <a:rPr lang="en-GB" dirty="0"/>
              <a:t> </a:t>
            </a:r>
          </a:p>
          <a:p>
            <a:r>
              <a:rPr lang="en-GB" dirty="0"/>
              <a:t>John Lewis Partnership plc. (2019). </a:t>
            </a:r>
            <a:r>
              <a:rPr lang="en-GB" i="1" dirty="0"/>
              <a:t>Our Principles</a:t>
            </a:r>
            <a:r>
              <a:rPr lang="en-GB" dirty="0"/>
              <a:t>. [Online]. Available at: </a:t>
            </a:r>
            <a:r>
              <a:rPr lang="en-GB" u="sng" dirty="0"/>
              <a:t>https://www.johnlewispartnership.co.uk/content/cws/about/our-founder/our-principles.html</a:t>
            </a:r>
            <a:r>
              <a:rPr lang="en-GB" dirty="0"/>
              <a:t>, </a:t>
            </a:r>
          </a:p>
          <a:p>
            <a:r>
              <a:rPr lang="en-GB" dirty="0"/>
              <a:t>[Accessed: 24. 05. 2019]</a:t>
            </a:r>
          </a:p>
          <a:p>
            <a:pPr eaLnBrk="0" fontAlgn="base" hangingPunct="0">
              <a:spcBef>
                <a:spcPct val="0"/>
              </a:spcBef>
              <a:spcAft>
                <a:spcPct val="0"/>
              </a:spcAft>
            </a:pPr>
            <a:endParaRPr lang="en-US" dirty="0"/>
          </a:p>
          <a:p>
            <a:r>
              <a:rPr lang="en-GB" dirty="0"/>
              <a:t>John Lewis Partnership plc. (2018). </a:t>
            </a:r>
            <a:r>
              <a:rPr lang="en-GB" i="1" dirty="0"/>
              <a:t>What we do</a:t>
            </a:r>
            <a:r>
              <a:rPr lang="en-GB" dirty="0"/>
              <a:t>, [Online]. Available at: </a:t>
            </a:r>
            <a:r>
              <a:rPr lang="en-GB" u="sng" dirty="0"/>
              <a:t>https://www.johnlewispartnership.co.uk/about/what-we-do.html</a:t>
            </a:r>
            <a:r>
              <a:rPr lang="en-GB" dirty="0"/>
              <a:t>, [Accessed: 31. 05. 2019]</a:t>
            </a:r>
          </a:p>
          <a:p>
            <a:r>
              <a:rPr lang="en-GB" dirty="0"/>
              <a:t> </a:t>
            </a:r>
          </a:p>
          <a:p>
            <a:r>
              <a:rPr lang="en-GB" dirty="0"/>
              <a:t>John Lewis Partnership plc. (2019). </a:t>
            </a:r>
            <a:r>
              <a:rPr lang="en-GB" i="1" dirty="0"/>
              <a:t>The Partnership Difference</a:t>
            </a:r>
            <a:r>
              <a:rPr lang="en-GB" dirty="0"/>
              <a:t> , UK: John Lewis</a:t>
            </a:r>
          </a:p>
          <a:p>
            <a:r>
              <a:rPr lang="en-GB" dirty="0"/>
              <a:t> </a:t>
            </a:r>
          </a:p>
          <a:p>
            <a:r>
              <a:rPr lang="en-GB" dirty="0"/>
              <a:t>John Lewis plc. (2019).  </a:t>
            </a:r>
            <a:r>
              <a:rPr lang="en-GB" i="1" dirty="0"/>
              <a:t>About John Lewis and partners</a:t>
            </a:r>
            <a:r>
              <a:rPr lang="en-GB" dirty="0"/>
              <a:t>, [Online]. Available at: </a:t>
            </a:r>
            <a:r>
              <a:rPr lang="en-GB" u="sng" dirty="0"/>
              <a:t>https://www.johnlewispresscentre.com/about</a:t>
            </a:r>
            <a:r>
              <a:rPr lang="en-GB" dirty="0"/>
              <a:t>, [Accessed: 24. 05. 2019]</a:t>
            </a:r>
          </a:p>
          <a:p>
            <a:r>
              <a:rPr lang="en-GB" dirty="0"/>
              <a:t> </a:t>
            </a:r>
          </a:p>
          <a:p>
            <a:pPr eaLnBrk="0" fontAlgn="base" hangingPunct="0">
              <a:spcBef>
                <a:spcPct val="0"/>
              </a:spcBef>
              <a:spcAft>
                <a:spcPct val="0"/>
              </a:spcAft>
            </a:pPr>
            <a:r>
              <a:rPr lang="en-GB" dirty="0"/>
              <a:t>John Lewis plc. (2019), </a:t>
            </a:r>
            <a:r>
              <a:rPr lang="en-GB" i="1" dirty="0"/>
              <a:t>Supply chain operation</a:t>
            </a:r>
            <a:r>
              <a:rPr lang="en-GB" dirty="0"/>
              <a:t>, [Online]. Available at: </a:t>
            </a:r>
          </a:p>
          <a:p>
            <a:pPr eaLnBrk="0" fontAlgn="base" hangingPunct="0">
              <a:spcBef>
                <a:spcPct val="0"/>
              </a:spcBef>
              <a:spcAft>
                <a:spcPct val="0"/>
              </a:spcAft>
            </a:pPr>
            <a:r>
              <a:rPr lang="en-GB" u="sng" dirty="0"/>
              <a:t>https://www.jlpjobs.com/waitrose-and-partners/distribution-and-warehouse/supply-chain-operations/</a:t>
            </a:r>
            <a:r>
              <a:rPr lang="en-GB" dirty="0"/>
              <a:t>,</a:t>
            </a:r>
          </a:p>
          <a:p>
            <a:pPr eaLnBrk="0" fontAlgn="base" hangingPunct="0">
              <a:spcBef>
                <a:spcPct val="0"/>
              </a:spcBef>
              <a:spcAft>
                <a:spcPct val="0"/>
              </a:spcAft>
            </a:pPr>
            <a:r>
              <a:rPr lang="en-GB" dirty="0"/>
              <a:t>[Accessed: 23. 05. 2019]</a:t>
            </a:r>
          </a:p>
          <a:p>
            <a:pPr eaLnBrk="0" fontAlgn="base" hangingPunct="0">
              <a:spcBef>
                <a:spcPct val="0"/>
              </a:spcBef>
              <a:spcAft>
                <a:spcPct val="0"/>
              </a:spcAft>
            </a:pPr>
            <a:endParaRPr lang="en-GB" dirty="0"/>
          </a:p>
          <a:p>
            <a:pPr eaLnBrk="0" fontAlgn="base" hangingPunct="0">
              <a:spcBef>
                <a:spcPct val="0"/>
              </a:spcBef>
              <a:spcAft>
                <a:spcPct val="0"/>
              </a:spcAft>
            </a:pPr>
            <a:endParaRPr lang="en-US" dirty="0"/>
          </a:p>
        </p:txBody>
      </p:sp>
      <p:sp>
        <p:nvSpPr>
          <p:cNvPr id="2" name="Slide Number Placeholder 1">
            <a:extLst>
              <a:ext uri="{FF2B5EF4-FFF2-40B4-BE49-F238E27FC236}">
                <a16:creationId xmlns:a16="http://schemas.microsoft.com/office/drawing/2014/main" id="{E2DF212E-949B-4270-8408-5898306D611C}"/>
              </a:ext>
            </a:extLst>
          </p:cNvPr>
          <p:cNvSpPr>
            <a:spLocks noGrp="1"/>
          </p:cNvSpPr>
          <p:nvPr>
            <p:ph type="sldNum" sz="quarter" idx="12"/>
          </p:nvPr>
        </p:nvSpPr>
        <p:spPr/>
        <p:txBody>
          <a:bodyPr/>
          <a:lstStyle/>
          <a:p>
            <a:fld id="{1A60758B-FCAC-4471-AD61-00F1013F96B3}" type="slidenum">
              <a:rPr lang="en-GB" smtClean="0"/>
              <a:t>39</a:t>
            </a:fld>
            <a:endParaRPr lang="en-GB"/>
          </a:p>
        </p:txBody>
      </p:sp>
    </p:spTree>
    <p:extLst>
      <p:ext uri="{BB962C8B-B14F-4D97-AF65-F5344CB8AC3E}">
        <p14:creationId xmlns:p14="http://schemas.microsoft.com/office/powerpoint/2010/main" val="35150563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C6BBC-CE10-480E-9F35-C2BF944BFD7A}"/>
              </a:ext>
            </a:extLst>
          </p:cNvPr>
          <p:cNvSpPr/>
          <p:nvPr/>
        </p:nvSpPr>
        <p:spPr>
          <a:xfrm>
            <a:off x="192505" y="251352"/>
            <a:ext cx="11806989" cy="6740307"/>
          </a:xfrm>
          <a:prstGeom prst="rect">
            <a:avLst/>
          </a:prstGeom>
        </p:spPr>
        <p:txBody>
          <a:bodyPr wrap="square">
            <a:spAutoFit/>
          </a:bodyPr>
          <a:lstStyle/>
          <a:p>
            <a:pPr eaLnBrk="0" fontAlgn="base" hangingPunct="0">
              <a:spcBef>
                <a:spcPct val="0"/>
              </a:spcBef>
              <a:spcAft>
                <a:spcPct val="0"/>
              </a:spcAft>
            </a:pPr>
            <a:r>
              <a:rPr lang="en-US" dirty="0"/>
              <a:t>Jones, R. (2016). </a:t>
            </a:r>
            <a:r>
              <a:rPr lang="en-US" i="1" dirty="0"/>
              <a:t>Barrow Monkey and the power of Yammer. </a:t>
            </a:r>
            <a:r>
              <a:rPr lang="en-US" dirty="0"/>
              <a:t>[Online] </a:t>
            </a:r>
            <a:br>
              <a:rPr lang="en-US" dirty="0"/>
            </a:br>
            <a:r>
              <a:rPr lang="en-US" dirty="0"/>
              <a:t>Available at: </a:t>
            </a:r>
            <a:r>
              <a:rPr lang="en-US" u="sng" dirty="0"/>
              <a:t>https://corporate.marksandspencer.com/stories/blog/barrow-monkey-and-the-power-of-yammer</a:t>
            </a:r>
            <a:br>
              <a:rPr lang="en-US" dirty="0"/>
            </a:br>
            <a:r>
              <a:rPr lang="en-US" dirty="0"/>
              <a:t>[Accessed 28 05 2019].</a:t>
            </a:r>
            <a:endParaRPr lang="en-GB" dirty="0"/>
          </a:p>
          <a:p>
            <a:pPr eaLnBrk="0" fontAlgn="base" hangingPunct="0">
              <a:spcBef>
                <a:spcPct val="0"/>
              </a:spcBef>
              <a:spcAft>
                <a:spcPct val="0"/>
              </a:spcAft>
            </a:pPr>
            <a:endParaRPr lang="en-US" dirty="0"/>
          </a:p>
          <a:p>
            <a:pPr eaLnBrk="0" fontAlgn="base" hangingPunct="0">
              <a:spcBef>
                <a:spcPct val="0"/>
              </a:spcBef>
              <a:spcAft>
                <a:spcPct val="0"/>
              </a:spcAft>
            </a:pPr>
            <a:r>
              <a:rPr lang="en-US" dirty="0"/>
              <a:t>King, S. (2017). </a:t>
            </a:r>
            <a:r>
              <a:rPr lang="en-US" i="1" dirty="0"/>
              <a:t>Don’t just be a Colleague, be a Buddy. </a:t>
            </a:r>
            <a:r>
              <a:rPr lang="en-US" dirty="0"/>
              <a:t>[Online] </a:t>
            </a:r>
            <a:br>
              <a:rPr lang="en-US" dirty="0"/>
            </a:br>
            <a:r>
              <a:rPr lang="en-US" dirty="0"/>
              <a:t>Available at: </a:t>
            </a:r>
            <a:r>
              <a:rPr lang="en-US" u="sng" dirty="0"/>
              <a:t>https://corporate.marksandspencer.com/stories/blog/don-t-just-be-a-colleague-be-a-buddy</a:t>
            </a:r>
            <a:br>
              <a:rPr lang="en-US" dirty="0"/>
            </a:br>
            <a:r>
              <a:rPr lang="en-US" dirty="0"/>
              <a:t>[Accessed 28 05 2019].</a:t>
            </a:r>
          </a:p>
          <a:p>
            <a:pPr eaLnBrk="0" fontAlgn="base" hangingPunct="0">
              <a:spcBef>
                <a:spcPct val="0"/>
              </a:spcBef>
              <a:spcAft>
                <a:spcPct val="0"/>
              </a:spcAft>
            </a:pPr>
            <a:endParaRPr lang="en-US" dirty="0"/>
          </a:p>
          <a:p>
            <a:pPr eaLnBrk="0" fontAlgn="base" hangingPunct="0">
              <a:spcBef>
                <a:spcPct val="0"/>
              </a:spcBef>
              <a:spcAft>
                <a:spcPct val="0"/>
              </a:spcAft>
            </a:pPr>
            <a:r>
              <a:rPr lang="en-US" dirty="0"/>
              <a:t>Liebowitz, J. (1999). </a:t>
            </a:r>
            <a:r>
              <a:rPr lang="en-US" i="1" dirty="0"/>
              <a:t>Knowledge Management Handbook. </a:t>
            </a:r>
            <a:r>
              <a:rPr lang="en-US" dirty="0"/>
              <a:t>London: CRC Press LLC.</a:t>
            </a:r>
          </a:p>
          <a:p>
            <a:pPr eaLnBrk="0" fontAlgn="base" hangingPunct="0">
              <a:spcBef>
                <a:spcPct val="0"/>
              </a:spcBef>
              <a:spcAft>
                <a:spcPct val="0"/>
              </a:spcAft>
            </a:pPr>
            <a:endParaRPr lang="en-US" dirty="0"/>
          </a:p>
          <a:p>
            <a:pPr eaLnBrk="0" fontAlgn="base" hangingPunct="0">
              <a:spcBef>
                <a:spcPct val="0"/>
              </a:spcBef>
              <a:spcAft>
                <a:spcPct val="0"/>
              </a:spcAft>
            </a:pPr>
            <a:r>
              <a:rPr lang="en-US" dirty="0"/>
              <a:t>Lyke-Ho-Gland, H. (2016). </a:t>
            </a:r>
            <a:r>
              <a:rPr lang="en-US" i="1" dirty="0"/>
              <a:t>Want Better Process Management? Think Knowledge Management. </a:t>
            </a:r>
            <a:r>
              <a:rPr lang="en-US" dirty="0"/>
              <a:t>[Online] </a:t>
            </a:r>
            <a:br>
              <a:rPr lang="en-US" dirty="0"/>
            </a:br>
            <a:r>
              <a:rPr lang="en-US" dirty="0"/>
              <a:t>Available at: </a:t>
            </a:r>
            <a:r>
              <a:rPr lang="en-US" u="sng" dirty="0"/>
              <a:t>https://www.apqc.org/blog/want-better-process-management-think-knowledge-management</a:t>
            </a:r>
            <a:br>
              <a:rPr lang="en-US" dirty="0"/>
            </a:br>
            <a:r>
              <a:rPr lang="en-US" dirty="0"/>
              <a:t>[Accessed 26 05 2019].</a:t>
            </a:r>
            <a:endParaRPr lang="en-GB" dirty="0"/>
          </a:p>
          <a:p>
            <a:pPr eaLnBrk="0" fontAlgn="base" hangingPunct="0">
              <a:spcBef>
                <a:spcPct val="0"/>
              </a:spcBef>
              <a:spcAft>
                <a:spcPct val="0"/>
              </a:spcAft>
            </a:pPr>
            <a:endParaRPr lang="en-US" altLang="en-US" dirty="0">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M&amp;S, (2016). </a:t>
            </a:r>
            <a:r>
              <a:rPr lang="en-US" altLang="en-US" i="1" dirty="0">
                <a:latin typeface="Calibri" panose="020F0502020204030204" pitchFamily="34" charset="0"/>
                <a:ea typeface="Calibri" panose="020F0502020204030204" pitchFamily="34" charset="0"/>
                <a:cs typeface="Times New Roman" panose="02020603050405020304" pitchFamily="18" charset="0"/>
              </a:rPr>
              <a:t>Building Partnerships.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https://corporate.marksandspencer.com/sustainability/delivering-plan-a/leading-with-others-to-accelerate-change/building-partnerships</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27 05 2019].</a:t>
            </a:r>
            <a:endParaRPr lang="en-GB" altLang="en-US" dirty="0"/>
          </a:p>
          <a:p>
            <a:pPr eaLnBrk="0" fontAlgn="base" hangingPunct="0">
              <a:spcBef>
                <a:spcPct val="0"/>
              </a:spcBef>
              <a:spcAft>
                <a:spcPct val="0"/>
              </a:spcAft>
            </a:pPr>
            <a:endParaRPr lang="en-US" dirty="0"/>
          </a:p>
          <a:p>
            <a:pPr eaLnBrk="0" fontAlgn="base" hangingPunct="0">
              <a:spcBef>
                <a:spcPct val="0"/>
              </a:spcBef>
              <a:spcAft>
                <a:spcPct val="0"/>
              </a:spcAft>
            </a:pPr>
            <a:r>
              <a:rPr lang="en-US" altLang="en-US" dirty="0">
                <a:latin typeface="Calibri" panose="020F0502020204030204" pitchFamily="34" charset="0"/>
                <a:ea typeface="Calibri" panose="020F0502020204030204" pitchFamily="34" charset="0"/>
                <a:cs typeface="Times New Roman" panose="02020603050405020304" pitchFamily="18" charset="0"/>
              </a:rPr>
              <a:t>M&amp;S, (2009). </a:t>
            </a:r>
            <a:r>
              <a:rPr lang="en-US" altLang="en-US" i="1" dirty="0">
                <a:latin typeface="Calibri" panose="020F0502020204030204" pitchFamily="34" charset="0"/>
                <a:ea typeface="Calibri" panose="020F0502020204030204" pitchFamily="34" charset="0"/>
                <a:cs typeface="Times New Roman" panose="02020603050405020304" pitchFamily="18" charset="0"/>
              </a:rPr>
              <a:t>MARKS &amp; SPENCER UNVEILS NEW-LOOK WEBSITE AND EXTENDS ‘SHOP YOUR WAY’ SERVICE. </a:t>
            </a:r>
            <a:r>
              <a:rPr lang="en-US" altLang="en-US" dirty="0">
                <a:latin typeface="Calibri" panose="020F0502020204030204" pitchFamily="34" charset="0"/>
                <a:ea typeface="Calibri" panose="020F0502020204030204" pitchFamily="34" charset="0"/>
                <a:cs typeface="Times New Roman" panose="02020603050405020304" pitchFamily="18" charset="0"/>
              </a:rPr>
              <a:t>[Online] </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https://corporate.marksandspencer.com/media/press-releases/2009/newlookwebsite</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08 06 2019].</a:t>
            </a:r>
            <a:endParaRPr lang="en-GB" altLang="en-US" dirty="0"/>
          </a:p>
          <a:p>
            <a:pPr eaLnBrk="0" fontAlgn="base" hangingPunct="0">
              <a:spcBef>
                <a:spcPct val="0"/>
              </a:spcBef>
              <a:spcAft>
                <a:spcPct val="0"/>
              </a:spcAft>
            </a:pPr>
            <a:endParaRPr lang="en-US" dirty="0"/>
          </a:p>
          <a:p>
            <a:pPr eaLnBrk="0" fontAlgn="base" hangingPunct="0">
              <a:spcBef>
                <a:spcPct val="0"/>
              </a:spcBef>
              <a:spcAft>
                <a:spcPct val="0"/>
              </a:spcAft>
            </a:pPr>
            <a:endParaRPr lang="en-GB" dirty="0"/>
          </a:p>
        </p:txBody>
      </p:sp>
      <p:sp>
        <p:nvSpPr>
          <p:cNvPr id="5" name="Slide Number Placeholder 4">
            <a:extLst>
              <a:ext uri="{FF2B5EF4-FFF2-40B4-BE49-F238E27FC236}">
                <a16:creationId xmlns:a16="http://schemas.microsoft.com/office/drawing/2014/main" id="{CD611B6C-B67F-45EB-A4E0-726EE10C2904}"/>
              </a:ext>
            </a:extLst>
          </p:cNvPr>
          <p:cNvSpPr>
            <a:spLocks noGrp="1"/>
          </p:cNvSpPr>
          <p:nvPr>
            <p:ph type="sldNum" sz="quarter" idx="12"/>
          </p:nvPr>
        </p:nvSpPr>
        <p:spPr/>
        <p:txBody>
          <a:bodyPr/>
          <a:lstStyle/>
          <a:p>
            <a:fld id="{1A60758B-FCAC-4471-AD61-00F1013F96B3}" type="slidenum">
              <a:rPr lang="en-GB" smtClean="0"/>
              <a:t>40</a:t>
            </a:fld>
            <a:endParaRPr lang="en-GB"/>
          </a:p>
        </p:txBody>
      </p:sp>
    </p:spTree>
    <p:extLst>
      <p:ext uri="{BB962C8B-B14F-4D97-AF65-F5344CB8AC3E}">
        <p14:creationId xmlns:p14="http://schemas.microsoft.com/office/powerpoint/2010/main" val="7979148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10E6B1-2610-4F78-BCC5-AB207BF7E93E}"/>
              </a:ext>
            </a:extLst>
          </p:cNvPr>
          <p:cNvSpPr/>
          <p:nvPr/>
        </p:nvSpPr>
        <p:spPr>
          <a:xfrm>
            <a:off x="336883" y="538513"/>
            <a:ext cx="11518233" cy="5909310"/>
          </a:xfrm>
          <a:prstGeom prst="rect">
            <a:avLst/>
          </a:prstGeom>
        </p:spPr>
        <p:txBody>
          <a:bodyPr wrap="square">
            <a:spAutoFit/>
          </a:bodyPr>
          <a:lstStyle/>
          <a:p>
            <a:pPr eaLnBrk="0" fontAlgn="base" hangingPunct="0">
              <a:spcBef>
                <a:spcPct val="0"/>
              </a:spcBef>
              <a:spcAft>
                <a:spcPct val="0"/>
              </a:spcAft>
            </a:pPr>
            <a:r>
              <a:rPr lang="en-US" dirty="0"/>
              <a:t>Newman, V. (1999). South African Journal of Information Management. </a:t>
            </a:r>
            <a:r>
              <a:rPr lang="en-US" i="1" dirty="0"/>
              <a:t>Limitations of Knowledge Management , </a:t>
            </a:r>
            <a:r>
              <a:rPr lang="en-US" dirty="0"/>
              <a:t>1(1), pp. 1-10.</a:t>
            </a:r>
            <a:endParaRPr lang="en-GB" dirty="0"/>
          </a:p>
          <a:p>
            <a:pPr eaLnBrk="0" fontAlgn="base" hangingPunct="0">
              <a:spcBef>
                <a:spcPct val="0"/>
              </a:spcBef>
              <a:spcAft>
                <a:spcPct val="0"/>
              </a:spcAft>
            </a:pPr>
            <a:endParaRPr lang="en-US" dirty="0"/>
          </a:p>
          <a:p>
            <a:r>
              <a:rPr lang="en-GB" dirty="0"/>
              <a:t>Porter, E, M. (1985). </a:t>
            </a:r>
            <a:r>
              <a:rPr lang="en-GB" u="sng" dirty="0"/>
              <a:t>Competitive advantage: creating and sustaining superior performance</a:t>
            </a:r>
            <a:r>
              <a:rPr lang="en-GB" dirty="0"/>
              <a:t>, United Kingdom: Free Press, pp. 167, [online]. </a:t>
            </a:r>
          </a:p>
          <a:p>
            <a:r>
              <a:rPr lang="en-GB" dirty="0"/>
              <a:t>Available at: </a:t>
            </a:r>
            <a:r>
              <a:rPr lang="en-GB" u="sng" dirty="0"/>
              <a:t>https://books.google.co.uk/books?id=9C-5AAAAIAAJ&amp;q=porter+1985&amp;dq=porter+1985&amp;hl=en&amp;sa=X&amp;ved=0ahUKEwjTzovDk-LiAhVyRBUIHeiSDSIQ6AEIKjAA,</a:t>
            </a:r>
            <a:r>
              <a:rPr lang="en-GB" dirty="0"/>
              <a:t> [Accessed: 22. 05. 2019].</a:t>
            </a:r>
          </a:p>
          <a:p>
            <a:endParaRPr lang="en-GB" dirty="0"/>
          </a:p>
          <a:p>
            <a:r>
              <a:rPr lang="en-GB" dirty="0"/>
              <a:t>Reply. (2019). </a:t>
            </a:r>
            <a:r>
              <a:rPr lang="en-GB" i="1" dirty="0"/>
              <a:t>Case study: John Lewis infrastructure services achieves excellence with Reply</a:t>
            </a:r>
            <a:r>
              <a:rPr lang="en-GB" dirty="0"/>
              <a:t>, [Online]. Available at: </a:t>
            </a:r>
            <a:r>
              <a:rPr lang="en-GB" u="sng" dirty="0"/>
              <a:t>https://www.reply.com/en/content/john-lewis-infrastructure-services-achieves-excellence-with-reply</a:t>
            </a:r>
            <a:r>
              <a:rPr lang="en-GB" dirty="0"/>
              <a:t>, </a:t>
            </a:r>
          </a:p>
          <a:p>
            <a:r>
              <a:rPr lang="en-GB" dirty="0"/>
              <a:t>[Accessed: 31. 05. 2019].  </a:t>
            </a:r>
            <a:endParaRPr lang="en-US" dirty="0"/>
          </a:p>
          <a:p>
            <a:endParaRPr lang="en-GB" dirty="0"/>
          </a:p>
          <a:p>
            <a:r>
              <a:rPr lang="en-GB" dirty="0"/>
              <a:t>Studio Moore. (2019). </a:t>
            </a:r>
            <a:r>
              <a:rPr lang="en-GB" i="1" dirty="0"/>
              <a:t>John Lewis furniture directory</a:t>
            </a:r>
            <a:r>
              <a:rPr lang="en-GB" dirty="0"/>
              <a:t>. [Online]. Available at:</a:t>
            </a:r>
          </a:p>
          <a:p>
            <a:r>
              <a:rPr lang="en-GB" u="sng" dirty="0"/>
              <a:t>https://www.studio-moore.co.uk/john-lewis-furniture-catalogue</a:t>
            </a:r>
          </a:p>
          <a:p>
            <a:r>
              <a:rPr lang="en-GB" dirty="0"/>
              <a:t>[Accessed: 26. 05. 2019]</a:t>
            </a:r>
          </a:p>
          <a:p>
            <a:endParaRPr lang="en-US" dirty="0"/>
          </a:p>
          <a:p>
            <a:r>
              <a:rPr lang="en-US" dirty="0"/>
              <a:t>Thomas, D. (2003). </a:t>
            </a:r>
            <a:r>
              <a:rPr lang="en-US" i="1" dirty="0"/>
              <a:t>M&amp;S rolls out knowledge management network. </a:t>
            </a:r>
            <a:r>
              <a:rPr lang="en-US" dirty="0"/>
              <a:t>[Online] </a:t>
            </a:r>
            <a:br>
              <a:rPr lang="en-US" dirty="0"/>
            </a:br>
            <a:r>
              <a:rPr lang="en-US" dirty="0"/>
              <a:t>Available at: </a:t>
            </a:r>
            <a:r>
              <a:rPr lang="en-US" u="sng" dirty="0"/>
              <a:t>https://www.computerweekly.com/news/2240052101/MS-rolls-out-knowledge-management-network</a:t>
            </a:r>
            <a:br>
              <a:rPr lang="en-US" dirty="0"/>
            </a:br>
            <a:r>
              <a:rPr lang="en-US" dirty="0"/>
              <a:t>[Accessed 26 05 2019].</a:t>
            </a:r>
          </a:p>
          <a:p>
            <a:endParaRPr lang="en-GB" dirty="0">
              <a:solidFill>
                <a:srgbClr val="000000"/>
              </a:solidFill>
              <a:latin typeface="Lato"/>
            </a:endParaRPr>
          </a:p>
        </p:txBody>
      </p:sp>
      <p:sp>
        <p:nvSpPr>
          <p:cNvPr id="5" name="Slide Number Placeholder 4">
            <a:extLst>
              <a:ext uri="{FF2B5EF4-FFF2-40B4-BE49-F238E27FC236}">
                <a16:creationId xmlns:a16="http://schemas.microsoft.com/office/drawing/2014/main" id="{B8879115-1D95-4726-9248-94215A914A0B}"/>
              </a:ext>
            </a:extLst>
          </p:cNvPr>
          <p:cNvSpPr>
            <a:spLocks noGrp="1"/>
          </p:cNvSpPr>
          <p:nvPr>
            <p:ph type="sldNum" sz="quarter" idx="12"/>
          </p:nvPr>
        </p:nvSpPr>
        <p:spPr/>
        <p:txBody>
          <a:bodyPr/>
          <a:lstStyle/>
          <a:p>
            <a:fld id="{1A60758B-FCAC-4471-AD61-00F1013F96B3}" type="slidenum">
              <a:rPr lang="en-GB" smtClean="0"/>
              <a:t>41</a:t>
            </a:fld>
            <a:endParaRPr lang="en-GB"/>
          </a:p>
        </p:txBody>
      </p:sp>
    </p:spTree>
    <p:extLst>
      <p:ext uri="{BB962C8B-B14F-4D97-AF65-F5344CB8AC3E}">
        <p14:creationId xmlns:p14="http://schemas.microsoft.com/office/powerpoint/2010/main" val="33894910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7B7B72D-FCC8-474C-A1EC-88C8B71D6B10}"/>
              </a:ext>
            </a:extLst>
          </p:cNvPr>
          <p:cNvSpPr/>
          <p:nvPr/>
        </p:nvSpPr>
        <p:spPr>
          <a:xfrm>
            <a:off x="457200" y="558332"/>
            <a:ext cx="11277600" cy="3970318"/>
          </a:xfrm>
          <a:prstGeom prst="rect">
            <a:avLst/>
          </a:prstGeom>
        </p:spPr>
        <p:txBody>
          <a:bodyPr wrap="square">
            <a:spAutoFit/>
          </a:bodyPr>
          <a:lstStyle/>
          <a:p>
            <a:r>
              <a:rPr lang="en-GB" dirty="0">
                <a:solidFill>
                  <a:srgbClr val="000000"/>
                </a:solidFill>
                <a:latin typeface="Lato"/>
              </a:rPr>
              <a:t>Transmit Group. (2019).</a:t>
            </a:r>
            <a:r>
              <a:rPr lang="en-GB" i="1" dirty="0">
                <a:solidFill>
                  <a:srgbClr val="000000"/>
                </a:solidFill>
                <a:latin typeface="Lato"/>
              </a:rPr>
              <a:t> Five lessons in customer service from John Lewis</a:t>
            </a:r>
            <a:r>
              <a:rPr lang="en-GB" dirty="0">
                <a:solidFill>
                  <a:srgbClr val="000000"/>
                </a:solidFill>
                <a:latin typeface="Lato"/>
              </a:rPr>
              <a:t>,  [Online] Available at: </a:t>
            </a:r>
            <a:r>
              <a:rPr lang="en-GB" u="sng" dirty="0">
                <a:solidFill>
                  <a:srgbClr val="000000"/>
                </a:solidFill>
                <a:latin typeface="Lato"/>
              </a:rPr>
              <a:t>http://www.smarta.com/advice/sales-and-marketing/sales/five-lessons-in-customer-service-from-john-lewis/,</a:t>
            </a:r>
            <a:r>
              <a:rPr lang="en-GB" dirty="0">
                <a:solidFill>
                  <a:srgbClr val="000000"/>
                </a:solidFill>
                <a:latin typeface="Lato"/>
              </a:rPr>
              <a:t> [Accessed: 26. 05. 2019]</a:t>
            </a:r>
            <a:endParaRPr lang="en-GB" dirty="0"/>
          </a:p>
          <a:p>
            <a:r>
              <a:rPr lang="en-GB" dirty="0">
                <a:solidFill>
                  <a:srgbClr val="000000"/>
                </a:solidFill>
                <a:latin typeface="Lato"/>
              </a:rPr>
              <a:t> </a:t>
            </a:r>
            <a:endParaRPr lang="en-GB" dirty="0"/>
          </a:p>
          <a:p>
            <a:r>
              <a:rPr lang="en-GB" dirty="0">
                <a:solidFill>
                  <a:srgbClr val="000000"/>
                </a:solidFill>
                <a:latin typeface="Lato"/>
              </a:rPr>
              <a:t>Vizard. S. (2018). </a:t>
            </a:r>
            <a:r>
              <a:rPr lang="en-GB" i="1" dirty="0">
                <a:solidFill>
                  <a:srgbClr val="000000"/>
                </a:solidFill>
                <a:latin typeface="Lato"/>
              </a:rPr>
              <a:t>John Lewis and Waitrose launch first joint marketing campaign as they unveil rebrands</a:t>
            </a:r>
            <a:r>
              <a:rPr lang="en-GB" dirty="0">
                <a:solidFill>
                  <a:srgbClr val="000000"/>
                </a:solidFill>
                <a:latin typeface="Lato"/>
              </a:rPr>
              <a:t>, Marketing week, [Online]. Available at: </a:t>
            </a:r>
          </a:p>
          <a:p>
            <a:r>
              <a:rPr lang="en-GB" u="sng" dirty="0">
                <a:solidFill>
                  <a:srgbClr val="000000"/>
                </a:solidFill>
                <a:latin typeface="Lato"/>
              </a:rPr>
              <a:t>https://www.marketingweek.com/2018/09/04/john-lewis-and-waitrose-launch-first-joint-marketing-campaign/</a:t>
            </a:r>
            <a:r>
              <a:rPr lang="en-GB" dirty="0">
                <a:solidFill>
                  <a:srgbClr val="000000"/>
                </a:solidFill>
                <a:latin typeface="Lato"/>
              </a:rPr>
              <a:t>, [Accessed: 26. 05. 2019] </a:t>
            </a:r>
            <a:endParaRPr lang="en-GB" dirty="0"/>
          </a:p>
          <a:p>
            <a:r>
              <a:rPr lang="en-GB" dirty="0">
                <a:solidFill>
                  <a:srgbClr val="000000"/>
                </a:solidFill>
                <a:latin typeface="Lato"/>
              </a:rPr>
              <a:t> </a:t>
            </a:r>
            <a:endParaRPr lang="en-GB" dirty="0"/>
          </a:p>
          <a:p>
            <a:r>
              <a:rPr lang="en-GB" dirty="0">
                <a:solidFill>
                  <a:srgbClr val="000000"/>
                </a:solidFill>
                <a:latin typeface="Lato"/>
              </a:rPr>
              <a:t>Warehouse and logistics news. (2014), </a:t>
            </a:r>
            <a:r>
              <a:rPr lang="en-GB" i="1" dirty="0">
                <a:solidFill>
                  <a:srgbClr val="000000"/>
                </a:solidFill>
                <a:latin typeface="Lato"/>
              </a:rPr>
              <a:t>KNAPP wins two awards with John Lewis</a:t>
            </a:r>
            <a:r>
              <a:rPr lang="en-GB" dirty="0">
                <a:solidFill>
                  <a:srgbClr val="000000"/>
                </a:solidFill>
                <a:latin typeface="Lato"/>
              </a:rPr>
              <a:t>, [Online]. Available at:</a:t>
            </a:r>
            <a:r>
              <a:rPr lang="en-GB" u="sng" dirty="0">
                <a:solidFill>
                  <a:srgbClr val="000000"/>
                </a:solidFill>
                <a:latin typeface="Lato"/>
              </a:rPr>
              <a:t> http://warehousenews.co.uk/2014/12/knapp-wins-two-awards-with-john-lewis/</a:t>
            </a:r>
            <a:r>
              <a:rPr lang="en-GB" dirty="0">
                <a:solidFill>
                  <a:srgbClr val="000000"/>
                </a:solidFill>
                <a:latin typeface="Lato"/>
              </a:rPr>
              <a:t>, [Accessed: 24. 05. 2019]</a:t>
            </a:r>
            <a:endParaRPr lang="en-GB" dirty="0"/>
          </a:p>
          <a:p>
            <a:r>
              <a:rPr lang="en-GB" dirty="0">
                <a:solidFill>
                  <a:srgbClr val="000000"/>
                </a:solidFill>
                <a:latin typeface="Lato"/>
              </a:rPr>
              <a:t> </a:t>
            </a:r>
            <a:endParaRPr lang="en-GB" dirty="0"/>
          </a:p>
          <a:p>
            <a:r>
              <a:rPr lang="en-GB" dirty="0">
                <a:solidFill>
                  <a:srgbClr val="000000"/>
                </a:solidFill>
                <a:latin typeface="Lato"/>
              </a:rPr>
              <a:t>Warehouse and logistics news. (2018), </a:t>
            </a:r>
            <a:r>
              <a:rPr lang="en-GB" i="1" dirty="0">
                <a:solidFill>
                  <a:srgbClr val="000000"/>
                </a:solidFill>
                <a:latin typeface="Lato"/>
              </a:rPr>
              <a:t>John Lewis</a:t>
            </a:r>
            <a:r>
              <a:rPr lang="en-GB" dirty="0">
                <a:solidFill>
                  <a:srgbClr val="000000"/>
                </a:solidFill>
                <a:latin typeface="Lato"/>
              </a:rPr>
              <a:t>, [Online]. Available at:</a:t>
            </a:r>
            <a:r>
              <a:rPr lang="en-GB" u="sng" dirty="0">
                <a:solidFill>
                  <a:srgbClr val="000000"/>
                </a:solidFill>
                <a:latin typeface="Lato"/>
              </a:rPr>
              <a:t> http://warehousenews.co.uk/?s=John+Lewis</a:t>
            </a:r>
            <a:r>
              <a:rPr lang="en-GB" dirty="0">
                <a:solidFill>
                  <a:srgbClr val="000000"/>
                </a:solidFill>
                <a:latin typeface="Lato"/>
              </a:rPr>
              <a:t>, [Accessed: 24. 05. 2019]</a:t>
            </a:r>
            <a:endParaRPr lang="en-GB" dirty="0"/>
          </a:p>
        </p:txBody>
      </p:sp>
      <p:sp>
        <p:nvSpPr>
          <p:cNvPr id="5" name="Slide Number Placeholder 4">
            <a:extLst>
              <a:ext uri="{FF2B5EF4-FFF2-40B4-BE49-F238E27FC236}">
                <a16:creationId xmlns:a16="http://schemas.microsoft.com/office/drawing/2014/main" id="{3CA17342-8978-4DF7-8DB1-15BA283FC95B}"/>
              </a:ext>
            </a:extLst>
          </p:cNvPr>
          <p:cNvSpPr>
            <a:spLocks noGrp="1"/>
          </p:cNvSpPr>
          <p:nvPr>
            <p:ph type="sldNum" sz="quarter" idx="12"/>
          </p:nvPr>
        </p:nvSpPr>
        <p:spPr/>
        <p:txBody>
          <a:bodyPr/>
          <a:lstStyle/>
          <a:p>
            <a:fld id="{1A60758B-FCAC-4471-AD61-00F1013F96B3}" type="slidenum">
              <a:rPr lang="en-GB" smtClean="0"/>
              <a:t>42</a:t>
            </a:fld>
            <a:endParaRPr lang="en-GB"/>
          </a:p>
        </p:txBody>
      </p:sp>
    </p:spTree>
    <p:extLst>
      <p:ext uri="{BB962C8B-B14F-4D97-AF65-F5344CB8AC3E}">
        <p14:creationId xmlns:p14="http://schemas.microsoft.com/office/powerpoint/2010/main" val="26949545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1600</TotalTime>
  <Words>1748</Words>
  <Application>Microsoft Office PowerPoint</Application>
  <PresentationFormat>Widescreen</PresentationFormat>
  <Paragraphs>301</Paragraphs>
  <Slides>42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Calibri Light</vt:lpstr>
      <vt:lpstr>Century Gothic</vt:lpstr>
      <vt:lpstr>Lato</vt:lpstr>
      <vt:lpstr>Office Theme</vt:lpstr>
      <vt:lpstr>PowerPoint Presentation</vt:lpstr>
      <vt:lpstr>PowerPoint Presentation</vt:lpstr>
      <vt:lpstr>PowerPoint Presentation</vt:lpstr>
      <vt:lpstr>Timeline of John Lewis</vt:lpstr>
      <vt:lpstr>PowerPoint Presentation</vt:lpstr>
      <vt:lpstr>Committees for communication</vt:lpstr>
      <vt:lpstr>John Lewis Today business model</vt:lpstr>
      <vt:lpstr>Knowledge Management Definitions</vt:lpstr>
      <vt:lpstr>John Lewis views on knowledge management</vt:lpstr>
      <vt:lpstr>PowerPoint Presentation</vt:lpstr>
      <vt:lpstr>My views on knowledge Management</vt:lpstr>
      <vt:lpstr>Benefits and Drawback of KM System in a Workplace</vt:lpstr>
      <vt:lpstr>Knowledge Management in Marks &amp; Spencer's</vt:lpstr>
      <vt:lpstr>PowerPoint Presentation</vt:lpstr>
      <vt:lpstr>Benefits/Drawback of KM to M&amp;S Customers</vt:lpstr>
      <vt:lpstr>Embedding Knowledge</vt:lpstr>
      <vt:lpstr>Sharing Knowledge </vt:lpstr>
      <vt:lpstr>Networking</vt:lpstr>
      <vt:lpstr>Value chain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and Drawback of Knowledge Management System in a Workplace</dc:title>
  <dc:creator>Samad Uddin (1710009)</dc:creator>
  <cp:lastModifiedBy>Samad Uddin (1710009)</cp:lastModifiedBy>
  <cp:revision>108</cp:revision>
  <dcterms:created xsi:type="dcterms:W3CDTF">2019-05-26T16:00:58Z</dcterms:created>
  <dcterms:modified xsi:type="dcterms:W3CDTF">2019-06-11T23:41:50Z</dcterms:modified>
</cp:coreProperties>
</file>