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6" r:id="rId2"/>
    <p:sldId id="267" r:id="rId3"/>
    <p:sldId id="270" r:id="rId4"/>
    <p:sldId id="268" r:id="rId5"/>
    <p:sldId id="271" r:id="rId6"/>
    <p:sldId id="282" r:id="rId7"/>
    <p:sldId id="257" r:id="rId8"/>
    <p:sldId id="275" r:id="rId9"/>
    <p:sldId id="276" r:id="rId10"/>
    <p:sldId id="258" r:id="rId11"/>
    <p:sldId id="259" r:id="rId12"/>
    <p:sldId id="260" r:id="rId13"/>
    <p:sldId id="261" r:id="rId14"/>
    <p:sldId id="262" r:id="rId15"/>
    <p:sldId id="277" r:id="rId16"/>
    <p:sldId id="278" r:id="rId17"/>
    <p:sldId id="279" r:id="rId18"/>
    <p:sldId id="280" r:id="rId19"/>
    <p:sldId id="263" r:id="rId20"/>
    <p:sldId id="281" r:id="rId21"/>
    <p:sldId id="264" r:id="rId22"/>
    <p:sldId id="265" r:id="rId23"/>
    <p:sldId id="269" r:id="rId24"/>
    <p:sldId id="266"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guide id="3" orient="horz" pos="3127">
          <p15:clr>
            <a:srgbClr val="A4A3A4"/>
          </p15:clr>
        </p15:guide>
        <p15:guide id="4"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477" autoAdjust="0"/>
    <p:restoredTop sz="69719" autoAdjust="0"/>
  </p:normalViewPr>
  <p:slideViewPr>
    <p:cSldViewPr>
      <p:cViewPr varScale="1">
        <p:scale>
          <a:sx n="73" d="100"/>
          <a:sy n="73" d="100"/>
        </p:scale>
        <p:origin x="984"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12/09/2019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8D9A3BC-493E-45B5-BC65-9CCAF242F688}" type="datetimeFigureOut">
              <a:rPr lang="en-GB" smtClean="0"/>
              <a:t>12/09/2019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8EC1ED0-35A1-4E09-B69B-152A7792BD06}" type="slidenum">
              <a:rPr lang="en-GB" smtClean="0"/>
              <a:t>‹#›</a:t>
            </a:fld>
            <a:endParaRPr lang="en-GB"/>
          </a:p>
        </p:txBody>
      </p:sp>
    </p:spTree>
    <p:extLst>
      <p:ext uri="{BB962C8B-B14F-4D97-AF65-F5344CB8AC3E}">
        <p14:creationId xmlns:p14="http://schemas.microsoft.com/office/powerpoint/2010/main" val="3625590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psychology.about.com/od/profilesmz/p/abraham-maslow.htm"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psychology.about.com/od/profilesofmajorthinkers/p/bio_rogers.htm" TargetMode="External"/><Relationship Id="rId4" Type="http://schemas.openxmlformats.org/officeDocument/2006/relationships/hyperlink" Target="http://psychology.about.com/od/loveandattraction/f/what-is-love.ht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Cyflwynwch</a:t>
            </a:r>
            <a:r>
              <a:rPr lang="cy-GB" baseline="0" noProof="0" dirty="0" smtClean="0"/>
              <a:t> ei</a:t>
            </a:r>
            <a:r>
              <a:rPr lang="cy-GB" noProof="0" dirty="0" smtClean="0"/>
              <a:t>ch hun. Esboniwch nad ydyn ni’n siarad am dâp selo yma!! Na</a:t>
            </a:r>
            <a:r>
              <a:rPr lang="cy-GB" baseline="0" noProof="0" dirty="0" smtClean="0"/>
              <a:t> phast papur wal! Yn hytrach, rhywbeth sy’n digwydd ar lefel ryngbersonol. (Nod: Ar ôl y sesiwn hon, rwy’n gobeithio y byddwch </a:t>
            </a:r>
            <a:r>
              <a:rPr lang="cy-GB" baseline="0" noProof="0" dirty="0" err="1" smtClean="0"/>
              <a:t>chi’n</a:t>
            </a:r>
            <a:r>
              <a:rPr lang="cy-GB" baseline="0" noProof="0" dirty="0" smtClean="0"/>
              <a:t> deall pam rydyn </a:t>
            </a:r>
            <a:r>
              <a:rPr lang="cy-GB" baseline="0" noProof="0" dirty="0" err="1" smtClean="0"/>
              <a:t>ni’n</a:t>
            </a:r>
            <a:r>
              <a:rPr lang="cy-GB" baseline="0" noProof="0" dirty="0" smtClean="0"/>
              <a:t> teimlo y gallai gwybodaeth gefndir am Ymlyniad gefnogi arfer yn y dyfodol yn ystod eich gyrfa fel athrawon). </a:t>
            </a:r>
          </a:p>
          <a:p>
            <a:r>
              <a:rPr lang="cy-GB" baseline="0" noProof="0" dirty="0" smtClean="0"/>
              <a:t>1. Yn gyntaf, galwch allan (</a:t>
            </a:r>
            <a:r>
              <a:rPr lang="cy-GB" baseline="0" noProof="0" dirty="0" smtClean="0">
                <a:solidFill>
                  <a:srgbClr val="FF0000"/>
                </a:solidFill>
              </a:rPr>
              <a:t>barn ARE?) </a:t>
            </a:r>
            <a:r>
              <a:rPr lang="cy-GB" baseline="0" noProof="0" dirty="0" smtClean="0"/>
              <a:t>eiriau/ymadroddion sy’n dod i’r meddwl sy’n gysylltiedig ag ymlyniad.  (Atebion posibl: bond agos, parodrwydd gan y rhiant i ymateb, sensitifrwydd, diogelwch, cynhesrwydd, caredigrwydd, magwraeth briodol (gallech chi sôn am natur/magwraeth: mae’r </a:t>
            </a:r>
            <a:r>
              <a:rPr lang="cy-GB" baseline="0" noProof="0" dirty="0" err="1" smtClean="0"/>
              <a:t>ddau’n</a:t>
            </a:r>
            <a:r>
              <a:rPr lang="cy-GB" baseline="0" noProof="0" dirty="0" smtClean="0"/>
              <a:t> bwysig)…)</a:t>
            </a:r>
            <a:endParaRPr lang="cy-GB" noProof="0" dirty="0" smtClean="0"/>
          </a:p>
          <a:p>
            <a:endParaRPr lang="en-GB" dirty="0" smtClean="0"/>
          </a:p>
          <a:p>
            <a:endParaRPr lang="en-GB" dirty="0" smtClean="0"/>
          </a:p>
          <a:p>
            <a:r>
              <a:rPr lang="en-GB" dirty="0" smtClean="0"/>
              <a:t>Introduce self. Explain that we are not talking about </a:t>
            </a:r>
            <a:r>
              <a:rPr lang="en-GB" dirty="0" err="1" smtClean="0"/>
              <a:t>sellotape</a:t>
            </a:r>
            <a:r>
              <a:rPr lang="en-GB" dirty="0" smtClean="0"/>
              <a:t> here!! Nor</a:t>
            </a:r>
            <a:r>
              <a:rPr lang="en-GB" baseline="0" dirty="0" smtClean="0"/>
              <a:t> wallpaper paste! Rather, something which happens on an interpersonal level. (Aim: After this session, I hope that you will glean why we feel some background knowledge on Attachment could support future practice in your teaching career. ). </a:t>
            </a:r>
            <a:endParaRPr lang="en-GB" dirty="0" smtClean="0"/>
          </a:p>
          <a:p>
            <a:r>
              <a:rPr lang="en-GB" dirty="0" smtClean="0"/>
              <a:t>1. Firstly, call out </a:t>
            </a:r>
            <a:r>
              <a:rPr lang="en-GB" dirty="0" smtClean="0">
                <a:solidFill>
                  <a:srgbClr val="FF0000"/>
                </a:solidFill>
              </a:rPr>
              <a:t>(ARE views?) </a:t>
            </a:r>
            <a:r>
              <a:rPr lang="en-GB" dirty="0" smtClean="0"/>
              <a:t>some words/phrases which</a:t>
            </a:r>
            <a:r>
              <a:rPr lang="en-GB" baseline="0" dirty="0" smtClean="0"/>
              <a:t> come to mind relating to attachment. (Potential answers: close bond, responsiveness from parent, sensitivity, security, warmth, kindness, appropriate nurture (could mention nature/nurture: both are important)…)</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1</a:t>
            </a:fld>
            <a:endParaRPr lang="en-GB"/>
          </a:p>
        </p:txBody>
      </p:sp>
    </p:spTree>
    <p:extLst>
      <p:ext uri="{BB962C8B-B14F-4D97-AF65-F5344CB8AC3E}">
        <p14:creationId xmlns:p14="http://schemas.microsoft.com/office/powerpoint/2010/main" val="4163186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(Cafodd</a:t>
            </a:r>
            <a:r>
              <a:rPr lang="cy-GB" baseline="0" noProof="0" dirty="0" smtClean="0"/>
              <a:t> ei eni</a:t>
            </a:r>
            <a:r>
              <a:rPr lang="cy-GB" noProof="0" dirty="0" smtClean="0"/>
              <a:t> yn 1907). Trafodwch y </a:t>
            </a:r>
            <a:r>
              <a:rPr lang="cy-GB" noProof="0" dirty="0" err="1" smtClean="0"/>
              <a:t>gallai’r</a:t>
            </a:r>
            <a:r>
              <a:rPr lang="cy-GB" noProof="0" dirty="0" smtClean="0"/>
              <a:t> prif ofalwr fod yn fam-gu,</a:t>
            </a:r>
            <a:r>
              <a:rPr lang="cy-GB" baseline="0" noProof="0" dirty="0" smtClean="0"/>
              <a:t> yn dad maeth, yn frawd/chwaer hŷn, yn </a:t>
            </a:r>
            <a:r>
              <a:rPr lang="cy-GB" baseline="0" noProof="0" dirty="0" err="1" smtClean="0"/>
              <a:t>fam</a:t>
            </a:r>
            <a:r>
              <a:rPr lang="cy-GB" baseline="0" noProof="0" dirty="0" smtClean="0"/>
              <a:t> sy’n mabwysiadu – does dim ots pwy, ond bod y plentyn wedi datblygu bond lle mae’n teimlo bod mod bodloni’i anghenion sylfaenol (bwyd, diod, cynhesrwydd, lloches, cariad, sylw. Cyfeiriwch at </a:t>
            </a:r>
            <a:r>
              <a:rPr lang="cy-GB" baseline="0" noProof="0" dirty="0" err="1" smtClean="0"/>
              <a:t>Maslow</a:t>
            </a:r>
            <a:r>
              <a:rPr lang="cy-GB" baseline="0" noProof="0" dirty="0" smtClean="0"/>
              <a:t>). Wrth weithio gyda phlant ifanc, ystyriwch nid yn unig y ‘nawr’ ond bod </a:t>
            </a:r>
            <a:r>
              <a:rPr lang="cy-GB" b="1" baseline="0" noProof="0" dirty="0" smtClean="0"/>
              <a:t>sut rydych </a:t>
            </a:r>
            <a:r>
              <a:rPr lang="cy-GB" b="1" baseline="0" noProof="0" dirty="0" err="1" smtClean="0"/>
              <a:t>chi’n</a:t>
            </a:r>
            <a:r>
              <a:rPr lang="cy-GB" b="1" baseline="0" noProof="0" dirty="0" smtClean="0"/>
              <a:t> gweithio gyda </a:t>
            </a:r>
            <a:r>
              <a:rPr lang="cy-GB" b="1" baseline="0" noProof="0" dirty="0" err="1" smtClean="0"/>
              <a:t>nhw’n</a:t>
            </a:r>
            <a:r>
              <a:rPr lang="cy-GB" b="1" baseline="0" noProof="0" dirty="0" smtClean="0"/>
              <a:t> gallu effeithio arnyn nhw am weddill eu bywydau </a:t>
            </a:r>
            <a:r>
              <a:rPr lang="cy-GB" baseline="0" noProof="0" dirty="0" smtClean="0"/>
              <a:t>(mae perthnasau cynnar yn hollbwysig, er enghraifft, os nad ydy anghenion yn ystod babandod yn cael eu bodloni dro ar ôl tro, </a:t>
            </a:r>
            <a:r>
              <a:rPr lang="cy-GB" b="1" baseline="0" noProof="0" dirty="0" smtClean="0"/>
              <a:t>nid yw’n effeithio arnyn nhw fel babanod </a:t>
            </a:r>
            <a:r>
              <a:rPr lang="cy-GB" baseline="0" noProof="0" dirty="0" smtClean="0"/>
              <a:t>ond mae’n gallu dod yn ôl i’w ‘poeni’ maes o law, fel arfer yn ystod llencyndod.)</a:t>
            </a:r>
            <a:endParaRPr lang="cy-GB" noProof="0" dirty="0" smtClean="0"/>
          </a:p>
          <a:p>
            <a:endParaRPr lang="en-GB" dirty="0" smtClean="0"/>
          </a:p>
          <a:p>
            <a:r>
              <a:rPr lang="en-GB" dirty="0" smtClean="0"/>
              <a:t>(Born 1907). discuss that the prime carer could be gran, foster father, elder sibling, adoptive mum – it does not matter who, as long as the child has developed a bond where they feel that their basic needs (food, drink, warmth, shelter, love, attention. Refer to Maslow) can be met. When working with young children,</a:t>
            </a:r>
            <a:r>
              <a:rPr lang="en-GB" baseline="0" dirty="0" smtClean="0"/>
              <a:t> consider not just the ‘now’ but that </a:t>
            </a:r>
            <a:r>
              <a:rPr lang="en-GB" b="1" baseline="0" dirty="0" smtClean="0"/>
              <a:t>how you work with them can affect them for the rest of their lives  </a:t>
            </a:r>
            <a:r>
              <a:rPr lang="en-GB" baseline="0" dirty="0" smtClean="0"/>
              <a:t>(early relationships are crucial, for example, in babyhood if needs are consistently not met, </a:t>
            </a:r>
            <a:r>
              <a:rPr lang="en-GB" b="1" baseline="0" dirty="0" smtClean="0"/>
              <a:t>it does not just affect them as babies </a:t>
            </a:r>
            <a:r>
              <a:rPr lang="en-GB" baseline="0" dirty="0" smtClean="0"/>
              <a:t>but can come back to ’haunt them’ later in life, usually during adolescence.)</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2</a:t>
            </a:fld>
            <a:endParaRPr lang="en-GB"/>
          </a:p>
        </p:txBody>
      </p:sp>
    </p:spTree>
    <p:extLst>
      <p:ext uri="{BB962C8B-B14F-4D97-AF65-F5344CB8AC3E}">
        <p14:creationId xmlns:p14="http://schemas.microsoft.com/office/powerpoint/2010/main" val="1284174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t>What motivates </a:t>
            </a:r>
            <a:r>
              <a:rPr lang="en-GB" altLang="en-US" dirty="0" err="1" smtClean="0"/>
              <a:t>behavior</a:t>
            </a:r>
            <a:r>
              <a:rPr lang="en-GB" altLang="en-US" dirty="0" smtClean="0"/>
              <a:t>? According to humanist psychologist </a:t>
            </a:r>
            <a:r>
              <a:rPr lang="en-GB" altLang="en-US" b="1" dirty="0" smtClean="0">
                <a:hlinkClick r:id="rId3"/>
              </a:rPr>
              <a:t>Abraham Maslow</a:t>
            </a:r>
            <a:r>
              <a:rPr lang="en-GB" altLang="en-US" dirty="0" smtClean="0"/>
              <a:t>, our actions are motivated in order achieve certain needs. Maslow first introduced his concept of a </a:t>
            </a:r>
            <a:r>
              <a:rPr lang="en-GB" altLang="en-US" b="1" dirty="0" smtClean="0"/>
              <a:t>hierarchy of needs</a:t>
            </a:r>
            <a:r>
              <a:rPr lang="en-GB" altLang="en-US" dirty="0" smtClean="0"/>
              <a:t> in his 1943 paper "A Theory of Human Motivation" and his subsequent book </a:t>
            </a:r>
            <a:r>
              <a:rPr lang="en-GB" altLang="en-US" i="1" dirty="0" smtClean="0"/>
              <a:t>Motivation and Personality</a:t>
            </a:r>
            <a:r>
              <a:rPr lang="en-GB" altLang="en-US" dirty="0" smtClean="0"/>
              <a:t>.</a:t>
            </a:r>
          </a:p>
          <a:p>
            <a:r>
              <a:rPr lang="en-GB" altLang="en-US" b="1" dirty="0" smtClean="0"/>
              <a:t>This hierarchy suggests that people are motivated to </a:t>
            </a:r>
            <a:r>
              <a:rPr lang="en-GB" altLang="en-US" b="1" dirty="0" err="1" smtClean="0"/>
              <a:t>fulfill</a:t>
            </a:r>
            <a:r>
              <a:rPr lang="en-GB" altLang="en-US" b="1" dirty="0" smtClean="0"/>
              <a:t> basic needs before moving on to other, more advanced needs</a:t>
            </a:r>
            <a:endParaRPr lang="en-GB" altLang="en-US" dirty="0" smtClean="0"/>
          </a:p>
          <a:p>
            <a:r>
              <a:rPr lang="en-GB" altLang="en-US" dirty="0" smtClean="0"/>
              <a:t>Needs at the bottom of the pyramid are basic physical requirements including the need for food, water, sleep, and warmth. Once these lower-level needs have been met, people can move on to the next level of needs, which are for safety and security.</a:t>
            </a:r>
          </a:p>
          <a:p>
            <a:r>
              <a:rPr lang="en-GB" altLang="en-US" dirty="0" smtClean="0"/>
              <a:t>As people progress up the pyramid, needs become increasingly psychological and social.</a:t>
            </a:r>
          </a:p>
          <a:p>
            <a:r>
              <a:rPr lang="en-GB" altLang="en-US" dirty="0" smtClean="0"/>
              <a:t>Soon, the need for </a:t>
            </a:r>
            <a:r>
              <a:rPr lang="en-GB" altLang="en-US" dirty="0" smtClean="0">
                <a:hlinkClick r:id="rId4"/>
              </a:rPr>
              <a:t>love</a:t>
            </a:r>
            <a:r>
              <a:rPr lang="en-GB" altLang="en-US" dirty="0" smtClean="0"/>
              <a:t>, friendship, and intimacy become important. Further up the pyramid, the need for personal esteem and feelings of accomplishment take priority.</a:t>
            </a:r>
          </a:p>
          <a:p>
            <a:r>
              <a:rPr lang="en-GB" altLang="en-US" dirty="0" smtClean="0"/>
              <a:t>Like </a:t>
            </a:r>
            <a:r>
              <a:rPr lang="en-GB" altLang="en-US" dirty="0" smtClean="0">
                <a:hlinkClick r:id="rId5"/>
              </a:rPr>
              <a:t>Carl Rogers</a:t>
            </a:r>
            <a:r>
              <a:rPr lang="en-GB" altLang="en-US" dirty="0" smtClean="0"/>
              <a:t>, Maslow emphasized the importance of self-actualization, which is a process of growing and developing as a person in order to achieve individual potential</a:t>
            </a:r>
          </a:p>
        </p:txBody>
      </p:sp>
      <p:sp>
        <p:nvSpPr>
          <p:cNvPr id="4" name="Slide Number Placeholder 3"/>
          <p:cNvSpPr>
            <a:spLocks noGrp="1"/>
          </p:cNvSpPr>
          <p:nvPr>
            <p:ph type="sldNum" sz="quarter" idx="10"/>
          </p:nvPr>
        </p:nvSpPr>
        <p:spPr/>
        <p:txBody>
          <a:bodyPr/>
          <a:lstStyle/>
          <a:p>
            <a:fld id="{38EC1ED0-35A1-4E09-B69B-152A7792BD06}" type="slidenum">
              <a:rPr lang="en-GB" smtClean="0"/>
              <a:t>3</a:t>
            </a:fld>
            <a:endParaRPr lang="en-GB"/>
          </a:p>
        </p:txBody>
      </p:sp>
    </p:spTree>
    <p:extLst>
      <p:ext uri="{BB962C8B-B14F-4D97-AF65-F5344CB8AC3E}">
        <p14:creationId xmlns:p14="http://schemas.microsoft.com/office/powerpoint/2010/main" val="1271394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Sylwodd </a:t>
            </a:r>
            <a:r>
              <a:rPr lang="cy-GB" noProof="0" dirty="0" err="1" smtClean="0"/>
              <a:t>Bowlby</a:t>
            </a:r>
            <a:r>
              <a:rPr lang="cy-GB" baseline="0" noProof="0" dirty="0" smtClean="0"/>
              <a:t>, wrth i blant heneiddio, fod dylanwad eu rhieni’n lleihau tra bod dylanwad cyfoedion/pobl eraill maent yn dod i gysylltiad â nhw yn cynyddu. </a:t>
            </a:r>
            <a:endParaRPr lang="cy-GB" noProof="0" dirty="0" smtClean="0"/>
          </a:p>
          <a:p>
            <a:r>
              <a:rPr lang="cy-GB" noProof="0" dirty="0" smtClean="0"/>
              <a:t>Ystyriwch y berthynas rhwng ymlyniad a chyflawniad – nid y</a:t>
            </a:r>
            <a:r>
              <a:rPr lang="cy-GB" baseline="0" noProof="0" dirty="0" smtClean="0"/>
              <a:t> prif ffigwr ymlyniad yn unig sy’n cael effaith ar blant ond ymlyniad y tu allan i’r teulu, yn cynnwys </a:t>
            </a:r>
            <a:r>
              <a:rPr lang="cy-GB" b="1" baseline="0" noProof="0" dirty="0" smtClean="0"/>
              <a:t>staff</a:t>
            </a:r>
            <a:r>
              <a:rPr lang="cy-GB" baseline="0" noProof="0" dirty="0" smtClean="0"/>
              <a:t> yr ysgol </a:t>
            </a:r>
            <a:r>
              <a:rPr lang="cy-GB" b="1" baseline="0" noProof="0" dirty="0" smtClean="0"/>
              <a:t>(nid athrawon yn unig: peidiwch byth â diystyru pwysigrwydd y staff cymorth: mae bondiau cadarn iawn yn gallu cael eu hadeiladu rhyngddyn nhw a phlant) </a:t>
            </a:r>
            <a:r>
              <a:rPr lang="cy-GB" baseline="0" noProof="0" dirty="0" smtClean="0"/>
              <a:t>ac mae cyfeillgarwch â chyfoedion hefyd yn hollbwysig. Meddyliwch am eich plentyndod eich hun: a wnaeth DISGYBLION YN YR UN DOSBARTH ACHOSI I CHI WEITHIO’N GALETACH OHERWYDD CYSTADLEUAETH I WNEUD YN DDA? (Ystyriwch </a:t>
            </a:r>
            <a:r>
              <a:rPr lang="cy-GB" baseline="0" noProof="0" dirty="0" err="1" smtClean="0"/>
              <a:t>Vygotsky</a:t>
            </a:r>
            <a:r>
              <a:rPr lang="cy-GB" baseline="0" noProof="0" dirty="0" smtClean="0"/>
              <a:t> – lluniadaeth gymdeithasol). NEU A OEDD GENNYCH CHI FFRIND OEDD Â DIM DIDDORDEB, AC EFALLAI’N EICH ACHOSI CHI I ESGUS NAD OEDDECH CHI’N MALIO DIM? (Ystyriwch fod rhai plant yn arddangos ymddygiad heriol fel masg sy’n cuddio’r ffaith eu bod yn cael trafferth go iawn gyda’r gwaith). Gallai arsylwi ar y plant yn ofalus eich helpu chi i edrych y tu hwnt i’r hyn sy’n amlwg.</a:t>
            </a:r>
            <a:endParaRPr lang="cy-GB" noProof="0" dirty="0" smtClean="0"/>
          </a:p>
          <a:p>
            <a:endParaRPr lang="en-GB" dirty="0" smtClean="0"/>
          </a:p>
          <a:p>
            <a:r>
              <a:rPr lang="en-GB" dirty="0" smtClean="0"/>
              <a:t>Bowlby</a:t>
            </a:r>
            <a:r>
              <a:rPr lang="en-GB" baseline="0" dirty="0" smtClean="0"/>
              <a:t> identified that as children get older their parents influence decreases while peers/others they come in contact with have increased influence.</a:t>
            </a:r>
          </a:p>
          <a:p>
            <a:r>
              <a:rPr lang="en-GB" dirty="0" smtClean="0"/>
              <a:t>Considering the relationship between attachment and attainment - it’s not just primary attachment figures that have an effect on children but non-family attachment, including school </a:t>
            </a:r>
            <a:r>
              <a:rPr lang="en-GB" b="1" dirty="0" smtClean="0"/>
              <a:t>staff (not just teachers: never underestimate the</a:t>
            </a:r>
            <a:r>
              <a:rPr lang="en-GB" b="1" baseline="0" dirty="0" smtClean="0"/>
              <a:t> importance of support staff: very strong bonds can be built between them and children)</a:t>
            </a:r>
            <a:r>
              <a:rPr lang="en-GB" dirty="0" smtClean="0"/>
              <a:t>and peer friendships are also crucial. Think about your own childhood: did CLASSMATES CAUSE YOU TO WORK HARDER AS A RESULT OF COMPETITION TO DO WELL? (Consider Vygotsky – social</a:t>
            </a:r>
            <a:r>
              <a:rPr lang="en-GB" baseline="0" dirty="0" smtClean="0"/>
              <a:t> constructivism). </a:t>
            </a:r>
            <a:r>
              <a:rPr lang="en-GB" dirty="0" smtClean="0"/>
              <a:t>OR DID YOU HAVE A FRIEND WHO WAS UNINTERESTED, MAYBE CAUSING YOU TO PRETEND NOT TO CARE?  (Consider that some children show challenging behaviour</a:t>
            </a:r>
            <a:r>
              <a:rPr lang="en-GB" baseline="0" dirty="0" smtClean="0"/>
              <a:t> as a mask which hides the fact that they are really struggling with the work). Careful observation of children could help you to look beyond the obvious.</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4</a:t>
            </a:fld>
            <a:endParaRPr lang="en-GB"/>
          </a:p>
        </p:txBody>
      </p:sp>
    </p:spTree>
    <p:extLst>
      <p:ext uri="{BB962C8B-B14F-4D97-AF65-F5344CB8AC3E}">
        <p14:creationId xmlns:p14="http://schemas.microsoft.com/office/powerpoint/2010/main" val="1271591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Need to add reference</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5</a:t>
            </a:fld>
            <a:endParaRPr lang="en-GB"/>
          </a:p>
        </p:txBody>
      </p:sp>
    </p:spTree>
    <p:extLst>
      <p:ext uri="{BB962C8B-B14F-4D97-AF65-F5344CB8AC3E}">
        <p14:creationId xmlns:p14="http://schemas.microsoft.com/office/powerpoint/2010/main" val="3757622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smtClean="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6F5C316-0185-48D8-8FA7-ED9E7FAA2784}" type="slidenum">
              <a:rPr lang="en-GB" altLang="en-US" smtClean="0"/>
              <a:pPr eaLnBrk="1" hangingPunct="1"/>
              <a:t>6</a:t>
            </a:fld>
            <a:endParaRPr lang="en-GB" altLang="en-US" smtClean="0"/>
          </a:p>
        </p:txBody>
      </p:sp>
    </p:spTree>
    <p:extLst>
      <p:ext uri="{BB962C8B-B14F-4D97-AF65-F5344CB8AC3E}">
        <p14:creationId xmlns:p14="http://schemas.microsoft.com/office/powerpoint/2010/main" val="2559182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Mae</a:t>
            </a:r>
            <a:r>
              <a:rPr lang="cy-GB" baseline="0" noProof="0" dirty="0" smtClean="0"/>
              <a:t> llawer o hyn yn dod o </a:t>
            </a:r>
            <a:r>
              <a:rPr lang="cy-GB" baseline="0" noProof="0" dirty="0" err="1" smtClean="0"/>
              <a:t>MacKay</a:t>
            </a:r>
            <a:r>
              <a:rPr lang="cy-GB" baseline="0" noProof="0" dirty="0" smtClean="0"/>
              <a:t> </a:t>
            </a:r>
            <a:r>
              <a:rPr lang="cy-GB" baseline="0" noProof="0" dirty="0" err="1" smtClean="0"/>
              <a:t>et</a:t>
            </a:r>
            <a:r>
              <a:rPr lang="cy-GB" baseline="0" noProof="0" dirty="0" smtClean="0"/>
              <a:t> </a:t>
            </a:r>
            <a:r>
              <a:rPr lang="cy-GB" baseline="0" noProof="0" dirty="0" err="1" smtClean="0"/>
              <a:t>al</a:t>
            </a:r>
            <a:r>
              <a:rPr lang="cy-GB" baseline="0" noProof="0" dirty="0" smtClean="0"/>
              <a:t>: Mae plant ag ymlyniad diogel yn </a:t>
            </a:r>
            <a:r>
              <a:rPr lang="cy-GB" baseline="0" noProof="0" dirty="0" err="1" smtClean="0"/>
              <a:t>hapusach</a:t>
            </a:r>
            <a:r>
              <a:rPr lang="cy-GB" baseline="0" noProof="0" dirty="0" smtClean="0"/>
              <a:t>, yn fwy iach, yn fwy tebygol o fod yn annibynnol; yn cymryd rhan yn adeiladol; yn cysylltu profiadau </a:t>
            </a:r>
            <a:r>
              <a:rPr lang="cy-GB" baseline="0" noProof="0" dirty="0" err="1" smtClean="0"/>
              <a:t>â’i</a:t>
            </a:r>
            <a:r>
              <a:rPr lang="cy-GB" baseline="0" noProof="0" dirty="0" smtClean="0"/>
              <a:t> gilydd (</a:t>
            </a:r>
            <a:r>
              <a:rPr lang="cy-GB" baseline="0" noProof="0" dirty="0" err="1" smtClean="0"/>
              <a:t>Piaget</a:t>
            </a:r>
            <a:r>
              <a:rPr lang="cy-GB" baseline="0" noProof="0" dirty="0" smtClean="0"/>
              <a:t>: cydweddiad, cymhwysiad; yn ymgysylltu’n wybyddol â chyfoedion; yn derbyn heriau dysgu; yn cymryd mwy o ran yn nhrafodaethau’r dosbarth; yn hyderus; yn siaradus; yn gymdeithasol; heb straen; yn meddu ar hunan-ddelwedd gadarn; yn canolbwyntio ar archwilio; yn hapus i chwarae; wedi datblygu strategaethau ymdopi’n emosiynol fel eu bod nhw wedi ymlacio, yn </a:t>
            </a:r>
            <a:r>
              <a:rPr lang="cy-GB" baseline="0" noProof="0" dirty="0" err="1" smtClean="0"/>
              <a:t>ddi</a:t>
            </a:r>
            <a:r>
              <a:rPr lang="cy-GB" baseline="0" noProof="0" dirty="0" smtClean="0"/>
              <a:t>-gyffro, ac yn llai tebyg o golli arnyn nhw eu hunain; yn gallu ymdopi’n well yn yr ystafell ddosbarth gyda disgwyliadau o ran canolbwyntio / dysgu / gwrando,</a:t>
            </a:r>
            <a:endParaRPr lang="cy-GB" noProof="0" dirty="0" smtClean="0"/>
          </a:p>
          <a:p>
            <a:endParaRPr lang="cy-GB" noProof="0" dirty="0" smtClean="0"/>
          </a:p>
          <a:p>
            <a:r>
              <a:rPr lang="cy-GB" noProof="0" dirty="0" smtClean="0"/>
              <a:t>(ystyriwch y berthynas rhwng iechyd emosiynol/</a:t>
            </a:r>
            <a:r>
              <a:rPr lang="cy-GB" baseline="0" noProof="0" dirty="0" smtClean="0"/>
              <a:t> iechyd meddwl ac iechyd corfforol / holistaidd. Byddwch yn ymwybodol o effeithiau hirdymor posibl teimlo’n drist, yn ofnus, yn unig (a ydych </a:t>
            </a:r>
            <a:r>
              <a:rPr lang="cy-GB" baseline="0" noProof="0" dirty="0" err="1" smtClean="0"/>
              <a:t>chi’n</a:t>
            </a:r>
            <a:r>
              <a:rPr lang="cy-GB" baseline="0" noProof="0" dirty="0" smtClean="0"/>
              <a:t> sylwi ar iaith y corff/ mynegiant wyneb?)). Mae llawer iawn o dystiolaeth yn dangos bod llawer o blant yn y DU yn anhapus / dan straen).</a:t>
            </a:r>
          </a:p>
          <a:p>
            <a:endParaRPr lang="en-GB" baseline="0" dirty="0" smtClean="0"/>
          </a:p>
          <a:p>
            <a:endParaRPr lang="en-GB" dirty="0" smtClean="0"/>
          </a:p>
          <a:p>
            <a:r>
              <a:rPr lang="en-GB" dirty="0" smtClean="0"/>
              <a:t>Much of this is from MacKay et al: Securely attached</a:t>
            </a:r>
            <a:r>
              <a:rPr lang="en-GB" baseline="0" dirty="0" smtClean="0"/>
              <a:t> children are happier, healthier, more likely to be independent; participates constructively; connects up experiences (Piaget: assimilation, accommodation; engages cognitively with peers; accepts learning challenges; more engaged in classroom discussion; confident; chatty; sociable; stress-free; have strong self-image; are exploration oriented; happy to play; have developed emotional coping strategies so that they are relaxed, calm, so are less likely to have outbursts;  can cope better in class with concentration/learning/listening expectations, </a:t>
            </a:r>
          </a:p>
          <a:p>
            <a:endParaRPr lang="en-GB" baseline="0" dirty="0" smtClean="0"/>
          </a:p>
          <a:p>
            <a:r>
              <a:rPr lang="en-GB" baseline="0" dirty="0" smtClean="0"/>
              <a:t> (consider the relationship between emotional/mental health and physical/holistic health. Be aware of the potential long term effects of feeling sad, afraid, lonely (do you notice body language/facial expression?)). A great deal of evidence demonstrates that many children in the UK are unhappy/stressed).</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7</a:t>
            </a:fld>
            <a:endParaRPr lang="en-GB"/>
          </a:p>
        </p:txBody>
      </p:sp>
    </p:spTree>
    <p:extLst>
      <p:ext uri="{BB962C8B-B14F-4D97-AF65-F5344CB8AC3E}">
        <p14:creationId xmlns:p14="http://schemas.microsoft.com/office/powerpoint/2010/main" val="956155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Why is it important in school and childcare?</a:t>
            </a:r>
          </a:p>
          <a:p>
            <a:endParaRPr lang="en-GB" altLang="en-US" dirty="0" smtClean="0"/>
          </a:p>
          <a:p>
            <a:r>
              <a:rPr lang="en-GB" altLang="en-US" dirty="0" smtClean="0"/>
              <a:t>School/setting ideally situated within centre of child’s world</a:t>
            </a:r>
          </a:p>
          <a:p>
            <a:endParaRPr lang="en-GB" alt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Consider the child (Bronfenbrenner) in the context that </a:t>
            </a:r>
            <a:r>
              <a:rPr lang="en-GB" b="1" dirty="0" smtClean="0"/>
              <a:t>everybody t</a:t>
            </a:r>
            <a:r>
              <a:rPr lang="en-GB" dirty="0" smtClean="0"/>
              <a:t>hat child comes in contact with has an influence upon them. Consider the whole child, who has feelings (and</a:t>
            </a:r>
            <a:r>
              <a:rPr lang="en-GB" baseline="0" dirty="0" smtClean="0"/>
              <a:t> those emotions if they are troubled can lessen the ability to learn so we </a:t>
            </a:r>
            <a:r>
              <a:rPr lang="en-GB" b="1" baseline="0" dirty="0" smtClean="0"/>
              <a:t>need to get to know the child and family to </a:t>
            </a:r>
            <a:r>
              <a:rPr lang="en-GB" baseline="0" dirty="0" smtClean="0"/>
              <a:t>glean a full picture). </a:t>
            </a:r>
            <a:r>
              <a:rPr lang="en-GB" dirty="0" smtClean="0"/>
              <a:t>We need to consider the home situation </a:t>
            </a:r>
            <a:r>
              <a:rPr lang="en-GB" dirty="0" err="1" smtClean="0"/>
              <a:t>eg</a:t>
            </a:r>
            <a:r>
              <a:rPr lang="en-GB" dirty="0" smtClean="0"/>
              <a:t> if there is financial pressure. Creating a good partnership can benefit everyone (need a trusting relationship</a:t>
            </a:r>
            <a:r>
              <a:rPr lang="en-GB" baseline="0" dirty="0" smtClean="0"/>
              <a:t> with parents so they keep you informed (confidentially) of any issues </a:t>
            </a:r>
            <a:r>
              <a:rPr lang="en-GB" baseline="0" dirty="0" err="1" smtClean="0"/>
              <a:t>eg</a:t>
            </a:r>
            <a:r>
              <a:rPr lang="en-GB" baseline="0" dirty="0" smtClean="0"/>
              <a:t> separation which would have an effect on the child so that you can make allowances for changes in behaviour or concentration level..</a:t>
            </a:r>
            <a:endParaRPr lang="en-GB" dirty="0" smtClean="0"/>
          </a:p>
          <a:p>
            <a:endParaRPr lang="en-GB" altLang="en-US" dirty="0" smtClean="0"/>
          </a:p>
        </p:txBody>
      </p:sp>
      <p:sp>
        <p:nvSpPr>
          <p:cNvPr id="727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5649CE88-A322-4BB6-ADD9-53B88B69433A}" type="slidenum">
              <a:rPr lang="en-GB" altLang="en-US" smtClean="0">
                <a:latin typeface="Arial" charset="0"/>
              </a:rPr>
              <a:pPr eaLnBrk="1" hangingPunct="1">
                <a:spcBef>
                  <a:spcPct val="0"/>
                </a:spcBef>
              </a:pPr>
              <a:t>8</a:t>
            </a:fld>
            <a:endParaRPr lang="en-GB" altLang="en-US" smtClean="0">
              <a:latin typeface="Arial" charset="0"/>
            </a:endParaRPr>
          </a:p>
        </p:txBody>
      </p:sp>
    </p:spTree>
    <p:extLst>
      <p:ext uri="{BB962C8B-B14F-4D97-AF65-F5344CB8AC3E}">
        <p14:creationId xmlns:p14="http://schemas.microsoft.com/office/powerpoint/2010/main" val="1142706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Why do we need to sort</a:t>
            </a:r>
            <a:r>
              <a:rPr lang="en-GB" altLang="en-US" baseline="0" dirty="0" smtClean="0"/>
              <a:t> it in Early Years</a:t>
            </a:r>
            <a:endParaRPr lang="en-GB" altLang="en-US" dirty="0" smtClean="0"/>
          </a:p>
          <a:p>
            <a:r>
              <a:rPr lang="en-GB" altLang="en-US" dirty="0" smtClean="0"/>
              <a:t>Key points: children can form positive secondary attachments even when secondary attachments have failed</a:t>
            </a:r>
          </a:p>
          <a:p>
            <a:endParaRPr lang="en-GB" altLang="en-US" dirty="0" smtClean="0"/>
          </a:p>
          <a:p>
            <a:r>
              <a:rPr lang="en-GB" altLang="en-US" dirty="0" smtClean="0"/>
              <a:t>To build resilience </a:t>
            </a:r>
          </a:p>
          <a:p>
            <a:endParaRPr lang="en-GB" altLang="en-US" dirty="0" smtClean="0"/>
          </a:p>
          <a:p>
            <a:r>
              <a:rPr lang="en-GB" altLang="en-US" dirty="0" smtClean="0"/>
              <a:t>Confidence to try, confidence to fail</a:t>
            </a:r>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D863F0DB-50EE-41A8-A8F7-D8B0685E99F4}" type="slidenum">
              <a:rPr lang="en-GB" altLang="en-US" smtClean="0">
                <a:latin typeface="Arial" charset="0"/>
              </a:rPr>
              <a:pPr eaLnBrk="1" hangingPunct="1">
                <a:spcBef>
                  <a:spcPct val="0"/>
                </a:spcBef>
              </a:pPr>
              <a:t>9</a:t>
            </a:fld>
            <a:endParaRPr lang="en-GB" altLang="en-US" smtClean="0">
              <a:latin typeface="Arial" charset="0"/>
            </a:endParaRPr>
          </a:p>
        </p:txBody>
      </p:sp>
    </p:spTree>
    <p:extLst>
      <p:ext uri="{BB962C8B-B14F-4D97-AF65-F5344CB8AC3E}">
        <p14:creationId xmlns:p14="http://schemas.microsoft.com/office/powerpoint/2010/main" val="4047452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noProof="0" dirty="0" smtClean="0"/>
              <a:t>I</a:t>
            </a:r>
            <a:r>
              <a:rPr lang="cy-GB" baseline="0" noProof="0" dirty="0" smtClean="0"/>
              <a:t> ddechrau mae’r sylfaen ddiogel yn dod o’r cartref, wedyn maes o law gall ddod o’r rhyngweithio rhwng y cartref a’r ysgol </a:t>
            </a:r>
            <a:r>
              <a:rPr lang="cy-GB" b="1" baseline="0" noProof="0" dirty="0" smtClean="0"/>
              <a:t>pryd</a:t>
            </a:r>
            <a:r>
              <a:rPr lang="cy-GB" baseline="0" noProof="0" dirty="0" smtClean="0"/>
              <a:t> y dangosir parch rhwng y naill a’r llall: mae staff a rhieni sy’n dod ymlaen yn </a:t>
            </a:r>
            <a:r>
              <a:rPr lang="cy-GB" baseline="0" noProof="0" dirty="0" err="1" smtClean="0"/>
              <a:t>dda’n</a:t>
            </a:r>
            <a:r>
              <a:rPr lang="cy-GB" baseline="0" noProof="0" dirty="0" smtClean="0"/>
              <a:t> caniatáu i’r plentyn deimlo’n gartrefol / ymddiried / teimlo’n ddiogel. Mae’u teulu </a:t>
            </a:r>
            <a:r>
              <a:rPr lang="cy-GB" b="1" baseline="0" noProof="0" dirty="0" smtClean="0"/>
              <a:t>yn bwysig </a:t>
            </a:r>
            <a:r>
              <a:rPr lang="cy-GB" baseline="0" noProof="0" dirty="0" smtClean="0"/>
              <a:t>i blant – yr addysgwyr cyntaf, modelau rôl, megis mewn rheolaeth emosiynol (gan ddangos sut i fynegi teimladau mewn geiriau: ‘Rwy’n teimlo’n drist heddiw oherwydd…’ yn hytrach na sgrechian neu fwrw). </a:t>
            </a:r>
          </a:p>
          <a:p>
            <a:pPr marL="0" marR="0" indent="0" algn="l" defTabSz="914400" rtl="0" eaLnBrk="1" fontAlgn="auto" latinLnBrk="0" hangingPunct="1">
              <a:lnSpc>
                <a:spcPct val="100000"/>
              </a:lnSpc>
              <a:spcBef>
                <a:spcPts val="0"/>
              </a:spcBef>
              <a:spcAft>
                <a:spcPts val="0"/>
              </a:spcAft>
              <a:buClrTx/>
              <a:buSzTx/>
              <a:buFontTx/>
              <a:buNone/>
              <a:tabLst/>
              <a:defRPr/>
            </a:pPr>
            <a:endParaRPr lang="cy-GB" baseline="0" noProof="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cy-GB" baseline="0" noProof="0" dirty="0" smtClean="0"/>
              <a:t>Ystyriwch y plentyn (</a:t>
            </a:r>
            <a:r>
              <a:rPr lang="cy-GB" baseline="0" noProof="0" dirty="0" err="1" smtClean="0"/>
              <a:t>Bronfenbrenner</a:t>
            </a:r>
            <a:r>
              <a:rPr lang="cy-GB" baseline="0" noProof="0" dirty="0" smtClean="0"/>
              <a:t>) yn y cyd-destun bod pawb y mae’r plentyn </a:t>
            </a:r>
            <a:r>
              <a:rPr lang="cy-GB" baseline="0" noProof="0" dirty="0" err="1" smtClean="0"/>
              <a:t>hwnnw’n</a:t>
            </a:r>
            <a:r>
              <a:rPr lang="cy-GB" baseline="0" noProof="0" dirty="0" smtClean="0"/>
              <a:t> dod i gysylltiad ag </a:t>
            </a:r>
            <a:r>
              <a:rPr lang="cy-GB" baseline="0" noProof="0" dirty="0" err="1" smtClean="0"/>
              <a:t>e’n</a:t>
            </a:r>
            <a:r>
              <a:rPr lang="cy-GB" baseline="0" noProof="0" dirty="0" smtClean="0"/>
              <a:t> cael dylanwad arno. Ystyriwch y plentyn cyfan, sydd â theimladau (ac mae’r emosiynau hynny, os ydyn </a:t>
            </a:r>
            <a:r>
              <a:rPr lang="cy-GB" baseline="0" noProof="0" dirty="0" err="1" smtClean="0"/>
              <a:t>nhw’n</a:t>
            </a:r>
            <a:r>
              <a:rPr lang="cy-GB" baseline="0" noProof="0" dirty="0" smtClean="0"/>
              <a:t> anesmwyth, yn gallu lleihau’r gallu i ddysgu felly mae angen i ni ddod i nabod y plentyn a’r teulu i gael darlun cyflawn). Mae angen i ni ystyried y sefyllfa yn y cartref e.e. a oes pwysau ariannol. Mae creu partneriaeth </a:t>
            </a:r>
            <a:r>
              <a:rPr lang="cy-GB" baseline="0" noProof="0" dirty="0" err="1" smtClean="0"/>
              <a:t>dda’n</a:t>
            </a:r>
            <a:r>
              <a:rPr lang="cy-GB" baseline="0" noProof="0" dirty="0" smtClean="0"/>
              <a:t> gallu bod o fudd i bawb (mae angen perthynas o ymddiriedaeth </a:t>
            </a:r>
            <a:r>
              <a:rPr lang="cy-GB" baseline="0" noProof="0" dirty="0" err="1" smtClean="0"/>
              <a:t>â’r</a:t>
            </a:r>
            <a:r>
              <a:rPr lang="cy-GB" baseline="0" noProof="0" dirty="0" smtClean="0"/>
              <a:t> rhieni er mwyn iddyn nhw roi gwybod i chi (yn gyfrinachol) am unrhyw broblemau e.e. gwahanu, a fyddai’n cael effaith ar y plentyn, er mwyn i chi allu gymryd newidiadau mewn ymddygiad neu lefel o ganolbwyntio i ystyriaeth…</a:t>
            </a:r>
            <a:endParaRPr lang="cy-GB" noProof="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secure base initially comes from the home then later can come from the interaction between home and school </a:t>
            </a:r>
            <a:r>
              <a:rPr lang="en-GB" b="1" dirty="0" smtClean="0"/>
              <a:t>when</a:t>
            </a:r>
            <a:r>
              <a:rPr lang="en-GB" dirty="0" smtClean="0"/>
              <a:t> mutual respect is shown: staff and parents who get along well allow the child to feel at ease/to trust/feel safe and secure. Their family </a:t>
            </a:r>
            <a:r>
              <a:rPr lang="en-GB" b="1" dirty="0" smtClean="0"/>
              <a:t>are important</a:t>
            </a:r>
            <a:r>
              <a:rPr lang="en-GB" dirty="0" smtClean="0"/>
              <a:t> to children- the first educators, role models,</a:t>
            </a:r>
            <a:r>
              <a:rPr lang="en-GB" baseline="0" dirty="0" smtClean="0"/>
              <a:t> such as in emotional control (demonstrating how to put feelings into words: ‘I feel sad today because….’ rather than screaming or hitting).</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Consider the child (Bronfenbrenner) in the context that </a:t>
            </a:r>
            <a:r>
              <a:rPr lang="en-GB" b="1" dirty="0" smtClean="0"/>
              <a:t>everybody t</a:t>
            </a:r>
            <a:r>
              <a:rPr lang="en-GB" dirty="0" smtClean="0"/>
              <a:t>hat child comes in contact with has an influence upon them. Consider the whole child, who has feelings (and</a:t>
            </a:r>
            <a:r>
              <a:rPr lang="en-GB" baseline="0" dirty="0" smtClean="0"/>
              <a:t> those emotions if they are troubled can lessen the ability to learn so we </a:t>
            </a:r>
            <a:r>
              <a:rPr lang="en-GB" b="1" baseline="0" dirty="0" smtClean="0"/>
              <a:t>need to get to know the child and family to </a:t>
            </a:r>
            <a:r>
              <a:rPr lang="en-GB" baseline="0" dirty="0" smtClean="0"/>
              <a:t>glean a full picture). </a:t>
            </a:r>
            <a:r>
              <a:rPr lang="en-GB" dirty="0" smtClean="0"/>
              <a:t>We need to consider the home situation </a:t>
            </a:r>
            <a:r>
              <a:rPr lang="en-GB" dirty="0" err="1" smtClean="0"/>
              <a:t>eg</a:t>
            </a:r>
            <a:r>
              <a:rPr lang="en-GB" dirty="0" smtClean="0"/>
              <a:t> if there is financial pressure. Creating a good partnership can benefit everyone (need a trusting relationship</a:t>
            </a:r>
            <a:r>
              <a:rPr lang="en-GB" baseline="0" dirty="0" smtClean="0"/>
              <a:t> with parents so they keep you informed (confidentially) of any issues </a:t>
            </a:r>
            <a:r>
              <a:rPr lang="en-GB" baseline="0" dirty="0" err="1" smtClean="0"/>
              <a:t>eg</a:t>
            </a:r>
            <a:r>
              <a:rPr lang="en-GB" baseline="0" dirty="0" smtClean="0"/>
              <a:t> separation which would have an effect on the child so that you can make allowances for changes in behaviour or concentration level..</a:t>
            </a:r>
            <a:endParaRPr lang="en-GB" dirty="0" smtClean="0"/>
          </a:p>
          <a:p>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10</a:t>
            </a:fld>
            <a:endParaRPr lang="en-GB"/>
          </a:p>
        </p:txBody>
      </p:sp>
    </p:spTree>
    <p:extLst>
      <p:ext uri="{BB962C8B-B14F-4D97-AF65-F5344CB8AC3E}">
        <p14:creationId xmlns:p14="http://schemas.microsoft.com/office/powerpoint/2010/main" val="41873681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Adroddiad</a:t>
            </a:r>
            <a:r>
              <a:rPr lang="cy-GB" baseline="0" noProof="0" dirty="0" smtClean="0"/>
              <a:t> Karen Graham (ewch </a:t>
            </a:r>
            <a:r>
              <a:rPr lang="cy-GB" baseline="0" noProof="0" dirty="0" err="1" smtClean="0"/>
              <a:t>â’r</a:t>
            </a:r>
            <a:r>
              <a:rPr lang="cy-GB" baseline="0" noProof="0" dirty="0" smtClean="0"/>
              <a:t> adroddiadau hyn i’r sesiwn a’u dal i fyny wrth eu trafod nhw)</a:t>
            </a:r>
            <a:endParaRPr lang="cy-GB" noProof="0" dirty="0" smtClean="0"/>
          </a:p>
          <a:p>
            <a:endParaRPr lang="en-GB" dirty="0" smtClean="0"/>
          </a:p>
          <a:p>
            <a:r>
              <a:rPr lang="en-GB" dirty="0" smtClean="0"/>
              <a:t>Karen Graham</a:t>
            </a:r>
            <a:r>
              <a:rPr lang="en-GB" baseline="0" dirty="0" smtClean="0"/>
              <a:t> report (take these reports to the session and hold up as they are discussed)</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11</a:t>
            </a:fld>
            <a:endParaRPr lang="en-GB"/>
          </a:p>
        </p:txBody>
      </p:sp>
    </p:spTree>
    <p:extLst>
      <p:ext uri="{BB962C8B-B14F-4D97-AF65-F5344CB8AC3E}">
        <p14:creationId xmlns:p14="http://schemas.microsoft.com/office/powerpoint/2010/main" val="300480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Adroddiad </a:t>
            </a:r>
            <a:r>
              <a:rPr lang="cy-GB" noProof="0" dirty="0" err="1" smtClean="0"/>
              <a:t>Iram</a:t>
            </a:r>
            <a:r>
              <a:rPr lang="cy-GB" noProof="0" dirty="0" smtClean="0"/>
              <a:t> </a:t>
            </a:r>
            <a:r>
              <a:rPr lang="cy-GB" noProof="0" dirty="0" err="1" smtClean="0"/>
              <a:t>Siraj</a:t>
            </a:r>
            <a:r>
              <a:rPr lang="cy-GB" noProof="0" dirty="0" smtClean="0"/>
              <a:t>.</a:t>
            </a:r>
            <a:r>
              <a:rPr lang="cy-GB" baseline="0" noProof="0" dirty="0" smtClean="0"/>
              <a:t> Mae angen hyfforddi staff er mwyn meithrin empathi a chaniatáu iddynt </a:t>
            </a:r>
            <a:r>
              <a:rPr lang="cy-GB" b="1" baseline="0" noProof="0" dirty="0" smtClean="0"/>
              <a:t>adnabod</a:t>
            </a:r>
            <a:r>
              <a:rPr lang="cy-GB" baseline="0" noProof="0" dirty="0" smtClean="0"/>
              <a:t> unrhyw </a:t>
            </a:r>
            <a:r>
              <a:rPr lang="cy-GB" b="1" baseline="0" noProof="0" dirty="0" smtClean="0"/>
              <a:t>agweddau gwaharddol </a:t>
            </a:r>
            <a:r>
              <a:rPr lang="cy-GB" baseline="0" noProof="0" dirty="0" smtClean="0"/>
              <a:t>a </a:t>
            </a:r>
            <a:r>
              <a:rPr lang="cy-GB" baseline="0" noProof="0" dirty="0" err="1" smtClean="0"/>
              <a:t>allai</a:t>
            </a:r>
            <a:r>
              <a:rPr lang="cy-GB" baseline="0" noProof="0" dirty="0" smtClean="0"/>
              <a:t> fod ganddynt: e.e. sut maen </a:t>
            </a:r>
            <a:r>
              <a:rPr lang="cy-GB" baseline="0" noProof="0" dirty="0" err="1" smtClean="0"/>
              <a:t>nhw’n</a:t>
            </a:r>
            <a:r>
              <a:rPr lang="cy-GB" baseline="0" noProof="0" dirty="0" smtClean="0"/>
              <a:t> cael plant a rhieni i gymryd rhan yn y Cyfnod Sylfaen. Mae’r ddogfen hefyd yn ystyried pwysigrwydd yr amgylchedd dysgu yn y cartref a chefnogi trosglwyddiadau. </a:t>
            </a:r>
            <a:endParaRPr lang="cy-GB" noProof="0" dirty="0" smtClean="0"/>
          </a:p>
          <a:p>
            <a:endParaRPr lang="cy-GB" noProof="0" dirty="0" smtClean="0"/>
          </a:p>
          <a:p>
            <a:r>
              <a:rPr lang="en-GB" dirty="0" err="1" smtClean="0"/>
              <a:t>Iram</a:t>
            </a:r>
            <a:r>
              <a:rPr lang="en-GB" dirty="0" smtClean="0"/>
              <a:t> </a:t>
            </a:r>
            <a:r>
              <a:rPr lang="en-GB" dirty="0" err="1" smtClean="0"/>
              <a:t>Siraj</a:t>
            </a:r>
            <a:r>
              <a:rPr lang="en-GB" dirty="0" smtClean="0"/>
              <a:t> report. Staff need training to build empathy and allow them to </a:t>
            </a:r>
            <a:r>
              <a:rPr lang="en-GB" b="1" dirty="0" smtClean="0"/>
              <a:t>recognise</a:t>
            </a:r>
            <a:r>
              <a:rPr lang="en-GB" baseline="0" dirty="0" smtClean="0"/>
              <a:t> any </a:t>
            </a:r>
            <a:r>
              <a:rPr lang="en-GB" b="1" baseline="0" dirty="0" smtClean="0"/>
              <a:t>exclusionary attitudes </a:t>
            </a:r>
            <a:r>
              <a:rPr lang="en-GB" baseline="0" dirty="0" smtClean="0"/>
              <a:t>they may have: e.g. how they engage children and parents in the Foundation Phase. </a:t>
            </a:r>
            <a:r>
              <a:rPr lang="en-GB" dirty="0" smtClean="0"/>
              <a:t>The document also considers the </a:t>
            </a:r>
            <a:r>
              <a:rPr lang="en-GB" b="1" dirty="0" smtClean="0"/>
              <a:t>importance of the home learning environment </a:t>
            </a:r>
            <a:r>
              <a:rPr lang="en-GB" dirty="0" smtClean="0"/>
              <a:t>and supporting </a:t>
            </a:r>
            <a:r>
              <a:rPr lang="en-GB" b="1" dirty="0" smtClean="0"/>
              <a:t>transitions.</a:t>
            </a:r>
            <a:endParaRPr lang="en-GB" b="1" dirty="0"/>
          </a:p>
        </p:txBody>
      </p:sp>
      <p:sp>
        <p:nvSpPr>
          <p:cNvPr id="4" name="Slide Number Placeholder 3"/>
          <p:cNvSpPr>
            <a:spLocks noGrp="1"/>
          </p:cNvSpPr>
          <p:nvPr>
            <p:ph type="sldNum" sz="quarter" idx="10"/>
          </p:nvPr>
        </p:nvSpPr>
        <p:spPr/>
        <p:txBody>
          <a:bodyPr/>
          <a:lstStyle/>
          <a:p>
            <a:fld id="{38EC1ED0-35A1-4E09-B69B-152A7792BD06}" type="slidenum">
              <a:rPr lang="en-GB" smtClean="0"/>
              <a:t>12</a:t>
            </a:fld>
            <a:endParaRPr lang="en-GB"/>
          </a:p>
        </p:txBody>
      </p:sp>
    </p:spTree>
    <p:extLst>
      <p:ext uri="{BB962C8B-B14F-4D97-AF65-F5344CB8AC3E}">
        <p14:creationId xmlns:p14="http://schemas.microsoft.com/office/powerpoint/2010/main" val="4915262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Dylai fod gan fyfyrwyr rywfaint o wybodaeth</a:t>
            </a:r>
            <a:r>
              <a:rPr lang="cy-GB" baseline="0" noProof="0" dirty="0" smtClean="0"/>
              <a:t> am y mentrau hyn gan Lywodraeth Cymru (dylen nhw </a:t>
            </a:r>
            <a:r>
              <a:rPr lang="cy-GB" baseline="0" noProof="0" dirty="0" err="1" smtClean="0"/>
              <a:t>geisio</a:t>
            </a:r>
            <a:r>
              <a:rPr lang="cy-GB" baseline="0" noProof="0" dirty="0" smtClean="0"/>
              <a:t> gwybodaeth am yr ardal lle maen </a:t>
            </a:r>
            <a:r>
              <a:rPr lang="cy-GB" baseline="0" noProof="0" dirty="0" err="1" smtClean="0"/>
              <a:t>nhw’n</a:t>
            </a:r>
            <a:r>
              <a:rPr lang="cy-GB" baseline="0" noProof="0" dirty="0" smtClean="0"/>
              <a:t> addysgu er mwyn iddynt sylweddoli a) beth </a:t>
            </a:r>
            <a:r>
              <a:rPr lang="cy-GB" baseline="0" noProof="0" dirty="0" err="1" smtClean="0"/>
              <a:t>allai</a:t>
            </a:r>
            <a:r>
              <a:rPr lang="cy-GB" baseline="0" noProof="0" dirty="0" smtClean="0"/>
              <a:t> fod wedi bod yn digwydd / sut mae’r teulu / plant efallai wedi cael eu cefnogi cyn i’r plentyn ddechrau ysgol; b) sefydliadau y gallech chi gyfeirio teuluoedd sy’n agored i niwed atynt os oes angen help; c) mathau o bartneriaethau y mae’n bosibl eu datblygu. </a:t>
            </a:r>
          </a:p>
          <a:p>
            <a:r>
              <a:rPr lang="cy-GB" baseline="0" noProof="0" dirty="0" smtClean="0"/>
              <a:t>Mae llawer o ysgolion bellach yn ‘ysgolion cymuned’: mae’n bosibl bod grwpiau Dechrau’n Deg yn eich ysgol chi. Ystyriwch hefyd y term ‘gofal </a:t>
            </a:r>
            <a:r>
              <a:rPr lang="cy-GB" baseline="0" noProof="0" dirty="0" err="1" smtClean="0"/>
              <a:t>cofleidiol</a:t>
            </a:r>
            <a:r>
              <a:rPr lang="cy-GB" baseline="0" noProof="0" dirty="0" smtClean="0"/>
              <a:t>’ a gwerth clybiau brecwast a chlybiau ar ôl ysgol yn </a:t>
            </a:r>
            <a:r>
              <a:rPr lang="cy-GB" b="1" baseline="0" noProof="0" dirty="0" smtClean="0"/>
              <a:t>yr ysgol mae’r plentyn ag ymlyniad â hi </a:t>
            </a:r>
            <a:r>
              <a:rPr lang="cy-GB" baseline="0" noProof="0" dirty="0" smtClean="0"/>
              <a:t>/ yn teimlo’n ddiogel ynddi.                                                                                                                                                                                                                                                                                                                                                                                                                                                                                                                                                                                                                                                                                                                                                                                                                                                                                                                                                                                                                                                                                                                                                                                                                                                                                                                                                                                                                                                                                                                                                                                                                                                                                                                                                                                                                                                                        </a:t>
            </a:r>
            <a:endParaRPr lang="cy-GB" noProof="0" dirty="0" smtClean="0"/>
          </a:p>
          <a:p>
            <a:endParaRPr lang="en-GB" dirty="0" smtClean="0"/>
          </a:p>
          <a:p>
            <a:endParaRPr lang="en-GB" dirty="0" smtClean="0"/>
          </a:p>
          <a:p>
            <a:r>
              <a:rPr lang="en-GB" dirty="0" smtClean="0"/>
              <a:t>Students should have some knowledge of these Welsh </a:t>
            </a:r>
            <a:r>
              <a:rPr lang="en-GB" dirty="0" err="1" smtClean="0"/>
              <a:t>Gov</a:t>
            </a:r>
            <a:r>
              <a:rPr lang="en-GB" dirty="0" smtClean="0"/>
              <a:t> initiatives (they should find out what is available in the area where they end up teaching so</a:t>
            </a:r>
            <a:r>
              <a:rPr lang="en-GB" baseline="0" dirty="0" smtClean="0"/>
              <a:t> they realise a) what could have been going on/how the family /children may have been supported before the child starts school; b) organisations that you could refer vulnerable families to if help is needed; c) types of partnerships that can be developed. </a:t>
            </a:r>
          </a:p>
          <a:p>
            <a:r>
              <a:rPr lang="en-GB" baseline="0" dirty="0" smtClean="0"/>
              <a:t>Many schools are now ‘community schools: you may well have a Flying Start groups in your school. Consider also the term ‘wrap around care’ and the value of breakfast and after school club in </a:t>
            </a:r>
            <a:r>
              <a:rPr lang="en-GB" b="1" baseline="0" dirty="0" smtClean="0"/>
              <a:t>the school that they are attached to</a:t>
            </a:r>
            <a:r>
              <a:rPr lang="en-GB" baseline="0" dirty="0" smtClean="0"/>
              <a:t>/feel secure in.</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13</a:t>
            </a:fld>
            <a:endParaRPr lang="en-GB"/>
          </a:p>
        </p:txBody>
      </p:sp>
    </p:spTree>
    <p:extLst>
      <p:ext uri="{BB962C8B-B14F-4D97-AF65-F5344CB8AC3E}">
        <p14:creationId xmlns:p14="http://schemas.microsoft.com/office/powerpoint/2010/main" val="42743812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Storïau dysgu: llais y plentyn; llais y rhiant. Neges allweddol:</a:t>
            </a:r>
            <a:r>
              <a:rPr lang="cy-GB" baseline="0" noProof="0" dirty="0" smtClean="0"/>
              <a:t> </a:t>
            </a:r>
            <a:r>
              <a:rPr lang="cy-GB" b="1" baseline="0" noProof="0" dirty="0" smtClean="0"/>
              <a:t>ni allwn ni wahanu’r plentyn oddi wrth y teulu </a:t>
            </a:r>
            <a:r>
              <a:rPr lang="cy-GB" baseline="0" noProof="0" dirty="0" smtClean="0"/>
              <a:t>(mae beth sy’n digwydd gartref yn aruthrol bwysig yng nghyswllt ymddygiad a’r gallu i ddysgu yn yr ysgol). </a:t>
            </a:r>
          </a:p>
          <a:p>
            <a:r>
              <a:rPr lang="cy-GB" baseline="0" noProof="0" dirty="0" smtClean="0"/>
              <a:t>Adroddiad Karen Graham wedi argymell y dylid datblygu offeryn asesu cyffredin parhaus y mae’n </a:t>
            </a:r>
            <a:r>
              <a:rPr lang="cy-GB" b="1" baseline="0" noProof="0" dirty="0" smtClean="0"/>
              <a:t>‘hawdd i rieni ei ddeall a chyfrannu iddo’ (</a:t>
            </a:r>
            <a:r>
              <a:rPr lang="cy-GB" b="1" baseline="0" noProof="0" dirty="0" err="1" smtClean="0"/>
              <a:t>tud</a:t>
            </a:r>
            <a:r>
              <a:rPr lang="cy-GB" b="1" baseline="0" noProof="0" dirty="0" smtClean="0"/>
              <a:t>. 59).</a:t>
            </a:r>
            <a:endParaRPr lang="cy-GB" b="1" noProof="0" dirty="0" smtClean="0"/>
          </a:p>
          <a:p>
            <a:endParaRPr lang="en-GB" dirty="0" smtClean="0"/>
          </a:p>
          <a:p>
            <a:r>
              <a:rPr lang="en-GB" dirty="0" smtClean="0"/>
              <a:t>Learning stories: child’s voice; parent’s voice. Key message: </a:t>
            </a:r>
            <a:r>
              <a:rPr lang="en-GB" b="1" dirty="0" smtClean="0"/>
              <a:t>we are unable to separate the child from the family </a:t>
            </a:r>
            <a:r>
              <a:rPr lang="en-GB" dirty="0" smtClean="0"/>
              <a:t>(what happens at home has a huge bearing on behaviour and ability to learn in school).</a:t>
            </a:r>
          </a:p>
          <a:p>
            <a:r>
              <a:rPr lang="en-GB" dirty="0" smtClean="0"/>
              <a:t>Karen graham report recommended an ongoing common assessment tool should be developed which ‘</a:t>
            </a:r>
            <a:r>
              <a:rPr lang="en-GB" b="1" dirty="0" smtClean="0"/>
              <a:t>is easy</a:t>
            </a:r>
            <a:r>
              <a:rPr lang="en-GB" b="1" baseline="0" dirty="0" smtClean="0"/>
              <a:t> for parents to understand and contribute to’</a:t>
            </a:r>
            <a:r>
              <a:rPr lang="en-GB" b="1" dirty="0" smtClean="0"/>
              <a:t>  (p. 59)</a:t>
            </a:r>
            <a:endParaRPr lang="en-GB" b="1" dirty="0"/>
          </a:p>
        </p:txBody>
      </p:sp>
      <p:sp>
        <p:nvSpPr>
          <p:cNvPr id="4" name="Slide Number Placeholder 3"/>
          <p:cNvSpPr>
            <a:spLocks noGrp="1"/>
          </p:cNvSpPr>
          <p:nvPr>
            <p:ph type="sldNum" sz="quarter" idx="10"/>
          </p:nvPr>
        </p:nvSpPr>
        <p:spPr/>
        <p:txBody>
          <a:bodyPr/>
          <a:lstStyle/>
          <a:p>
            <a:fld id="{38EC1ED0-35A1-4E09-B69B-152A7792BD06}" type="slidenum">
              <a:rPr lang="en-GB" smtClean="0"/>
              <a:t>14</a:t>
            </a:fld>
            <a:endParaRPr lang="en-GB"/>
          </a:p>
        </p:txBody>
      </p:sp>
    </p:spTree>
    <p:extLst>
      <p:ext uri="{BB962C8B-B14F-4D97-AF65-F5344CB8AC3E}">
        <p14:creationId xmlns:p14="http://schemas.microsoft.com/office/powerpoint/2010/main" val="3862044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Insert video clip – strange situation – secure, avoidant and ambivalent</a:t>
            </a:r>
          </a:p>
          <a:p>
            <a:endParaRPr lang="en-GB" altLang="en-US" smtClean="0"/>
          </a:p>
          <a:p>
            <a:r>
              <a:rPr lang="en-GB" altLang="en-US" smtClean="0"/>
              <a:t>A third form of insecure attachment – disorganised attachment was identified later and has elements of both avoidant and ambivalent attachment.</a:t>
            </a: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F5FFAE81-93D4-45EA-9822-E9B51DC0DF72}" type="slidenum">
              <a:rPr lang="en-GB" altLang="en-US" smtClean="0">
                <a:latin typeface="Arial" charset="0"/>
              </a:rPr>
              <a:pPr eaLnBrk="1" hangingPunct="1">
                <a:spcBef>
                  <a:spcPct val="0"/>
                </a:spcBef>
              </a:pPr>
              <a:t>15</a:t>
            </a:fld>
            <a:endParaRPr lang="en-GB" altLang="en-US" smtClean="0">
              <a:latin typeface="Arial" charset="0"/>
            </a:endParaRPr>
          </a:p>
        </p:txBody>
      </p:sp>
    </p:spTree>
    <p:extLst>
      <p:ext uri="{BB962C8B-B14F-4D97-AF65-F5344CB8AC3E}">
        <p14:creationId xmlns:p14="http://schemas.microsoft.com/office/powerpoint/2010/main" val="9992011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Over the next few slides try if you can to picture a child you have worked with or know that displays any of these behaviours, as Bowlby describes the effects of insecure attachments are not limited to the early years.</a:t>
            </a:r>
          </a:p>
          <a:p>
            <a:endParaRPr lang="en-GB" altLang="en-US" dirty="0" smtClean="0"/>
          </a:p>
          <a:p>
            <a:r>
              <a:rPr lang="en-GB" altLang="en-US" dirty="0" smtClean="0"/>
              <a:t>Avoidant attachments</a:t>
            </a:r>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AA37ADF-0DBB-4C6E-BBC6-BA7F4C26E4F9}" type="slidenum">
              <a:rPr lang="en-GB" altLang="en-US" smtClean="0">
                <a:latin typeface="Arial" charset="0"/>
              </a:rPr>
              <a:pPr eaLnBrk="1" hangingPunct="1">
                <a:spcBef>
                  <a:spcPct val="0"/>
                </a:spcBef>
              </a:pPr>
              <a:t>16</a:t>
            </a:fld>
            <a:endParaRPr lang="en-GB" altLang="en-US" smtClean="0">
              <a:latin typeface="Arial" charset="0"/>
            </a:endParaRPr>
          </a:p>
        </p:txBody>
      </p:sp>
    </p:spTree>
    <p:extLst>
      <p:ext uri="{BB962C8B-B14F-4D97-AF65-F5344CB8AC3E}">
        <p14:creationId xmlns:p14="http://schemas.microsoft.com/office/powerpoint/2010/main" val="8604384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7AE9126-FF49-4D44-822A-4BA3FF64B231}" type="slidenum">
              <a:rPr lang="en-GB" altLang="en-US" smtClean="0"/>
              <a:pPr eaLnBrk="1" hangingPunct="1"/>
              <a:t>17</a:t>
            </a:fld>
            <a:endParaRPr lang="en-GB" altLang="en-US" smtClean="0"/>
          </a:p>
        </p:txBody>
      </p:sp>
    </p:spTree>
    <p:extLst>
      <p:ext uri="{BB962C8B-B14F-4D97-AF65-F5344CB8AC3E}">
        <p14:creationId xmlns:p14="http://schemas.microsoft.com/office/powerpoint/2010/main" val="9555445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This form of insecure attachment creates a highly unpredictable environment for the children, the child can have no clue what response they may get to any form of contact offered by the child. Thus making it difficult for them to create learned behaviour pathways for future relationships.</a:t>
            </a:r>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9310009B-DAAE-40A0-9D8C-763FBB173DE7}" type="slidenum">
              <a:rPr lang="en-GB" altLang="en-US" smtClean="0">
                <a:latin typeface="Arial" charset="0"/>
              </a:rPr>
              <a:pPr eaLnBrk="1" hangingPunct="1">
                <a:spcBef>
                  <a:spcPct val="0"/>
                </a:spcBef>
              </a:pPr>
              <a:t>18</a:t>
            </a:fld>
            <a:endParaRPr lang="en-GB" altLang="en-US" smtClean="0">
              <a:latin typeface="Arial" charset="0"/>
            </a:endParaRPr>
          </a:p>
        </p:txBody>
      </p:sp>
    </p:spTree>
    <p:extLst>
      <p:ext uri="{BB962C8B-B14F-4D97-AF65-F5344CB8AC3E}">
        <p14:creationId xmlns:p14="http://schemas.microsoft.com/office/powerpoint/2010/main" val="24305476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Gan </a:t>
            </a:r>
            <a:r>
              <a:rPr lang="cy-GB" noProof="0" dirty="0" err="1" smtClean="0"/>
              <a:t>MacKay</a:t>
            </a:r>
            <a:r>
              <a:rPr lang="cy-GB" noProof="0" dirty="0" smtClean="0"/>
              <a:t> </a:t>
            </a:r>
            <a:r>
              <a:rPr lang="cy-GB" noProof="0" dirty="0" err="1" smtClean="0"/>
              <a:t>et</a:t>
            </a:r>
            <a:r>
              <a:rPr lang="cy-GB" noProof="0" dirty="0" smtClean="0"/>
              <a:t> </a:t>
            </a:r>
            <a:r>
              <a:rPr lang="cy-GB" noProof="0" dirty="0" err="1" smtClean="0"/>
              <a:t>al</a:t>
            </a:r>
            <a:r>
              <a:rPr lang="cy-GB" noProof="0" dirty="0" smtClean="0"/>
              <a:t>. os nad yw’r ymlyniad yn </a:t>
            </a:r>
            <a:r>
              <a:rPr lang="cy-GB" noProof="0" dirty="0" err="1" smtClean="0"/>
              <a:t>gryf</a:t>
            </a:r>
            <a:r>
              <a:rPr lang="cy-GB" noProof="0" dirty="0" smtClean="0"/>
              <a:t>, (ar ôl</a:t>
            </a:r>
            <a:r>
              <a:rPr lang="cy-GB" baseline="0" noProof="0" dirty="0" smtClean="0"/>
              <a:t> i’r myfyrwyr gael amser i feddwl, darllenwch rai o’r isod) efallai bydd y plentyn yn glynu’n glos at y staff, yn orbryderus, yn encilgar, yn teimlo’n anniogel, yn negyddol am ei hun, yn anwybyddu anghenion pobl eraill, yn anghydweithredol, yn anhrefnus, yn wrthgymdeithasol, o bosibl yn dreisgar; anfodlon gwahanu rhag y rhiant? Mewn rhai achosion gall ddangos ymddygiad heriol/ aflonyddgar iawn gan arwain at gael ei atal dros dro o’r ysgol oni bai bod modd rhoi strategaethau ymyrraeth cynnar yn eu lle. </a:t>
            </a:r>
            <a:endParaRPr lang="cy-GB" noProof="0" dirty="0" smtClean="0"/>
          </a:p>
          <a:p>
            <a:endParaRPr lang="en-GB" dirty="0" smtClean="0"/>
          </a:p>
          <a:p>
            <a:r>
              <a:rPr lang="en-GB" dirty="0" smtClean="0"/>
              <a:t>From MacKay et al. if attachment is not strong, (after students have</a:t>
            </a:r>
            <a:r>
              <a:rPr lang="en-GB" baseline="0" dirty="0" smtClean="0"/>
              <a:t> had some time to think, </a:t>
            </a:r>
            <a:r>
              <a:rPr lang="en-GB" dirty="0" smtClean="0"/>
              <a:t>read some of the following) the child may be clingy, anxious, withdrawn, insecure, self-negative, disregarding of the needs of others, uncooperative, poorly organised, anti-social, potentially violent; unwilling to separate from the parent? In</a:t>
            </a:r>
            <a:r>
              <a:rPr lang="en-GB" baseline="0" dirty="0" smtClean="0"/>
              <a:t> some cases m</a:t>
            </a:r>
            <a:r>
              <a:rPr lang="en-GB" dirty="0" smtClean="0"/>
              <a:t>ay demonstrate highly challenging/disruptive behaviour resulting in suspension from school unless early intervention strategies can be put</a:t>
            </a:r>
            <a:r>
              <a:rPr lang="en-GB" baseline="0" dirty="0" smtClean="0"/>
              <a:t> in place.</a:t>
            </a:r>
          </a:p>
          <a:p>
            <a:pPr lvl="1"/>
            <a:r>
              <a:rPr lang="en-GB" dirty="0" smtClean="0"/>
              <a:t> Attainment - </a:t>
            </a:r>
            <a:r>
              <a:rPr lang="en-GB" altLang="en-US" dirty="0" smtClean="0"/>
              <a:t>Lack of self motivation to learn and explore (foundation phase curriculum)</a:t>
            </a:r>
          </a:p>
          <a:p>
            <a:pPr lvl="1"/>
            <a:r>
              <a:rPr lang="en-GB" altLang="en-US" dirty="0" smtClean="0"/>
              <a:t>Difficulty interacting with peers in group work</a:t>
            </a:r>
          </a:p>
          <a:p>
            <a:pPr lvl="1"/>
            <a:r>
              <a:rPr lang="en-GB" altLang="en-US" dirty="0" smtClean="0"/>
              <a:t>Fear of failure/low self esteem impacts on their independent learning </a:t>
            </a:r>
          </a:p>
          <a:p>
            <a:r>
              <a:rPr lang="en-GB" altLang="en-US" dirty="0" smtClean="0"/>
              <a:t>Rutter – protective factors and positive school experiences have an emphasis on children’s attitude to learning and self esteem rather than what is taught (1985)</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19</a:t>
            </a:fld>
            <a:endParaRPr lang="en-GB"/>
          </a:p>
        </p:txBody>
      </p:sp>
    </p:spTree>
    <p:extLst>
      <p:ext uri="{BB962C8B-B14F-4D97-AF65-F5344CB8AC3E}">
        <p14:creationId xmlns:p14="http://schemas.microsoft.com/office/powerpoint/2010/main" val="31852224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This Photo of neglected brain of a three year old compared with an non-neglected three year old brain comes from a study on brain development and neglect by Perry and Pollard, you can clearly see the difference in size and density of brain development. </a:t>
            </a:r>
          </a:p>
          <a:p>
            <a:endParaRPr lang="en-GB" altLang="en-US" dirty="0" smtClean="0"/>
          </a:p>
          <a:p>
            <a:r>
              <a:rPr lang="en-GB" altLang="en-US" dirty="0" smtClean="0"/>
              <a:t>Perry and pollards study found that children who were removed from the family home through neglect and placed in foster care showed an increase in brain growth above the normal growth rate (inversely correlated).</a:t>
            </a:r>
          </a:p>
          <a:p>
            <a:endParaRPr lang="en-GB" altLang="en-US" dirty="0" smtClean="0"/>
          </a:p>
          <a:p>
            <a:r>
              <a:rPr lang="en-GB" altLang="en-US" dirty="0" smtClean="0"/>
              <a:t>If the neglect/poor attachment continues and inhibits optimal brain growth, social and emotional development how can a child then go on to learn independently throughout mainstream education?</a:t>
            </a:r>
          </a:p>
          <a:p>
            <a:endParaRPr lang="en-GB" altLang="en-US" dirty="0" smtClean="0"/>
          </a:p>
          <a:p>
            <a:endParaRPr lang="en-GB" altLang="en-US" dirty="0" smtClean="0"/>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F1C944E6-422A-4CA8-9C37-94BA41E139A9}" type="slidenum">
              <a:rPr lang="en-GB" altLang="en-US" smtClean="0">
                <a:latin typeface="Arial" charset="0"/>
              </a:rPr>
              <a:pPr eaLnBrk="1" hangingPunct="1">
                <a:spcBef>
                  <a:spcPct val="0"/>
                </a:spcBef>
              </a:pPr>
              <a:t>20</a:t>
            </a:fld>
            <a:endParaRPr lang="en-GB" altLang="en-US" smtClean="0">
              <a:latin typeface="Arial" charset="0"/>
            </a:endParaRPr>
          </a:p>
        </p:txBody>
      </p:sp>
    </p:spTree>
    <p:extLst>
      <p:ext uri="{BB962C8B-B14F-4D97-AF65-F5344CB8AC3E}">
        <p14:creationId xmlns:p14="http://schemas.microsoft.com/office/powerpoint/2010/main" val="32216057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(dangoswch yr erthygl) </a:t>
            </a:r>
            <a:r>
              <a:rPr lang="cy-GB" noProof="0" dirty="0" err="1" smtClean="0"/>
              <a:t>tud</a:t>
            </a:r>
            <a:r>
              <a:rPr lang="cy-GB" noProof="0" dirty="0" smtClean="0"/>
              <a:t>. 101: ‘mae plant sy’n</a:t>
            </a:r>
            <a:r>
              <a:rPr lang="cy-GB" baseline="0" noProof="0" dirty="0" smtClean="0"/>
              <a:t> teimlo’n </a:t>
            </a:r>
            <a:r>
              <a:rPr lang="cy-GB" noProof="0" dirty="0" smtClean="0"/>
              <a:t>anniogel yn llai tueddol o rannu llyfr </a:t>
            </a:r>
            <a:r>
              <a:rPr lang="cy-GB" noProof="0" dirty="0" err="1" smtClean="0"/>
              <a:t>â’u</a:t>
            </a:r>
            <a:r>
              <a:rPr lang="cy-GB" noProof="0" dirty="0" smtClean="0"/>
              <a:t> mam, yn dangos</a:t>
            </a:r>
            <a:r>
              <a:rPr lang="cy-GB" baseline="0" noProof="0" dirty="0" smtClean="0"/>
              <a:t> llai o ddiddordeb yn y llyfr ac yn cael eu disgyblu’n fwy gan eu mam’. …</a:t>
            </a:r>
            <a:r>
              <a:rPr lang="cy-GB" b="1" baseline="0" noProof="0" dirty="0" smtClean="0"/>
              <a:t>Mae archwilio llyfrau’n broses gymdeithasol yn ei hanfod….. Meddyliwch am le y daethoch chi i gysylltiad â llyfrau gyntaf – a oedd hyn fel babi/plentyn bach? Yn y cartref? Gydag aelod o’r teulu oedd yn gofalu? Mewn amgylchedd </a:t>
            </a:r>
            <a:r>
              <a:rPr lang="cy-GB" b="1" baseline="0" noProof="0" dirty="0" err="1" smtClean="0"/>
              <a:t>cwtshi</a:t>
            </a:r>
            <a:r>
              <a:rPr lang="cy-GB" b="1" baseline="0" noProof="0" dirty="0" smtClean="0"/>
              <a:t>? </a:t>
            </a:r>
          </a:p>
          <a:p>
            <a:r>
              <a:rPr lang="cy-GB" baseline="0" noProof="0" dirty="0" smtClean="0"/>
              <a:t>‘mae gan ddisgyblion ag anawsterau emosiynol ac o ran ymddygiad lefelau uchel o dangyflawni addysgol yng nghyswllt y sgiliau craidd megis llythrennedd a rhifedd…’ (gweler </a:t>
            </a:r>
            <a:r>
              <a:rPr lang="cy-GB" baseline="0" noProof="0" dirty="0" err="1" smtClean="0"/>
              <a:t>MacKay</a:t>
            </a:r>
            <a:r>
              <a:rPr lang="cy-GB" baseline="0" noProof="0" dirty="0" smtClean="0"/>
              <a:t>, 2010: 103).</a:t>
            </a:r>
            <a:endParaRPr lang="cy-GB" noProof="0" dirty="0" smtClean="0"/>
          </a:p>
          <a:p>
            <a:endParaRPr lang="en-GB" dirty="0" smtClean="0"/>
          </a:p>
          <a:p>
            <a:r>
              <a:rPr lang="en-GB" dirty="0" smtClean="0"/>
              <a:t>(show article) p. 101: ‘insecure children are less inclined to share</a:t>
            </a:r>
            <a:r>
              <a:rPr lang="en-GB" baseline="0" dirty="0" smtClean="0"/>
              <a:t> a book with their mother, show less interest in the book and are subject to more disciplining by their mother’. …..</a:t>
            </a:r>
            <a:r>
              <a:rPr lang="en-GB" b="1" baseline="0" dirty="0" smtClean="0"/>
              <a:t>Exploration of books is a fundamentally social process…. Think of where you first came in contact with books – was it as a baby/toddler? In the home? With a carer member of family? In a </a:t>
            </a:r>
            <a:r>
              <a:rPr lang="en-GB" b="1" baseline="0" dirty="0" err="1" smtClean="0"/>
              <a:t>cwtchy</a:t>
            </a:r>
            <a:r>
              <a:rPr lang="en-GB" b="1" baseline="0" dirty="0" smtClean="0"/>
              <a:t> environment?</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‘pupils with emotional and behavioural difficulties have high levels of educational under-achievement in relation to the core skills such as literacy and numeracy..’ (see McKay, 2010: 103).</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t>Language Development – vocabulary – secure children had more utterances – Main (1981)</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21</a:t>
            </a:fld>
            <a:endParaRPr lang="en-GB"/>
          </a:p>
        </p:txBody>
      </p:sp>
    </p:spTree>
    <p:extLst>
      <p:ext uri="{BB962C8B-B14F-4D97-AF65-F5344CB8AC3E}">
        <p14:creationId xmlns:p14="http://schemas.microsoft.com/office/powerpoint/2010/main" val="37820926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cy-GB" noProof="0" dirty="0" smtClean="0"/>
              <a:t>Bydd sylweddoli y gallai ymlyniad anniogel achosi heriau a rhwystrau</a:t>
            </a:r>
            <a:r>
              <a:rPr lang="cy-GB" baseline="0" noProof="0" dirty="0" smtClean="0"/>
              <a:t> posibl i ddysgu effeithiol yn werthfawr i chi yn eich arfer yn y dyfodol. Atebion posibl: mae angen i </a:t>
            </a:r>
            <a:r>
              <a:rPr lang="cy-GB" b="1" baseline="0" noProof="0" dirty="0" smtClean="0"/>
              <a:t>drosglwyddo o’r cartref </a:t>
            </a:r>
            <a:r>
              <a:rPr lang="cy-GB" baseline="0" noProof="0" dirty="0" smtClean="0"/>
              <a:t>(neu o’r feithrinfa) i’r ysgol fod yn raddol er mwyn i staff allu dod i nabod y teulu, darparu cyfres o ymweliadau cychwynnol byr ac efallai ymweliad </a:t>
            </a:r>
            <a:r>
              <a:rPr lang="cy-GB" baseline="0" noProof="0" dirty="0" err="1" smtClean="0"/>
              <a:t>â’r</a:t>
            </a:r>
            <a:r>
              <a:rPr lang="cy-GB" baseline="0" noProof="0" dirty="0" smtClean="0"/>
              <a:t> cartref). Ystyriwch hefyd </a:t>
            </a:r>
            <a:r>
              <a:rPr lang="cy-GB" b="1" baseline="0" noProof="0" dirty="0" smtClean="0"/>
              <a:t>drosglwyddo o ddosbarth i ddosbarth / o </a:t>
            </a:r>
            <a:r>
              <a:rPr lang="cy-GB" baseline="0" noProof="0" dirty="0" smtClean="0"/>
              <a:t>staff i staff ar ôl i blentyn ffurfio bond agos. Gwerthfawrogwch rôl teuluoedd o ran paratoi plant ar gyfer y dysgu hwyrach; sylweddolwch y gall dysgu gan gyfoedion ddigwydd rhwng ffrindiau sydd ag ymlyniad diogel; sylweddolwch nad llenwi’r ymennydd yn unig yw rôl yr athro (nid yn unig yr un doeth sy’n arwain o’r blaen ond y tywyswr sy’n sefyll ar yr ochr), ond rhoi ‘</a:t>
            </a:r>
            <a:r>
              <a:rPr lang="cy-GB" b="1" baseline="0" noProof="0" dirty="0" smtClean="0"/>
              <a:t>magwraeth</a:t>
            </a:r>
            <a:r>
              <a:rPr lang="cy-GB" baseline="0" noProof="0" dirty="0" smtClean="0"/>
              <a:t>’ – bod yn garedig, yn ofalgar, yn gyfeillgar, yn ystyriol o les holistaidd, yn amyneddgar ond yn gadarn os oes angen drwy esbonio rhesymau dros hyn (mae angen i ymlyniad ddigwydd gyda chi hefyd er mwyn i’r plentyn deimlo’n ddiogel, gydag ymddiriedaeth sydd yn ei thro yn gallu arwain at well gymhelliant a chanolbwyntio; rhywun sy’n derbyn plant a’u teuluoedd fel unigolion (mae gwahaniaethau’n ddiddorol, osgowch y dybiaeth eu bod yn ‘wael’. Ystyriwch eich rhyngweithio </a:t>
            </a:r>
            <a:r>
              <a:rPr lang="cy-GB" baseline="0" noProof="0" dirty="0" err="1" smtClean="0"/>
              <a:t>â’r</a:t>
            </a:r>
            <a:r>
              <a:rPr lang="cy-GB" baseline="0" noProof="0" dirty="0" smtClean="0"/>
              <a:t> teuluoedd a </a:t>
            </a:r>
            <a:r>
              <a:rPr lang="cy-GB" baseline="0" noProof="0" dirty="0" err="1" smtClean="0"/>
              <a:t>allai</a:t>
            </a:r>
            <a:r>
              <a:rPr lang="cy-GB" baseline="0" noProof="0" dirty="0" smtClean="0"/>
              <a:t> fod angen cymorth eu hunain – pa fathau o wasanaethau gallech chi eu cyfeirio nhw atynt? Sut gallech chi eu galluogi i barhau </a:t>
            </a:r>
            <a:r>
              <a:rPr lang="cy-GB" baseline="0" noProof="0" dirty="0" err="1" smtClean="0"/>
              <a:t>â’r</a:t>
            </a:r>
            <a:r>
              <a:rPr lang="cy-GB" baseline="0" noProof="0" dirty="0" smtClean="0"/>
              <a:t> dysgu gan y plentyn gartref?); </a:t>
            </a:r>
            <a:r>
              <a:rPr lang="cy-GB" b="1" baseline="0" noProof="0" dirty="0" smtClean="0"/>
              <a:t>mae achos </a:t>
            </a:r>
            <a:r>
              <a:rPr lang="cy-GB" b="1" baseline="0" noProof="0" dirty="0" err="1" smtClean="0"/>
              <a:t>tanategol</a:t>
            </a:r>
            <a:r>
              <a:rPr lang="cy-GB" b="1" baseline="0" noProof="0" dirty="0" smtClean="0"/>
              <a:t> i ymddygiad heriol gan blant </a:t>
            </a:r>
            <a:r>
              <a:rPr lang="cy-GB" baseline="0" noProof="0" dirty="0" smtClean="0"/>
              <a:t>(mae ymlyniad anniogel yn gallu bod yn rheswm); mae trefn arferol yn help i blentyn deimlo’n ddiogel. A fydd ardaloedd tawel y gall plentyn ddewis fynd iddynt e.e. i edrych ar lyfr, i dynnu llun, os ydy’n teimlo ei fod yn cael ei lethu gan yr ystafell ddosbarth brysur, fyrlymus (dan do ac yn yr awyr agored); </a:t>
            </a:r>
            <a:endParaRPr lang="cy-GB" noProof="0" dirty="0" smtClean="0"/>
          </a:p>
          <a:p>
            <a:endParaRPr lang="en-GB" dirty="0" smtClean="0"/>
          </a:p>
          <a:p>
            <a:endParaRPr lang="en-GB" dirty="0" smtClean="0"/>
          </a:p>
          <a:p>
            <a:r>
              <a:rPr lang="en-GB" dirty="0" smtClean="0"/>
              <a:t>Realising that insecure</a:t>
            </a:r>
            <a:r>
              <a:rPr lang="en-GB" baseline="0" dirty="0" smtClean="0"/>
              <a:t> attachment could cause potential challenges and barriers to effective learning will be valuable to your future practice.</a:t>
            </a:r>
          </a:p>
          <a:p>
            <a:r>
              <a:rPr lang="en-GB" baseline="0" dirty="0" smtClean="0"/>
              <a:t>Potential answers: </a:t>
            </a:r>
            <a:r>
              <a:rPr lang="en-GB" b="1" baseline="0" dirty="0" smtClean="0"/>
              <a:t>transition from home </a:t>
            </a:r>
            <a:r>
              <a:rPr lang="en-GB" baseline="0" dirty="0" smtClean="0"/>
              <a:t>(or nursery) to school needs to be gradual for staff to get to know the family, to provide a series of short initial visits and possibly a home visit). Consider also </a:t>
            </a:r>
            <a:r>
              <a:rPr lang="en-GB" b="1" baseline="0" dirty="0" smtClean="0"/>
              <a:t>transition from class to class/from </a:t>
            </a:r>
            <a:r>
              <a:rPr lang="en-GB" baseline="0" dirty="0" smtClean="0"/>
              <a:t>staff to staff after a child has formed a close bond.  value the role of families in preparing children for later learning; realise that peer learning can happen between friends who are securely attached; realise that a teacher’s role is not merely to fill brains (not just the sage on the stage but the guide on the side) , but to be ‘</a:t>
            </a:r>
            <a:r>
              <a:rPr lang="en-GB" b="1" baseline="0" dirty="0" smtClean="0"/>
              <a:t>nurturing’ </a:t>
            </a:r>
            <a:r>
              <a:rPr lang="en-GB" baseline="0" dirty="0" smtClean="0"/>
              <a:t>– kind, caring, friendly, considerate of holistic wellbeing,  patient yet firm if necessary but by explaining reasons for this (attachment needs to happen with you also for the child to feel secure, trusting which in turn can lead to improved motivation and concentration; someone who accepts children and their families as individuals (difference is interesting, avoid the assumption that it is ‘bad’. Consider your interaction with the families who may well need support themselves – which type of services could you direct them to? How could you enable them to continue the child’s learning at home?); </a:t>
            </a:r>
            <a:r>
              <a:rPr lang="en-GB" b="1" baseline="0" dirty="0" smtClean="0"/>
              <a:t>children’s challenging behaviour has an underlying cause </a:t>
            </a:r>
            <a:r>
              <a:rPr lang="en-GB" baseline="0" dirty="0" smtClean="0"/>
              <a:t>(insecure attachment can be a reason); routine helps a child to feel secure. Will there be quiet areas that a child can choose to go to </a:t>
            </a:r>
            <a:r>
              <a:rPr lang="en-GB" baseline="0" dirty="0" err="1" smtClean="0"/>
              <a:t>eg</a:t>
            </a:r>
            <a:r>
              <a:rPr lang="en-GB" baseline="0" dirty="0" smtClean="0"/>
              <a:t> to look at a book, draw, if they feel overwhelmed by the busy, bustling classroom (indoors and out); </a:t>
            </a:r>
          </a:p>
        </p:txBody>
      </p:sp>
      <p:sp>
        <p:nvSpPr>
          <p:cNvPr id="4" name="Slide Number Placeholder 3"/>
          <p:cNvSpPr>
            <a:spLocks noGrp="1"/>
          </p:cNvSpPr>
          <p:nvPr>
            <p:ph type="sldNum" sz="quarter" idx="10"/>
          </p:nvPr>
        </p:nvSpPr>
        <p:spPr/>
        <p:txBody>
          <a:bodyPr/>
          <a:lstStyle/>
          <a:p>
            <a:fld id="{38EC1ED0-35A1-4E09-B69B-152A7792BD06}" type="slidenum">
              <a:rPr lang="en-GB" smtClean="0"/>
              <a:t>22</a:t>
            </a:fld>
            <a:endParaRPr lang="en-GB"/>
          </a:p>
        </p:txBody>
      </p:sp>
    </p:spTree>
    <p:extLst>
      <p:ext uri="{BB962C8B-B14F-4D97-AF65-F5344CB8AC3E}">
        <p14:creationId xmlns:p14="http://schemas.microsoft.com/office/powerpoint/2010/main" val="29779912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8EC1ED0-35A1-4E09-B69B-152A7792BD06}" type="slidenum">
              <a:rPr lang="en-GB" smtClean="0"/>
              <a:t>23</a:t>
            </a:fld>
            <a:endParaRPr lang="en-GB"/>
          </a:p>
        </p:txBody>
      </p:sp>
    </p:spTree>
    <p:extLst>
      <p:ext uri="{BB962C8B-B14F-4D97-AF65-F5344CB8AC3E}">
        <p14:creationId xmlns:p14="http://schemas.microsoft.com/office/powerpoint/2010/main" val="40830629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Erthygl </a:t>
            </a:r>
            <a:r>
              <a:rPr lang="cy-GB" noProof="0" dirty="0" err="1" smtClean="0"/>
              <a:t>MacKay</a:t>
            </a:r>
            <a:r>
              <a:rPr lang="cy-GB" noProof="0" dirty="0" smtClean="0"/>
              <a:t> </a:t>
            </a:r>
            <a:r>
              <a:rPr lang="cy-GB" noProof="0" dirty="0" err="1" smtClean="0"/>
              <a:t>et</a:t>
            </a:r>
            <a:r>
              <a:rPr lang="cy-GB" noProof="0" dirty="0" smtClean="0"/>
              <a:t> </a:t>
            </a:r>
            <a:r>
              <a:rPr lang="cy-GB" noProof="0" dirty="0" err="1" smtClean="0"/>
              <a:t>al</a:t>
            </a:r>
            <a:r>
              <a:rPr lang="cy-GB" noProof="0" dirty="0" smtClean="0"/>
              <a:t>: Rwy’n argymell eich</a:t>
            </a:r>
            <a:r>
              <a:rPr lang="cy-GB" baseline="0" noProof="0" dirty="0" smtClean="0"/>
              <a:t> bod yn darllen hon, yn enwedig y 2 dudalen gyntaf: mae llawer o wybodaeth i gefnogi arfer cyffredinol yn yr ystafell ddosbarth. Nes ymlaen mae’n trafod grwpiau rhoi magwraeth, ond bydd adnabod tactegau ymarferol grwpiau rhoi magwraeth yn helpu pob athro dosbarth o ran sut mae ef neu </a:t>
            </a:r>
            <a:r>
              <a:rPr lang="cy-GB" baseline="0" noProof="0" dirty="0" err="1" smtClean="0"/>
              <a:t>hi’n</a:t>
            </a:r>
            <a:r>
              <a:rPr lang="cy-GB" baseline="0" noProof="0" dirty="0" smtClean="0"/>
              <a:t> deall beth yw’r ffordd orau o gefnogi datblygiad holistaidd plant. </a:t>
            </a:r>
            <a:endParaRPr lang="cy-GB" noProof="0" dirty="0" smtClean="0"/>
          </a:p>
          <a:p>
            <a:endParaRPr lang="en-GB" dirty="0" smtClean="0"/>
          </a:p>
          <a:p>
            <a:r>
              <a:rPr lang="en-GB" dirty="0" smtClean="0"/>
              <a:t>The Mackay et al article: I recommend that this is read,</a:t>
            </a:r>
            <a:r>
              <a:rPr lang="en-GB" baseline="0" dirty="0" smtClean="0"/>
              <a:t> especially the first 2 pages: much info to support general classroom practice. It later discusses nurture groups, yet knowing the practical tactics of nurture groups will help all classroom teachers in terms of how they understand how best to support children’s holistic development.</a:t>
            </a:r>
            <a:endParaRPr lang="en-GB" dirty="0"/>
          </a:p>
        </p:txBody>
      </p:sp>
      <p:sp>
        <p:nvSpPr>
          <p:cNvPr id="4" name="Slide Number Placeholder 3"/>
          <p:cNvSpPr>
            <a:spLocks noGrp="1"/>
          </p:cNvSpPr>
          <p:nvPr>
            <p:ph type="sldNum" sz="quarter" idx="10"/>
          </p:nvPr>
        </p:nvSpPr>
        <p:spPr/>
        <p:txBody>
          <a:bodyPr/>
          <a:lstStyle/>
          <a:p>
            <a:fld id="{38EC1ED0-35A1-4E09-B69B-152A7792BD06}" type="slidenum">
              <a:rPr lang="en-GB" smtClean="0"/>
              <a:t>24</a:t>
            </a:fld>
            <a:endParaRPr lang="en-GB"/>
          </a:p>
        </p:txBody>
      </p:sp>
    </p:spTree>
    <p:extLst>
      <p:ext uri="{BB962C8B-B14F-4D97-AF65-F5344CB8AC3E}">
        <p14:creationId xmlns:p14="http://schemas.microsoft.com/office/powerpoint/2010/main" val="35561671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ved=0ahUKEwi86KHF1IPMAhUL2BoKHVcPAoIQjRwIBw&amp;url=https://en.wikipedia.org/wiki/Maslow's_hierarchy_of_needs&amp;psig=AFQjCNEM6wDpLnwkaWGh5qUUdfkEgTrAKg&amp;ust=1460363612347106"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hsA5Sec6dAI"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uk/imgres?imgurl=http://www.rookieparenting.com/wp-content/uploads/2014/09/secure-attachment.jpg&amp;imgrefurl=http://www.rookieparenting.com/attachment-theory-parenting-reactive-disorder/&amp;docid=NAD3mD1dtpBJVM&amp;tbnid=tlpLnZ8rggrh5M:&amp;w=566&amp;h=848&amp;bih=651&amp;biw=1280&amp;ved=0ahUKEwiimqbP2_LNAhWmL8AKHT3wA5QQxiAIAg&amp;iact=c&amp;ictx=1" TargetMode="External"/><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iFdzmEAP_4A"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ZFmqKGEcidg"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earch.ebscohost.com/login.aspx?direct=true&amp;db=eue&amp;AN=53291257&amp;site=ehost-live"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youtube.com/watch?v=ZFmqKGEcid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96752"/>
            <a:ext cx="7992888" cy="2262113"/>
          </a:xfrm>
        </p:spPr>
        <p:txBody>
          <a:bodyPr>
            <a:normAutofit/>
          </a:bodyPr>
          <a:lstStyle/>
          <a:p>
            <a:pPr algn="l"/>
            <a:r>
              <a:rPr lang="cy-GB" sz="3200" dirty="0" smtClean="0">
                <a:solidFill>
                  <a:schemeClr val="bg1"/>
                </a:solidFill>
                <a:latin typeface="Arial" panose="020B0604020202020204" pitchFamily="34" charset="0"/>
                <a:cs typeface="Arial" panose="020B0604020202020204" pitchFamily="34" charset="0"/>
              </a:rPr>
              <a:t>Ymlyniad: sut y gallai effeithio ar gyflawniad addysgol? </a:t>
            </a:r>
            <a:br>
              <a:rPr lang="cy-GB" sz="3200" dirty="0" smtClean="0">
                <a:solidFill>
                  <a:schemeClr val="bg1"/>
                </a:solidFill>
                <a:latin typeface="Arial" panose="020B0604020202020204" pitchFamily="34" charset="0"/>
                <a:cs typeface="Arial" panose="020B0604020202020204" pitchFamily="34" charset="0"/>
              </a:rPr>
            </a:br>
            <a:r>
              <a:rPr lang="en-GB" sz="3200" dirty="0" smtClean="0">
                <a:solidFill>
                  <a:schemeClr val="bg1"/>
                </a:solidFill>
                <a:latin typeface="Arial" panose="020B0604020202020204" pitchFamily="34" charset="0"/>
                <a:cs typeface="Arial" panose="020B0604020202020204" pitchFamily="34" charset="0"/>
              </a:rPr>
              <a:t>Attachment: how might it affect educational achievement</a:t>
            </a:r>
            <a:r>
              <a:rPr lang="en-GB" sz="2400" dirty="0" smtClean="0">
                <a:solidFill>
                  <a:schemeClr val="bg1"/>
                </a:solidFill>
                <a:latin typeface="Arial" panose="020B0604020202020204" pitchFamily="34" charset="0"/>
                <a:cs typeface="Arial" panose="020B0604020202020204" pitchFamily="34" charset="0"/>
              </a:rPr>
              <a:t>? </a:t>
            </a:r>
            <a:endParaRPr lang="en-GB" sz="2400"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369368" y="3744615"/>
            <a:ext cx="7086600" cy="1752600"/>
          </a:xfrm>
        </p:spPr>
        <p:txBody>
          <a:bodyPr>
            <a:normAutofit/>
          </a:bodyPr>
          <a:lstStyle/>
          <a:p>
            <a:r>
              <a:rPr lang="en-GB" sz="2400" dirty="0" smtClean="0">
                <a:solidFill>
                  <a:schemeClr val="bg1"/>
                </a:solidFill>
                <a:latin typeface="Arial" panose="020B0604020202020204" pitchFamily="34" charset="0"/>
                <a:cs typeface="Arial" panose="020B0604020202020204" pitchFamily="34" charset="0"/>
              </a:rPr>
              <a:t>Alison Rees Edwards/Natalie MacDonald</a:t>
            </a:r>
          </a:p>
          <a:p>
            <a:r>
              <a:rPr lang="cy-GB" sz="2400" dirty="0" smtClean="0">
                <a:solidFill>
                  <a:schemeClr val="bg1"/>
                </a:solidFill>
                <a:latin typeface="Arial" panose="020B0604020202020204" pitchFamily="34" charset="0"/>
                <a:cs typeface="Arial" panose="020B0604020202020204" pitchFamily="34" charset="0"/>
              </a:rPr>
              <a:t>Ysgol Blynyddoedd Cynnar</a:t>
            </a:r>
            <a:r>
              <a:rPr lang="en-GB" sz="2400" dirty="0" smtClean="0">
                <a:solidFill>
                  <a:schemeClr val="bg1"/>
                </a:solidFill>
                <a:latin typeface="Arial" panose="020B0604020202020204" pitchFamily="34" charset="0"/>
                <a:cs typeface="Arial" panose="020B0604020202020204" pitchFamily="34" charset="0"/>
              </a:rPr>
              <a:t>/School of Early Years</a:t>
            </a:r>
            <a:endParaRPr lang="en-GB"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John Bowlby</a:t>
            </a:r>
            <a:br>
              <a:rPr lang="en-GB" dirty="0" smtClean="0"/>
            </a:br>
            <a:r>
              <a:rPr lang="cy-GB" dirty="0" smtClean="0"/>
              <a:t>seicolegydd /</a:t>
            </a:r>
            <a:r>
              <a:rPr lang="en-GB" dirty="0" smtClean="0"/>
              <a:t> psychologist</a:t>
            </a:r>
            <a:endParaRPr lang="en-GB" dirty="0"/>
          </a:p>
        </p:txBody>
      </p:sp>
      <p:sp>
        <p:nvSpPr>
          <p:cNvPr id="3" name="Content Placeholder 2"/>
          <p:cNvSpPr>
            <a:spLocks noGrp="1"/>
          </p:cNvSpPr>
          <p:nvPr>
            <p:ph sz="half" idx="1"/>
          </p:nvPr>
        </p:nvSpPr>
        <p:spPr/>
        <p:txBody>
          <a:bodyPr>
            <a:normAutofit fontScale="92500" lnSpcReduction="20000"/>
          </a:bodyPr>
          <a:lstStyle/>
          <a:p>
            <a:r>
              <a:rPr lang="cy-GB" dirty="0" smtClean="0"/>
              <a:t>Datblygodd fodel o’r berthynas rhwng plant a’u </a:t>
            </a:r>
            <a:r>
              <a:rPr lang="cy-GB" i="1" dirty="0" smtClean="0"/>
              <a:t>prif ofalwr </a:t>
            </a:r>
            <a:r>
              <a:rPr lang="cy-GB" dirty="0" smtClean="0"/>
              <a:t>(a elwir yn ddamcaniaeth ymlyniad).</a:t>
            </a:r>
          </a:p>
          <a:p>
            <a:r>
              <a:rPr lang="cy-GB" dirty="0" smtClean="0"/>
              <a:t>Gweler </a:t>
            </a:r>
            <a:r>
              <a:rPr lang="en-US" dirty="0" smtClean="0"/>
              <a:t>MacKay </a:t>
            </a:r>
            <a:r>
              <a:rPr lang="en-US" i="1" dirty="0" smtClean="0"/>
              <a:t>et al </a:t>
            </a:r>
            <a:r>
              <a:rPr lang="cy-GB" dirty="0" smtClean="0"/>
              <a:t>(2010:101) ynghylch effeithiau ansawdd y rhyngweithio gan y rhieni a chyflawniad academaidd</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Developed a model of the relationship between children and their </a:t>
            </a:r>
            <a:r>
              <a:rPr lang="en-GB" i="1" dirty="0" smtClean="0"/>
              <a:t>prime carer </a:t>
            </a:r>
            <a:r>
              <a:rPr lang="en-GB" dirty="0" smtClean="0"/>
              <a:t>(known as attachment theory).</a:t>
            </a:r>
          </a:p>
          <a:p>
            <a:r>
              <a:rPr lang="en-GB" dirty="0" smtClean="0"/>
              <a:t>See MacKay </a:t>
            </a:r>
            <a:r>
              <a:rPr lang="en-GB" i="1" dirty="0" smtClean="0"/>
              <a:t>et al </a:t>
            </a:r>
            <a:r>
              <a:rPr lang="en-GB" dirty="0" smtClean="0"/>
              <a:t>(2010:101) regarding effects of quality of parental interaction and academic achievement</a:t>
            </a:r>
            <a:endParaRPr lang="en-GB" dirty="0"/>
          </a:p>
        </p:txBody>
      </p:sp>
    </p:spTree>
    <p:extLst>
      <p:ext uri="{BB962C8B-B14F-4D97-AF65-F5344CB8AC3E}">
        <p14:creationId xmlns:p14="http://schemas.microsoft.com/office/powerpoint/2010/main" val="1053765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Hierarchaeth</a:t>
            </a:r>
            <a:r>
              <a:rPr lang="en-GB" dirty="0" smtClean="0"/>
              <a:t> </a:t>
            </a:r>
            <a:r>
              <a:rPr lang="en-GB" dirty="0" err="1" smtClean="0"/>
              <a:t>anghenion</a:t>
            </a:r>
            <a:r>
              <a:rPr lang="en-GB" dirty="0" smtClean="0"/>
              <a:t> Maslow</a:t>
            </a:r>
            <a:br>
              <a:rPr lang="en-GB" dirty="0" smtClean="0"/>
            </a:br>
            <a:r>
              <a:rPr lang="en-GB" dirty="0" smtClean="0"/>
              <a:t>Maslow’s </a:t>
            </a:r>
            <a:r>
              <a:rPr lang="en-GB" dirty="0"/>
              <a:t>Hierarchy of need</a:t>
            </a:r>
          </a:p>
        </p:txBody>
      </p:sp>
      <p:pic>
        <p:nvPicPr>
          <p:cNvPr id="4" name="Picture 5" descr="https://upload.wikimedia.org/wikipedia/commons/thumb/3/33/MaslowsHierarchyOfNeeds.svg/2000px-MaslowsHierarchyOfNeeds.svg.png">
            <a:hlinkClick r:id="rId3"/>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922190" y="1683771"/>
            <a:ext cx="5299619" cy="3749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0681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cy-GB" sz="3200" dirty="0" smtClean="0"/>
              <a:t>Ystyriwch hefyd ymlyniad y tu allan i’r teulu </a:t>
            </a:r>
            <a:r>
              <a:rPr lang="en-GB" sz="3200" dirty="0" smtClean="0"/>
              <a:t>Consider also, non-family attachment</a:t>
            </a:r>
            <a:endParaRPr lang="en-GB" sz="3200" dirty="0"/>
          </a:p>
        </p:txBody>
      </p:sp>
      <p:sp>
        <p:nvSpPr>
          <p:cNvPr id="3" name="Content Placeholder 2"/>
          <p:cNvSpPr>
            <a:spLocks noGrp="1"/>
          </p:cNvSpPr>
          <p:nvPr>
            <p:ph sz="half" idx="1"/>
          </p:nvPr>
        </p:nvSpPr>
        <p:spPr/>
        <p:txBody>
          <a:bodyPr>
            <a:normAutofit fontScale="85000" lnSpcReduction="10000"/>
          </a:bodyPr>
          <a:lstStyle/>
          <a:p>
            <a:r>
              <a:rPr lang="cy-GB" dirty="0" smtClean="0"/>
              <a:t>‘Mae bondiau emosiynol â rhieni’n ehangu i berthnasau â chyfoedion ac athrawon ac i’r ysgol, gan effeithio ar gynnydd academaidd’           (</a:t>
            </a:r>
            <a:r>
              <a:rPr lang="cy-GB" noProof="1" smtClean="0"/>
              <a:t>MacKay </a:t>
            </a:r>
            <a:r>
              <a:rPr lang="cy-GB" i="1" noProof="1" smtClean="0"/>
              <a:t>et al</a:t>
            </a:r>
            <a:r>
              <a:rPr lang="cy-GB" dirty="0" smtClean="0"/>
              <a:t>, 2010: 100)</a:t>
            </a:r>
          </a:p>
          <a:p>
            <a:r>
              <a:rPr lang="cy-GB" dirty="0" smtClean="0"/>
              <a:t>Pa gyfraniad </a:t>
            </a:r>
            <a:r>
              <a:rPr lang="cy-GB" noProof="1" smtClean="0"/>
              <a:t>allai</a:t>
            </a:r>
            <a:r>
              <a:rPr lang="cy-GB" dirty="0" smtClean="0"/>
              <a:t> fod gan ymlyniad â rhieni ac ag athrawon i gymhelliant academaidd?</a:t>
            </a:r>
            <a:endParaRPr lang="cy-GB" dirty="0"/>
          </a:p>
        </p:txBody>
      </p:sp>
      <p:sp>
        <p:nvSpPr>
          <p:cNvPr id="4" name="Content Placeholder 3"/>
          <p:cNvSpPr>
            <a:spLocks noGrp="1"/>
          </p:cNvSpPr>
          <p:nvPr>
            <p:ph sz="half" idx="2"/>
          </p:nvPr>
        </p:nvSpPr>
        <p:spPr/>
        <p:txBody>
          <a:bodyPr>
            <a:normAutofit fontScale="85000" lnSpcReduction="10000"/>
          </a:bodyPr>
          <a:lstStyle/>
          <a:p>
            <a:r>
              <a:rPr lang="en-GB" dirty="0" smtClean="0"/>
              <a:t>‘</a:t>
            </a:r>
            <a:r>
              <a:rPr lang="en-GB" dirty="0"/>
              <a:t>Emotional bonds to parents broaden to peer and teacher relationships and also to the school setting, affecting academic progress</a:t>
            </a:r>
            <a:r>
              <a:rPr lang="en-GB" dirty="0" smtClean="0"/>
              <a:t>’ </a:t>
            </a:r>
            <a:r>
              <a:rPr lang="en-GB" dirty="0"/>
              <a:t>(</a:t>
            </a:r>
            <a:r>
              <a:rPr lang="en-GB" dirty="0" smtClean="0"/>
              <a:t>MacKay </a:t>
            </a:r>
            <a:r>
              <a:rPr lang="en-GB" i="1" dirty="0"/>
              <a:t>et al, </a:t>
            </a:r>
            <a:r>
              <a:rPr lang="en-GB" dirty="0"/>
              <a:t>2010:100)</a:t>
            </a:r>
            <a:endParaRPr lang="en-GB" dirty="0" smtClean="0"/>
          </a:p>
          <a:p>
            <a:r>
              <a:rPr lang="en-GB" dirty="0"/>
              <a:t>What contribution </a:t>
            </a:r>
            <a:r>
              <a:rPr lang="en-GB" dirty="0" smtClean="0"/>
              <a:t>could </a:t>
            </a:r>
            <a:r>
              <a:rPr lang="en-GB" dirty="0"/>
              <a:t>both parent and teacher attachment have on academic motivation?</a:t>
            </a:r>
          </a:p>
          <a:p>
            <a:endParaRPr lang="en-GB" dirty="0"/>
          </a:p>
        </p:txBody>
      </p:sp>
    </p:spTree>
    <p:extLst>
      <p:ext uri="{BB962C8B-B14F-4D97-AF65-F5344CB8AC3E}">
        <p14:creationId xmlns:p14="http://schemas.microsoft.com/office/powerpoint/2010/main" val="4271046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Mwnciod</a:t>
            </a:r>
            <a:r>
              <a:rPr lang="en-GB" dirty="0" smtClean="0"/>
              <a:t> Harlow</a:t>
            </a:r>
            <a:br>
              <a:rPr lang="en-GB" dirty="0" smtClean="0"/>
            </a:br>
            <a:r>
              <a:rPr lang="en-GB" dirty="0" smtClean="0"/>
              <a:t>Harlow’s Monkeys</a:t>
            </a:r>
            <a:endParaRPr lang="en-GB" dirty="0"/>
          </a:p>
        </p:txBody>
      </p:sp>
      <p:sp>
        <p:nvSpPr>
          <p:cNvPr id="8" name="Content Placeholder 7"/>
          <p:cNvSpPr>
            <a:spLocks noGrp="1"/>
          </p:cNvSpPr>
          <p:nvPr>
            <p:ph idx="1"/>
          </p:nvPr>
        </p:nvSpPr>
        <p:spPr/>
        <p:txBody>
          <a:bodyPr/>
          <a:lstStyle/>
          <a:p>
            <a:r>
              <a:rPr lang="en-GB" dirty="0">
                <a:hlinkClick r:id="rId3"/>
              </a:rPr>
              <a:t>https://</a:t>
            </a:r>
            <a:r>
              <a:rPr lang="en-GB" dirty="0" smtClean="0">
                <a:hlinkClick r:id="rId3"/>
              </a:rPr>
              <a:t>www.youtube.com/watch?v=hsA5Sec6dAI</a:t>
            </a:r>
            <a:endParaRPr lang="en-GB" dirty="0" smtClean="0"/>
          </a:p>
          <a:p>
            <a:pPr marL="0" indent="0">
              <a:buNone/>
            </a:pPr>
            <a:endParaRPr lang="en-GB" dirty="0"/>
          </a:p>
        </p:txBody>
      </p:sp>
    </p:spTree>
    <p:extLst>
      <p:ext uri="{BB962C8B-B14F-4D97-AF65-F5344CB8AC3E}">
        <p14:creationId xmlns:p14="http://schemas.microsoft.com/office/powerpoint/2010/main" val="18013846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Autofit/>
          </a:bodyPr>
          <a:lstStyle/>
          <a:p>
            <a:pPr>
              <a:defRPr/>
            </a:pPr>
            <a:r>
              <a:rPr lang="en-GB" sz="2800" dirty="0" err="1" smtClean="0"/>
              <a:t>Ymlyniad</a:t>
            </a:r>
            <a:r>
              <a:rPr lang="en-GB" sz="2800" dirty="0" smtClean="0"/>
              <a:t> </a:t>
            </a:r>
            <a:r>
              <a:rPr lang="en-GB" sz="2800" dirty="0" err="1" smtClean="0"/>
              <a:t>Diogel</a:t>
            </a:r>
            <a:r>
              <a:rPr lang="en-GB" sz="2800" dirty="0" smtClean="0"/>
              <a:t/>
            </a:r>
            <a:br>
              <a:rPr lang="en-GB" sz="2800" dirty="0" smtClean="0"/>
            </a:br>
            <a:r>
              <a:rPr lang="en-GB" sz="2800" dirty="0" smtClean="0"/>
              <a:t>Secure Attachment</a:t>
            </a:r>
            <a:endParaRPr lang="en-GB" sz="2800" dirty="0"/>
          </a:p>
        </p:txBody>
      </p:sp>
      <p:sp>
        <p:nvSpPr>
          <p:cNvPr id="13315" name="Content Placeholder 2"/>
          <p:cNvSpPr>
            <a:spLocks noGrp="1"/>
          </p:cNvSpPr>
          <p:nvPr>
            <p:ph sz="quarter" idx="4294967295"/>
          </p:nvPr>
        </p:nvSpPr>
        <p:spPr>
          <a:xfrm>
            <a:off x="827584" y="892175"/>
            <a:ext cx="3346450" cy="3475037"/>
          </a:xfrm>
          <a:prstGeom prst="rect">
            <a:avLst/>
          </a:prstGeom>
        </p:spPr>
        <p:txBody>
          <a:bodyPr/>
          <a:lstStyle/>
          <a:p>
            <a:r>
              <a:rPr lang="en-GB" altLang="en-US" sz="2600" dirty="0" smtClean="0"/>
              <a:t>Mam </a:t>
            </a:r>
            <a:r>
              <a:rPr lang="en-GB" altLang="en-US" sz="2600" dirty="0" err="1" smtClean="0"/>
              <a:t>sydd</a:t>
            </a:r>
            <a:r>
              <a:rPr lang="en-GB" altLang="en-US" sz="2600" dirty="0" smtClean="0"/>
              <a:t> </a:t>
            </a:r>
            <a:r>
              <a:rPr lang="en-GB" altLang="en-US" sz="2600" dirty="0" err="1" smtClean="0"/>
              <a:t>yn</a:t>
            </a:r>
            <a:r>
              <a:rPr lang="en-GB" altLang="en-US" sz="2600" dirty="0" smtClean="0"/>
              <a:t>…</a:t>
            </a:r>
          </a:p>
          <a:p>
            <a:r>
              <a:rPr lang="en-GB" altLang="en-US" sz="2600" dirty="0" smtClean="0"/>
              <a:t>Mother is...</a:t>
            </a:r>
          </a:p>
          <a:p>
            <a:endParaRPr lang="en-GB" altLang="en-US" dirty="0" smtClean="0"/>
          </a:p>
        </p:txBody>
      </p:sp>
      <p:sp>
        <p:nvSpPr>
          <p:cNvPr id="13316" name="Content Placeholder 3"/>
          <p:cNvSpPr>
            <a:spLocks noGrp="1"/>
          </p:cNvSpPr>
          <p:nvPr>
            <p:ph sz="quarter" idx="4294967295"/>
          </p:nvPr>
        </p:nvSpPr>
        <p:spPr>
          <a:xfrm>
            <a:off x="4932040" y="1011237"/>
            <a:ext cx="3346450" cy="3475037"/>
          </a:xfrm>
          <a:prstGeom prst="rect">
            <a:avLst/>
          </a:prstGeom>
        </p:spPr>
        <p:txBody>
          <a:bodyPr>
            <a:normAutofit/>
          </a:bodyPr>
          <a:lstStyle/>
          <a:p>
            <a:r>
              <a:rPr lang="en-GB" altLang="en-US" sz="2600" dirty="0" smtClean="0"/>
              <a:t>Plentyn </a:t>
            </a:r>
            <a:r>
              <a:rPr lang="en-GB" altLang="en-US" sz="2600" dirty="0" err="1" smtClean="0"/>
              <a:t>sydd</a:t>
            </a:r>
            <a:r>
              <a:rPr lang="en-GB" altLang="en-US" sz="2600" dirty="0" smtClean="0"/>
              <a:t> </a:t>
            </a:r>
            <a:r>
              <a:rPr lang="en-GB" altLang="en-US" sz="2600" dirty="0" err="1" smtClean="0"/>
              <a:t>yn</a:t>
            </a:r>
            <a:r>
              <a:rPr lang="en-GB" altLang="en-US" sz="2600" dirty="0" smtClean="0"/>
              <a:t>:</a:t>
            </a:r>
          </a:p>
          <a:p>
            <a:r>
              <a:rPr lang="en-GB" altLang="en-US" sz="2600" dirty="0" smtClean="0"/>
              <a:t>Child is…</a:t>
            </a:r>
          </a:p>
        </p:txBody>
      </p:sp>
      <p:sp>
        <p:nvSpPr>
          <p:cNvPr id="5" name="Footer Placeholder 4"/>
          <p:cNvSpPr>
            <a:spLocks noGrp="1"/>
          </p:cNvSpPr>
          <p:nvPr>
            <p:ph type="ftr" sz="quarter" idx="4294967295"/>
          </p:nvPr>
        </p:nvSpPr>
        <p:spPr>
          <a:xfrm>
            <a:off x="457200" y="6172200"/>
            <a:ext cx="3352800" cy="365125"/>
          </a:xfrm>
          <a:prstGeom prst="rect">
            <a:avLst/>
          </a:prstGeom>
        </p:spPr>
        <p:txBody>
          <a:bodyPr/>
          <a:lstStyle/>
          <a:p>
            <a:pPr>
              <a:defRPr/>
            </a:pPr>
            <a:r>
              <a:rPr lang="en-GB" altLang="en-US" dirty="0" smtClean="0"/>
              <a:t>Me</a:t>
            </a:r>
            <a:endParaRPr lang="en-GB" altLang="en-US" dirty="0"/>
          </a:p>
        </p:txBody>
      </p:sp>
      <p:sp>
        <p:nvSpPr>
          <p:cNvPr id="6" name="Oval 5"/>
          <p:cNvSpPr/>
          <p:nvPr/>
        </p:nvSpPr>
        <p:spPr>
          <a:xfrm>
            <a:off x="214313" y="2464246"/>
            <a:ext cx="2174875" cy="7921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Responsive</a:t>
            </a:r>
          </a:p>
        </p:txBody>
      </p:sp>
      <p:sp>
        <p:nvSpPr>
          <p:cNvPr id="7" name="Oval 6"/>
          <p:cNvSpPr/>
          <p:nvPr/>
        </p:nvSpPr>
        <p:spPr>
          <a:xfrm>
            <a:off x="214313" y="4651374"/>
            <a:ext cx="1871662" cy="8807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Consistent</a:t>
            </a:r>
          </a:p>
        </p:txBody>
      </p:sp>
      <p:sp>
        <p:nvSpPr>
          <p:cNvPr id="8" name="Oval 7"/>
          <p:cNvSpPr/>
          <p:nvPr/>
        </p:nvSpPr>
        <p:spPr>
          <a:xfrm>
            <a:off x="151395" y="3398489"/>
            <a:ext cx="2139950" cy="9687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Sensitive</a:t>
            </a:r>
          </a:p>
        </p:txBody>
      </p:sp>
      <p:pic>
        <p:nvPicPr>
          <p:cNvPr id="1332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4300" y="2060575"/>
            <a:ext cx="3606800" cy="3065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Oval 9"/>
          <p:cNvSpPr/>
          <p:nvPr/>
        </p:nvSpPr>
        <p:spPr>
          <a:xfrm>
            <a:off x="6867525" y="3256408"/>
            <a:ext cx="1846263" cy="964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Secure</a:t>
            </a:r>
          </a:p>
        </p:txBody>
      </p:sp>
      <p:sp>
        <p:nvSpPr>
          <p:cNvPr id="11" name="Oval 10"/>
          <p:cNvSpPr/>
          <p:nvPr/>
        </p:nvSpPr>
        <p:spPr>
          <a:xfrm>
            <a:off x="6867525" y="4486274"/>
            <a:ext cx="1846263" cy="8149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Exploring</a:t>
            </a:r>
          </a:p>
        </p:txBody>
      </p:sp>
      <p:sp>
        <p:nvSpPr>
          <p:cNvPr id="12" name="Oval 11"/>
          <p:cNvSpPr/>
          <p:nvPr/>
        </p:nvSpPr>
        <p:spPr>
          <a:xfrm>
            <a:off x="6867525" y="2441473"/>
            <a:ext cx="1846263" cy="7844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Happy</a:t>
            </a:r>
          </a:p>
        </p:txBody>
      </p:sp>
    </p:spTree>
    <p:extLst>
      <p:ext uri="{BB962C8B-B14F-4D97-AF65-F5344CB8AC3E}">
        <p14:creationId xmlns:p14="http://schemas.microsoft.com/office/powerpoint/2010/main" val="36370704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cy-GB" sz="2800" dirty="0" smtClean="0"/>
              <a:t>Ymddygiadau posibl plentyn </a:t>
            </a:r>
            <a:r>
              <a:rPr lang="en-GB" sz="2800" dirty="0" smtClean="0"/>
              <a:t>ag </a:t>
            </a:r>
            <a:r>
              <a:rPr lang="cy-GB" sz="2800" b="1" dirty="0" smtClean="0"/>
              <a:t>ymlyniad diogel </a:t>
            </a:r>
            <a:r>
              <a:rPr lang="en-GB" sz="2800" dirty="0" smtClean="0"/>
              <a:t>Potential behaviours of a </a:t>
            </a:r>
            <a:r>
              <a:rPr lang="en-GB" sz="2800" b="1" dirty="0" smtClean="0"/>
              <a:t>securely attached </a:t>
            </a:r>
            <a:r>
              <a:rPr lang="en-GB" sz="2800" dirty="0" smtClean="0"/>
              <a:t>child</a:t>
            </a:r>
            <a:endParaRPr lang="en-GB" sz="2800" dirty="0"/>
          </a:p>
        </p:txBody>
      </p:sp>
      <p:sp>
        <p:nvSpPr>
          <p:cNvPr id="5" name="Content Placeholder 4"/>
          <p:cNvSpPr>
            <a:spLocks noGrp="1"/>
          </p:cNvSpPr>
          <p:nvPr>
            <p:ph sz="half" idx="1"/>
          </p:nvPr>
        </p:nvSpPr>
        <p:spPr/>
        <p:txBody>
          <a:bodyPr>
            <a:normAutofit lnSpcReduction="10000"/>
          </a:bodyPr>
          <a:lstStyle/>
          <a:p>
            <a:pPr marL="0" indent="0">
              <a:buNone/>
            </a:pPr>
            <a:r>
              <a:rPr lang="cy-GB" dirty="0" smtClean="0"/>
              <a:t>rhowch enghreifftiau’n gysylltiedig â:</a:t>
            </a:r>
          </a:p>
          <a:p>
            <a:pPr marL="514350" indent="-514350">
              <a:buAutoNum type="alphaLcParenR"/>
            </a:pPr>
            <a:r>
              <a:rPr lang="cy-GB" dirty="0" smtClean="0"/>
              <a:t>datblygiad holistaidd plentyn;</a:t>
            </a:r>
          </a:p>
          <a:p>
            <a:pPr marL="514350" indent="-514350">
              <a:buAutoNum type="alphaLcParenR"/>
            </a:pPr>
            <a:r>
              <a:rPr lang="cy-GB" dirty="0" smtClean="0"/>
              <a:t>effeithiau academaidd posibl;</a:t>
            </a:r>
          </a:p>
          <a:p>
            <a:pPr marL="0" indent="0">
              <a:buNone/>
            </a:pPr>
            <a:r>
              <a:rPr lang="cy-GB" dirty="0" smtClean="0"/>
              <a:t>Ystyriwch sut gallai’ch atebion ar gyfer (a) effeithio ar (b).</a:t>
            </a:r>
          </a:p>
          <a:p>
            <a:pPr marL="0" indent="0">
              <a:buNone/>
            </a:pPr>
            <a:endParaRPr lang="en-GB" dirty="0"/>
          </a:p>
        </p:txBody>
      </p:sp>
      <p:sp>
        <p:nvSpPr>
          <p:cNvPr id="6" name="Content Placeholder 5"/>
          <p:cNvSpPr>
            <a:spLocks noGrp="1"/>
          </p:cNvSpPr>
          <p:nvPr>
            <p:ph sz="half" idx="2"/>
          </p:nvPr>
        </p:nvSpPr>
        <p:spPr/>
        <p:txBody>
          <a:bodyPr>
            <a:normAutofit lnSpcReduction="10000"/>
          </a:bodyPr>
          <a:lstStyle/>
          <a:p>
            <a:pPr marL="0" indent="0">
              <a:buNone/>
            </a:pPr>
            <a:r>
              <a:rPr lang="en-GB" dirty="0" smtClean="0"/>
              <a:t>give examples relating:</a:t>
            </a:r>
          </a:p>
          <a:p>
            <a:pPr marL="514350" indent="-514350">
              <a:buAutoNum type="alphaLcParenR"/>
            </a:pPr>
            <a:r>
              <a:rPr lang="en-GB" dirty="0"/>
              <a:t>t</a:t>
            </a:r>
            <a:r>
              <a:rPr lang="en-GB" dirty="0" smtClean="0"/>
              <a:t>o a child’s holistic development;</a:t>
            </a:r>
          </a:p>
          <a:p>
            <a:pPr marL="514350" indent="-514350">
              <a:buAutoNum type="alphaLcParenR"/>
            </a:pPr>
            <a:r>
              <a:rPr lang="en-GB" dirty="0" smtClean="0"/>
              <a:t>to potential academic effects;</a:t>
            </a:r>
          </a:p>
          <a:p>
            <a:pPr marL="0" indent="0">
              <a:buNone/>
            </a:pPr>
            <a:r>
              <a:rPr lang="en-GB" dirty="0" smtClean="0"/>
              <a:t>Consider how your answers for (a) could affect (b).</a:t>
            </a:r>
            <a:endParaRPr lang="en-GB" dirty="0"/>
          </a:p>
        </p:txBody>
      </p:sp>
    </p:spTree>
    <p:extLst>
      <p:ext uri="{BB962C8B-B14F-4D97-AF65-F5344CB8AC3E}">
        <p14:creationId xmlns:p14="http://schemas.microsoft.com/office/powerpoint/2010/main" val="1947463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76359" cy="1331913"/>
          </a:xfrm>
        </p:spPr>
        <p:txBody>
          <a:bodyPr>
            <a:normAutofit/>
          </a:bodyPr>
          <a:lstStyle/>
          <a:p>
            <a:pPr algn="l">
              <a:defRPr/>
            </a:pPr>
            <a:r>
              <a:rPr lang="en-GB" sz="3200" dirty="0" err="1" smtClean="0"/>
              <a:t>Damcaniaeth</a:t>
            </a:r>
            <a:r>
              <a:rPr lang="en-GB" sz="3200" dirty="0" smtClean="0"/>
              <a:t> </a:t>
            </a:r>
            <a:r>
              <a:rPr lang="en-GB" sz="3200" dirty="0" err="1" smtClean="0"/>
              <a:t>Ecolegol</a:t>
            </a:r>
            <a:r>
              <a:rPr lang="en-GB" sz="3200" dirty="0" smtClean="0"/>
              <a:t/>
            </a:r>
            <a:br>
              <a:rPr lang="en-GB" sz="3200" dirty="0" smtClean="0"/>
            </a:br>
            <a:r>
              <a:rPr lang="en-GB" sz="3200" dirty="0" smtClean="0"/>
              <a:t>Ecological Theory</a:t>
            </a:r>
            <a:endParaRPr lang="en-GB" sz="3200" dirty="0"/>
          </a:p>
        </p:txBody>
      </p:sp>
      <p:sp>
        <p:nvSpPr>
          <p:cNvPr id="4" name="Footer Placeholder 3"/>
          <p:cNvSpPr>
            <a:spLocks noGrp="1"/>
          </p:cNvSpPr>
          <p:nvPr>
            <p:ph type="ftr" sz="quarter" idx="4294967295"/>
          </p:nvPr>
        </p:nvSpPr>
        <p:spPr>
          <a:xfrm>
            <a:off x="457200" y="6172200"/>
            <a:ext cx="3352800" cy="365125"/>
          </a:xfrm>
          <a:prstGeom prst="rect">
            <a:avLst/>
          </a:prstGeom>
        </p:spPr>
        <p:txBody>
          <a:bodyPr/>
          <a:lstStyle/>
          <a:p>
            <a:pPr>
              <a:defRPr/>
            </a:pPr>
            <a:r>
              <a:rPr lang="en-GB" altLang="en-US" smtClean="0"/>
              <a:t>Attachment and Me</a:t>
            </a:r>
            <a:endParaRPr lang="en-GB" altLang="en-US"/>
          </a:p>
        </p:txBody>
      </p:sp>
      <p:pic>
        <p:nvPicPr>
          <p:cNvPr id="21514" name="Picture 10"/>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a:xfrm>
            <a:off x="900113" y="908719"/>
            <a:ext cx="7920037" cy="482374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15" name="Picture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2274" y="2204864"/>
            <a:ext cx="6335713" cy="3456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16" name="Picture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5875" y="3429000"/>
            <a:ext cx="4679950" cy="2232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17" name="Picture 1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5375" y="4724400"/>
            <a:ext cx="2665413" cy="936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71166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1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51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1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15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2"/>
          <p:cNvSpPr>
            <a:spLocks noGrp="1"/>
          </p:cNvSpPr>
          <p:nvPr>
            <p:ph type="body" sz="half" idx="2"/>
          </p:nvPr>
        </p:nvSpPr>
        <p:spPr>
          <a:xfrm>
            <a:off x="900113" y="549275"/>
            <a:ext cx="3694112" cy="5543550"/>
          </a:xfrm>
        </p:spPr>
        <p:txBody>
          <a:bodyPr/>
          <a:lstStyle/>
          <a:p>
            <a:pPr marL="182563" indent="-182563"/>
            <a:r>
              <a:rPr lang="en-GB" altLang="en-US" sz="2800" i="1" smtClean="0"/>
              <a:t>‘…the ability to form relationships with caring adults and the ability to self-regulate behaviour and exercise self control were key skills in the Early Years in the reduction of problems in later life’  </a:t>
            </a:r>
            <a:r>
              <a:rPr lang="en-GB" altLang="en-US" smtClean="0"/>
              <a:t>Masten &amp; Coatsworth 1998</a:t>
            </a:r>
          </a:p>
        </p:txBody>
      </p:sp>
      <p:sp>
        <p:nvSpPr>
          <p:cNvPr id="4" name="Footer Placeholder 3"/>
          <p:cNvSpPr>
            <a:spLocks noGrp="1"/>
          </p:cNvSpPr>
          <p:nvPr>
            <p:ph type="ftr" sz="quarter" idx="4294967295"/>
          </p:nvPr>
        </p:nvSpPr>
        <p:spPr>
          <a:xfrm>
            <a:off x="457200" y="6172200"/>
            <a:ext cx="3352800" cy="365125"/>
          </a:xfrm>
          <a:prstGeom prst="rect">
            <a:avLst/>
          </a:prstGeom>
        </p:spPr>
        <p:txBody>
          <a:bodyPr/>
          <a:lstStyle/>
          <a:p>
            <a:pPr>
              <a:defRPr/>
            </a:pPr>
            <a:r>
              <a:rPr lang="en-GB" altLang="en-US" smtClean="0"/>
              <a:t>Attachment and Me</a:t>
            </a:r>
            <a:endParaRPr lang="en-GB" altLang="en-US"/>
          </a:p>
        </p:txBody>
      </p:sp>
      <p:pic>
        <p:nvPicPr>
          <p:cNvPr id="25605" name="Picture 5" descr="Related image">
            <a:hlinkClick r:id="rId3"/>
          </p:cNvPr>
          <p:cNvPicPr>
            <a:picLocks noGrp="1" noChangeAspect="1" noChangeArrowheads="1"/>
          </p:cNvPicPr>
          <p:nvPr>
            <p:ph type="pic" idx="1"/>
          </p:nvPr>
        </p:nvPicPr>
        <p:blipFill>
          <a:blip r:embed="rId4">
            <a:extLst>
              <a:ext uri="{28A0092B-C50C-407E-A947-70E740481C1C}">
                <a14:useLocalDpi xmlns:a14="http://schemas.microsoft.com/office/drawing/2010/main" val="0"/>
              </a:ext>
            </a:extLst>
          </a:blip>
          <a:srcRect t="24712" b="24712"/>
          <a:stretch>
            <a:fillRect/>
          </a:stretch>
        </p:blipFill>
        <p:spPr>
          <a:xfrm>
            <a:off x="5004048" y="1484784"/>
            <a:ext cx="3822203" cy="2664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15340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2800" dirty="0" smtClean="0"/>
              <a:t>Rhyngweithio rhwng yr ysgol a’r cartref </a:t>
            </a:r>
            <a:r>
              <a:rPr lang="en-GB" sz="2800" dirty="0" smtClean="0"/>
              <a:t>Interactions between school and home</a:t>
            </a:r>
            <a:endParaRPr lang="en-GB" sz="2800" dirty="0"/>
          </a:p>
        </p:txBody>
      </p:sp>
      <p:sp>
        <p:nvSpPr>
          <p:cNvPr id="3" name="Content Placeholder 2"/>
          <p:cNvSpPr>
            <a:spLocks noGrp="1"/>
          </p:cNvSpPr>
          <p:nvPr>
            <p:ph sz="half" idx="1"/>
          </p:nvPr>
        </p:nvSpPr>
        <p:spPr/>
        <p:txBody>
          <a:bodyPr>
            <a:normAutofit fontScale="92500" lnSpcReduction="20000"/>
          </a:bodyPr>
          <a:lstStyle/>
          <a:p>
            <a:r>
              <a:rPr lang="cy-GB" dirty="0" smtClean="0"/>
              <a:t>Mae plant yn elwa o sylfaen ddiogel </a:t>
            </a:r>
          </a:p>
          <a:p>
            <a:r>
              <a:rPr lang="cy-GB" noProof="1" smtClean="0"/>
              <a:t>Donaldson</a:t>
            </a:r>
            <a:r>
              <a:rPr lang="cy-GB" dirty="0" smtClean="0"/>
              <a:t> (2015):    Mae ar </a:t>
            </a:r>
            <a:r>
              <a:rPr lang="cy-GB" noProof="1" smtClean="0"/>
              <a:t>Gymru </a:t>
            </a:r>
            <a:r>
              <a:rPr lang="cy-GB" dirty="0" smtClean="0"/>
              <a:t>angen math gwahanol o athrawon sy’n deall </a:t>
            </a:r>
            <a:r>
              <a:rPr lang="cy-GB" i="1" dirty="0" smtClean="0"/>
              <a:t>pam</a:t>
            </a:r>
            <a:r>
              <a:rPr lang="cy-GB" dirty="0" smtClean="0"/>
              <a:t> a </a:t>
            </a:r>
            <a:r>
              <a:rPr lang="cy-GB" i="1" dirty="0" smtClean="0"/>
              <a:t>sut </a:t>
            </a:r>
            <a:r>
              <a:rPr lang="cy-GB" dirty="0" smtClean="0"/>
              <a:t>i weithio gyda phlant (a sut i weithio gyda’u rhieni, sydd yn eu tro’n cefnogi’r plant hynny). </a:t>
            </a:r>
            <a:endParaRPr lang="cy-GB" dirty="0"/>
          </a:p>
        </p:txBody>
      </p:sp>
      <p:sp>
        <p:nvSpPr>
          <p:cNvPr id="4" name="Content Placeholder 3"/>
          <p:cNvSpPr>
            <a:spLocks noGrp="1"/>
          </p:cNvSpPr>
          <p:nvPr>
            <p:ph sz="half" idx="2"/>
          </p:nvPr>
        </p:nvSpPr>
        <p:spPr/>
        <p:txBody>
          <a:bodyPr>
            <a:normAutofit fontScale="92500" lnSpcReduction="20000"/>
          </a:bodyPr>
          <a:lstStyle/>
          <a:p>
            <a:r>
              <a:rPr lang="en-GB" dirty="0" smtClean="0"/>
              <a:t>Children </a:t>
            </a:r>
            <a:r>
              <a:rPr lang="en-GB" dirty="0"/>
              <a:t>benefit from a secure </a:t>
            </a:r>
            <a:r>
              <a:rPr lang="en-GB" dirty="0" smtClean="0"/>
              <a:t>base</a:t>
            </a:r>
          </a:p>
          <a:p>
            <a:r>
              <a:rPr lang="en-GB" dirty="0" smtClean="0"/>
              <a:t>Donaldson (2015): Wales needs a different kind of teacher who understands </a:t>
            </a:r>
            <a:r>
              <a:rPr lang="en-GB" i="1" dirty="0" smtClean="0"/>
              <a:t>why</a:t>
            </a:r>
            <a:r>
              <a:rPr lang="en-GB" dirty="0" smtClean="0"/>
              <a:t> and </a:t>
            </a:r>
            <a:r>
              <a:rPr lang="en-GB" i="1" dirty="0" smtClean="0"/>
              <a:t>how</a:t>
            </a:r>
            <a:r>
              <a:rPr lang="en-GB" dirty="0" smtClean="0"/>
              <a:t> to work with children (and how to work with their parents, who in turn support those children).</a:t>
            </a:r>
            <a:endParaRPr lang="en-GB" dirty="0"/>
          </a:p>
        </p:txBody>
      </p:sp>
    </p:spTree>
    <p:extLst>
      <p:ext uri="{BB962C8B-B14F-4D97-AF65-F5344CB8AC3E}">
        <p14:creationId xmlns:p14="http://schemas.microsoft.com/office/powerpoint/2010/main" val="2817438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2400" dirty="0" smtClean="0"/>
              <a:t>Pwysigrwydd gofal ac addysg i blant dan 7 oed </a:t>
            </a:r>
            <a:r>
              <a:rPr lang="en-GB" sz="2400" dirty="0" smtClean="0"/>
              <a:t/>
            </a:r>
            <a:br>
              <a:rPr lang="en-GB" sz="2400" dirty="0" smtClean="0"/>
            </a:br>
            <a:r>
              <a:rPr lang="en-GB" sz="2400" dirty="0" smtClean="0"/>
              <a:t>Importance of both care and education for children under 7</a:t>
            </a:r>
            <a:endParaRPr lang="en-GB" sz="2400" dirty="0"/>
          </a:p>
        </p:txBody>
      </p:sp>
      <p:sp>
        <p:nvSpPr>
          <p:cNvPr id="3" name="Content Placeholder 2"/>
          <p:cNvSpPr>
            <a:spLocks noGrp="1"/>
          </p:cNvSpPr>
          <p:nvPr>
            <p:ph sz="half" idx="1"/>
          </p:nvPr>
        </p:nvSpPr>
        <p:spPr/>
        <p:txBody>
          <a:bodyPr>
            <a:normAutofit fontScale="85000" lnSpcReduction="20000"/>
          </a:bodyPr>
          <a:lstStyle/>
          <a:p>
            <a:r>
              <a:rPr lang="cy-GB" dirty="0" smtClean="0"/>
              <a:t>Ni waeth beth </a:t>
            </a:r>
            <a:r>
              <a:rPr lang="cy-GB" noProof="1" smtClean="0"/>
              <a:t>fo’r</a:t>
            </a:r>
            <a:r>
              <a:rPr lang="cy-GB" dirty="0" smtClean="0"/>
              <a:t> math o leoliad neu ysgol y mae plentyn yn ei fynychu, mae </a:t>
            </a:r>
            <a:r>
              <a:rPr lang="cy-GB" b="1" dirty="0" smtClean="0"/>
              <a:t>gofal</a:t>
            </a:r>
            <a:r>
              <a:rPr lang="cy-GB" dirty="0" smtClean="0"/>
              <a:t> ac addysg yn ei gefnogi i gyflawni’i botensial llawn. Mae angen ‘sicrhau bod pob ymarferydd sy’n gweithio gyda phlant yn deall cyd-destun bywydau plant’ Llywodraeth Cymru (2014: 42).</a:t>
            </a:r>
            <a:endParaRPr lang="cy-GB" dirty="0"/>
          </a:p>
        </p:txBody>
      </p:sp>
      <p:sp>
        <p:nvSpPr>
          <p:cNvPr id="4" name="Content Placeholder 3"/>
          <p:cNvSpPr>
            <a:spLocks noGrp="1"/>
          </p:cNvSpPr>
          <p:nvPr>
            <p:ph sz="half" idx="2"/>
          </p:nvPr>
        </p:nvSpPr>
        <p:spPr/>
        <p:txBody>
          <a:bodyPr>
            <a:normAutofit fontScale="85000" lnSpcReduction="20000"/>
          </a:bodyPr>
          <a:lstStyle/>
          <a:p>
            <a:r>
              <a:rPr lang="en-GB" dirty="0" smtClean="0"/>
              <a:t>Regardless of which type of setting or school they attend, both </a:t>
            </a:r>
            <a:r>
              <a:rPr lang="en-GB" b="1" dirty="0" smtClean="0"/>
              <a:t>care</a:t>
            </a:r>
            <a:r>
              <a:rPr lang="en-GB" dirty="0" smtClean="0"/>
              <a:t> and education support a child to reach their full potential. Need to ‘ensure all practitioners working with children understand the context of children’s lives’</a:t>
            </a:r>
            <a:r>
              <a:rPr lang="en-GB" dirty="0"/>
              <a:t> Welsh Gov. (</a:t>
            </a:r>
            <a:r>
              <a:rPr lang="en-GB" dirty="0" smtClean="0"/>
              <a:t>2014: 42).</a:t>
            </a:r>
            <a:endParaRPr lang="en-GB" dirty="0"/>
          </a:p>
        </p:txBody>
      </p:sp>
    </p:spTree>
    <p:extLst>
      <p:ext uri="{BB962C8B-B14F-4D97-AF65-F5344CB8AC3E}">
        <p14:creationId xmlns:p14="http://schemas.microsoft.com/office/powerpoint/2010/main" val="3389304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2000" dirty="0" smtClean="0"/>
              <a:t>Archwiliad annibynnol o’r Cyfnod Sylfaen yng Nghymru </a:t>
            </a:r>
            <a:br>
              <a:rPr lang="cy-GB" sz="2000" dirty="0" smtClean="0"/>
            </a:br>
            <a:r>
              <a:rPr lang="en-GB" sz="2000" dirty="0" smtClean="0"/>
              <a:t>An independent stocktake of the Foundation Phase in Wales</a:t>
            </a:r>
            <a:endParaRPr lang="en-GB" sz="2000" dirty="0"/>
          </a:p>
        </p:txBody>
      </p:sp>
      <p:sp>
        <p:nvSpPr>
          <p:cNvPr id="3" name="Content Placeholder 2"/>
          <p:cNvSpPr>
            <a:spLocks noGrp="1"/>
          </p:cNvSpPr>
          <p:nvPr>
            <p:ph sz="half" idx="1"/>
          </p:nvPr>
        </p:nvSpPr>
        <p:spPr/>
        <p:txBody>
          <a:bodyPr>
            <a:normAutofit fontScale="77500" lnSpcReduction="20000"/>
          </a:bodyPr>
          <a:lstStyle/>
          <a:p>
            <a:r>
              <a:rPr lang="cy-GB" dirty="0" smtClean="0"/>
              <a:t>Bydd angen i arweinwyr herio staff yn nhermau sut maent y</a:t>
            </a:r>
            <a:r>
              <a:rPr lang="cy-GB" noProof="1" smtClean="0"/>
              <a:t>n</a:t>
            </a:r>
            <a:r>
              <a:rPr lang="cy-GB" dirty="0" smtClean="0"/>
              <a:t> rhyngweithio â theuluoedd; angen adolygu eu credoau a’u tybiaethau presennol, yn enwedig os oes ganddynt </a:t>
            </a:r>
            <a:r>
              <a:rPr lang="cy-GB" noProof="1" smtClean="0"/>
              <a:t>farn </a:t>
            </a:r>
            <a:r>
              <a:rPr lang="cy-GB" dirty="0" smtClean="0"/>
              <a:t>ddiffygiol am deuluoedd. Mae arweinwyr effeithiol yn gosod teuluoedd fel eu bod yn ‘chwarae rhan ganolog ym mywyd yr ysgol a’r dysgu…’ (Llywodraeth Cymru, 2014: 33)</a:t>
            </a:r>
            <a:endParaRPr lang="cy-GB" dirty="0"/>
          </a:p>
        </p:txBody>
      </p:sp>
      <p:sp>
        <p:nvSpPr>
          <p:cNvPr id="4" name="Content Placeholder 3"/>
          <p:cNvSpPr>
            <a:spLocks noGrp="1"/>
          </p:cNvSpPr>
          <p:nvPr>
            <p:ph sz="half" idx="2"/>
          </p:nvPr>
        </p:nvSpPr>
        <p:spPr/>
        <p:txBody>
          <a:bodyPr>
            <a:noAutofit/>
          </a:bodyPr>
          <a:lstStyle/>
          <a:p>
            <a:r>
              <a:rPr lang="en-GB" sz="2300" dirty="0" smtClean="0"/>
              <a:t>Leaders need to challenge staff in terms of how they interact with families; need to review existing beliefs and assumptions, especially if they hold a deficit view of families. Effective leaders place families ‘at the centre of school life and learning…’ (Welsh Gov</a:t>
            </a:r>
            <a:r>
              <a:rPr lang="en-GB" sz="2300" dirty="0"/>
              <a:t>.</a:t>
            </a:r>
            <a:r>
              <a:rPr lang="en-GB" sz="2300" dirty="0" smtClean="0"/>
              <a:t> 2014: 33)</a:t>
            </a:r>
            <a:endParaRPr lang="en-GB" sz="2300" dirty="0"/>
          </a:p>
        </p:txBody>
      </p:sp>
    </p:spTree>
    <p:extLst>
      <p:ext uri="{BB962C8B-B14F-4D97-AF65-F5344CB8AC3E}">
        <p14:creationId xmlns:p14="http://schemas.microsoft.com/office/powerpoint/2010/main" val="233539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2400" dirty="0" smtClean="0"/>
              <a:t>Enghreifftiau o fentrau ymgysylltu â theuluoedd a’r gymuned </a:t>
            </a:r>
            <a:r>
              <a:rPr lang="en-GB" sz="2400" dirty="0" smtClean="0"/>
              <a:t>Examples of family and community engagement initiatives</a:t>
            </a:r>
            <a:endParaRPr lang="en-GB" sz="2400" dirty="0"/>
          </a:p>
        </p:txBody>
      </p:sp>
      <p:sp>
        <p:nvSpPr>
          <p:cNvPr id="3" name="Content Placeholder 2"/>
          <p:cNvSpPr>
            <a:spLocks noGrp="1"/>
          </p:cNvSpPr>
          <p:nvPr>
            <p:ph sz="half" idx="1"/>
          </p:nvPr>
        </p:nvSpPr>
        <p:spPr/>
        <p:txBody>
          <a:bodyPr>
            <a:normAutofit fontScale="92500" lnSpcReduction="20000"/>
          </a:bodyPr>
          <a:lstStyle/>
          <a:p>
            <a:r>
              <a:rPr lang="cy-GB" dirty="0" smtClean="0"/>
              <a:t>Tîm o amgylch y teulu</a:t>
            </a:r>
          </a:p>
          <a:p>
            <a:r>
              <a:rPr lang="cy-GB" dirty="0" smtClean="0"/>
              <a:t>Teuluoedd yn Gyntaf</a:t>
            </a:r>
          </a:p>
          <a:p>
            <a:r>
              <a:rPr lang="cy-GB" dirty="0" smtClean="0"/>
              <a:t>Cymunedau yn Gyntaf</a:t>
            </a:r>
          </a:p>
          <a:p>
            <a:r>
              <a:rPr lang="cy-GB" dirty="0" smtClean="0"/>
              <a:t>Dechrau’n Deg</a:t>
            </a:r>
          </a:p>
          <a:p>
            <a:pPr marL="0" indent="0">
              <a:buNone/>
            </a:pPr>
            <a:r>
              <a:rPr lang="cy-GB" dirty="0" smtClean="0"/>
              <a:t>(Yn bwysig dechrau casglu gwybodaeth am beth sydd ar gael er mwyn ichi allu deall gwerth partneriaethau proffesiynol, amlddisgyblaethol).</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Team around the family</a:t>
            </a:r>
          </a:p>
          <a:p>
            <a:r>
              <a:rPr lang="en-GB" dirty="0" smtClean="0"/>
              <a:t>Families First</a:t>
            </a:r>
          </a:p>
          <a:p>
            <a:r>
              <a:rPr lang="en-GB" dirty="0" smtClean="0"/>
              <a:t>Communities First</a:t>
            </a:r>
          </a:p>
          <a:p>
            <a:r>
              <a:rPr lang="en-GB" dirty="0" smtClean="0"/>
              <a:t>Flying Start</a:t>
            </a:r>
          </a:p>
          <a:p>
            <a:pPr marL="0" indent="0">
              <a:buNone/>
            </a:pPr>
            <a:r>
              <a:rPr lang="en-GB" dirty="0" smtClean="0"/>
              <a:t>(Important to start building knowledge of what is available so that you can understand the value of professional, multi-disciplinary partnerships).</a:t>
            </a:r>
            <a:endParaRPr lang="en-GB" dirty="0"/>
          </a:p>
        </p:txBody>
      </p:sp>
    </p:spTree>
    <p:extLst>
      <p:ext uri="{BB962C8B-B14F-4D97-AF65-F5344CB8AC3E}">
        <p14:creationId xmlns:p14="http://schemas.microsoft.com/office/powerpoint/2010/main" val="1146200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normAutofit/>
          </a:bodyPr>
          <a:lstStyle/>
          <a:p>
            <a:r>
              <a:rPr lang="cy-GB" sz="2800" dirty="0" smtClean="0"/>
              <a:t>Cysylltiadau rhwng ymlyniad ac asesu </a:t>
            </a:r>
            <a:br>
              <a:rPr lang="cy-GB" sz="2800" dirty="0" smtClean="0"/>
            </a:br>
            <a:r>
              <a:rPr lang="en-GB" sz="2800" dirty="0" smtClean="0"/>
              <a:t>Links between attachment and assessment</a:t>
            </a:r>
            <a:endParaRPr lang="en-GB" sz="2800" dirty="0"/>
          </a:p>
        </p:txBody>
      </p:sp>
      <p:sp>
        <p:nvSpPr>
          <p:cNvPr id="3" name="Content Placeholder 2"/>
          <p:cNvSpPr>
            <a:spLocks noGrp="1"/>
          </p:cNvSpPr>
          <p:nvPr>
            <p:ph sz="half" idx="1"/>
          </p:nvPr>
        </p:nvSpPr>
        <p:spPr/>
        <p:txBody>
          <a:bodyPr>
            <a:normAutofit fontScale="92500" lnSpcReduction="10000"/>
          </a:bodyPr>
          <a:lstStyle/>
          <a:p>
            <a:r>
              <a:rPr lang="cy-GB" dirty="0" smtClean="0"/>
              <a:t>Sut gallech chi gynnwys y teulu wrth asesu datblygiad plentyn?</a:t>
            </a:r>
          </a:p>
          <a:p>
            <a:r>
              <a:rPr lang="cy-GB" dirty="0" smtClean="0"/>
              <a:t>Pam </a:t>
            </a:r>
            <a:r>
              <a:rPr lang="cy-GB" noProof="1" smtClean="0"/>
              <a:t>allai </a:t>
            </a:r>
            <a:r>
              <a:rPr lang="cy-GB" dirty="0" smtClean="0"/>
              <a:t>hyn fod o werth?</a:t>
            </a:r>
          </a:p>
          <a:p>
            <a:r>
              <a:rPr lang="cy-GB" dirty="0" smtClean="0"/>
              <a:t>Ymchwiliwch i werth ‘storïau dysgu’ a dyddiaduron cartref-ysgol </a:t>
            </a:r>
            <a:endParaRPr lang="cy-GB" dirty="0"/>
          </a:p>
        </p:txBody>
      </p:sp>
      <p:sp>
        <p:nvSpPr>
          <p:cNvPr id="4" name="Content Placeholder 3"/>
          <p:cNvSpPr>
            <a:spLocks noGrp="1"/>
          </p:cNvSpPr>
          <p:nvPr>
            <p:ph sz="half" idx="2"/>
          </p:nvPr>
        </p:nvSpPr>
        <p:spPr/>
        <p:txBody>
          <a:bodyPr>
            <a:normAutofit fontScale="92500" lnSpcReduction="10000"/>
          </a:bodyPr>
          <a:lstStyle/>
          <a:p>
            <a:r>
              <a:rPr lang="en-GB" dirty="0" smtClean="0"/>
              <a:t>How could you include the family in assessment of a child’s development?</a:t>
            </a:r>
          </a:p>
          <a:p>
            <a:r>
              <a:rPr lang="en-GB" dirty="0" smtClean="0"/>
              <a:t>Why might this be valuable?</a:t>
            </a:r>
          </a:p>
          <a:p>
            <a:r>
              <a:rPr lang="en-GB" dirty="0" smtClean="0"/>
              <a:t>Research the value of ‘learning stories’ and home-school diaries</a:t>
            </a:r>
            <a:endParaRPr lang="en-GB" dirty="0"/>
          </a:p>
        </p:txBody>
      </p:sp>
    </p:spTree>
    <p:extLst>
      <p:ext uri="{BB962C8B-B14F-4D97-AF65-F5344CB8AC3E}">
        <p14:creationId xmlns:p14="http://schemas.microsoft.com/office/powerpoint/2010/main" val="35445548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smtClean="0"/>
              <a:t>Beth </a:t>
            </a:r>
            <a:r>
              <a:rPr lang="en-GB" sz="3600" dirty="0" err="1" smtClean="0"/>
              <a:t>mae</a:t>
            </a:r>
            <a:r>
              <a:rPr lang="en-GB" sz="3600" dirty="0" smtClean="0"/>
              <a:t> </a:t>
            </a:r>
            <a:r>
              <a:rPr lang="en-GB" sz="3600" dirty="0" err="1" smtClean="0"/>
              <a:t>ymlyniad</a:t>
            </a:r>
            <a:r>
              <a:rPr lang="en-GB" sz="3600" dirty="0" smtClean="0"/>
              <a:t> </a:t>
            </a:r>
            <a:r>
              <a:rPr lang="en-GB" sz="3600" dirty="0" err="1" smtClean="0"/>
              <a:t>anniogel</a:t>
            </a:r>
            <a:r>
              <a:rPr lang="en-GB" sz="3600" dirty="0" smtClean="0"/>
              <a:t> </a:t>
            </a:r>
            <a:r>
              <a:rPr lang="en-GB" sz="3600" dirty="0" err="1" smtClean="0"/>
              <a:t>yn</a:t>
            </a:r>
            <a:r>
              <a:rPr lang="en-GB" sz="3600" dirty="0" smtClean="0"/>
              <a:t> </a:t>
            </a:r>
            <a:r>
              <a:rPr lang="en-GB" sz="3600" dirty="0" err="1" smtClean="0"/>
              <a:t>edrych</a:t>
            </a:r>
            <a:r>
              <a:rPr lang="en-GB" sz="3600" dirty="0" smtClean="0"/>
              <a:t> </a:t>
            </a:r>
            <a:r>
              <a:rPr lang="en-GB" sz="3600" dirty="0" err="1" smtClean="0"/>
              <a:t>fel</a:t>
            </a:r>
            <a:r>
              <a:rPr lang="en-GB" sz="3600" dirty="0" smtClean="0"/>
              <a:t>? </a:t>
            </a:r>
            <a:br>
              <a:rPr lang="en-GB" sz="3600" dirty="0" smtClean="0"/>
            </a:br>
            <a:r>
              <a:rPr lang="en-GB" sz="3600" dirty="0" smtClean="0"/>
              <a:t>What does insecure attachment look like?</a:t>
            </a:r>
            <a:endParaRPr lang="en-GB" sz="3600" dirty="0"/>
          </a:p>
        </p:txBody>
      </p:sp>
      <p:sp>
        <p:nvSpPr>
          <p:cNvPr id="14339" name="Content Placeholder 2"/>
          <p:cNvSpPr>
            <a:spLocks noGrp="1"/>
          </p:cNvSpPr>
          <p:nvPr>
            <p:ph sz="quarter" idx="4294967295"/>
          </p:nvPr>
        </p:nvSpPr>
        <p:spPr>
          <a:xfrm>
            <a:off x="683568" y="1511717"/>
            <a:ext cx="7632848" cy="3475037"/>
          </a:xfrm>
          <a:prstGeom prst="rect">
            <a:avLst/>
          </a:prstGeom>
        </p:spPr>
        <p:txBody>
          <a:bodyPr/>
          <a:lstStyle/>
          <a:p>
            <a:pPr marL="44450" indent="0">
              <a:buFont typeface="Georgia" pitchFamily="18" charset="0"/>
              <a:buNone/>
            </a:pPr>
            <a:r>
              <a:rPr lang="en-GB" altLang="en-US" dirty="0">
                <a:hlinkClick r:id="rId3"/>
              </a:rPr>
              <a:t>https://</a:t>
            </a:r>
            <a:r>
              <a:rPr lang="en-GB" altLang="en-US" dirty="0" smtClean="0">
                <a:hlinkClick r:id="rId3"/>
              </a:rPr>
              <a:t>www.youtube.com/watch?v=iFdzmEAP_4A</a:t>
            </a:r>
            <a:endParaRPr lang="en-GB" altLang="en-US" dirty="0" smtClean="0"/>
          </a:p>
          <a:p>
            <a:pPr marL="44450" indent="0">
              <a:buFont typeface="Georgia" pitchFamily="18" charset="0"/>
              <a:buNone/>
            </a:pPr>
            <a:endParaRPr lang="en-GB" altLang="en-US" dirty="0" smtClean="0"/>
          </a:p>
        </p:txBody>
      </p:sp>
      <p:sp>
        <p:nvSpPr>
          <p:cNvPr id="3" name="TextBox 2"/>
          <p:cNvSpPr txBox="1"/>
          <p:nvPr/>
        </p:nvSpPr>
        <p:spPr>
          <a:xfrm>
            <a:off x="971600" y="4725144"/>
            <a:ext cx="7344816" cy="523220"/>
          </a:xfrm>
          <a:prstGeom prst="rect">
            <a:avLst/>
          </a:prstGeom>
          <a:noFill/>
        </p:spPr>
        <p:txBody>
          <a:bodyPr wrap="square" rtlCol="0">
            <a:spAutoFit/>
          </a:bodyPr>
          <a:lstStyle/>
          <a:p>
            <a:pPr algn="ctr"/>
            <a:endParaRPr lang="en-GB" sz="2800" dirty="0"/>
          </a:p>
        </p:txBody>
      </p:sp>
    </p:spTree>
    <p:extLst>
      <p:ext uri="{BB962C8B-B14F-4D97-AF65-F5344CB8AC3E}">
        <p14:creationId xmlns:p14="http://schemas.microsoft.com/office/powerpoint/2010/main" val="37722434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848" y="114300"/>
            <a:ext cx="8014592" cy="1143000"/>
          </a:xfrm>
        </p:spPr>
        <p:txBody>
          <a:bodyPr>
            <a:noAutofit/>
          </a:bodyPr>
          <a:lstStyle/>
          <a:p>
            <a:pPr>
              <a:defRPr/>
            </a:pPr>
            <a:r>
              <a:rPr lang="en-GB" sz="3600" dirty="0" err="1" smtClean="0"/>
              <a:t>Ymlyniad</a:t>
            </a:r>
            <a:r>
              <a:rPr lang="en-GB" sz="3600" dirty="0" smtClean="0"/>
              <a:t> </a:t>
            </a:r>
            <a:r>
              <a:rPr lang="en-GB" sz="3600" dirty="0" err="1" smtClean="0"/>
              <a:t>Osgoi</a:t>
            </a:r>
            <a:r>
              <a:rPr lang="en-GB" sz="3600" dirty="0" smtClean="0"/>
              <a:t/>
            </a:r>
            <a:br>
              <a:rPr lang="en-GB" sz="3600" dirty="0" smtClean="0"/>
            </a:br>
            <a:r>
              <a:rPr lang="en-GB" sz="3600" dirty="0" smtClean="0"/>
              <a:t>Avoidant Attachment</a:t>
            </a:r>
            <a:endParaRPr lang="en-GB" sz="3600" dirty="0"/>
          </a:p>
        </p:txBody>
      </p:sp>
      <p:sp>
        <p:nvSpPr>
          <p:cNvPr id="3" name="Content Placeholder 2"/>
          <p:cNvSpPr>
            <a:spLocks noGrp="1"/>
          </p:cNvSpPr>
          <p:nvPr>
            <p:ph sz="quarter" idx="4294967295"/>
          </p:nvPr>
        </p:nvSpPr>
        <p:spPr>
          <a:xfrm>
            <a:off x="234950" y="1347788"/>
            <a:ext cx="3346450" cy="3475037"/>
          </a:xfrm>
          <a:prstGeom prst="rect">
            <a:avLst/>
          </a:prstGeom>
        </p:spPr>
        <p:txBody>
          <a:bodyPr>
            <a:normAutofit/>
          </a:bodyPr>
          <a:lstStyle/>
          <a:p>
            <a:r>
              <a:rPr lang="en-GB" altLang="en-US" sz="2800" dirty="0" smtClean="0"/>
              <a:t>Mam </a:t>
            </a:r>
            <a:r>
              <a:rPr lang="en-GB" altLang="en-US" sz="2800" dirty="0" err="1" smtClean="0"/>
              <a:t>sydd</a:t>
            </a:r>
            <a:r>
              <a:rPr lang="en-GB" altLang="en-US" sz="2800" dirty="0" smtClean="0"/>
              <a:t> </a:t>
            </a:r>
            <a:r>
              <a:rPr lang="en-GB" altLang="en-US" sz="2800" dirty="0" err="1" smtClean="0"/>
              <a:t>yn</a:t>
            </a:r>
            <a:r>
              <a:rPr lang="en-GB" altLang="en-US" sz="2800" dirty="0" smtClean="0"/>
              <a:t>…</a:t>
            </a:r>
          </a:p>
          <a:p>
            <a:r>
              <a:rPr lang="en-GB" altLang="en-US" sz="2800" dirty="0" smtClean="0"/>
              <a:t>Mother is…</a:t>
            </a:r>
          </a:p>
        </p:txBody>
      </p:sp>
      <p:sp>
        <p:nvSpPr>
          <p:cNvPr id="4" name="Content Placeholder 3"/>
          <p:cNvSpPr>
            <a:spLocks noGrp="1"/>
          </p:cNvSpPr>
          <p:nvPr>
            <p:ph sz="quarter" idx="4294967295"/>
          </p:nvPr>
        </p:nvSpPr>
        <p:spPr>
          <a:xfrm>
            <a:off x="5635625" y="1379538"/>
            <a:ext cx="3346450" cy="3473450"/>
          </a:xfrm>
          <a:prstGeom prst="rect">
            <a:avLst/>
          </a:prstGeom>
        </p:spPr>
        <p:txBody>
          <a:bodyPr/>
          <a:lstStyle/>
          <a:p>
            <a:r>
              <a:rPr lang="en-GB" altLang="en-US" sz="2800" dirty="0" smtClean="0"/>
              <a:t>Plentyn </a:t>
            </a:r>
            <a:r>
              <a:rPr lang="en-GB" altLang="en-US" sz="2800" dirty="0" err="1" smtClean="0"/>
              <a:t>sydd</a:t>
            </a:r>
            <a:r>
              <a:rPr lang="en-GB" altLang="en-US" sz="2800" dirty="0" smtClean="0"/>
              <a:t> </a:t>
            </a:r>
            <a:r>
              <a:rPr lang="en-GB" altLang="en-US" sz="2800" dirty="0" err="1" smtClean="0"/>
              <a:t>yn</a:t>
            </a:r>
            <a:r>
              <a:rPr lang="en-GB" altLang="en-US" sz="2800" dirty="0" smtClean="0"/>
              <a:t>…</a:t>
            </a:r>
          </a:p>
          <a:p>
            <a:r>
              <a:rPr lang="en-GB" altLang="en-US" sz="2800" dirty="0" smtClean="0"/>
              <a:t>Child is…</a:t>
            </a:r>
          </a:p>
        </p:txBody>
      </p:sp>
      <p:sp>
        <p:nvSpPr>
          <p:cNvPr id="5" name="Oval 4"/>
          <p:cNvSpPr/>
          <p:nvPr/>
        </p:nvSpPr>
        <p:spPr>
          <a:xfrm>
            <a:off x="179388" y="2636912"/>
            <a:ext cx="1584325" cy="8492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Distant</a:t>
            </a:r>
          </a:p>
        </p:txBody>
      </p:sp>
      <p:sp>
        <p:nvSpPr>
          <p:cNvPr id="6" name="Oval 5"/>
          <p:cNvSpPr/>
          <p:nvPr/>
        </p:nvSpPr>
        <p:spPr>
          <a:xfrm>
            <a:off x="769938" y="3727450"/>
            <a:ext cx="2217737" cy="75564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Disengaged</a:t>
            </a:r>
          </a:p>
        </p:txBody>
      </p:sp>
      <p:sp>
        <p:nvSpPr>
          <p:cNvPr id="8" name="Oval 7"/>
          <p:cNvSpPr/>
          <p:nvPr/>
        </p:nvSpPr>
        <p:spPr>
          <a:xfrm>
            <a:off x="71438" y="4822825"/>
            <a:ext cx="1800225" cy="609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Neglectful</a:t>
            </a:r>
          </a:p>
        </p:txBody>
      </p:sp>
      <p:sp>
        <p:nvSpPr>
          <p:cNvPr id="9" name="Oval 8"/>
          <p:cNvSpPr/>
          <p:nvPr/>
        </p:nvSpPr>
        <p:spPr>
          <a:xfrm>
            <a:off x="6101901" y="4209175"/>
            <a:ext cx="1512887" cy="7810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Quiet</a:t>
            </a:r>
          </a:p>
        </p:txBody>
      </p:sp>
      <p:sp>
        <p:nvSpPr>
          <p:cNvPr id="10" name="Oval 9"/>
          <p:cNvSpPr/>
          <p:nvPr/>
        </p:nvSpPr>
        <p:spPr>
          <a:xfrm>
            <a:off x="7545388" y="3638549"/>
            <a:ext cx="1511300" cy="10128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Does not explore</a:t>
            </a:r>
          </a:p>
        </p:txBody>
      </p:sp>
      <p:sp>
        <p:nvSpPr>
          <p:cNvPr id="11" name="Oval 10"/>
          <p:cNvSpPr/>
          <p:nvPr/>
        </p:nvSpPr>
        <p:spPr>
          <a:xfrm>
            <a:off x="6121400" y="2852727"/>
            <a:ext cx="2016125" cy="993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Withdrawn</a:t>
            </a:r>
          </a:p>
        </p:txBody>
      </p:sp>
      <p:sp>
        <p:nvSpPr>
          <p:cNvPr id="12" name="TextBox 11"/>
          <p:cNvSpPr txBox="1">
            <a:spLocks noChangeArrowheads="1"/>
          </p:cNvSpPr>
          <p:nvPr/>
        </p:nvSpPr>
        <p:spPr bwMode="auto">
          <a:xfrm>
            <a:off x="2073276" y="5064125"/>
            <a:ext cx="645916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spcAft>
                <a:spcPts val="300"/>
              </a:spcAft>
              <a:buClr>
                <a:srgbClr val="E36406"/>
              </a:buClr>
              <a:buSzPct val="130000"/>
              <a:buFont typeface="Georgia" pitchFamily="18" charset="0"/>
              <a:buChar char="*"/>
              <a:defRPr sz="2200">
                <a:solidFill>
                  <a:srgbClr val="FFFFFF"/>
                </a:solidFill>
                <a:latin typeface="Trebuchet MS" pitchFamily="34" charset="0"/>
              </a:defRPr>
            </a:lvl1pPr>
            <a:lvl2pPr marL="742950" indent="-285750" eaLnBrk="0" hangingPunct="0">
              <a:spcBef>
                <a:spcPct val="20000"/>
              </a:spcBef>
              <a:spcAft>
                <a:spcPts val="300"/>
              </a:spcAft>
              <a:buClr>
                <a:srgbClr val="E36406"/>
              </a:buClr>
              <a:buSzPct val="130000"/>
              <a:buFont typeface="Georgia" pitchFamily="18" charset="0"/>
              <a:buChar char="*"/>
              <a:defRPr sz="2000">
                <a:solidFill>
                  <a:srgbClr val="FFFFFF"/>
                </a:solidFill>
                <a:latin typeface="Trebuchet MS" pitchFamily="34" charset="0"/>
              </a:defRPr>
            </a:lvl2pPr>
            <a:lvl3pPr marL="1143000" indent="-228600" eaLnBrk="0" hangingPunct="0">
              <a:spcBef>
                <a:spcPct val="20000"/>
              </a:spcBef>
              <a:spcAft>
                <a:spcPts val="300"/>
              </a:spcAft>
              <a:buClr>
                <a:srgbClr val="E36406"/>
              </a:buClr>
              <a:buSzPct val="130000"/>
              <a:buFont typeface="Georgia" pitchFamily="18" charset="0"/>
              <a:buChar char="*"/>
              <a:defRPr>
                <a:solidFill>
                  <a:srgbClr val="FFFFFF"/>
                </a:solidFill>
                <a:latin typeface="Trebuchet MS" pitchFamily="34" charset="0"/>
              </a:defRPr>
            </a:lvl3pPr>
            <a:lvl4pPr marL="1600200" indent="-228600" eaLnBrk="0" hangingPunct="0">
              <a:spcBef>
                <a:spcPct val="20000"/>
              </a:spcBef>
              <a:spcAft>
                <a:spcPts val="300"/>
              </a:spcAft>
              <a:buClr>
                <a:srgbClr val="E36406"/>
              </a:buClr>
              <a:buSzPct val="130000"/>
              <a:buFont typeface="Georgia" pitchFamily="18" charset="0"/>
              <a:buChar char="*"/>
              <a:defRPr sz="1600">
                <a:solidFill>
                  <a:srgbClr val="FFFFFF"/>
                </a:solidFill>
                <a:latin typeface="Trebuchet MS" pitchFamily="34" charset="0"/>
              </a:defRPr>
            </a:lvl4pPr>
            <a:lvl5pPr marL="2057400" indent="-228600" eaLnBrk="0"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5pPr>
            <a:lvl6pPr marL="25146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6pPr>
            <a:lvl7pPr marL="29718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7pPr>
            <a:lvl8pPr marL="34290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8pPr>
            <a:lvl9pPr marL="38862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9pPr>
          </a:lstStyle>
          <a:p>
            <a:pPr eaLnBrk="1" hangingPunct="1">
              <a:spcBef>
                <a:spcPct val="0"/>
              </a:spcBef>
              <a:spcAft>
                <a:spcPct val="0"/>
              </a:spcAft>
              <a:buClrTx/>
              <a:buSzTx/>
              <a:buFontTx/>
              <a:buNone/>
            </a:pPr>
            <a:r>
              <a:rPr lang="en-GB" altLang="en-US" sz="1800" dirty="0" smtClean="0">
                <a:solidFill>
                  <a:srgbClr val="FF0000"/>
                </a:solidFill>
                <a:latin typeface="Arial" charset="0"/>
              </a:rPr>
              <a:t>Plentyn </a:t>
            </a:r>
            <a:r>
              <a:rPr lang="en-GB" altLang="en-US" sz="1800" dirty="0" err="1" smtClean="0">
                <a:solidFill>
                  <a:srgbClr val="FF0000"/>
                </a:solidFill>
                <a:latin typeface="Arial" charset="0"/>
              </a:rPr>
              <a:t>yn</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credu</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na</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fydd</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ei</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anghenion</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yn</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cael</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eu</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bodloni</a:t>
            </a:r>
            <a:endParaRPr lang="en-GB" altLang="en-US" sz="1800" dirty="0" smtClean="0">
              <a:solidFill>
                <a:srgbClr val="FF0000"/>
              </a:solidFill>
              <a:latin typeface="Arial" charset="0"/>
            </a:endParaRPr>
          </a:p>
          <a:p>
            <a:pPr eaLnBrk="1" hangingPunct="1">
              <a:spcBef>
                <a:spcPct val="0"/>
              </a:spcBef>
              <a:spcAft>
                <a:spcPct val="0"/>
              </a:spcAft>
              <a:buClrTx/>
              <a:buSzTx/>
              <a:buFontTx/>
              <a:buNone/>
            </a:pPr>
            <a:r>
              <a:rPr lang="en-GB" altLang="en-US" sz="1800" dirty="0" smtClean="0">
                <a:solidFill>
                  <a:srgbClr val="FF0000"/>
                </a:solidFill>
                <a:latin typeface="Arial" charset="0"/>
              </a:rPr>
              <a:t>Child </a:t>
            </a:r>
            <a:r>
              <a:rPr lang="en-GB" altLang="en-US" sz="1800" dirty="0">
                <a:solidFill>
                  <a:srgbClr val="FF0000"/>
                </a:solidFill>
                <a:latin typeface="Arial" charset="0"/>
              </a:rPr>
              <a:t>believes his needs will not be met</a:t>
            </a:r>
          </a:p>
        </p:txBody>
      </p:sp>
      <p:pic>
        <p:nvPicPr>
          <p:cNvPr id="1639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675" y="2795588"/>
            <a:ext cx="3095625" cy="2057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4493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animBg="1"/>
      <p:bldP spid="6" grpId="0" animBg="1"/>
      <p:bldP spid="8" grpId="0" animBg="1"/>
      <p:bldP spid="9" grpId="0" animBg="1"/>
      <p:bldP spid="10" grpId="0" animBg="1"/>
      <p:bldP spid="11" grpId="0" animBg="1"/>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271" y="147358"/>
            <a:ext cx="6511925" cy="1143000"/>
          </a:xfrm>
        </p:spPr>
        <p:txBody>
          <a:bodyPr>
            <a:noAutofit/>
          </a:bodyPr>
          <a:lstStyle/>
          <a:p>
            <a:pPr>
              <a:defRPr/>
            </a:pPr>
            <a:r>
              <a:rPr lang="en-GB" sz="3600" dirty="0" err="1" smtClean="0"/>
              <a:t>Ymlyniad</a:t>
            </a:r>
            <a:r>
              <a:rPr lang="en-GB" sz="3600" dirty="0" smtClean="0"/>
              <a:t> </a:t>
            </a:r>
            <a:r>
              <a:rPr lang="en-GB" sz="3600" dirty="0" err="1" smtClean="0"/>
              <a:t>Amwys</a:t>
            </a:r>
            <a:r>
              <a:rPr lang="en-GB" sz="3600" dirty="0" smtClean="0"/>
              <a:t/>
            </a:r>
            <a:br>
              <a:rPr lang="en-GB" sz="3600" dirty="0" smtClean="0"/>
            </a:br>
            <a:r>
              <a:rPr lang="en-GB" sz="3600" dirty="0" smtClean="0"/>
              <a:t>Ambivalent Attachment</a:t>
            </a:r>
            <a:endParaRPr lang="en-GB" sz="3600" dirty="0"/>
          </a:p>
        </p:txBody>
      </p:sp>
      <p:sp>
        <p:nvSpPr>
          <p:cNvPr id="3" name="Content Placeholder 2"/>
          <p:cNvSpPr>
            <a:spLocks noGrp="1"/>
          </p:cNvSpPr>
          <p:nvPr>
            <p:ph sz="quarter" idx="4294967295"/>
          </p:nvPr>
        </p:nvSpPr>
        <p:spPr>
          <a:xfrm>
            <a:off x="827088" y="1290638"/>
            <a:ext cx="3346450" cy="3475037"/>
          </a:xfrm>
          <a:prstGeom prst="rect">
            <a:avLst/>
          </a:prstGeom>
        </p:spPr>
        <p:txBody>
          <a:bodyPr>
            <a:normAutofit/>
          </a:bodyPr>
          <a:lstStyle/>
          <a:p>
            <a:r>
              <a:rPr lang="en-GB" altLang="en-US" sz="2800" dirty="0" smtClean="0"/>
              <a:t>Mam </a:t>
            </a:r>
            <a:r>
              <a:rPr lang="en-GB" altLang="en-US" sz="2800" dirty="0" err="1" smtClean="0"/>
              <a:t>sydd</a:t>
            </a:r>
            <a:r>
              <a:rPr lang="en-GB" altLang="en-US" sz="2800" dirty="0" smtClean="0"/>
              <a:t> </a:t>
            </a:r>
            <a:r>
              <a:rPr lang="en-GB" altLang="en-US" sz="2800" dirty="0" err="1" smtClean="0"/>
              <a:t>yn</a:t>
            </a:r>
            <a:r>
              <a:rPr lang="en-GB" altLang="en-US" sz="2800" dirty="0" smtClean="0"/>
              <a:t>…</a:t>
            </a:r>
          </a:p>
          <a:p>
            <a:r>
              <a:rPr lang="en-GB" altLang="en-US" sz="2800" dirty="0" smtClean="0"/>
              <a:t>Mother is…</a:t>
            </a:r>
          </a:p>
        </p:txBody>
      </p:sp>
      <p:sp>
        <p:nvSpPr>
          <p:cNvPr id="4" name="Content Placeholder 3"/>
          <p:cNvSpPr>
            <a:spLocks noGrp="1"/>
          </p:cNvSpPr>
          <p:nvPr>
            <p:ph sz="quarter" idx="4294967295"/>
          </p:nvPr>
        </p:nvSpPr>
        <p:spPr>
          <a:xfrm>
            <a:off x="5788025" y="1124744"/>
            <a:ext cx="3346450" cy="3915569"/>
          </a:xfrm>
          <a:prstGeom prst="rect">
            <a:avLst/>
          </a:prstGeom>
        </p:spPr>
        <p:txBody>
          <a:bodyPr>
            <a:normAutofit/>
          </a:bodyPr>
          <a:lstStyle/>
          <a:p>
            <a:r>
              <a:rPr lang="en-GB" altLang="en-US" sz="2800" dirty="0" smtClean="0"/>
              <a:t>Plentyn </a:t>
            </a:r>
            <a:r>
              <a:rPr lang="en-GB" altLang="en-US" sz="2800" dirty="0" err="1" smtClean="0"/>
              <a:t>sydd</a:t>
            </a:r>
            <a:r>
              <a:rPr lang="en-GB" altLang="en-US" sz="2800" dirty="0" smtClean="0"/>
              <a:t> </a:t>
            </a:r>
            <a:r>
              <a:rPr lang="en-GB" altLang="en-US" sz="2800" dirty="0" err="1" smtClean="0"/>
              <a:t>yn</a:t>
            </a:r>
            <a:r>
              <a:rPr lang="en-GB" altLang="en-US" sz="2800" dirty="0" smtClean="0"/>
              <a:t>…</a:t>
            </a:r>
          </a:p>
          <a:p>
            <a:r>
              <a:rPr lang="en-GB" altLang="en-US" sz="2800" dirty="0" smtClean="0"/>
              <a:t>Child is…</a:t>
            </a:r>
          </a:p>
        </p:txBody>
      </p:sp>
      <p:sp>
        <p:nvSpPr>
          <p:cNvPr id="5" name="Oval 4"/>
          <p:cNvSpPr/>
          <p:nvPr/>
        </p:nvSpPr>
        <p:spPr>
          <a:xfrm>
            <a:off x="995363" y="3152776"/>
            <a:ext cx="1890712" cy="82073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Sometimes sensitive</a:t>
            </a:r>
          </a:p>
        </p:txBody>
      </p:sp>
      <p:sp>
        <p:nvSpPr>
          <p:cNvPr id="6" name="Oval 5"/>
          <p:cNvSpPr/>
          <p:nvPr/>
        </p:nvSpPr>
        <p:spPr>
          <a:xfrm>
            <a:off x="74613" y="4029075"/>
            <a:ext cx="1984375" cy="7921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Sometimes  neglectful</a:t>
            </a:r>
          </a:p>
        </p:txBody>
      </p:sp>
      <p:sp>
        <p:nvSpPr>
          <p:cNvPr id="7" name="Oval 6"/>
          <p:cNvSpPr/>
          <p:nvPr/>
        </p:nvSpPr>
        <p:spPr>
          <a:xfrm>
            <a:off x="19050" y="2360612"/>
            <a:ext cx="2016125" cy="736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Inconsistent</a:t>
            </a:r>
          </a:p>
        </p:txBody>
      </p:sp>
      <p:sp>
        <p:nvSpPr>
          <p:cNvPr id="8" name="Oval 7"/>
          <p:cNvSpPr/>
          <p:nvPr/>
        </p:nvSpPr>
        <p:spPr>
          <a:xfrm>
            <a:off x="7623175" y="4059238"/>
            <a:ext cx="1511300" cy="7921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Angry</a:t>
            </a:r>
          </a:p>
        </p:txBody>
      </p:sp>
      <p:sp>
        <p:nvSpPr>
          <p:cNvPr id="9" name="Oval 8"/>
          <p:cNvSpPr/>
          <p:nvPr/>
        </p:nvSpPr>
        <p:spPr>
          <a:xfrm>
            <a:off x="6443663" y="3363119"/>
            <a:ext cx="1512887" cy="6961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Insecure</a:t>
            </a:r>
          </a:p>
        </p:txBody>
      </p:sp>
      <p:sp>
        <p:nvSpPr>
          <p:cNvPr id="10" name="Oval 9"/>
          <p:cNvSpPr/>
          <p:nvPr/>
        </p:nvSpPr>
        <p:spPr>
          <a:xfrm>
            <a:off x="7367588" y="2382044"/>
            <a:ext cx="1511300" cy="863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Anxious</a:t>
            </a:r>
          </a:p>
        </p:txBody>
      </p:sp>
      <p:sp>
        <p:nvSpPr>
          <p:cNvPr id="11" name="TextBox 10"/>
          <p:cNvSpPr txBox="1">
            <a:spLocks noChangeArrowheads="1"/>
          </p:cNvSpPr>
          <p:nvPr/>
        </p:nvSpPr>
        <p:spPr bwMode="auto">
          <a:xfrm>
            <a:off x="1259632" y="5157788"/>
            <a:ext cx="636354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spcAft>
                <a:spcPts val="300"/>
              </a:spcAft>
              <a:buClr>
                <a:srgbClr val="E36406"/>
              </a:buClr>
              <a:buSzPct val="130000"/>
              <a:buFont typeface="Georgia" pitchFamily="18" charset="0"/>
              <a:buChar char="*"/>
              <a:defRPr sz="2200">
                <a:solidFill>
                  <a:srgbClr val="FFFFFF"/>
                </a:solidFill>
                <a:latin typeface="Trebuchet MS" pitchFamily="34" charset="0"/>
              </a:defRPr>
            </a:lvl1pPr>
            <a:lvl2pPr marL="742950" indent="-285750" eaLnBrk="0" hangingPunct="0">
              <a:spcBef>
                <a:spcPct val="20000"/>
              </a:spcBef>
              <a:spcAft>
                <a:spcPts val="300"/>
              </a:spcAft>
              <a:buClr>
                <a:srgbClr val="E36406"/>
              </a:buClr>
              <a:buSzPct val="130000"/>
              <a:buFont typeface="Georgia" pitchFamily="18" charset="0"/>
              <a:buChar char="*"/>
              <a:defRPr sz="2000">
                <a:solidFill>
                  <a:srgbClr val="FFFFFF"/>
                </a:solidFill>
                <a:latin typeface="Trebuchet MS" pitchFamily="34" charset="0"/>
              </a:defRPr>
            </a:lvl2pPr>
            <a:lvl3pPr marL="1143000" indent="-228600" eaLnBrk="0" hangingPunct="0">
              <a:spcBef>
                <a:spcPct val="20000"/>
              </a:spcBef>
              <a:spcAft>
                <a:spcPts val="300"/>
              </a:spcAft>
              <a:buClr>
                <a:srgbClr val="E36406"/>
              </a:buClr>
              <a:buSzPct val="130000"/>
              <a:buFont typeface="Georgia" pitchFamily="18" charset="0"/>
              <a:buChar char="*"/>
              <a:defRPr>
                <a:solidFill>
                  <a:srgbClr val="FFFFFF"/>
                </a:solidFill>
                <a:latin typeface="Trebuchet MS" pitchFamily="34" charset="0"/>
              </a:defRPr>
            </a:lvl3pPr>
            <a:lvl4pPr marL="1600200" indent="-228600" eaLnBrk="0" hangingPunct="0">
              <a:spcBef>
                <a:spcPct val="20000"/>
              </a:spcBef>
              <a:spcAft>
                <a:spcPts val="300"/>
              </a:spcAft>
              <a:buClr>
                <a:srgbClr val="E36406"/>
              </a:buClr>
              <a:buSzPct val="130000"/>
              <a:buFont typeface="Georgia" pitchFamily="18" charset="0"/>
              <a:buChar char="*"/>
              <a:defRPr sz="1600">
                <a:solidFill>
                  <a:srgbClr val="FFFFFF"/>
                </a:solidFill>
                <a:latin typeface="Trebuchet MS" pitchFamily="34" charset="0"/>
              </a:defRPr>
            </a:lvl4pPr>
            <a:lvl5pPr marL="2057400" indent="-228600" eaLnBrk="0"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5pPr>
            <a:lvl6pPr marL="25146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6pPr>
            <a:lvl7pPr marL="29718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7pPr>
            <a:lvl8pPr marL="34290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8pPr>
            <a:lvl9pPr marL="38862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9pPr>
          </a:lstStyle>
          <a:p>
            <a:pPr eaLnBrk="1" hangingPunct="1">
              <a:spcBef>
                <a:spcPct val="0"/>
              </a:spcBef>
              <a:spcAft>
                <a:spcPct val="0"/>
              </a:spcAft>
              <a:buClrTx/>
              <a:buSzTx/>
              <a:buFontTx/>
              <a:buNone/>
            </a:pPr>
            <a:r>
              <a:rPr lang="en-GB" altLang="en-US" sz="1800" dirty="0" smtClean="0">
                <a:solidFill>
                  <a:srgbClr val="FF0000"/>
                </a:solidFill>
                <a:latin typeface="Arial" charset="0"/>
              </a:rPr>
              <a:t>Plentyn </a:t>
            </a:r>
            <a:r>
              <a:rPr lang="en-GB" altLang="en-US" sz="1800" dirty="0" err="1" smtClean="0">
                <a:solidFill>
                  <a:srgbClr val="FF0000"/>
                </a:solidFill>
                <a:latin typeface="Arial" charset="0"/>
              </a:rPr>
              <a:t>methu</a:t>
            </a:r>
            <a:r>
              <a:rPr lang="en-GB" altLang="en-US" sz="1800" dirty="0" smtClean="0">
                <a:solidFill>
                  <a:srgbClr val="FF0000"/>
                </a:solidFill>
                <a:latin typeface="Arial" charset="0"/>
              </a:rPr>
              <a:t> </a:t>
            </a:r>
            <a:r>
              <a:rPr lang="en-GB" altLang="en-US" sz="1800" dirty="0" err="1" smtClean="0">
                <a:solidFill>
                  <a:srgbClr val="FF0000"/>
                </a:solidFill>
                <a:latin typeface="Arial" charset="0"/>
              </a:rPr>
              <a:t>dibynnu</a:t>
            </a:r>
            <a:r>
              <a:rPr lang="en-GB" altLang="en-US" sz="1800" dirty="0" smtClean="0">
                <a:solidFill>
                  <a:srgbClr val="FF0000"/>
                </a:solidFill>
                <a:latin typeface="Arial" charset="0"/>
              </a:rPr>
              <a:t> </a:t>
            </a:r>
            <a:r>
              <a:rPr lang="en-GB" altLang="en-US" sz="1800" dirty="0" err="1">
                <a:solidFill>
                  <a:srgbClr val="FF0000"/>
                </a:solidFill>
                <a:latin typeface="Arial" charset="0"/>
              </a:rPr>
              <a:t>ar</a:t>
            </a:r>
            <a:r>
              <a:rPr lang="en-GB" altLang="en-US" sz="1800" dirty="0">
                <a:solidFill>
                  <a:srgbClr val="FF0000"/>
                </a:solidFill>
                <a:latin typeface="Arial" charset="0"/>
              </a:rPr>
              <a:t> </a:t>
            </a:r>
            <a:r>
              <a:rPr lang="en-GB" altLang="en-US" sz="1800" dirty="0" err="1">
                <a:solidFill>
                  <a:srgbClr val="FF0000"/>
                </a:solidFill>
                <a:latin typeface="Arial" charset="0"/>
              </a:rPr>
              <a:t>eu</a:t>
            </a:r>
            <a:r>
              <a:rPr lang="en-GB" altLang="en-US" sz="1800" dirty="0">
                <a:solidFill>
                  <a:srgbClr val="FF0000"/>
                </a:solidFill>
                <a:latin typeface="Arial" charset="0"/>
              </a:rPr>
              <a:t> </a:t>
            </a:r>
            <a:r>
              <a:rPr lang="en-GB" altLang="en-US" sz="1800" dirty="0" err="1">
                <a:solidFill>
                  <a:srgbClr val="FF0000"/>
                </a:solidFill>
                <a:latin typeface="Arial" charset="0"/>
              </a:rPr>
              <a:t>hanghenion</a:t>
            </a:r>
            <a:r>
              <a:rPr lang="en-GB" altLang="en-US" sz="1800" dirty="0">
                <a:solidFill>
                  <a:srgbClr val="FF0000"/>
                </a:solidFill>
                <a:latin typeface="Arial" charset="0"/>
              </a:rPr>
              <a:t> </a:t>
            </a:r>
            <a:r>
              <a:rPr lang="en-GB" altLang="en-US" sz="1800" dirty="0" err="1">
                <a:solidFill>
                  <a:srgbClr val="FF0000"/>
                </a:solidFill>
                <a:latin typeface="Arial" charset="0"/>
              </a:rPr>
              <a:t>yn</a:t>
            </a:r>
            <a:r>
              <a:rPr lang="en-GB" altLang="en-US" sz="1800" dirty="0">
                <a:solidFill>
                  <a:srgbClr val="FF0000"/>
                </a:solidFill>
                <a:latin typeface="Arial" charset="0"/>
              </a:rPr>
              <a:t> </a:t>
            </a:r>
            <a:r>
              <a:rPr lang="en-GB" altLang="en-US" sz="1800" dirty="0" err="1">
                <a:solidFill>
                  <a:srgbClr val="FF0000"/>
                </a:solidFill>
                <a:latin typeface="Arial" charset="0"/>
              </a:rPr>
              <a:t>cael</a:t>
            </a:r>
            <a:r>
              <a:rPr lang="en-GB" altLang="en-US" sz="1800" dirty="0">
                <a:solidFill>
                  <a:srgbClr val="FF0000"/>
                </a:solidFill>
                <a:latin typeface="Arial" charset="0"/>
              </a:rPr>
              <a:t> </a:t>
            </a:r>
            <a:r>
              <a:rPr lang="en-GB" altLang="en-US" sz="1800" dirty="0" err="1">
                <a:solidFill>
                  <a:srgbClr val="FF0000"/>
                </a:solidFill>
                <a:latin typeface="Arial" charset="0"/>
              </a:rPr>
              <a:t>eu</a:t>
            </a:r>
            <a:r>
              <a:rPr lang="en-GB" altLang="en-US" sz="1800" dirty="0">
                <a:solidFill>
                  <a:srgbClr val="FF0000"/>
                </a:solidFill>
                <a:latin typeface="Arial" charset="0"/>
              </a:rPr>
              <a:t> </a:t>
            </a:r>
            <a:r>
              <a:rPr lang="en-GB" altLang="en-US" sz="1800" dirty="0" err="1" smtClean="0">
                <a:solidFill>
                  <a:srgbClr val="FF0000"/>
                </a:solidFill>
                <a:latin typeface="Arial" charset="0"/>
              </a:rPr>
              <a:t>bodloni</a:t>
            </a:r>
            <a:endParaRPr lang="en-GB" altLang="en-US" sz="1800" dirty="0" smtClean="0">
              <a:solidFill>
                <a:srgbClr val="FF0000"/>
              </a:solidFill>
              <a:latin typeface="Arial" charset="0"/>
            </a:endParaRPr>
          </a:p>
          <a:p>
            <a:pPr eaLnBrk="1" hangingPunct="1">
              <a:spcBef>
                <a:spcPct val="0"/>
              </a:spcBef>
              <a:spcAft>
                <a:spcPct val="0"/>
              </a:spcAft>
              <a:buClrTx/>
              <a:buSzTx/>
              <a:buFontTx/>
              <a:buNone/>
            </a:pPr>
            <a:r>
              <a:rPr lang="en-GB" altLang="en-US" sz="1800" dirty="0" smtClean="0">
                <a:solidFill>
                  <a:srgbClr val="FF0000"/>
                </a:solidFill>
                <a:latin typeface="Arial" charset="0"/>
              </a:rPr>
              <a:t>Child cannot rely on his needs being met</a:t>
            </a:r>
            <a:endParaRPr lang="en-GB" altLang="en-US" sz="1800" dirty="0">
              <a:solidFill>
                <a:srgbClr val="FF0000"/>
              </a:solidFill>
              <a:latin typeface="Arial" charset="0"/>
            </a:endParaRPr>
          </a:p>
        </p:txBody>
      </p:sp>
      <p:pic>
        <p:nvPicPr>
          <p:cNvPr id="1742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1988" y="2640013"/>
            <a:ext cx="2925762" cy="1947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99231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animBg="1"/>
      <p:bldP spid="6" grpId="0" animBg="1"/>
      <p:bldP spid="7" grpId="0" animBg="1"/>
      <p:bldP spid="8" grpId="0" animBg="1"/>
      <p:bldP spid="9" grpId="0" animBg="1"/>
      <p:bldP spid="10" grpId="0" animBg="1"/>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79737" cy="1143000"/>
          </a:xfrm>
        </p:spPr>
        <p:txBody>
          <a:bodyPr>
            <a:normAutofit fontScale="90000"/>
          </a:bodyPr>
          <a:lstStyle/>
          <a:p>
            <a:pPr>
              <a:defRPr/>
            </a:pPr>
            <a:r>
              <a:rPr lang="en-GB" sz="3600" dirty="0" err="1" smtClean="0"/>
              <a:t>Ymlyniad</a:t>
            </a:r>
            <a:r>
              <a:rPr lang="en-GB" sz="3600" dirty="0" smtClean="0"/>
              <a:t> </a:t>
            </a:r>
            <a:r>
              <a:rPr lang="en-GB" sz="3600" dirty="0" err="1" smtClean="0"/>
              <a:t>Anhrefnus</a:t>
            </a:r>
            <a:r>
              <a:rPr lang="en-GB" sz="3600" dirty="0" smtClean="0"/>
              <a:t/>
            </a:r>
            <a:br>
              <a:rPr lang="en-GB" sz="3600" dirty="0" smtClean="0"/>
            </a:br>
            <a:r>
              <a:rPr lang="en-GB" sz="3600" dirty="0" smtClean="0"/>
              <a:t>Disorganised Attachment</a:t>
            </a:r>
            <a:endParaRPr lang="en-GB" sz="3600" dirty="0"/>
          </a:p>
        </p:txBody>
      </p:sp>
      <p:sp>
        <p:nvSpPr>
          <p:cNvPr id="3" name="Content Placeholder 2"/>
          <p:cNvSpPr>
            <a:spLocks noGrp="1"/>
          </p:cNvSpPr>
          <p:nvPr>
            <p:ph sz="quarter" idx="4294967295"/>
          </p:nvPr>
        </p:nvSpPr>
        <p:spPr>
          <a:xfrm>
            <a:off x="236538" y="1042988"/>
            <a:ext cx="3821113" cy="3994150"/>
          </a:xfrm>
          <a:prstGeom prst="rect">
            <a:avLst/>
          </a:prstGeom>
        </p:spPr>
        <p:txBody>
          <a:bodyPr>
            <a:normAutofit/>
          </a:bodyPr>
          <a:lstStyle/>
          <a:p>
            <a:r>
              <a:rPr lang="en-GB" altLang="en-US" sz="2400" dirty="0" smtClean="0"/>
              <a:t>Mam </a:t>
            </a:r>
            <a:r>
              <a:rPr lang="en-GB" altLang="en-US" sz="2400" dirty="0" err="1" smtClean="0"/>
              <a:t>sydd</a:t>
            </a:r>
            <a:r>
              <a:rPr lang="en-GB" altLang="en-US" sz="2400" dirty="0" smtClean="0"/>
              <a:t> </a:t>
            </a:r>
            <a:r>
              <a:rPr lang="en-GB" altLang="en-US" sz="2400" dirty="0" err="1" smtClean="0"/>
              <a:t>yn</a:t>
            </a:r>
            <a:r>
              <a:rPr lang="en-GB" altLang="en-US" sz="2400" dirty="0" smtClean="0"/>
              <a:t>…</a:t>
            </a:r>
          </a:p>
          <a:p>
            <a:r>
              <a:rPr lang="en-GB" altLang="en-US" sz="2400" dirty="0" smtClean="0"/>
              <a:t>Mother is…</a:t>
            </a:r>
          </a:p>
        </p:txBody>
      </p:sp>
      <p:sp>
        <p:nvSpPr>
          <p:cNvPr id="4" name="Content Placeholder 3"/>
          <p:cNvSpPr>
            <a:spLocks noGrp="1"/>
          </p:cNvSpPr>
          <p:nvPr>
            <p:ph sz="quarter" idx="4294967295"/>
          </p:nvPr>
        </p:nvSpPr>
        <p:spPr>
          <a:xfrm>
            <a:off x="5076056" y="1148792"/>
            <a:ext cx="4067944" cy="3871441"/>
          </a:xfrm>
          <a:prstGeom prst="rect">
            <a:avLst/>
          </a:prstGeom>
        </p:spPr>
        <p:txBody>
          <a:bodyPr>
            <a:normAutofit/>
          </a:bodyPr>
          <a:lstStyle/>
          <a:p>
            <a:r>
              <a:rPr lang="en-GB" altLang="en-US" sz="2400" dirty="0" smtClean="0"/>
              <a:t>Plentyn </a:t>
            </a:r>
            <a:r>
              <a:rPr lang="en-GB" altLang="en-US" sz="2400" dirty="0" err="1" smtClean="0"/>
              <a:t>sydd</a:t>
            </a:r>
            <a:r>
              <a:rPr lang="en-GB" altLang="en-US" sz="2400" dirty="0" smtClean="0"/>
              <a:t> </a:t>
            </a:r>
            <a:r>
              <a:rPr lang="en-GB" altLang="en-US" sz="2400" dirty="0" err="1" smtClean="0"/>
              <a:t>yn</a:t>
            </a:r>
            <a:r>
              <a:rPr lang="en-GB" altLang="en-US" sz="2400" dirty="0" smtClean="0"/>
              <a:t>…</a:t>
            </a:r>
          </a:p>
          <a:p>
            <a:r>
              <a:rPr lang="en-GB" altLang="en-US" sz="2400" dirty="0" smtClean="0"/>
              <a:t>Child is…</a:t>
            </a:r>
          </a:p>
        </p:txBody>
      </p:sp>
      <p:sp>
        <p:nvSpPr>
          <p:cNvPr id="5" name="Oval 4"/>
          <p:cNvSpPr/>
          <p:nvPr/>
        </p:nvSpPr>
        <p:spPr>
          <a:xfrm>
            <a:off x="89516" y="4227989"/>
            <a:ext cx="1890196" cy="80914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Frightening</a:t>
            </a:r>
          </a:p>
        </p:txBody>
      </p:sp>
      <p:sp>
        <p:nvSpPr>
          <p:cNvPr id="6" name="Oval 5"/>
          <p:cNvSpPr/>
          <p:nvPr/>
        </p:nvSpPr>
        <p:spPr>
          <a:xfrm>
            <a:off x="214769" y="2694780"/>
            <a:ext cx="1443515" cy="80010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Passive</a:t>
            </a:r>
          </a:p>
        </p:txBody>
      </p:sp>
      <p:sp>
        <p:nvSpPr>
          <p:cNvPr id="7" name="Oval 6"/>
          <p:cNvSpPr/>
          <p:nvPr/>
        </p:nvSpPr>
        <p:spPr>
          <a:xfrm>
            <a:off x="1195070" y="3494882"/>
            <a:ext cx="1512888" cy="7921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Extreme</a:t>
            </a:r>
          </a:p>
        </p:txBody>
      </p:sp>
      <p:sp>
        <p:nvSpPr>
          <p:cNvPr id="8" name="Oval 7"/>
          <p:cNvSpPr/>
          <p:nvPr/>
        </p:nvSpPr>
        <p:spPr>
          <a:xfrm>
            <a:off x="6730246" y="3292793"/>
            <a:ext cx="1511300" cy="7921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Passive</a:t>
            </a:r>
          </a:p>
        </p:txBody>
      </p:sp>
      <p:sp>
        <p:nvSpPr>
          <p:cNvPr id="9" name="Oval 8"/>
          <p:cNvSpPr/>
          <p:nvPr/>
        </p:nvSpPr>
        <p:spPr>
          <a:xfrm>
            <a:off x="6228185" y="1935163"/>
            <a:ext cx="1857112" cy="7596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Depressed</a:t>
            </a:r>
          </a:p>
        </p:txBody>
      </p:sp>
      <p:sp>
        <p:nvSpPr>
          <p:cNvPr id="10" name="Oval 9"/>
          <p:cNvSpPr/>
          <p:nvPr/>
        </p:nvSpPr>
        <p:spPr>
          <a:xfrm>
            <a:off x="1195069" y="1935163"/>
            <a:ext cx="1995805" cy="5691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Frightened</a:t>
            </a:r>
          </a:p>
        </p:txBody>
      </p:sp>
      <p:sp>
        <p:nvSpPr>
          <p:cNvPr id="11" name="Oval 10"/>
          <p:cNvSpPr/>
          <p:nvPr/>
        </p:nvSpPr>
        <p:spPr>
          <a:xfrm>
            <a:off x="6898819" y="4227989"/>
            <a:ext cx="2266950" cy="7921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Unresponsive</a:t>
            </a:r>
          </a:p>
        </p:txBody>
      </p:sp>
      <p:sp>
        <p:nvSpPr>
          <p:cNvPr id="12" name="Oval 11"/>
          <p:cNvSpPr/>
          <p:nvPr/>
        </p:nvSpPr>
        <p:spPr>
          <a:xfrm>
            <a:off x="7614304" y="2469991"/>
            <a:ext cx="1512888" cy="7921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Angry</a:t>
            </a:r>
          </a:p>
        </p:txBody>
      </p:sp>
      <p:sp>
        <p:nvSpPr>
          <p:cNvPr id="13" name="TextBox 12"/>
          <p:cNvSpPr txBox="1">
            <a:spLocks noChangeArrowheads="1"/>
          </p:cNvSpPr>
          <p:nvPr/>
        </p:nvSpPr>
        <p:spPr bwMode="auto">
          <a:xfrm>
            <a:off x="683568" y="5074445"/>
            <a:ext cx="813690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spcAft>
                <a:spcPts val="300"/>
              </a:spcAft>
              <a:buClr>
                <a:srgbClr val="E36406"/>
              </a:buClr>
              <a:buSzPct val="130000"/>
              <a:buFont typeface="Georgia" pitchFamily="18" charset="0"/>
              <a:buChar char="*"/>
              <a:defRPr sz="2200">
                <a:solidFill>
                  <a:srgbClr val="FFFFFF"/>
                </a:solidFill>
                <a:latin typeface="Trebuchet MS" pitchFamily="34" charset="0"/>
              </a:defRPr>
            </a:lvl1pPr>
            <a:lvl2pPr marL="742950" indent="-285750" eaLnBrk="0" hangingPunct="0">
              <a:spcBef>
                <a:spcPct val="20000"/>
              </a:spcBef>
              <a:spcAft>
                <a:spcPts val="300"/>
              </a:spcAft>
              <a:buClr>
                <a:srgbClr val="E36406"/>
              </a:buClr>
              <a:buSzPct val="130000"/>
              <a:buFont typeface="Georgia" pitchFamily="18" charset="0"/>
              <a:buChar char="*"/>
              <a:defRPr sz="2000">
                <a:solidFill>
                  <a:srgbClr val="FFFFFF"/>
                </a:solidFill>
                <a:latin typeface="Trebuchet MS" pitchFamily="34" charset="0"/>
              </a:defRPr>
            </a:lvl2pPr>
            <a:lvl3pPr marL="1143000" indent="-228600" eaLnBrk="0" hangingPunct="0">
              <a:spcBef>
                <a:spcPct val="20000"/>
              </a:spcBef>
              <a:spcAft>
                <a:spcPts val="300"/>
              </a:spcAft>
              <a:buClr>
                <a:srgbClr val="E36406"/>
              </a:buClr>
              <a:buSzPct val="130000"/>
              <a:buFont typeface="Georgia" pitchFamily="18" charset="0"/>
              <a:buChar char="*"/>
              <a:defRPr>
                <a:solidFill>
                  <a:srgbClr val="FFFFFF"/>
                </a:solidFill>
                <a:latin typeface="Trebuchet MS" pitchFamily="34" charset="0"/>
              </a:defRPr>
            </a:lvl3pPr>
            <a:lvl4pPr marL="1600200" indent="-228600" eaLnBrk="0" hangingPunct="0">
              <a:spcBef>
                <a:spcPct val="20000"/>
              </a:spcBef>
              <a:spcAft>
                <a:spcPts val="300"/>
              </a:spcAft>
              <a:buClr>
                <a:srgbClr val="E36406"/>
              </a:buClr>
              <a:buSzPct val="130000"/>
              <a:buFont typeface="Georgia" pitchFamily="18" charset="0"/>
              <a:buChar char="*"/>
              <a:defRPr sz="1600">
                <a:solidFill>
                  <a:srgbClr val="FFFFFF"/>
                </a:solidFill>
                <a:latin typeface="Trebuchet MS" pitchFamily="34" charset="0"/>
              </a:defRPr>
            </a:lvl4pPr>
            <a:lvl5pPr marL="2057400" indent="-228600" eaLnBrk="0"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5pPr>
            <a:lvl6pPr marL="25146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6pPr>
            <a:lvl7pPr marL="29718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7pPr>
            <a:lvl8pPr marL="34290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8pPr>
            <a:lvl9pPr marL="3886200" indent="-228600" eaLnBrk="0" fontAlgn="base" hangingPunct="0">
              <a:spcBef>
                <a:spcPct val="20000"/>
              </a:spcBef>
              <a:spcAft>
                <a:spcPts val="300"/>
              </a:spcAft>
              <a:buClr>
                <a:srgbClr val="E36406"/>
              </a:buClr>
              <a:buSzPct val="130000"/>
              <a:buFont typeface="Georgia" pitchFamily="18" charset="0"/>
              <a:buChar char="*"/>
              <a:defRPr sz="1400">
                <a:solidFill>
                  <a:srgbClr val="FFFFFF"/>
                </a:solidFill>
                <a:latin typeface="Trebuchet MS" pitchFamily="34" charset="0"/>
              </a:defRPr>
            </a:lvl9pPr>
          </a:lstStyle>
          <a:p>
            <a:pPr eaLnBrk="1" hangingPunct="1">
              <a:spcBef>
                <a:spcPct val="0"/>
              </a:spcBef>
              <a:spcAft>
                <a:spcPct val="0"/>
              </a:spcAft>
              <a:buClrTx/>
              <a:buSzTx/>
              <a:buFontTx/>
              <a:buNone/>
            </a:pPr>
            <a:r>
              <a:rPr lang="en-GB" altLang="en-US" sz="1800" dirty="0">
                <a:solidFill>
                  <a:srgbClr val="FF0000"/>
                </a:solidFill>
                <a:latin typeface="Arial" charset="0"/>
              </a:rPr>
              <a:t>Plentyn </a:t>
            </a:r>
            <a:r>
              <a:rPr lang="en-GB" altLang="en-US" sz="1800" dirty="0" err="1">
                <a:solidFill>
                  <a:srgbClr val="FF0000"/>
                </a:solidFill>
                <a:latin typeface="Arial" charset="0"/>
              </a:rPr>
              <a:t>yn</a:t>
            </a:r>
            <a:r>
              <a:rPr lang="en-GB" altLang="en-US" sz="1800" dirty="0">
                <a:solidFill>
                  <a:srgbClr val="FF0000"/>
                </a:solidFill>
                <a:latin typeface="Arial" charset="0"/>
              </a:rPr>
              <a:t> </a:t>
            </a:r>
            <a:r>
              <a:rPr lang="en-GB" altLang="en-US" sz="1800" dirty="0" err="1" smtClean="0">
                <a:solidFill>
                  <a:srgbClr val="FF0000"/>
                </a:solidFill>
                <a:latin typeface="Arial" charset="0"/>
              </a:rPr>
              <a:t>drysu’n</a:t>
            </a:r>
            <a:r>
              <a:rPr lang="en-GB" altLang="en-US" sz="1800" dirty="0" smtClean="0">
                <a:solidFill>
                  <a:srgbClr val="FF0000"/>
                </a:solidFill>
                <a:latin typeface="Arial" charset="0"/>
              </a:rPr>
              <a:t> </a:t>
            </a:r>
            <a:r>
              <a:rPr lang="en-GB" altLang="en-US" sz="1800" dirty="0" err="1">
                <a:solidFill>
                  <a:srgbClr val="FF0000"/>
                </a:solidFill>
                <a:latin typeface="Arial" charset="0"/>
              </a:rPr>
              <a:t>ddifrifol</a:t>
            </a:r>
            <a:r>
              <a:rPr lang="en-GB" altLang="en-US" sz="1800" dirty="0">
                <a:solidFill>
                  <a:srgbClr val="FF0000"/>
                </a:solidFill>
                <a:latin typeface="Arial" charset="0"/>
              </a:rPr>
              <a:t> </a:t>
            </a:r>
            <a:r>
              <a:rPr lang="en-GB" altLang="en-US" sz="1800" dirty="0" err="1">
                <a:solidFill>
                  <a:srgbClr val="FF0000"/>
                </a:solidFill>
                <a:latin typeface="Arial" charset="0"/>
              </a:rPr>
              <a:t>heb</a:t>
            </a:r>
            <a:r>
              <a:rPr lang="en-GB" altLang="en-US" sz="1800" dirty="0">
                <a:solidFill>
                  <a:srgbClr val="FF0000"/>
                </a:solidFill>
                <a:latin typeface="Arial" charset="0"/>
              </a:rPr>
              <a:t> </a:t>
            </a:r>
            <a:r>
              <a:rPr lang="en-GB" altLang="en-US" sz="1800" dirty="0" err="1">
                <a:solidFill>
                  <a:srgbClr val="FF0000"/>
                </a:solidFill>
                <a:latin typeface="Arial" charset="0"/>
              </a:rPr>
              <a:t>unrhyw</a:t>
            </a:r>
            <a:r>
              <a:rPr lang="en-GB" altLang="en-US" sz="1800" dirty="0">
                <a:solidFill>
                  <a:srgbClr val="FF0000"/>
                </a:solidFill>
                <a:latin typeface="Arial" charset="0"/>
              </a:rPr>
              <a:t> </a:t>
            </a:r>
            <a:r>
              <a:rPr lang="en-GB" altLang="en-US" sz="1800" dirty="0" err="1">
                <a:solidFill>
                  <a:srgbClr val="FF0000"/>
                </a:solidFill>
                <a:latin typeface="Arial" charset="0"/>
              </a:rPr>
              <a:t>strategaeth</a:t>
            </a:r>
            <a:r>
              <a:rPr lang="en-GB" altLang="en-US" sz="1800" dirty="0">
                <a:solidFill>
                  <a:srgbClr val="FF0000"/>
                </a:solidFill>
                <a:latin typeface="Arial" charset="0"/>
              </a:rPr>
              <a:t> </a:t>
            </a:r>
            <a:r>
              <a:rPr lang="en-GB" altLang="en-US" sz="1800" dirty="0" err="1">
                <a:solidFill>
                  <a:srgbClr val="FF0000"/>
                </a:solidFill>
                <a:latin typeface="Arial" charset="0"/>
              </a:rPr>
              <a:t>i</a:t>
            </a:r>
            <a:r>
              <a:rPr lang="en-GB" altLang="en-US" sz="1800" dirty="0">
                <a:solidFill>
                  <a:srgbClr val="FF0000"/>
                </a:solidFill>
                <a:latin typeface="Arial" charset="0"/>
              </a:rPr>
              <a:t> </a:t>
            </a:r>
            <a:r>
              <a:rPr lang="en-GB" altLang="en-US" sz="1800" dirty="0" err="1">
                <a:solidFill>
                  <a:srgbClr val="FF0000"/>
                </a:solidFill>
                <a:latin typeface="Arial" charset="0"/>
              </a:rPr>
              <a:t>gael</a:t>
            </a:r>
            <a:r>
              <a:rPr lang="en-GB" altLang="en-US" sz="1800" dirty="0">
                <a:solidFill>
                  <a:srgbClr val="FF0000"/>
                </a:solidFill>
                <a:latin typeface="Arial" charset="0"/>
              </a:rPr>
              <a:t> </a:t>
            </a:r>
            <a:r>
              <a:rPr lang="en-GB" altLang="en-US" sz="1800" dirty="0" err="1">
                <a:solidFill>
                  <a:srgbClr val="FF0000"/>
                </a:solidFill>
                <a:latin typeface="Arial" charset="0"/>
              </a:rPr>
              <a:t>diwallu</a:t>
            </a:r>
            <a:r>
              <a:rPr lang="en-GB" altLang="en-US" sz="1800" dirty="0">
                <a:solidFill>
                  <a:srgbClr val="FF0000"/>
                </a:solidFill>
                <a:latin typeface="Arial" charset="0"/>
              </a:rPr>
              <a:t> </a:t>
            </a:r>
            <a:r>
              <a:rPr lang="en-GB" altLang="en-US" sz="1800" dirty="0" err="1">
                <a:solidFill>
                  <a:srgbClr val="FF0000"/>
                </a:solidFill>
                <a:latin typeface="Arial" charset="0"/>
              </a:rPr>
              <a:t>ei</a:t>
            </a:r>
            <a:r>
              <a:rPr lang="en-GB" altLang="en-US" sz="1800" dirty="0">
                <a:solidFill>
                  <a:srgbClr val="FF0000"/>
                </a:solidFill>
                <a:latin typeface="Arial" charset="0"/>
              </a:rPr>
              <a:t> </a:t>
            </a:r>
            <a:r>
              <a:rPr lang="en-GB" altLang="en-US" sz="1800" dirty="0" err="1">
                <a:solidFill>
                  <a:srgbClr val="FF0000"/>
                </a:solidFill>
                <a:latin typeface="Arial" charset="0"/>
              </a:rPr>
              <a:t>anghenion</a:t>
            </a:r>
            <a:endParaRPr lang="en-GB" altLang="en-US" sz="1800" dirty="0" smtClean="0">
              <a:solidFill>
                <a:srgbClr val="FF0000"/>
              </a:solidFill>
              <a:latin typeface="Arial" charset="0"/>
            </a:endParaRPr>
          </a:p>
          <a:p>
            <a:pPr eaLnBrk="1" hangingPunct="1">
              <a:spcBef>
                <a:spcPct val="0"/>
              </a:spcBef>
              <a:spcAft>
                <a:spcPct val="0"/>
              </a:spcAft>
              <a:buClrTx/>
              <a:buSzTx/>
              <a:buFontTx/>
              <a:buNone/>
            </a:pPr>
            <a:r>
              <a:rPr lang="en-GB" altLang="en-US" sz="1800" dirty="0" smtClean="0">
                <a:solidFill>
                  <a:srgbClr val="FF0000"/>
                </a:solidFill>
                <a:latin typeface="Arial" charset="0"/>
              </a:rPr>
              <a:t>Child </a:t>
            </a:r>
            <a:r>
              <a:rPr lang="en-GB" altLang="en-US" sz="1800" dirty="0">
                <a:solidFill>
                  <a:srgbClr val="FF0000"/>
                </a:solidFill>
                <a:latin typeface="Arial" charset="0"/>
              </a:rPr>
              <a:t>is severely confused with no strategy to have his needs met</a:t>
            </a:r>
          </a:p>
          <a:p>
            <a:pPr eaLnBrk="1" hangingPunct="1">
              <a:spcBef>
                <a:spcPct val="0"/>
              </a:spcBef>
              <a:spcAft>
                <a:spcPct val="0"/>
              </a:spcAft>
              <a:buClrTx/>
              <a:buSzTx/>
              <a:buFontTx/>
              <a:buNone/>
            </a:pPr>
            <a:endParaRPr lang="en-GB" altLang="en-US" sz="1800" dirty="0">
              <a:solidFill>
                <a:schemeClr val="tx1"/>
              </a:solidFill>
              <a:latin typeface="Arial" charset="0"/>
            </a:endParaRPr>
          </a:p>
        </p:txBody>
      </p:sp>
      <p:pic>
        <p:nvPicPr>
          <p:cNvPr id="184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3838" y="2541588"/>
            <a:ext cx="3744912" cy="2495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26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animBg="1"/>
      <p:bldP spid="6" grpId="0" animBg="1"/>
      <p:bldP spid="7" grpId="0" animBg="1"/>
      <p:bldP spid="8" grpId="0" animBg="1"/>
      <p:bldP spid="9" grpId="0" animBg="1"/>
      <p:bldP spid="10" grpId="0" animBg="1"/>
      <p:bldP spid="11" grpId="0" animBg="1"/>
      <p:bldP spid="12" grpId="0" animBg="1"/>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2800" dirty="0" smtClean="0"/>
              <a:t>Effeithiau posibl ymlyniad </a:t>
            </a:r>
            <a:r>
              <a:rPr lang="cy-GB" sz="2800" b="1" dirty="0" smtClean="0"/>
              <a:t>anniogel</a:t>
            </a:r>
            <a:r>
              <a:rPr lang="cy-GB" sz="2800" dirty="0" smtClean="0"/>
              <a:t/>
            </a:r>
            <a:br>
              <a:rPr lang="cy-GB" sz="2800" dirty="0" smtClean="0"/>
            </a:br>
            <a:r>
              <a:rPr lang="en-GB" sz="2800" dirty="0" smtClean="0"/>
              <a:t>Potential effects of </a:t>
            </a:r>
            <a:r>
              <a:rPr lang="en-GB" sz="2800" b="1" dirty="0" smtClean="0"/>
              <a:t>insecure</a:t>
            </a:r>
            <a:r>
              <a:rPr lang="en-GB" sz="2800" dirty="0" smtClean="0"/>
              <a:t> attachment</a:t>
            </a:r>
            <a:endParaRPr lang="en-GB" sz="2800" dirty="0"/>
          </a:p>
        </p:txBody>
      </p:sp>
      <p:sp>
        <p:nvSpPr>
          <p:cNvPr id="3" name="Content Placeholder 2"/>
          <p:cNvSpPr>
            <a:spLocks noGrp="1"/>
          </p:cNvSpPr>
          <p:nvPr>
            <p:ph sz="half" idx="1"/>
          </p:nvPr>
        </p:nvSpPr>
        <p:spPr/>
        <p:txBody>
          <a:bodyPr>
            <a:normAutofit fontScale="92500" lnSpcReduction="20000"/>
          </a:bodyPr>
          <a:lstStyle/>
          <a:p>
            <a:r>
              <a:rPr lang="cy-GB" dirty="0" smtClean="0"/>
              <a:t>Gall diffyg derbyn gan y prif ofalwr arwain at </a:t>
            </a:r>
            <a:r>
              <a:rPr lang="cy-GB" b="1" dirty="0" smtClean="0"/>
              <a:t>hunan-barch isel</a:t>
            </a:r>
            <a:r>
              <a:rPr lang="cy-GB" dirty="0" smtClean="0"/>
              <a:t>, a theimladau’n deillio o hyn na fydd byth yn gallu cyflawni; gall hyn leihau gallu’r plentyn i fondio ag eraill y tu allan i’r teulu a/neu leihau’r gallu i ddangos empathi. </a:t>
            </a:r>
            <a:endParaRPr lang="cy-GB" dirty="0"/>
          </a:p>
        </p:txBody>
      </p:sp>
      <p:sp>
        <p:nvSpPr>
          <p:cNvPr id="4" name="Content Placeholder 3"/>
          <p:cNvSpPr>
            <a:spLocks noGrp="1"/>
          </p:cNvSpPr>
          <p:nvPr>
            <p:ph sz="half" idx="2"/>
          </p:nvPr>
        </p:nvSpPr>
        <p:spPr/>
        <p:txBody>
          <a:bodyPr>
            <a:normAutofit fontScale="92500" lnSpcReduction="20000"/>
          </a:bodyPr>
          <a:lstStyle/>
          <a:p>
            <a:r>
              <a:rPr lang="en-GB" dirty="0" smtClean="0"/>
              <a:t>Lack of acceptance by the primary carer can result in </a:t>
            </a:r>
            <a:r>
              <a:rPr lang="en-GB" b="1" dirty="0" smtClean="0"/>
              <a:t>low self esteem</a:t>
            </a:r>
            <a:r>
              <a:rPr lang="en-GB" dirty="0" smtClean="0"/>
              <a:t>, with the knock on feeling of never being able to achieve; may reduce the child’s ability to bond with others outside the family and/or reduce the ability to empathise.</a:t>
            </a:r>
          </a:p>
        </p:txBody>
      </p:sp>
    </p:spTree>
    <p:extLst>
      <p:ext uri="{BB962C8B-B14F-4D97-AF65-F5344CB8AC3E}">
        <p14:creationId xmlns:p14="http://schemas.microsoft.com/office/powerpoint/2010/main" val="13568409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221089"/>
            <a:ext cx="8640959" cy="1368152"/>
          </a:xfrm>
        </p:spPr>
        <p:txBody>
          <a:bodyPr>
            <a:normAutofit/>
          </a:bodyPr>
          <a:lstStyle/>
          <a:p>
            <a:pPr>
              <a:defRPr/>
            </a:pPr>
            <a:r>
              <a:rPr lang="en-GB" sz="3200" dirty="0" err="1" smtClean="0"/>
              <a:t>Cymhariaeth</a:t>
            </a:r>
            <a:r>
              <a:rPr lang="en-GB" sz="3200" dirty="0" smtClean="0"/>
              <a:t> o </a:t>
            </a:r>
            <a:r>
              <a:rPr lang="en-GB" sz="3200" dirty="0" err="1" smtClean="0"/>
              <a:t>ymennydd</a:t>
            </a:r>
            <a:r>
              <a:rPr lang="en-GB" sz="3200" dirty="0" smtClean="0"/>
              <a:t> </a:t>
            </a:r>
            <a:r>
              <a:rPr lang="en-GB" sz="3200" dirty="0" err="1" smtClean="0"/>
              <a:t>plentyn</a:t>
            </a:r>
            <a:r>
              <a:rPr lang="en-GB" sz="3200" dirty="0" smtClean="0"/>
              <a:t> 3 </a:t>
            </a:r>
            <a:r>
              <a:rPr lang="en-GB" sz="3200" dirty="0" err="1" smtClean="0"/>
              <a:t>oed</a:t>
            </a:r>
            <a:r>
              <a:rPr lang="en-GB" sz="3200" dirty="0" smtClean="0"/>
              <a:t/>
            </a:r>
            <a:br>
              <a:rPr lang="en-GB" sz="3200" dirty="0" smtClean="0"/>
            </a:br>
            <a:r>
              <a:rPr lang="en-GB" sz="3200" dirty="0" smtClean="0"/>
              <a:t>Three year old neglected brain v non</a:t>
            </a:r>
            <a:endParaRPr lang="en-GB" sz="3200" dirty="0"/>
          </a:p>
        </p:txBody>
      </p:sp>
      <p:sp>
        <p:nvSpPr>
          <p:cNvPr id="4" name="Footer Placeholder 3"/>
          <p:cNvSpPr>
            <a:spLocks noGrp="1"/>
          </p:cNvSpPr>
          <p:nvPr>
            <p:ph type="ftr" sz="quarter" idx="4294967295"/>
          </p:nvPr>
        </p:nvSpPr>
        <p:spPr>
          <a:xfrm>
            <a:off x="457200" y="6172200"/>
            <a:ext cx="3352800" cy="365125"/>
          </a:xfrm>
          <a:prstGeom prst="rect">
            <a:avLst/>
          </a:prstGeom>
        </p:spPr>
        <p:txBody>
          <a:bodyPr/>
          <a:lstStyle/>
          <a:p>
            <a:pPr>
              <a:defRPr/>
            </a:pPr>
            <a:r>
              <a:rPr lang="en-GB" altLang="en-US" smtClean="0"/>
              <a:t>Attachment and Me</a:t>
            </a:r>
            <a:endParaRPr lang="en-GB" altLang="en-US"/>
          </a:p>
        </p:txBody>
      </p:sp>
      <p:pic>
        <p:nvPicPr>
          <p:cNvPr id="19460" name="Picture 6"/>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a:xfrm>
            <a:off x="1477963" y="820738"/>
            <a:ext cx="5730875" cy="329723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364088" y="4221088"/>
            <a:ext cx="3672408" cy="369332"/>
          </a:xfrm>
          <a:prstGeom prst="rect">
            <a:avLst/>
          </a:prstGeom>
          <a:noFill/>
        </p:spPr>
        <p:txBody>
          <a:bodyPr wrap="square" rtlCol="0">
            <a:spAutoFit/>
          </a:bodyPr>
          <a:lstStyle/>
          <a:p>
            <a:r>
              <a:rPr lang="en-GB" dirty="0" smtClean="0"/>
              <a:t>Source: Perry and Pollard 1997</a:t>
            </a:r>
            <a:endParaRPr lang="en-GB" dirty="0"/>
          </a:p>
        </p:txBody>
      </p:sp>
    </p:spTree>
    <p:extLst>
      <p:ext uri="{BB962C8B-B14F-4D97-AF65-F5344CB8AC3E}">
        <p14:creationId xmlns:p14="http://schemas.microsoft.com/office/powerpoint/2010/main" val="144278854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2400" dirty="0" smtClean="0"/>
              <a:t>Effeithiau posibl ymlyniad cynnar ar lythrennedd plant </a:t>
            </a:r>
            <a:r>
              <a:rPr lang="en-GB" sz="2400" dirty="0" smtClean="0"/>
              <a:t>Potential effects of early attachment on children’s </a:t>
            </a:r>
            <a:r>
              <a:rPr lang="en-GB" sz="2400" b="1" dirty="0" smtClean="0"/>
              <a:t>literacy</a:t>
            </a:r>
            <a:endParaRPr lang="en-GB" sz="2400" b="1" dirty="0"/>
          </a:p>
        </p:txBody>
      </p:sp>
      <p:sp>
        <p:nvSpPr>
          <p:cNvPr id="3" name="Content Placeholder 2"/>
          <p:cNvSpPr>
            <a:spLocks noGrp="1"/>
          </p:cNvSpPr>
          <p:nvPr>
            <p:ph sz="half" idx="1"/>
          </p:nvPr>
        </p:nvSpPr>
        <p:spPr/>
        <p:txBody>
          <a:bodyPr>
            <a:normAutofit fontScale="92500" lnSpcReduction="10000"/>
          </a:bodyPr>
          <a:lstStyle/>
          <a:p>
            <a:r>
              <a:rPr lang="cy-GB" dirty="0" smtClean="0"/>
              <a:t>Beth fyddai’r rhain yn eich barn chi?</a:t>
            </a:r>
          </a:p>
          <a:p>
            <a:r>
              <a:rPr lang="cy-GB" dirty="0" smtClean="0"/>
              <a:t>Ystyriwch: ‘Mae’r broses ddysgu gynnar o ran llythrennedd, felly, yn cael ei phlannu yn y cyd-destun rhyngbersonol affeithiol </a:t>
            </a:r>
            <a:r>
              <a:rPr lang="en-GB" dirty="0" smtClean="0"/>
              <a:t>(MacKay </a:t>
            </a:r>
            <a:r>
              <a:rPr lang="en-GB" i="1" dirty="0"/>
              <a:t>et al, 2010:101). </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What do you think these could be?</a:t>
            </a:r>
          </a:p>
          <a:p>
            <a:r>
              <a:rPr lang="en-GB" dirty="0" smtClean="0"/>
              <a:t>Consider: ‘The early learning process in the domain of literacy is, therefore, embedded in the affective interpersonal context (Mackay </a:t>
            </a:r>
            <a:r>
              <a:rPr lang="en-GB" i="1" dirty="0" smtClean="0"/>
              <a:t>et al, 2010:101).</a:t>
            </a:r>
          </a:p>
          <a:p>
            <a:endParaRPr lang="en-GB" i="1" dirty="0" smtClean="0"/>
          </a:p>
          <a:p>
            <a:endParaRPr lang="en-GB" dirty="0"/>
          </a:p>
        </p:txBody>
      </p:sp>
    </p:spTree>
    <p:extLst>
      <p:ext uri="{BB962C8B-B14F-4D97-AF65-F5344CB8AC3E}">
        <p14:creationId xmlns:p14="http://schemas.microsoft.com/office/powerpoint/2010/main" val="224980271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smtClean="0"/>
              <a:t>Mae ymlyniad yn sail i ymddygiadau dysgu </a:t>
            </a:r>
            <a:r>
              <a:rPr lang="en-GB" sz="3200" dirty="0" smtClean="0"/>
              <a:t>Attachment underpins learning behaviours</a:t>
            </a:r>
            <a:endParaRPr lang="en-GB" sz="3200" dirty="0"/>
          </a:p>
        </p:txBody>
      </p:sp>
      <p:sp>
        <p:nvSpPr>
          <p:cNvPr id="3" name="Content Placeholder 2"/>
          <p:cNvSpPr>
            <a:spLocks noGrp="1"/>
          </p:cNvSpPr>
          <p:nvPr>
            <p:ph sz="half" idx="1"/>
          </p:nvPr>
        </p:nvSpPr>
        <p:spPr/>
        <p:txBody>
          <a:bodyPr>
            <a:noAutofit/>
          </a:bodyPr>
          <a:lstStyle/>
          <a:p>
            <a:r>
              <a:rPr lang="cy-GB" sz="2100" dirty="0" smtClean="0"/>
              <a:t>Gyda’r wybodaeth hon, ystyriwch syniadau ynghylch sut rydych </a:t>
            </a:r>
            <a:r>
              <a:rPr lang="cy-GB" sz="2100" noProof="1" smtClean="0"/>
              <a:t>chi’n</a:t>
            </a:r>
            <a:r>
              <a:rPr lang="cy-GB" sz="2100" dirty="0" smtClean="0"/>
              <a:t> bwriadu darparu amgylchedd dysgu cadarnhaol ac o ansawdd uchel sy’n meithrin y plentyn; </a:t>
            </a:r>
          </a:p>
          <a:p>
            <a:r>
              <a:rPr lang="cy-GB" sz="2100" dirty="0" smtClean="0"/>
              <a:t>Materion i’w cynnwys: </a:t>
            </a:r>
            <a:r>
              <a:rPr lang="cy-GB" sz="2100" b="1" dirty="0" smtClean="0"/>
              <a:t>trosglwyddo </a:t>
            </a:r>
            <a:r>
              <a:rPr lang="cy-GB" sz="2100" dirty="0" smtClean="0"/>
              <a:t>cadarnhaol; mathau o </a:t>
            </a:r>
            <a:r>
              <a:rPr lang="cy-GB" sz="2100" b="1" dirty="0" smtClean="0"/>
              <a:t>ryngweithio</a:t>
            </a:r>
            <a:r>
              <a:rPr lang="cy-GB" sz="2100" dirty="0" smtClean="0"/>
              <a:t>; ardaloedd yr </a:t>
            </a:r>
            <a:r>
              <a:rPr lang="cy-GB" sz="2100" b="1" dirty="0" smtClean="0"/>
              <a:t>amgylchedd; trefn arferol </a:t>
            </a:r>
            <a:endParaRPr lang="cy-GB" sz="2100" b="1" dirty="0"/>
          </a:p>
        </p:txBody>
      </p:sp>
      <p:sp>
        <p:nvSpPr>
          <p:cNvPr id="4" name="Content Placeholder 3"/>
          <p:cNvSpPr>
            <a:spLocks noGrp="1"/>
          </p:cNvSpPr>
          <p:nvPr>
            <p:ph sz="half" idx="2"/>
          </p:nvPr>
        </p:nvSpPr>
        <p:spPr/>
        <p:txBody>
          <a:bodyPr>
            <a:normAutofit fontScale="70000" lnSpcReduction="20000"/>
          </a:bodyPr>
          <a:lstStyle/>
          <a:p>
            <a:r>
              <a:rPr lang="en-GB" sz="3600" dirty="0" smtClean="0"/>
              <a:t>With this knowledge, now consider ideas of how you intend to provide a positive, nurturing, high quality learning environment;</a:t>
            </a:r>
          </a:p>
          <a:p>
            <a:r>
              <a:rPr lang="en-GB" sz="3600" dirty="0" smtClean="0"/>
              <a:t>Issues to include: positive </a:t>
            </a:r>
            <a:r>
              <a:rPr lang="en-GB" sz="3600" b="1" dirty="0" smtClean="0"/>
              <a:t>transitions</a:t>
            </a:r>
            <a:r>
              <a:rPr lang="en-GB" sz="3600" dirty="0" smtClean="0"/>
              <a:t>; type of </a:t>
            </a:r>
            <a:r>
              <a:rPr lang="en-GB" sz="3600" b="1" dirty="0" smtClean="0"/>
              <a:t>interaction</a:t>
            </a:r>
            <a:r>
              <a:rPr lang="en-GB" sz="3600" dirty="0" smtClean="0"/>
              <a:t>; areas of the </a:t>
            </a:r>
            <a:r>
              <a:rPr lang="en-GB" sz="3600" b="1" dirty="0" smtClean="0"/>
              <a:t>environment;</a:t>
            </a:r>
            <a:r>
              <a:rPr lang="en-GB" sz="3600" dirty="0" smtClean="0"/>
              <a:t> </a:t>
            </a:r>
            <a:r>
              <a:rPr lang="en-GB" sz="3600" b="1" dirty="0" smtClean="0"/>
              <a:t>routine</a:t>
            </a:r>
            <a:r>
              <a:rPr lang="en-GB" sz="3600" dirty="0" smtClean="0"/>
              <a:t> </a:t>
            </a:r>
          </a:p>
          <a:p>
            <a:endParaRPr lang="en-GB" dirty="0"/>
          </a:p>
        </p:txBody>
      </p:sp>
    </p:spTree>
    <p:extLst>
      <p:ext uri="{BB962C8B-B14F-4D97-AF65-F5344CB8AC3E}">
        <p14:creationId xmlns:p14="http://schemas.microsoft.com/office/powerpoint/2010/main" val="34853378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3600" dirty="0" smtClean="0"/>
              <a:t>Clip – </a:t>
            </a:r>
            <a:r>
              <a:rPr lang="en-GB" sz="3600" dirty="0" err="1" smtClean="0"/>
              <a:t>Ymlyniad</a:t>
            </a:r>
            <a:r>
              <a:rPr lang="en-GB" sz="3600" dirty="0" smtClean="0"/>
              <a:t> </a:t>
            </a:r>
            <a:r>
              <a:rPr lang="en-GB" sz="3600" dirty="0" err="1" smtClean="0"/>
              <a:t>mewn</a:t>
            </a:r>
            <a:r>
              <a:rPr lang="en-GB" sz="3600" dirty="0" smtClean="0"/>
              <a:t> </a:t>
            </a:r>
            <a:r>
              <a:rPr lang="en-GB" sz="3600" dirty="0" err="1" smtClean="0"/>
              <a:t>ysgolion</a:t>
            </a:r>
            <a:r>
              <a:rPr lang="en-GB" sz="3600" dirty="0" smtClean="0"/>
              <a:t/>
            </a:r>
            <a:br>
              <a:rPr lang="en-GB" sz="3600" dirty="0" smtClean="0"/>
            </a:br>
            <a:r>
              <a:rPr lang="en-GB" sz="3600" dirty="0" smtClean="0"/>
              <a:t>Clip – Attachment in schools</a:t>
            </a:r>
            <a:endParaRPr lang="cy-GB" sz="3600" dirty="0"/>
          </a:p>
        </p:txBody>
      </p:sp>
      <p:sp>
        <p:nvSpPr>
          <p:cNvPr id="6" name="Content Placeholder 5"/>
          <p:cNvSpPr>
            <a:spLocks noGrp="1"/>
          </p:cNvSpPr>
          <p:nvPr>
            <p:ph idx="1"/>
          </p:nvPr>
        </p:nvSpPr>
        <p:spPr/>
        <p:txBody>
          <a:bodyPr/>
          <a:lstStyle/>
          <a:p>
            <a:pPr marL="0" indent="0">
              <a:buNone/>
            </a:pPr>
            <a:r>
              <a:rPr lang="en-US" dirty="0" smtClean="0">
                <a:hlinkClick r:id="rId3"/>
              </a:rPr>
              <a:t>Attachment Aware in Schools – YouTube</a:t>
            </a:r>
            <a:endParaRPr lang="en-US" dirty="0" smtClean="0"/>
          </a:p>
          <a:p>
            <a:pPr marL="0" indent="0">
              <a:buNone/>
            </a:pPr>
            <a:endParaRPr lang="en-US" dirty="0"/>
          </a:p>
          <a:p>
            <a:pPr marL="0" indent="0" algn="r">
              <a:buNone/>
            </a:pPr>
            <a:r>
              <a:rPr lang="en-US" sz="2000" dirty="0" smtClean="0"/>
              <a:t>(Suited and Booted Studios, 2014)</a:t>
            </a:r>
            <a:endParaRPr lang="cy-GB" sz="2000" dirty="0"/>
          </a:p>
        </p:txBody>
      </p:sp>
    </p:spTree>
    <p:extLst>
      <p:ext uri="{BB962C8B-B14F-4D97-AF65-F5344CB8AC3E}">
        <p14:creationId xmlns:p14="http://schemas.microsoft.com/office/powerpoint/2010/main" val="18478245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cy-GB" dirty="0" smtClean="0"/>
              <a:t>Cyfeiriadau/darllen pellach </a:t>
            </a:r>
            <a:r>
              <a:rPr lang="en-GB" dirty="0" smtClean="0"/>
              <a:t>References/further reading</a:t>
            </a:r>
            <a:endParaRPr lang="en-GB" dirty="0"/>
          </a:p>
        </p:txBody>
      </p:sp>
      <p:sp>
        <p:nvSpPr>
          <p:cNvPr id="6" name="Content Placeholder 5"/>
          <p:cNvSpPr>
            <a:spLocks noGrp="1"/>
          </p:cNvSpPr>
          <p:nvPr>
            <p:ph idx="1"/>
          </p:nvPr>
        </p:nvSpPr>
        <p:spPr/>
        <p:txBody>
          <a:bodyPr>
            <a:normAutofit fontScale="70000" lnSpcReduction="20000"/>
          </a:bodyPr>
          <a:lstStyle/>
          <a:p>
            <a:r>
              <a:rPr lang="en-GB" sz="1600" b="1" dirty="0" smtClean="0"/>
              <a:t>Donaldson, G. (2015) </a:t>
            </a:r>
            <a:r>
              <a:rPr lang="cy-GB" sz="1600" b="1" i="1" dirty="0" smtClean="0"/>
              <a:t>Dyfodol Llwyddiannus: Adolygiad Annibynnol o’r Cwricwlwm a’r Trefniadau Asesu yng Nghymru </a:t>
            </a:r>
            <a:r>
              <a:rPr lang="en-GB" sz="1600" b="1" dirty="0" smtClean="0"/>
              <a:t>/ </a:t>
            </a:r>
            <a:r>
              <a:rPr lang="en-GB" sz="1600" b="1" i="1" dirty="0" smtClean="0"/>
              <a:t>Successful Futures: Independent Review of Curriculum and Assessment Arrangements in Wales</a:t>
            </a:r>
          </a:p>
          <a:p>
            <a:r>
              <a:rPr lang="en-GB" sz="1600" b="1" dirty="0" smtClean="0"/>
              <a:t>Furlong, J. (2015) </a:t>
            </a:r>
            <a:r>
              <a:rPr lang="en-GB" sz="1600" b="1" i="1" dirty="0"/>
              <a:t>Teaching Tomorrow’s Teachers. Options for the future of initial teacher education in Wales</a:t>
            </a:r>
            <a:r>
              <a:rPr lang="en-GB" sz="1600" b="1" dirty="0"/>
              <a:t>. Oxford: University </a:t>
            </a:r>
            <a:r>
              <a:rPr lang="en-GB" sz="1600" b="1" dirty="0" smtClean="0"/>
              <a:t>of </a:t>
            </a:r>
            <a:r>
              <a:rPr lang="en-GB" sz="1600" b="1" dirty="0"/>
              <a:t>Oxford. </a:t>
            </a:r>
            <a:endParaRPr lang="en-GB" sz="1600" b="1" dirty="0" smtClean="0"/>
          </a:p>
          <a:p>
            <a:r>
              <a:rPr lang="en-GB" sz="1600" b="1" dirty="0" smtClean="0"/>
              <a:t>MacKay</a:t>
            </a:r>
            <a:r>
              <a:rPr lang="en-GB" sz="1600" b="1" dirty="0"/>
              <a:t>, </a:t>
            </a:r>
            <a:r>
              <a:rPr lang="en-GB" sz="1600" b="1" dirty="0" smtClean="0"/>
              <a:t>T., </a:t>
            </a:r>
            <a:r>
              <a:rPr lang="en-GB" sz="1600" b="1" dirty="0"/>
              <a:t>Reynolds, </a:t>
            </a:r>
            <a:r>
              <a:rPr lang="en-GB" sz="1600" b="1" dirty="0" smtClean="0"/>
              <a:t>S. </a:t>
            </a:r>
            <a:r>
              <a:rPr lang="en-GB" sz="1600" b="1" dirty="0"/>
              <a:t>&amp; Kearney, </a:t>
            </a:r>
            <a:r>
              <a:rPr lang="en-GB" sz="1600" b="1" dirty="0" smtClean="0"/>
              <a:t>M. </a:t>
            </a:r>
            <a:r>
              <a:rPr lang="en-GB" sz="1600" b="1" dirty="0"/>
              <a:t>2010, From attachment to attainment: The impact of nurture groups on academic achievement, </a:t>
            </a:r>
            <a:r>
              <a:rPr lang="en-GB" sz="1600" b="1" i="1" dirty="0"/>
              <a:t>Educational &amp; Child Psychology</a:t>
            </a:r>
            <a:r>
              <a:rPr lang="en-GB" sz="1600" b="1" dirty="0"/>
              <a:t>, 27, 3, pp. 100-110, Education Source, EBSCO</a:t>
            </a:r>
            <a:r>
              <a:rPr lang="en-GB" sz="1600" b="1" i="1" dirty="0"/>
              <a:t>host</a:t>
            </a:r>
            <a:r>
              <a:rPr lang="en-GB" sz="1600" b="1" dirty="0"/>
              <a:t>, viewed 26 August </a:t>
            </a:r>
            <a:r>
              <a:rPr lang="en-GB" sz="1600" b="1" dirty="0" smtClean="0"/>
              <a:t>2015. </a:t>
            </a:r>
            <a:r>
              <a:rPr lang="en-GB" sz="1600" b="1" dirty="0" smtClean="0">
                <a:hlinkClick r:id="rId3" tooltip="http://search.ebscohost.com/login.aspx?direct=true&amp;amp;db=eue&amp;amp;AN=53291257&amp;amp;site=ehost-live&#10;Ctrl+Click or tap to follow the link"/>
              </a:rPr>
              <a:t>http</a:t>
            </a:r>
            <a:r>
              <a:rPr lang="en-GB" sz="1600" b="1" dirty="0">
                <a:hlinkClick r:id="rId3" tooltip="http://search.ebscohost.com/login.aspx?direct=true&amp;amp;db=eue&amp;amp;AN=53291257&amp;amp;site=ehost-live&#10;Ctrl+Click or tap to follow the link"/>
              </a:rPr>
              <a:t>://</a:t>
            </a:r>
            <a:r>
              <a:rPr lang="en-GB" sz="1600" b="1" dirty="0" smtClean="0">
                <a:hlinkClick r:id="rId3" tooltip="http://search.ebscohost.com/login.aspx?direct=true&amp;amp;db=eue&amp;amp;AN=53291257&amp;amp;site=ehost-live&#10;Ctrl+Click or tap to follow the link"/>
              </a:rPr>
              <a:t>search.ebscohost.com/login.aspx?direct=true&amp;db=eue&amp;AN=53291257&amp;site=ehost-live</a:t>
            </a:r>
            <a:endParaRPr lang="en-GB" sz="1600" b="1" dirty="0" smtClean="0"/>
          </a:p>
          <a:p>
            <a:r>
              <a:rPr lang="cy-GB" sz="1600" b="1" dirty="0" smtClean="0"/>
              <a:t>Llywodraeth Cymru </a:t>
            </a:r>
            <a:r>
              <a:rPr lang="en-GB" sz="1600" b="1" dirty="0" smtClean="0"/>
              <a:t>/ Welsh </a:t>
            </a:r>
            <a:r>
              <a:rPr lang="en-GB" sz="1600" b="1" dirty="0"/>
              <a:t>Government (2014</a:t>
            </a:r>
            <a:r>
              <a:rPr lang="en-GB" sz="1600" b="1" dirty="0" smtClean="0"/>
              <a:t>) </a:t>
            </a:r>
            <a:r>
              <a:rPr lang="cy-GB" sz="1600" b="1" i="1" dirty="0" smtClean="0"/>
              <a:t>Archwiliad Annibynnol o’r Cyfnod Sylfaen yng Nghymru </a:t>
            </a:r>
            <a:r>
              <a:rPr lang="en-GB" sz="1600" b="1" dirty="0" smtClean="0"/>
              <a:t>/ </a:t>
            </a:r>
            <a:r>
              <a:rPr lang="en-GB" sz="1600" b="1" i="1" dirty="0" smtClean="0"/>
              <a:t>An independent Stocktake of the Foundation Phase in Wales.</a:t>
            </a:r>
            <a:r>
              <a:rPr lang="en-GB" sz="1600" b="1" dirty="0" smtClean="0"/>
              <a:t> </a:t>
            </a:r>
            <a:r>
              <a:rPr lang="cy-GB" sz="1600" b="1" dirty="0" smtClean="0"/>
              <a:t>Caerdydd /</a:t>
            </a:r>
            <a:r>
              <a:rPr lang="en-GB" sz="1600" b="1" dirty="0" smtClean="0"/>
              <a:t> Cardiff</a:t>
            </a:r>
          </a:p>
          <a:p>
            <a:r>
              <a:rPr lang="cy-GB" sz="1600" b="1" dirty="0" smtClean="0"/>
              <a:t>Llywodraeth Cymru </a:t>
            </a:r>
            <a:r>
              <a:rPr lang="en-GB" sz="1600" b="1" dirty="0" smtClean="0"/>
              <a:t>/ Welsh Government (2014) </a:t>
            </a:r>
            <a:r>
              <a:rPr lang="cy-GB" sz="1600" b="1" i="1" dirty="0" smtClean="0"/>
              <a:t>Adolygiad annibynnol o gofrestru, rheoleiddio ac arolygu gofal plant ac addysg gynnar </a:t>
            </a:r>
            <a:r>
              <a:rPr lang="en-GB" sz="1600" b="1" dirty="0" smtClean="0"/>
              <a:t>/ </a:t>
            </a:r>
            <a:r>
              <a:rPr lang="en-GB" sz="1600" b="1" i="1" dirty="0" smtClean="0"/>
              <a:t>Independent review of childcare and early education registration, regulation and inspection. </a:t>
            </a:r>
            <a:r>
              <a:rPr lang="cy-GB" sz="1600" b="1" i="1" dirty="0" smtClean="0"/>
              <a:t>Caerdydd /</a:t>
            </a:r>
            <a:r>
              <a:rPr lang="en-GB" sz="1600" b="1" i="1" dirty="0" smtClean="0"/>
              <a:t> </a:t>
            </a:r>
            <a:r>
              <a:rPr lang="en-GB" sz="1600" b="1" dirty="0" smtClean="0"/>
              <a:t>Cardiff.</a:t>
            </a:r>
          </a:p>
          <a:p>
            <a:r>
              <a:rPr lang="en-GB" sz="1600" b="1" dirty="0"/>
              <a:t>Perry, B. D. and Pollard, D. (1997). “ Altered brain development following global neglect in early childhood”. </a:t>
            </a:r>
            <a:r>
              <a:rPr lang="en-GB" sz="1600" b="1" i="1" dirty="0"/>
              <a:t>Society For Neuroscience: Proceedings from Annual Meeting</a:t>
            </a:r>
            <a:r>
              <a:rPr lang="en-GB" sz="1600" b="1" dirty="0"/>
              <a:t>, New Orleans.</a:t>
            </a:r>
          </a:p>
          <a:p>
            <a:endParaRPr lang="en-GB" sz="1600" b="1" dirty="0" smtClean="0"/>
          </a:p>
          <a:p>
            <a:r>
              <a:rPr lang="en-GB" sz="1600" b="1" dirty="0" smtClean="0"/>
              <a:t>Suited and Booted Studios (2014) ‘Attachment aware </a:t>
            </a:r>
            <a:r>
              <a:rPr lang="en-GB" sz="1600" b="1" dirty="0"/>
              <a:t>in schools,’ </a:t>
            </a:r>
            <a:r>
              <a:rPr lang="en-GB" sz="1600" b="1" dirty="0">
                <a:hlinkClick r:id="rId4"/>
              </a:rPr>
              <a:t>https://</a:t>
            </a:r>
            <a:r>
              <a:rPr lang="en-GB" sz="1600" b="1" dirty="0" smtClean="0">
                <a:hlinkClick r:id="rId4"/>
              </a:rPr>
              <a:t>www.youtube.com/watch?v=ZFmqKGEcidg</a:t>
            </a:r>
            <a:r>
              <a:rPr lang="en-GB" sz="1600" b="1" dirty="0" smtClean="0"/>
              <a:t> [Accessed: September 3 2015].</a:t>
            </a:r>
          </a:p>
          <a:p>
            <a:r>
              <a:rPr lang="en-GB" sz="1600" b="1" dirty="0"/>
              <a:t>Main, M., and Weston, D., 1981. The quality of the toddlers relationship to mother and father. </a:t>
            </a:r>
            <a:r>
              <a:rPr lang="en-GB" sz="1600" b="1" i="1" dirty="0"/>
              <a:t> Child Development,</a:t>
            </a:r>
            <a:r>
              <a:rPr lang="en-GB" sz="1600" b="1" dirty="0"/>
              <a:t> 52, pp932-940.</a:t>
            </a:r>
          </a:p>
          <a:p>
            <a:r>
              <a:rPr lang="en-GB" sz="1600" b="1" dirty="0" err="1"/>
              <a:t>Masten</a:t>
            </a:r>
            <a:r>
              <a:rPr lang="en-GB" sz="1600" b="1" dirty="0"/>
              <a:t>, A.S. and </a:t>
            </a:r>
            <a:r>
              <a:rPr lang="en-GB" sz="1600" b="1" dirty="0" err="1"/>
              <a:t>Coatsworth</a:t>
            </a:r>
            <a:r>
              <a:rPr lang="en-GB" sz="1600" b="1" dirty="0"/>
              <a:t>, J.D., 1998. The development of competence in favourable and unfavourable environments. </a:t>
            </a:r>
            <a:r>
              <a:rPr lang="en-GB" sz="1600" b="1" i="1" dirty="0"/>
              <a:t>American Psychologist, </a:t>
            </a:r>
            <a:r>
              <a:rPr lang="en-GB" sz="1600" b="1" dirty="0"/>
              <a:t>vol. 53 (2) pp.205-220. </a:t>
            </a:r>
          </a:p>
          <a:p>
            <a:r>
              <a:rPr lang="en-GB" sz="1600" b="1" dirty="0"/>
              <a:t>Rutter, M., 1985. </a:t>
            </a:r>
            <a:r>
              <a:rPr lang="en-GB" sz="1600" b="1" dirty="0" err="1"/>
              <a:t>Resiliance</a:t>
            </a:r>
            <a:r>
              <a:rPr lang="en-GB" sz="1600" b="1" dirty="0"/>
              <a:t> in the face of adversity. Protective factors and resistance to psychiatric disorder. </a:t>
            </a:r>
            <a:r>
              <a:rPr lang="en-GB" sz="1600" b="1" i="1" dirty="0"/>
              <a:t>The British Journal of Psychiatry, </a:t>
            </a:r>
            <a:r>
              <a:rPr lang="en-GB" sz="1600" b="1" dirty="0"/>
              <a:t>147:598-611.</a:t>
            </a:r>
          </a:p>
          <a:p>
            <a:endParaRPr lang="en-GB" sz="1600" dirty="0"/>
          </a:p>
        </p:txBody>
      </p:sp>
    </p:spTree>
    <p:extLst>
      <p:ext uri="{BB962C8B-B14F-4D97-AF65-F5344CB8AC3E}">
        <p14:creationId xmlns:p14="http://schemas.microsoft.com/office/powerpoint/2010/main" val="427316022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1120</TotalTime>
  <Words>5764</Words>
  <Application>Microsoft Office PowerPoint</Application>
  <PresentationFormat>On-screen Show (4:3)</PresentationFormat>
  <Paragraphs>268</Paragraphs>
  <Slides>24</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Georgia</vt:lpstr>
      <vt:lpstr>Myriad Pro</vt:lpstr>
      <vt:lpstr>20140311PresentationUWTSDTemplate</vt:lpstr>
      <vt:lpstr>Ymlyniad: sut y gallai effeithio ar gyflawniad addysgol?  Attachment: how might it affect educational achievement? </vt:lpstr>
      <vt:lpstr>John Bowlby seicolegydd / psychologist</vt:lpstr>
      <vt:lpstr>Hierarchaeth anghenion Maslow Maslow’s Hierarchy of need</vt:lpstr>
      <vt:lpstr>Ystyriwch hefyd ymlyniad y tu allan i’r teulu Consider also, non-family attachment</vt:lpstr>
      <vt:lpstr>Mwnciod Harlow Harlow’s Monkeys</vt:lpstr>
      <vt:lpstr>Ymlyniad Diogel Secure Attachment</vt:lpstr>
      <vt:lpstr>Ymddygiadau posibl plentyn ag ymlyniad diogel Potential behaviours of a securely attached child</vt:lpstr>
      <vt:lpstr>Damcaniaeth Ecolegol Ecological Theory</vt:lpstr>
      <vt:lpstr>PowerPoint Presentation</vt:lpstr>
      <vt:lpstr>Rhyngweithio rhwng yr ysgol a’r cartref Interactions between school and home</vt:lpstr>
      <vt:lpstr>Pwysigrwydd gofal ac addysg i blant dan 7 oed  Importance of both care and education for children under 7</vt:lpstr>
      <vt:lpstr>Archwiliad annibynnol o’r Cyfnod Sylfaen yng Nghymru  An independent stocktake of the Foundation Phase in Wales</vt:lpstr>
      <vt:lpstr>Enghreifftiau o fentrau ymgysylltu â theuluoedd a’r gymuned Examples of family and community engagement initiatives</vt:lpstr>
      <vt:lpstr>Cysylltiadau rhwng ymlyniad ac asesu  Links between attachment and assessment</vt:lpstr>
      <vt:lpstr>Beth mae ymlyniad anniogel yn edrych fel?  What does insecure attachment look like?</vt:lpstr>
      <vt:lpstr>Ymlyniad Osgoi Avoidant Attachment</vt:lpstr>
      <vt:lpstr>Ymlyniad Amwys Ambivalent Attachment</vt:lpstr>
      <vt:lpstr>Ymlyniad Anhrefnus Disorganised Attachment</vt:lpstr>
      <vt:lpstr>Effeithiau posibl ymlyniad anniogel Potential effects of insecure attachment</vt:lpstr>
      <vt:lpstr>Cymhariaeth o ymennydd plentyn 3 oed Three year old neglected brain v non</vt:lpstr>
      <vt:lpstr>Effeithiau posibl ymlyniad cynnar ar lythrennedd plant Potential effects of early attachment on children’s literacy</vt:lpstr>
      <vt:lpstr>Mae ymlyniad yn sail i ymddygiadau dysgu Attachment underpins learning behaviours</vt:lpstr>
      <vt:lpstr>Clip – Ymlyniad mewn ysgolion Clip – Attachment in schools</vt:lpstr>
      <vt:lpstr>Cyfeiriadau/darllen pellach References/further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Darby</cp:lastModifiedBy>
  <cp:revision>95</cp:revision>
  <cp:lastPrinted>2016-09-29T07:46:12Z</cp:lastPrinted>
  <dcterms:created xsi:type="dcterms:W3CDTF">2015-04-14T15:21:28Z</dcterms:created>
  <dcterms:modified xsi:type="dcterms:W3CDTF">2019-09-12T13:58:24Z</dcterms:modified>
</cp:coreProperties>
</file>