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24"/>
      <p:bold r:id="rId25"/>
      <p:italic r:id="rId26"/>
      <p:boldItalic r:id="rId2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4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71320" y="472757"/>
            <a:ext cx="5801359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0850" y="1390650"/>
            <a:ext cx="8087995" cy="29660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7955" y="3023304"/>
            <a:ext cx="7493000" cy="1369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i="1" spc="-10" dirty="0">
                <a:solidFill>
                  <a:srgbClr val="FFFFFF"/>
                </a:solidFill>
              </a:rPr>
              <a:t>BMST5003</a:t>
            </a:r>
            <a:endParaRPr i="1" spc="-10" dirty="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20"/>
              </a:spcBef>
              <a:tabLst>
                <a:tab pos="977265" algn="l"/>
                <a:tab pos="3339465" algn="l"/>
              </a:tabLst>
            </a:pPr>
            <a:r>
              <a:rPr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Hip</a:t>
            </a:r>
            <a:r>
              <a:rPr i="1" dirty="0">
                <a:solidFill>
                  <a:srgbClr val="FFFFFF"/>
                </a:solidFill>
                <a:latin typeface="Times New Roman"/>
                <a:cs typeface="Times New Roman"/>
              </a:rPr>
              <a:t>	Early</a:t>
            </a:r>
            <a:r>
              <a:rPr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i="1" dirty="0">
                <a:solidFill>
                  <a:srgbClr val="FFFFFF"/>
                </a:solidFill>
                <a:latin typeface="Times New Roman"/>
                <a:cs typeface="Times New Roman"/>
              </a:rPr>
              <a:t>	I/M</a:t>
            </a:r>
            <a:r>
              <a:rPr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Rehabilitation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44589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B050"/>
                </a:solidFill>
              </a:rPr>
              <a:t>Learning</a:t>
            </a:r>
            <a:r>
              <a:rPr spc="-5" dirty="0">
                <a:solidFill>
                  <a:srgbClr val="00B050"/>
                </a:solidFill>
              </a:rPr>
              <a:t> </a:t>
            </a:r>
            <a:r>
              <a:rPr spc="-10" dirty="0">
                <a:solidFill>
                  <a:srgbClr val="00B050"/>
                </a:solidFill>
              </a:rPr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5492" y="1437957"/>
            <a:ext cx="7343775" cy="25577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5080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Understand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some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conditions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are </a:t>
            </a:r>
            <a:r>
              <a:rPr sz="3200" dirty="0">
                <a:latin typeface="Times New Roman"/>
                <a:cs typeface="Times New Roman"/>
              </a:rPr>
              <a:t>hip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related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pathologies</a:t>
            </a:r>
            <a:endParaRPr sz="3200">
              <a:latin typeface="Times New Roman"/>
              <a:cs typeface="Times New Roman"/>
            </a:endParaRPr>
          </a:p>
          <a:p>
            <a:pPr marL="355600" marR="753745" indent="-342900">
              <a:lnSpc>
                <a:spcPct val="100299"/>
              </a:lnSpc>
              <a:spcBef>
                <a:spcPts val="62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Demonstrate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exercises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would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be </a:t>
            </a:r>
            <a:r>
              <a:rPr sz="3200" dirty="0">
                <a:latin typeface="Times New Roman"/>
                <a:cs typeface="Times New Roman"/>
              </a:rPr>
              <a:t>found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part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early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immediate </a:t>
            </a:r>
            <a:r>
              <a:rPr sz="3200" dirty="0">
                <a:latin typeface="Times New Roman"/>
                <a:cs typeface="Times New Roman"/>
              </a:rPr>
              <a:t>phase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Hip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Rehabilitation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9201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89965" algn="l"/>
              </a:tabLst>
            </a:pPr>
            <a:r>
              <a:rPr spc="-25" dirty="0">
                <a:solidFill>
                  <a:srgbClr val="FFC000"/>
                </a:solidFill>
              </a:rPr>
              <a:t>Hip</a:t>
            </a:r>
            <a:r>
              <a:rPr dirty="0">
                <a:solidFill>
                  <a:srgbClr val="FFC000"/>
                </a:solidFill>
              </a:rPr>
              <a:t>	Rehab</a:t>
            </a:r>
            <a:r>
              <a:rPr spc="-55" dirty="0">
                <a:solidFill>
                  <a:srgbClr val="FFC000"/>
                </a:solidFill>
              </a:rPr>
              <a:t> </a:t>
            </a:r>
            <a:r>
              <a:rPr spc="-10" dirty="0">
                <a:solidFill>
                  <a:srgbClr val="FFC000"/>
                </a:solidFill>
              </a:rPr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5492" y="1342163"/>
            <a:ext cx="3643629" cy="376110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Biomechanics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8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Normal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ROM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Muscular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Structures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4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Neural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influencers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Other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Structures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Affect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Function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Gait/</a:t>
            </a:r>
            <a:r>
              <a:rPr sz="2800" spc="-17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ADLs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72790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0765" algn="l"/>
                <a:tab pos="3999865" algn="l"/>
                <a:tab pos="5231765" algn="l"/>
              </a:tabLst>
            </a:pPr>
            <a:r>
              <a:rPr dirty="0"/>
              <a:t>Open</a:t>
            </a:r>
            <a:r>
              <a:rPr spc="-35" dirty="0"/>
              <a:t> </a:t>
            </a:r>
            <a:r>
              <a:rPr spc="-25" dirty="0"/>
              <a:t>and</a:t>
            </a:r>
            <a:r>
              <a:rPr dirty="0"/>
              <a:t>	</a:t>
            </a:r>
            <a:r>
              <a:rPr spc="-10" dirty="0"/>
              <a:t>Closed</a:t>
            </a:r>
            <a:r>
              <a:rPr dirty="0"/>
              <a:t>	</a:t>
            </a:r>
            <a:r>
              <a:rPr spc="-20" dirty="0"/>
              <a:t>Pack</a:t>
            </a:r>
            <a:r>
              <a:rPr dirty="0"/>
              <a:t>	</a:t>
            </a:r>
            <a:r>
              <a:rPr spc="-10" dirty="0"/>
              <a:t>Positions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5492" y="1341437"/>
            <a:ext cx="6794500" cy="11938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Abduction/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Extension/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Medial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Adduction/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Flexion/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Lateral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95185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89965" algn="l"/>
              </a:tabLst>
            </a:pPr>
            <a:r>
              <a:rPr spc="-25" dirty="0">
                <a:solidFill>
                  <a:srgbClr val="000000"/>
                </a:solidFill>
              </a:rPr>
              <a:t>Hip</a:t>
            </a:r>
            <a:r>
              <a:rPr dirty="0">
                <a:solidFill>
                  <a:srgbClr val="000000"/>
                </a:solidFill>
              </a:rPr>
              <a:t>	Pathologies</a:t>
            </a:r>
            <a:r>
              <a:rPr spc="-4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-</a:t>
            </a:r>
            <a:r>
              <a:rPr spc="-18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Anterior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0850" y="1390650"/>
          <a:ext cx="8087995" cy="29660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8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1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864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Common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1800" b="1" spc="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Common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Not</a:t>
                      </a:r>
                      <a:r>
                        <a:rPr sz="1800" b="1" spc="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be</a:t>
                      </a:r>
                      <a:r>
                        <a:rPr sz="1800" b="1" spc="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Missed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Tendinopathy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Nerve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Entrapment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Bone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related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–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Perthes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Neural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Stress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Fractures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Intra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abdominal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Hernia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OA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Tumours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Joint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Issue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Referred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Pain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Avascular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Necrosis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Muscle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Strain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Apophysitis</a:t>
                      </a:r>
                      <a:r>
                        <a:rPr sz="180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(e.g.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AIIS)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Spondyloarthropathies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Bone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Stress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Contusion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0921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89965" algn="l"/>
              </a:tabLst>
            </a:pPr>
            <a:r>
              <a:rPr spc="-25" dirty="0">
                <a:solidFill>
                  <a:srgbClr val="000000"/>
                </a:solidFill>
              </a:rPr>
              <a:t>Hip</a:t>
            </a:r>
            <a:r>
              <a:rPr dirty="0">
                <a:solidFill>
                  <a:srgbClr val="000000"/>
                </a:solidFill>
              </a:rPr>
              <a:t>	Pathologies</a:t>
            </a:r>
            <a:r>
              <a:rPr spc="-4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-</a:t>
            </a:r>
            <a:r>
              <a:rPr spc="1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Posterior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0850" y="1390650"/>
          <a:ext cx="8087995" cy="29660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8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1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864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52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Common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1800" b="1" spc="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Common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Not</a:t>
                      </a:r>
                      <a:r>
                        <a:rPr sz="1800" b="1" spc="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be</a:t>
                      </a:r>
                      <a:r>
                        <a:rPr sz="1800" b="1" spc="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Missed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2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Tendinopathy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Disc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Prolapses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Spondyloarthropathies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52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Neural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Piriformis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issues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Tumours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613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Muscle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Strain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79705">
                        <a:lnSpc>
                          <a:spcPct val="101899"/>
                        </a:lnSpc>
                        <a:spcBef>
                          <a:spcPts val="215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Avulsion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Fracture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Ischial Tuberosity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730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Bone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infection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52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Bursitis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Stress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Fracture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4911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B050"/>
                </a:solidFill>
              </a:rPr>
              <a:t>The</a:t>
            </a:r>
            <a:r>
              <a:rPr spc="-45" dirty="0">
                <a:solidFill>
                  <a:srgbClr val="00B050"/>
                </a:solidFill>
              </a:rPr>
              <a:t> </a:t>
            </a:r>
            <a:r>
              <a:rPr spc="-10" dirty="0">
                <a:solidFill>
                  <a:srgbClr val="00B050"/>
                </a:solidFill>
              </a:rPr>
              <a:t>Basics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726"/>
            <a:ext cx="7533640" cy="270446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Where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loss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ROM?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Joint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Soft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Tissue</a:t>
            </a:r>
            <a:endParaRPr sz="28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8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What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effect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function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spc="-10" dirty="0">
                <a:latin typeface="Times New Roman"/>
                <a:cs typeface="Times New Roman"/>
              </a:rPr>
              <a:t>individual?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4911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B050"/>
                </a:solidFill>
              </a:rPr>
              <a:t>The</a:t>
            </a:r>
            <a:r>
              <a:rPr spc="-45" dirty="0">
                <a:solidFill>
                  <a:srgbClr val="00B050"/>
                </a:solidFill>
              </a:rPr>
              <a:t> </a:t>
            </a:r>
            <a:r>
              <a:rPr spc="-10" dirty="0">
                <a:solidFill>
                  <a:srgbClr val="00B050"/>
                </a:solidFill>
              </a:rPr>
              <a:t>Basics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533640" cy="16764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Where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loss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strength?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What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effect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function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spc="-10" dirty="0">
                <a:latin typeface="Times New Roman"/>
                <a:cs typeface="Times New Roman"/>
              </a:rPr>
              <a:t>individual?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4911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00B050"/>
                </a:solidFill>
              </a:rPr>
              <a:t>The</a:t>
            </a:r>
            <a:r>
              <a:rPr spc="-45" dirty="0">
                <a:solidFill>
                  <a:srgbClr val="00B050"/>
                </a:solidFill>
              </a:rPr>
              <a:t> </a:t>
            </a:r>
            <a:r>
              <a:rPr spc="-10" dirty="0">
                <a:solidFill>
                  <a:srgbClr val="00B050"/>
                </a:solidFill>
              </a:rPr>
              <a:t>Basics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7533640" cy="16764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loss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proprioception?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What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effect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function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spc="-10" dirty="0">
                <a:latin typeface="Times New Roman"/>
                <a:cs typeface="Times New Roman"/>
              </a:rPr>
              <a:t>individual?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0275" y="472757"/>
            <a:ext cx="47383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FFC000"/>
                </a:solidFill>
              </a:rPr>
              <a:t>Joint</a:t>
            </a:r>
            <a:r>
              <a:rPr spc="35" dirty="0">
                <a:solidFill>
                  <a:srgbClr val="FFC000"/>
                </a:solidFill>
              </a:rPr>
              <a:t> </a:t>
            </a:r>
            <a:r>
              <a:rPr dirty="0">
                <a:solidFill>
                  <a:srgbClr val="FFC000"/>
                </a:solidFill>
              </a:rPr>
              <a:t>ROM</a:t>
            </a:r>
            <a:r>
              <a:rPr spc="-40" dirty="0">
                <a:solidFill>
                  <a:srgbClr val="FFC000"/>
                </a:solidFill>
              </a:rPr>
              <a:t> </a:t>
            </a:r>
            <a:r>
              <a:rPr spc="-10" dirty="0">
                <a:solidFill>
                  <a:srgbClr val="FFC000"/>
                </a:solidFill>
              </a:rPr>
              <a:t>exercises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3023235" cy="35306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Flexion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Extension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Adduction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Abduction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Medial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Lateral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1075" y="472757"/>
            <a:ext cx="71767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092065" algn="l"/>
              </a:tabLst>
            </a:pPr>
            <a:r>
              <a:rPr dirty="0"/>
              <a:t>Soft</a:t>
            </a:r>
            <a:r>
              <a:rPr spc="-165" dirty="0"/>
              <a:t> </a:t>
            </a:r>
            <a:r>
              <a:rPr dirty="0"/>
              <a:t>Tissue</a:t>
            </a:r>
            <a:r>
              <a:rPr spc="-90" dirty="0"/>
              <a:t> </a:t>
            </a:r>
            <a:r>
              <a:rPr spc="-10" dirty="0"/>
              <a:t>Stretching</a:t>
            </a:r>
            <a:r>
              <a:rPr dirty="0"/>
              <a:t>	</a:t>
            </a:r>
            <a:r>
              <a:rPr spc="-10" dirty="0"/>
              <a:t>exercises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1621"/>
            <a:ext cx="7251700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Iliopsoas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Rectus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Femoris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Hamstrings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Adductors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Glute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Medius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(Supine/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Seated</a:t>
            </a:r>
            <a:r>
              <a:rPr sz="3000" spc="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 </a:t>
            </a:r>
            <a:r>
              <a:rPr sz="3000" spc="-10" dirty="0">
                <a:latin typeface="Times New Roman"/>
                <a:cs typeface="Times New Roman"/>
              </a:rPr>
              <a:t>Rotation)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Piriformis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(Quadruped/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Standing)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Tensor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Fascia</a:t>
            </a:r>
            <a:r>
              <a:rPr sz="3000" spc="-9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Lata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Combinations?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2775" y="472757"/>
            <a:ext cx="53733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288665" algn="l"/>
              </a:tabLst>
            </a:pPr>
            <a:r>
              <a:rPr spc="-10" dirty="0">
                <a:solidFill>
                  <a:srgbClr val="00B050"/>
                </a:solidFill>
              </a:rPr>
              <a:t>Strengthening</a:t>
            </a:r>
            <a:r>
              <a:rPr dirty="0">
                <a:solidFill>
                  <a:srgbClr val="00B050"/>
                </a:solidFill>
              </a:rPr>
              <a:t>	</a:t>
            </a:r>
            <a:r>
              <a:rPr spc="-10" dirty="0">
                <a:solidFill>
                  <a:srgbClr val="00B050"/>
                </a:solidFill>
              </a:rPr>
              <a:t>exercises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5086350" cy="35306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Flexors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Extensors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Adductors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Glute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Medius/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Minimus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Piriformis/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External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Rotators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Combinations?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06606" y="472757"/>
            <a:ext cx="55257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FFC000"/>
                </a:solidFill>
              </a:rPr>
              <a:t>Proprioceptive</a:t>
            </a:r>
            <a:r>
              <a:rPr spc="-40" dirty="0">
                <a:solidFill>
                  <a:srgbClr val="FFC000"/>
                </a:solidFill>
              </a:rPr>
              <a:t> </a:t>
            </a:r>
            <a:r>
              <a:rPr spc="-10" dirty="0">
                <a:solidFill>
                  <a:srgbClr val="FFC000"/>
                </a:solidFill>
              </a:rPr>
              <a:t>exercises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4587875" cy="17780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SL/DL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Balance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Eyes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open/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closed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Can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they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tolerate</a:t>
            </a:r>
            <a:r>
              <a:rPr sz="3200" spc="-1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WBing?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0"/>
              </a:spcBef>
            </a:pPr>
            <a:r>
              <a:rPr dirty="0"/>
              <a:t>Other</a:t>
            </a:r>
            <a:r>
              <a:rPr spc="-100" dirty="0"/>
              <a:t> </a:t>
            </a:r>
            <a:r>
              <a:rPr dirty="0"/>
              <a:t>Joint/</a:t>
            </a:r>
            <a:r>
              <a:rPr spc="50" dirty="0"/>
              <a:t> </a:t>
            </a:r>
            <a:r>
              <a:rPr dirty="0"/>
              <a:t>CV</a:t>
            </a:r>
            <a:r>
              <a:rPr spc="-90" dirty="0"/>
              <a:t> </a:t>
            </a:r>
            <a:r>
              <a:rPr spc="-10" dirty="0"/>
              <a:t>exercises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6464935" cy="17780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Arms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only/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Legs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only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Joints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above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below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Functional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exercise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sport/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activity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65300" y="571500"/>
            <a:ext cx="5626100" cy="406400"/>
            <a:chOff x="1765300" y="571500"/>
            <a:chExt cx="5626100" cy="406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65300" y="571500"/>
              <a:ext cx="5626100" cy="4064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73305" y="572667"/>
              <a:ext cx="5572968" cy="36393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5938" y="1569721"/>
            <a:ext cx="9779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Active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3138" y="1849121"/>
            <a:ext cx="10375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15-</a:t>
            </a:r>
            <a:r>
              <a:rPr sz="1500" spc="-10" dirty="0">
                <a:latin typeface="Times New Roman"/>
                <a:cs typeface="Times New Roman"/>
              </a:rPr>
              <a:t>30sec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0416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4-5</a:t>
            </a:r>
            <a:r>
              <a:rPr sz="1500" spc="15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5938" y="2306321"/>
            <a:ext cx="1054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Passive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3138" y="2573021"/>
            <a:ext cx="10375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15-</a:t>
            </a:r>
            <a:r>
              <a:rPr sz="1500" spc="-10" dirty="0">
                <a:latin typeface="Times New Roman"/>
                <a:cs typeface="Times New Roman"/>
              </a:rPr>
              <a:t>30sec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0416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4-5</a:t>
            </a:r>
            <a:r>
              <a:rPr sz="1500" spc="15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5938" y="3030221"/>
            <a:ext cx="1308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Prolonged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93138" y="3309621"/>
            <a:ext cx="13887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Up</a:t>
            </a:r>
            <a:r>
              <a:rPr sz="1500" spc="-3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to</a:t>
            </a:r>
            <a:r>
              <a:rPr sz="1500" spc="70" dirty="0">
                <a:latin typeface="Times New Roman"/>
                <a:cs typeface="Times New Roman"/>
              </a:rPr>
              <a:t> </a:t>
            </a:r>
            <a:r>
              <a:rPr sz="1500" spc="-10" dirty="0">
                <a:latin typeface="Times New Roman"/>
                <a:cs typeface="Times New Roman"/>
              </a:rPr>
              <a:t>20mins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0416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3min </a:t>
            </a:r>
            <a:r>
              <a:rPr sz="1500" spc="-10" dirty="0">
                <a:latin typeface="Times New Roman"/>
                <a:cs typeface="Times New Roman"/>
              </a:rPr>
              <a:t>if</a:t>
            </a:r>
            <a:r>
              <a:rPr sz="1500" spc="-4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FWB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61058" y="1569720"/>
            <a:ext cx="135763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Isometric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18258" y="1874520"/>
            <a:ext cx="2997200" cy="1112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20º</a:t>
            </a:r>
            <a:r>
              <a:rPr sz="1800" spc="-1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Intervals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P+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free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range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tabLst>
                <a:tab pos="30416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5-6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sec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hold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(ease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&amp;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off)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10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reps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tabLst>
                <a:tab pos="30416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10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sec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rest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per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rep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61058" y="2966720"/>
            <a:ext cx="278003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Concentric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-10" dirty="0">
                <a:latin typeface="Times New Roman"/>
                <a:cs typeface="Times New Roman"/>
              </a:rPr>
              <a:t> Eccentric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Strength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Endurance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475458" y="3550920"/>
            <a:ext cx="1983105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Up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to</a:t>
            </a:r>
            <a:r>
              <a:rPr sz="1500" spc="9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3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sets</a:t>
            </a:r>
            <a:r>
              <a:rPr sz="1500" spc="-4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25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30sec</a:t>
            </a:r>
            <a:r>
              <a:rPr sz="1500" spc="10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recovery</a:t>
            </a:r>
            <a:r>
              <a:rPr sz="1500" spc="-2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per</a:t>
            </a:r>
            <a:r>
              <a:rPr sz="1500" spc="60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set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&lt;67%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1RM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18258" y="4236720"/>
            <a:ext cx="2520950" cy="1206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3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Strength</a:t>
            </a:r>
            <a:endParaRPr sz="1800">
              <a:latin typeface="Times New Roman"/>
              <a:cs typeface="Times New Roman"/>
            </a:endParaRPr>
          </a:p>
          <a:p>
            <a:pPr marL="469900">
              <a:lnSpc>
                <a:spcPts val="177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2-6</a:t>
            </a:r>
            <a:r>
              <a:rPr sz="1500" spc="15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sets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6</a:t>
            </a:r>
            <a:r>
              <a:rPr sz="1500" spc="-35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spc="-20" dirty="0">
                <a:latin typeface="Times New Roman"/>
                <a:cs typeface="Times New Roman"/>
              </a:rPr>
              <a:t>•85%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1RM</a:t>
            </a:r>
            <a:r>
              <a:rPr sz="1500" spc="4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•2-5min</a:t>
            </a:r>
            <a:r>
              <a:rPr sz="1500" spc="35" dirty="0">
                <a:latin typeface="Times New Roman"/>
                <a:cs typeface="Times New Roman"/>
              </a:rPr>
              <a:t> </a:t>
            </a:r>
            <a:r>
              <a:rPr sz="1500" spc="-10" dirty="0">
                <a:latin typeface="Times New Roman"/>
                <a:cs typeface="Times New Roman"/>
              </a:rPr>
              <a:t>recovery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5400" y="1003300"/>
            <a:ext cx="9080500" cy="609600"/>
            <a:chOff x="25400" y="1003300"/>
            <a:chExt cx="9080500" cy="609600"/>
          </a:xfrm>
        </p:grpSpPr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5400" y="1016000"/>
              <a:ext cx="4533900" cy="5969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3600" y="1143000"/>
              <a:ext cx="2832100" cy="39370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5250" y="1060450"/>
              <a:ext cx="4394200" cy="45720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95250" y="1060450"/>
              <a:ext cx="4394200" cy="457200"/>
            </a:xfrm>
            <a:custGeom>
              <a:avLst/>
              <a:gdLst/>
              <a:ahLst/>
              <a:cxnLst/>
              <a:rect l="l" t="t" r="r" b="b"/>
              <a:pathLst>
                <a:path w="4394200" h="457200">
                  <a:moveTo>
                    <a:pt x="0" y="0"/>
                  </a:moveTo>
                  <a:lnTo>
                    <a:pt x="4394200" y="0"/>
                  </a:lnTo>
                  <a:lnTo>
                    <a:pt x="43942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01700" y="1143000"/>
              <a:ext cx="2768600" cy="3429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19600" y="1003300"/>
              <a:ext cx="4686300" cy="59690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876800" y="1130300"/>
              <a:ext cx="3771900" cy="39370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489450" y="1047750"/>
              <a:ext cx="4546600" cy="457200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4489450" y="1047750"/>
              <a:ext cx="4546600" cy="457200"/>
            </a:xfrm>
            <a:custGeom>
              <a:avLst/>
              <a:gdLst/>
              <a:ahLst/>
              <a:cxnLst/>
              <a:rect l="l" t="t" r="r" b="b"/>
              <a:pathLst>
                <a:path w="4546600" h="457200">
                  <a:moveTo>
                    <a:pt x="0" y="0"/>
                  </a:moveTo>
                  <a:lnTo>
                    <a:pt x="4546600" y="0"/>
                  </a:lnTo>
                  <a:lnTo>
                    <a:pt x="45466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902200" y="1143000"/>
              <a:ext cx="3708400" cy="330200"/>
            </a:xfrm>
            <a:prstGeom prst="rect">
              <a:avLst/>
            </a:prstGeom>
          </p:spPr>
        </p:pic>
      </p:grpSp>
      <p:grpSp>
        <p:nvGrpSpPr>
          <p:cNvPr id="27" name="object 27"/>
          <p:cNvGrpSpPr/>
          <p:nvPr/>
        </p:nvGrpSpPr>
        <p:grpSpPr>
          <a:xfrm>
            <a:off x="12700" y="3873500"/>
            <a:ext cx="4546600" cy="1130300"/>
            <a:chOff x="12700" y="3873500"/>
            <a:chExt cx="4546600" cy="1130300"/>
          </a:xfrm>
        </p:grpSpPr>
        <p:pic>
          <p:nvPicPr>
            <p:cNvPr id="28" name="object 2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5400" y="3873500"/>
              <a:ext cx="4533900" cy="59690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219200" y="3975100"/>
              <a:ext cx="2146300" cy="4572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95250" y="3917949"/>
              <a:ext cx="4394200" cy="457200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95250" y="3917950"/>
              <a:ext cx="4394200" cy="457200"/>
            </a:xfrm>
            <a:custGeom>
              <a:avLst/>
              <a:gdLst/>
              <a:ahLst/>
              <a:cxnLst/>
              <a:rect l="l" t="t" r="r" b="b"/>
              <a:pathLst>
                <a:path w="4394200" h="457200">
                  <a:moveTo>
                    <a:pt x="0" y="0"/>
                  </a:moveTo>
                  <a:lnTo>
                    <a:pt x="4394200" y="0"/>
                  </a:lnTo>
                  <a:lnTo>
                    <a:pt x="43942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98B95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270000" y="4013200"/>
              <a:ext cx="2044700" cy="342900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302594" y="4039649"/>
              <a:ext cx="1968947" cy="27176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2700" y="4394200"/>
              <a:ext cx="4533900" cy="609600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82550" y="4438650"/>
              <a:ext cx="4394200" cy="469900"/>
            </a:xfrm>
            <a:custGeom>
              <a:avLst/>
              <a:gdLst/>
              <a:ahLst/>
              <a:cxnLst/>
              <a:rect l="l" t="t" r="r" b="b"/>
              <a:pathLst>
                <a:path w="4394200" h="469900">
                  <a:moveTo>
                    <a:pt x="4394200" y="0"/>
                  </a:moveTo>
                  <a:lnTo>
                    <a:pt x="0" y="0"/>
                  </a:lnTo>
                  <a:lnTo>
                    <a:pt x="0" y="469900"/>
                  </a:lnTo>
                  <a:lnTo>
                    <a:pt x="4394200" y="469900"/>
                  </a:lnTo>
                  <a:lnTo>
                    <a:pt x="4394200" y="0"/>
                  </a:lnTo>
                  <a:close/>
                </a:path>
              </a:pathLst>
            </a:custGeom>
            <a:solidFill>
              <a:srgbClr val="D7E4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2550" y="4438650"/>
              <a:ext cx="4394200" cy="469900"/>
            </a:xfrm>
            <a:custGeom>
              <a:avLst/>
              <a:gdLst/>
              <a:ahLst/>
              <a:cxnLst/>
              <a:rect l="l" t="t" r="r" b="b"/>
              <a:pathLst>
                <a:path w="4394200" h="469900">
                  <a:moveTo>
                    <a:pt x="0" y="0"/>
                  </a:moveTo>
                  <a:lnTo>
                    <a:pt x="4394200" y="0"/>
                  </a:lnTo>
                  <a:lnTo>
                    <a:pt x="4394200" y="469900"/>
                  </a:lnTo>
                  <a:lnTo>
                    <a:pt x="0" y="4699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98B95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66700" y="4533900"/>
              <a:ext cx="4051300" cy="292100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91611" y="4566892"/>
              <a:ext cx="3975149" cy="21118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755900" y="571500"/>
            <a:ext cx="3606800" cy="406400"/>
            <a:chOff x="2755900" y="571500"/>
            <a:chExt cx="3606800" cy="406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55900" y="571500"/>
              <a:ext cx="3606800" cy="4064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63161" y="572667"/>
              <a:ext cx="3561059" cy="36393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09" y="1006284"/>
            <a:ext cx="6833870" cy="71120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4965" marR="5080" indent="-342900">
              <a:lnSpc>
                <a:spcPts val="24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Discuss</a:t>
            </a:r>
            <a:r>
              <a:rPr sz="2500" spc="-3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exercises</a:t>
            </a:r>
            <a:r>
              <a:rPr sz="2500" spc="10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15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the</a:t>
            </a:r>
            <a:r>
              <a:rPr sz="2500" spc="5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following</a:t>
            </a:r>
            <a:r>
              <a:rPr sz="2500" spc="-10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conditions</a:t>
            </a:r>
            <a:r>
              <a:rPr sz="2500" spc="-13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(see </a:t>
            </a:r>
            <a:r>
              <a:rPr sz="2500" spc="-10" dirty="0">
                <a:latin typeface="Times New Roman"/>
                <a:cs typeface="Times New Roman"/>
              </a:rPr>
              <a:t>overleaf):</a:t>
            </a:r>
            <a:endParaRPr sz="25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0"/>
          <a:ext cx="8273415" cy="333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9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4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18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Active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Passive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Mobility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Mobility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81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Strength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Strength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Strength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Strength</a:t>
                      </a:r>
                      <a:r>
                        <a:rPr sz="18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Proprio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11400" y="571500"/>
            <a:ext cx="4508500" cy="406400"/>
            <a:chOff x="2311400" y="571500"/>
            <a:chExt cx="4508500" cy="406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11400" y="571500"/>
              <a:ext cx="4508500" cy="4064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16594" y="572667"/>
              <a:ext cx="4464793" cy="364678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09" y="985964"/>
            <a:ext cx="7191375" cy="42164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solidFill>
                  <a:srgbClr val="FF0000"/>
                </a:solidFill>
                <a:latin typeface="Arial"/>
                <a:cs typeface="Arial"/>
              </a:rPr>
              <a:t>•</a:t>
            </a:r>
            <a:r>
              <a:rPr sz="3200" dirty="0">
                <a:solidFill>
                  <a:srgbClr val="FF0000"/>
                </a:solidFill>
                <a:latin typeface="Arial"/>
                <a:cs typeface="Arial"/>
              </a:rPr>
              <a:t>	</a:t>
            </a:r>
            <a:r>
              <a:rPr sz="3200" dirty="0">
                <a:solidFill>
                  <a:srgbClr val="FF0000"/>
                </a:solidFill>
                <a:latin typeface="Times New Roman"/>
                <a:cs typeface="Times New Roman"/>
              </a:rPr>
              <a:t>Tendinopathy</a:t>
            </a:r>
            <a:r>
              <a:rPr sz="3200" spc="-19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0000"/>
                </a:solidFill>
                <a:latin typeface="Times New Roman"/>
                <a:cs typeface="Times New Roman"/>
              </a:rPr>
              <a:t>(Adductor)</a:t>
            </a:r>
            <a:endParaRPr sz="3200">
              <a:latin typeface="Times New Roman"/>
              <a:cs typeface="Times New Roman"/>
            </a:endParaRPr>
          </a:p>
          <a:p>
            <a:pPr marL="354965" marR="5080" indent="-342900">
              <a:lnSpc>
                <a:spcPts val="35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solidFill>
                  <a:srgbClr val="00B050"/>
                </a:solidFill>
                <a:latin typeface="Arial"/>
                <a:cs typeface="Arial"/>
              </a:rPr>
              <a:t>•</a:t>
            </a:r>
            <a:r>
              <a:rPr sz="3200" dirty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r>
              <a:rPr sz="3200" dirty="0">
                <a:solidFill>
                  <a:srgbClr val="00B050"/>
                </a:solidFill>
                <a:latin typeface="Times New Roman"/>
                <a:cs typeface="Times New Roman"/>
              </a:rPr>
              <a:t>Labral</a:t>
            </a:r>
            <a:r>
              <a:rPr sz="3200" spc="20" dirty="0">
                <a:solidFill>
                  <a:srgbClr val="00B050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00B050"/>
                </a:solidFill>
                <a:latin typeface="Times New Roman"/>
                <a:cs typeface="Times New Roman"/>
              </a:rPr>
              <a:t>Pathology</a:t>
            </a:r>
            <a:r>
              <a:rPr sz="3200" spc="-80" dirty="0">
                <a:solidFill>
                  <a:srgbClr val="00B050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00B050"/>
                </a:solidFill>
                <a:latin typeface="Times New Roman"/>
                <a:cs typeface="Times New Roman"/>
              </a:rPr>
              <a:t>–</a:t>
            </a:r>
            <a:r>
              <a:rPr sz="3200" spc="25" dirty="0">
                <a:solidFill>
                  <a:srgbClr val="00B050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00B050"/>
                </a:solidFill>
                <a:latin typeface="Times New Roman"/>
                <a:cs typeface="Times New Roman"/>
              </a:rPr>
              <a:t>requiring</a:t>
            </a:r>
            <a:r>
              <a:rPr sz="3200" spc="25" dirty="0">
                <a:solidFill>
                  <a:srgbClr val="00B050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00B050"/>
                </a:solidFill>
                <a:latin typeface="Times New Roman"/>
                <a:cs typeface="Times New Roman"/>
              </a:rPr>
              <a:t>arthroscopic surgery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Trochanteric/Gluteal/Pectineal</a:t>
            </a:r>
            <a:r>
              <a:rPr sz="3200" spc="-1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Bursitis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solidFill>
                  <a:srgbClr val="FFC000"/>
                </a:solidFill>
                <a:latin typeface="Arial"/>
                <a:cs typeface="Arial"/>
              </a:rPr>
              <a:t>•</a:t>
            </a:r>
            <a:r>
              <a:rPr sz="3200" dirty="0">
                <a:solidFill>
                  <a:srgbClr val="FFC000"/>
                </a:solidFill>
                <a:latin typeface="Arial"/>
                <a:cs typeface="Arial"/>
              </a:rPr>
              <a:t>	</a:t>
            </a:r>
            <a:r>
              <a:rPr sz="3200" dirty="0">
                <a:solidFill>
                  <a:srgbClr val="FFC000"/>
                </a:solidFill>
                <a:latin typeface="Times New Roman"/>
                <a:cs typeface="Times New Roman"/>
              </a:rPr>
              <a:t>Hip</a:t>
            </a:r>
            <a:r>
              <a:rPr sz="3200" spc="-5" dirty="0">
                <a:solidFill>
                  <a:srgbClr val="FFC000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C000"/>
                </a:solidFill>
                <a:latin typeface="Times New Roman"/>
                <a:cs typeface="Times New Roman"/>
              </a:rPr>
              <a:t>Pointer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solidFill>
                  <a:srgbClr val="FF0000"/>
                </a:solidFill>
                <a:latin typeface="Arial"/>
                <a:cs typeface="Arial"/>
              </a:rPr>
              <a:t>•</a:t>
            </a:r>
            <a:r>
              <a:rPr sz="3200" dirty="0">
                <a:solidFill>
                  <a:srgbClr val="FF0000"/>
                </a:solidFill>
                <a:latin typeface="Arial"/>
                <a:cs typeface="Arial"/>
              </a:rPr>
              <a:t>	</a:t>
            </a:r>
            <a:r>
              <a:rPr sz="3200" dirty="0">
                <a:solidFill>
                  <a:srgbClr val="FF0000"/>
                </a:solidFill>
                <a:latin typeface="Times New Roman"/>
                <a:cs typeface="Times New Roman"/>
              </a:rPr>
              <a:t>Osteitis </a:t>
            </a:r>
            <a:r>
              <a:rPr sz="3200" spc="-20" dirty="0">
                <a:solidFill>
                  <a:srgbClr val="FF0000"/>
                </a:solidFill>
                <a:latin typeface="Times New Roman"/>
                <a:cs typeface="Times New Roman"/>
              </a:rPr>
              <a:t>Pubis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solidFill>
                  <a:srgbClr val="00B050"/>
                </a:solidFill>
                <a:latin typeface="Arial"/>
                <a:cs typeface="Arial"/>
              </a:rPr>
              <a:t>•</a:t>
            </a:r>
            <a:r>
              <a:rPr sz="3200" dirty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r>
              <a:rPr sz="3200" dirty="0">
                <a:solidFill>
                  <a:srgbClr val="00B050"/>
                </a:solidFill>
                <a:latin typeface="Times New Roman"/>
                <a:cs typeface="Times New Roman"/>
              </a:rPr>
              <a:t>Adductor/ Flexor</a:t>
            </a:r>
            <a:r>
              <a:rPr sz="3200" spc="-65" dirty="0">
                <a:solidFill>
                  <a:srgbClr val="00B050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00B050"/>
                </a:solidFill>
                <a:latin typeface="Times New Roman"/>
                <a:cs typeface="Times New Roman"/>
              </a:rPr>
              <a:t>Strain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Referred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Pain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–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Gluteal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region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806700" y="571500"/>
            <a:ext cx="3505200" cy="508000"/>
            <a:chOff x="2806700" y="571500"/>
            <a:chExt cx="3505200" cy="50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806700" y="571500"/>
              <a:ext cx="3505200" cy="50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13961" y="572915"/>
              <a:ext cx="3459459" cy="46637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09" y="1031684"/>
            <a:ext cx="7166609" cy="9017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marR="5080" indent="-342900">
              <a:lnSpc>
                <a:spcPts val="33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What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adjuncts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could</a:t>
            </a:r>
            <a:r>
              <a:rPr sz="3000" spc="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-1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used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improve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the </a:t>
            </a:r>
            <a:r>
              <a:rPr sz="3000" dirty="0">
                <a:latin typeface="Times New Roman"/>
                <a:cs typeface="Times New Roman"/>
              </a:rPr>
              <a:t>clients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condition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(e.g.</a:t>
            </a:r>
            <a:r>
              <a:rPr sz="3000" spc="-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hockey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balling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glute)?</a:t>
            </a:r>
            <a:endParaRPr sz="30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0"/>
          <a:ext cx="8273415" cy="29845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9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4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18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Adjuncts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Prescription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Benefit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87500" y="571500"/>
            <a:ext cx="1079500" cy="406400"/>
            <a:chOff x="1587500" y="571500"/>
            <a:chExt cx="1079500" cy="406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87500" y="571500"/>
              <a:ext cx="1079500" cy="4064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90991" y="580604"/>
              <a:ext cx="1030882" cy="355996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2730500" y="762000"/>
            <a:ext cx="215900" cy="114300"/>
            <a:chOff x="2730500" y="762000"/>
            <a:chExt cx="215900" cy="11430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30500" y="762000"/>
              <a:ext cx="215900" cy="1143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747087" y="780927"/>
              <a:ext cx="144780" cy="51435"/>
            </a:xfrm>
            <a:custGeom>
              <a:avLst/>
              <a:gdLst/>
              <a:ahLst/>
              <a:cxnLst/>
              <a:rect l="l" t="t" r="r" b="b"/>
              <a:pathLst>
                <a:path w="144780" h="51434">
                  <a:moveTo>
                    <a:pt x="144611" y="0"/>
                  </a:moveTo>
                  <a:lnTo>
                    <a:pt x="0" y="0"/>
                  </a:lnTo>
                  <a:lnTo>
                    <a:pt x="0" y="51345"/>
                  </a:lnTo>
                  <a:lnTo>
                    <a:pt x="144611" y="51345"/>
                  </a:lnTo>
                  <a:lnTo>
                    <a:pt x="144611" y="0"/>
                  </a:lnTo>
                  <a:close/>
                </a:path>
              </a:pathLst>
            </a:custGeom>
            <a:solidFill>
              <a:srgbClr val="00B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747088" y="780927"/>
              <a:ext cx="144780" cy="51435"/>
            </a:xfrm>
            <a:custGeom>
              <a:avLst/>
              <a:gdLst/>
              <a:ahLst/>
              <a:cxnLst/>
              <a:rect l="l" t="t" r="r" b="b"/>
              <a:pathLst>
                <a:path w="144780" h="51434">
                  <a:moveTo>
                    <a:pt x="0" y="0"/>
                  </a:moveTo>
                  <a:lnTo>
                    <a:pt x="144611" y="0"/>
                  </a:lnTo>
                  <a:lnTo>
                    <a:pt x="144611" y="51345"/>
                  </a:lnTo>
                  <a:lnTo>
                    <a:pt x="0" y="5134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3035300" y="571500"/>
            <a:ext cx="4508500" cy="406400"/>
            <a:chOff x="3035300" y="571500"/>
            <a:chExt cx="4508500" cy="406400"/>
          </a:xfrm>
        </p:grpSpPr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035300" y="571500"/>
              <a:ext cx="4508500" cy="4064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40527" y="572667"/>
              <a:ext cx="4464795" cy="364678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696709" y="1082484"/>
            <a:ext cx="7315200" cy="14909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4965" marR="5080" indent="-342900">
              <a:lnSpc>
                <a:spcPct val="100299"/>
              </a:lnSpc>
              <a:spcBef>
                <a:spcPts val="8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each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conditions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ensure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 </a:t>
            </a:r>
            <a:r>
              <a:rPr sz="3200" spc="-25" dirty="0">
                <a:latin typeface="Times New Roman"/>
                <a:cs typeface="Times New Roman"/>
              </a:rPr>
              <a:t>you </a:t>
            </a:r>
            <a:r>
              <a:rPr sz="3200" dirty="0">
                <a:latin typeface="Times New Roman"/>
                <a:cs typeface="Times New Roman"/>
              </a:rPr>
              <a:t>have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good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working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knowledge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spc="-10" dirty="0">
                <a:latin typeface="Times New Roman"/>
                <a:cs typeface="Times New Roman"/>
              </a:rPr>
              <a:t>pathology,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maybe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tested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next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week.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1581238-156C-4EA8-9E16-91217A6825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81783A-3E84-4035-A5FF-2BBB013085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1EAB403-9419-4EA0-A9C9-C6E0FD53612E}">
  <ds:schemaRefs>
    <ds:schemaRef ds:uri="http://schemas.microsoft.com/office/2006/metadata/properties"/>
    <ds:schemaRef ds:uri="http://purl.org/dc/terms/"/>
    <ds:schemaRef ds:uri="http://purl.org/dc/dcmitype/"/>
    <ds:schemaRef ds:uri="d1ca41dc-05f3-4340-86ae-42a3158c68b4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0c664b51-63af-4b9d-8d70-3880ca420fc4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636</Words>
  <Application>Microsoft Office PowerPoint</Application>
  <PresentationFormat>On-screen Show (4:3)</PresentationFormat>
  <Paragraphs>141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Calibri</vt:lpstr>
      <vt:lpstr>Times New Roman</vt:lpstr>
      <vt:lpstr>Arial</vt:lpstr>
      <vt:lpstr>Office Theme</vt:lpstr>
      <vt:lpstr>BMST5003 Hip Early and I/M Rehabilitation</vt:lpstr>
      <vt:lpstr>Learning Outcomes</vt:lpstr>
      <vt:lpstr>Hip Rehab Considerations</vt:lpstr>
      <vt:lpstr>Open and Closed Pack Positions</vt:lpstr>
      <vt:lpstr>Hip Pathologies - Anterior</vt:lpstr>
      <vt:lpstr>Hip Pathologies - Posterior</vt:lpstr>
      <vt:lpstr>The Basics</vt:lpstr>
      <vt:lpstr>The Basics</vt:lpstr>
      <vt:lpstr>The Basics</vt:lpstr>
      <vt:lpstr>Joint ROM exercises</vt:lpstr>
      <vt:lpstr>Soft Tissue Stretching exercises</vt:lpstr>
      <vt:lpstr>Strengthening exercises</vt:lpstr>
      <vt:lpstr>Proprioceptive exercises</vt:lpstr>
      <vt:lpstr>Other Joint/ CV exercises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 Hip Early and I/M Rehabilitation</dc:title>
  <cp:lastModifiedBy>Kerry Nicholas</cp:lastModifiedBy>
  <cp:revision>1</cp:revision>
  <dcterms:created xsi:type="dcterms:W3CDTF">2022-10-26T11:39:12Z</dcterms:created>
  <dcterms:modified xsi:type="dcterms:W3CDTF">2022-10-26T11:40:40Z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