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121960-2C26-41F6-A6FA-836F88E5CC17}" v="113" dt="2026-06-13T14:05:04.3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0613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examines the reasons for stagnation of sales in Basil's Bakery, my name is [insert name] and good morning. Basil's Bakery is a stand-alone independent artisan bakery in a retail park in Coventry. It's not just about describing the issue, but also about diagnosing the issue as to why sales are lower than the 2019 level. There are two problem solving tools that I will use which are structured: PESTEL analysis and Fishbone diagram. These are the instruments that can differentiate outside pressures on businesses from the internal shortcomings in operations. At the end, I will sum up the results and provide the principal reasons that determine the future viability of Basil's Bakery.</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provides background and structure to the case. Basil's Bakery first opened in 2015, and initially saw year-over-year sales growth. But, in 2020, the lockdown period caused sales to plummet. Sales did improve later, but not to the level that were recorded in 2019. Since 2023, sales have been approximately 25% lower than 2019, which is the average for the three years. This underperformance is, therefore, explored in the presentation. I will start by describing the problem, followed by PESTEL analysis, followed by Fishbone diagram (root cause analysis) and finally give the key findings.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primary issue is Basil's bakery is struggling with sales which have not improved. Not due to any one thing, but several connected problems. The retail park looks emptier than it did, as do shops around it with less traffic of customers. The loss of jobs for some loyal customers, who had worked in the retail park, and office workers who are working from home on some days. Rent, utilities, insurance and organic stock are additional costs that are challenges to basil. Meanwhile, customers are demanding delivery and pre-ordering which Basil is unable to do effectively at peak times.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PESTEL analysis is beneficial because it looks at the larger environment that a business operates in. It takes into consideration the political, economical, social, technological, environmental and legal factors. Because for Basil's bakery, there are a number of issues that emerge beyond their control, such as decreased retail traffic, hybrid working, and increased costs. The positive thing about PESTEL is that it offers a framework for structuring and comprehending these pressures and how they affect their business. But it has the problem that it only recognises the external issues and doesn't automatically tell Basil what solution to use and how to implement it.</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is an application of PESTEL to Basil's Bakery. The shop is impacted politically by the trading conditions and business rates after lockdown. Economically, these increased expenses of rent, utilities, insurance and ingredients cut into profit. Socially, the behaviour of customers has changed, as less people visit the retail park and more offices workers work at home. Basil's technology features are not well established and they don't have an online ordering system or delivery system to make it a convenience for customers. Organically grown produce is more susceptible to failure, so stocks are also uncertain. Basil still has compliance pressures as he is legally required to comply with food safety, insurance and employment obligations.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Customer access, footfall and cost inflation are the most significant outside factors. As the retail park becomes less busy, so fewer people will be tempted to make impulse buys and fewer lunchtime visitors will come in. Hybrid working decreases the number of office workers that goes to the bakery daily. This also results in employees who used to shop at the stores being taken away and no longer making regular trips. Meanwhile, the costs continue to rise, making it difficult for Basil to sustain margins if they are not able to pass on the increased costs. Also, this delivery-pre-order mismatch is very problematic as customers are demanding convenience. Thus operating model has not adapted sufficiently to the external environment, which Basil is.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Fishbone diagram is helpful as it concentrates on root cause analysis. It is not just about stating that sales are low, but why is the problem occurring? The main problem is written in the head of the fish, with the branches arranging the main causes. The factors for Basil are, people, process, place, technology, costs and supply. This tool is beneficial in that it illustrates the confluence of several problems that come together to form the sales problem. It is primarily qualitative, though, and Basil needs to back this up with other evidence – customer surveys, sales data and cost analysis before making any final decisions.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Fishbone Diagram illustrates the causes of the problem, which is that Basil's Bakery has been experiencing a decline in sales. When people are around, there are fewer employees committed to the retail job, and fewer office lunch eaters. Process conditions are not always favorable for Basil to be able to respond to phone orders, and there can be some delay in service or service may not be provided at all. The retail park doesn't have the same appeal in terms of customer traffic and it is quieter, as the units are vacant. Technology: There is no system for ordering online or delivery. In costs, rent, utilities, rates and insurance is on the rise. It is not a certainty that the prices of organic products will be stable under supply. All these reasons put together account for the fact that sales figures are around 25% lower than those realized in 2019.</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Key finding are that Basil's Bakery is experiencing external and internal factors that are stagnating the business. The most significant external factors are declining footfall, retail park decline and hybrid working. These decrease the amount of persons who are naturally passing the bakery. The biggest problem is the lack of delivery and pre-ordering service in the country. Customers have requested these services, however Basil has been unable to properly manage these services with a phone-based approach. Overheads are rising and organic stocks are uncertain, which adds to the risk. Thus, future decisions should be aimed at protecting the artisan quality of Basil which at the same time should increase convenience, reach and access to customers.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last slide of the presentation provides a list of the sources used to support the presentation. The assessment case study contains the essential information on Basil's Bakery, such as its position, number of customers, decreasing sales, increasing costs and restrictions on services. Johnson and colleagues recommend using PESTEL analysis and sources from quality management recommend the use of a Fishbone diagram as a root cause tool. Understanding the changes in customer </a:t>
            </a:r>
            <a:r>
              <a:rPr lang="en-US" dirty="0" err="1"/>
              <a:t>behaviour</a:t>
            </a:r>
            <a:r>
              <a:rPr lang="en-US" dirty="0"/>
              <a:t>, footfall and convenience expectations can be explained by reference to management literature in the retail sector. There are wider business context supported by current professional and statistical sources. The following details should be updated with the correct personal details before it's submitted: Placeholder student name, student number and lecturer details.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411480" y="6510528"/>
            <a:ext cx="11384280" cy="0"/>
          </a:xfrm>
          <a:prstGeom prst="line">
            <a:avLst/>
          </a:prstGeom>
          <a:noFill/>
          <a:ln w="12700">
            <a:solidFill>
              <a:srgbClr val="B4875A"/>
            </a:solidFill>
            <a:prstDash val="solid"/>
          </a:ln>
        </p:spPr>
        <p:txBody>
          <a:bodyPr/>
          <a:lstStyle/>
          <a:p>
            <a:endParaRPr lang="en-GB"/>
          </a:p>
        </p:txBody>
      </p:sp>
      <p:sp>
        <p:nvSpPr>
          <p:cNvPr id="3" name="Text 1"/>
          <p:cNvSpPr/>
          <p:nvPr/>
        </p:nvSpPr>
        <p:spPr>
          <a:xfrm>
            <a:off x="502920" y="6565392"/>
            <a:ext cx="5303520" cy="182880"/>
          </a:xfrm>
          <a:prstGeom prst="rect">
            <a:avLst/>
          </a:prstGeom>
          <a:noFill/>
          <a:ln/>
        </p:spPr>
        <p:txBody>
          <a:bodyPr wrap="square" rtlCol="0" anchor="ctr"/>
          <a:lstStyle/>
          <a:p>
            <a:pPr marL="0" indent="0">
              <a:buNone/>
            </a:pPr>
            <a:r>
              <a:rPr lang="en-US" sz="800" dirty="0">
                <a:solidFill>
                  <a:srgbClr val="6A5A4A"/>
                </a:solidFill>
                <a:latin typeface="Times New Roman" pitchFamily="34" charset="0"/>
                <a:ea typeface="Times New Roman" pitchFamily="34" charset="-122"/>
                <a:cs typeface="Times New Roman" pitchFamily="34" charset="-120"/>
              </a:rPr>
              <a:t>LCLM4004 | Problem Solving and Decision Making</a:t>
            </a:r>
            <a:endParaRPr lang="en-US" sz="800" dirty="0"/>
          </a:p>
        </p:txBody>
      </p:sp>
      <p:sp>
        <p:nvSpPr>
          <p:cNvPr id="25" name="Slide Number Placeholder 0"/>
          <p:cNvSpPr>
            <a:spLocks noGrp="1"/>
          </p:cNvSpPr>
          <p:nvPr>
            <p:ph type="sldNum" sz="quarter" idx="4294967295"/>
          </p:nvPr>
        </p:nvSpPr>
        <p:spPr>
          <a:xfrm>
            <a:off x="11201400" y="6537960"/>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A5A4A"/>
                </a:solidFill>
                <a:latin typeface="Times New Roman"/>
                <a:ea typeface="Times New Roman"/>
                <a:cs typeface="Times New Roman"/>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201400" y="6537960"/>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A5A4A"/>
                </a:solidFill>
                <a:latin typeface="Times New Roman"/>
                <a:ea typeface="Times New Roman"/>
                <a:cs typeface="Times New Roman"/>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4EBDD"/>
        </a:solidFill>
        <a:effectLst/>
      </p:bgPr>
    </p:bg>
    <p:spTree>
      <p:nvGrpSpPr>
        <p:cNvPr id="1" name=""/>
        <p:cNvGrpSpPr/>
        <p:nvPr/>
      </p:nvGrpSpPr>
      <p:grpSpPr>
        <a:xfrm>
          <a:off x="0" y="0"/>
          <a:ext cx="0" cy="0"/>
          <a:chOff x="0" y="0"/>
          <a:chExt cx="0" cy="0"/>
        </a:xfrm>
      </p:grpSpPr>
      <p:pic>
        <p:nvPicPr>
          <p:cNvPr id="2" name="Image 0" descr="/mnt/data/a_warm_bright_interior_of_a_bakery_café_scene_ph_batch_1.png"/>
          <p:cNvPicPr>
            <a:picLocks noChangeAspect="1"/>
          </p:cNvPicPr>
          <p:nvPr/>
        </p:nvPicPr>
        <p:blipFill>
          <a:blip r:embed="rId3"/>
          <a:stretch>
            <a:fillRect/>
          </a:stretch>
        </p:blipFill>
        <p:spPr>
          <a:xfrm>
            <a:off x="6446520" y="1051560"/>
            <a:ext cx="5166360" cy="3886200"/>
          </a:xfrm>
          <a:prstGeom prst="rect">
            <a:avLst/>
          </a:prstGeom>
        </p:spPr>
      </p:pic>
      <p:sp>
        <p:nvSpPr>
          <p:cNvPr id="3" name="Text 0"/>
          <p:cNvSpPr/>
          <p:nvPr/>
        </p:nvSpPr>
        <p:spPr>
          <a:xfrm>
            <a:off x="658368" y="1097280"/>
            <a:ext cx="5303520" cy="1463040"/>
          </a:xfrm>
          <a:prstGeom prst="rect">
            <a:avLst/>
          </a:prstGeom>
          <a:noFill/>
          <a:ln/>
        </p:spPr>
        <p:txBody>
          <a:bodyPr wrap="square" lIns="0" tIns="0" rIns="0" bIns="0" rtlCol="0" anchor="ctr">
            <a:normAutofit/>
          </a:bodyPr>
          <a:lstStyle/>
          <a:p>
            <a:pPr marL="0" indent="0">
              <a:buNone/>
            </a:pPr>
            <a:r>
              <a:rPr lang="en-US" sz="3300" b="1" dirty="0">
                <a:solidFill>
                  <a:srgbClr val="2F2118"/>
                </a:solidFill>
                <a:latin typeface="Times New Roman" pitchFamily="34" charset="0"/>
                <a:ea typeface="Times New Roman" pitchFamily="34" charset="-122"/>
                <a:cs typeface="Times New Roman" pitchFamily="34" charset="-120"/>
              </a:rPr>
              <a:t>Analysing the Causes of Sales Stagnation at Basil’s Bakery</a:t>
            </a:r>
            <a:endParaRPr lang="en-US" sz="3300" dirty="0"/>
          </a:p>
        </p:txBody>
      </p:sp>
      <p:sp>
        <p:nvSpPr>
          <p:cNvPr id="4" name="Text 1"/>
          <p:cNvSpPr/>
          <p:nvPr/>
        </p:nvSpPr>
        <p:spPr>
          <a:xfrm>
            <a:off x="676656" y="2788920"/>
            <a:ext cx="4389120" cy="320040"/>
          </a:xfrm>
          <a:prstGeom prst="rect">
            <a:avLst/>
          </a:prstGeom>
          <a:noFill/>
          <a:ln/>
        </p:spPr>
        <p:txBody>
          <a:bodyPr wrap="square" lIns="0" tIns="0" rIns="0" bIns="0" rtlCol="0" anchor="ctr"/>
          <a:lstStyle/>
          <a:p>
            <a:pPr marL="0" indent="0">
              <a:buNone/>
            </a:pPr>
            <a:r>
              <a:rPr lang="en-US" sz="1800" dirty="0">
                <a:solidFill>
                  <a:srgbClr val="7A4B2B"/>
                </a:solidFill>
                <a:latin typeface="Times New Roman" pitchFamily="34" charset="0"/>
                <a:ea typeface="Times New Roman" pitchFamily="34" charset="-122"/>
                <a:cs typeface="Times New Roman" pitchFamily="34" charset="-120"/>
              </a:rPr>
              <a:t>Individual Presentation | Component 1</a:t>
            </a:r>
            <a:endParaRPr lang="en-US" sz="1800" dirty="0"/>
          </a:p>
        </p:txBody>
      </p:sp>
      <p:sp>
        <p:nvSpPr>
          <p:cNvPr id="5" name="Shape 2"/>
          <p:cNvSpPr/>
          <p:nvPr/>
        </p:nvSpPr>
        <p:spPr>
          <a:xfrm>
            <a:off x="676656" y="3246120"/>
            <a:ext cx="4297680" cy="0"/>
          </a:xfrm>
          <a:prstGeom prst="line">
            <a:avLst/>
          </a:prstGeom>
          <a:noFill/>
          <a:ln w="25400">
            <a:solidFill>
              <a:srgbClr val="B4875A"/>
            </a:solidFill>
            <a:prstDash val="solid"/>
          </a:ln>
        </p:spPr>
        <p:txBody>
          <a:bodyPr/>
          <a:lstStyle/>
          <a:p>
            <a:endParaRPr lang="en-GB"/>
          </a:p>
        </p:txBody>
      </p:sp>
      <p:sp>
        <p:nvSpPr>
          <p:cNvPr id="6" name="Text 3"/>
          <p:cNvSpPr/>
          <p:nvPr/>
        </p:nvSpPr>
        <p:spPr>
          <a:xfrm>
            <a:off x="685800" y="3703320"/>
            <a:ext cx="4846320" cy="1280160"/>
          </a:xfrm>
          <a:prstGeom prst="rect">
            <a:avLst/>
          </a:prstGeom>
          <a:noFill/>
          <a:ln/>
        </p:spPr>
        <p:txBody>
          <a:bodyPr wrap="square" lIns="508" tIns="508" rIns="508" bIns="508" rtlCol="0" anchor="ctr">
            <a:noAutofit/>
          </a:bodyPr>
          <a:lstStyle/>
          <a:p>
            <a:pPr marL="0" indent="0">
              <a:lnSpc>
                <a:spcPct val="110000"/>
              </a:lnSpc>
              <a:buNone/>
            </a:pPr>
            <a:r>
              <a:rPr lang="en-US" dirty="0">
                <a:solidFill>
                  <a:srgbClr val="2F2118"/>
                </a:solidFill>
                <a:latin typeface="Times New Roman" pitchFamily="34" charset="0"/>
                <a:ea typeface="Times New Roman" pitchFamily="34" charset="-122"/>
                <a:cs typeface="Times New Roman" pitchFamily="34" charset="-120"/>
              </a:rPr>
              <a:t>Student Name: Renata Grudzien</a:t>
            </a:r>
          </a:p>
          <a:p>
            <a:pPr marL="0" indent="0">
              <a:lnSpc>
                <a:spcPct val="110000"/>
              </a:lnSpc>
              <a:buNone/>
            </a:pPr>
            <a:r>
              <a:rPr lang="en-US" dirty="0">
                <a:solidFill>
                  <a:srgbClr val="2F2118"/>
                </a:solidFill>
                <a:latin typeface="Times New Roman" pitchFamily="34" charset="0"/>
                <a:ea typeface="Times New Roman" pitchFamily="34" charset="-122"/>
                <a:cs typeface="Times New Roman" pitchFamily="34" charset="-120"/>
              </a:rPr>
              <a:t>Student Number: 2514195</a:t>
            </a:r>
          </a:p>
          <a:p>
            <a:pPr marL="0" indent="0">
              <a:lnSpc>
                <a:spcPct val="110000"/>
              </a:lnSpc>
              <a:buNone/>
            </a:pPr>
            <a:r>
              <a:rPr lang="en-US" dirty="0">
                <a:solidFill>
                  <a:srgbClr val="2F2118"/>
                </a:solidFill>
                <a:latin typeface="Times New Roman" pitchFamily="34" charset="0"/>
                <a:ea typeface="Times New Roman" pitchFamily="34" charset="-122"/>
                <a:cs typeface="Times New Roman" pitchFamily="34" charset="-120"/>
              </a:rPr>
              <a:t>Module Code: LCLM4004</a:t>
            </a:r>
            <a:endParaRPr lang="en-US" dirty="0"/>
          </a:p>
          <a:p>
            <a:pPr marL="0" indent="0">
              <a:lnSpc>
                <a:spcPct val="110000"/>
              </a:lnSpc>
              <a:buNone/>
            </a:pPr>
            <a:r>
              <a:rPr lang="en-US" dirty="0">
                <a:solidFill>
                  <a:srgbClr val="2F2118"/>
                </a:solidFill>
                <a:latin typeface="Times New Roman" pitchFamily="34" charset="0"/>
                <a:ea typeface="Times New Roman" pitchFamily="34" charset="-122"/>
                <a:cs typeface="Times New Roman" pitchFamily="34" charset="-120"/>
              </a:rPr>
              <a:t>Module: Problem Solving and Decision Making</a:t>
            </a:r>
            <a:endParaRPr lang="en-US" dirty="0"/>
          </a:p>
          <a:p>
            <a:pPr marL="0" indent="0">
              <a:lnSpc>
                <a:spcPct val="110000"/>
              </a:lnSpc>
              <a:buNone/>
            </a:pPr>
            <a:r>
              <a:rPr lang="en-US" dirty="0">
                <a:solidFill>
                  <a:srgbClr val="2F2118"/>
                </a:solidFill>
                <a:latin typeface="Times New Roman" pitchFamily="34" charset="0"/>
                <a:ea typeface="Times New Roman" pitchFamily="34" charset="-122"/>
                <a:cs typeface="Times New Roman" pitchFamily="34" charset="-120"/>
              </a:rPr>
              <a:t>Lecturer: Chung</a:t>
            </a:r>
            <a:endParaRPr lang="en-US" dirty="0"/>
          </a:p>
        </p:txBody>
      </p:sp>
      <p:sp>
        <p:nvSpPr>
          <p:cNvPr id="25" name="Slide Number Placeholder 0"/>
          <p:cNvSpPr>
            <a:spLocks noGrp="1"/>
          </p:cNvSpPr>
          <p:nvPr>
            <p:ph type="sldNum" sz="quarter" idx="4294967295"/>
          </p:nvPr>
        </p:nvSpPr>
        <p:spPr>
          <a:xfrm>
            <a:off x="11201400" y="6537960"/>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A5A4A"/>
                </a:solidFill>
                <a:latin typeface="Times New Roman"/>
                <a:ea typeface="Times New Roman"/>
                <a:cs typeface="Times New Roman"/>
              </a:defRPr>
            </a:lvl1pPr>
          </a:lstStyle>
          <a:p>
            <a:pPr algn="l"/>
            <a:fld id="{F7021451-1387-4CA6-816F-3879F97B5CBC}" type="slidenum">
              <a:rPr lang="en-US" b="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02920" y="228600"/>
            <a:ext cx="9875520" cy="347472"/>
          </a:xfrm>
          <a:prstGeom prst="rect">
            <a:avLst/>
          </a:prstGeom>
          <a:noFill/>
          <a:ln/>
        </p:spPr>
        <p:txBody>
          <a:bodyPr wrap="square" lIns="0" tIns="0" rIns="0" bIns="0" rtlCol="0" anchor="ctr"/>
          <a:lstStyle/>
          <a:p>
            <a:pPr marL="0" indent="0">
              <a:buNone/>
            </a:pPr>
            <a:r>
              <a:rPr lang="en-US" sz="2500" b="1" dirty="0">
                <a:solidFill>
                  <a:srgbClr val="2F2118"/>
                </a:solidFill>
                <a:latin typeface="Times New Roman" pitchFamily="34" charset="0"/>
                <a:ea typeface="Times New Roman" pitchFamily="34" charset="-122"/>
                <a:cs typeface="Times New Roman" pitchFamily="34" charset="-120"/>
              </a:rPr>
              <a:t>Presentation Structure and Case Overview</a:t>
            </a:r>
            <a:endParaRPr lang="en-US" sz="2500" dirty="0"/>
          </a:p>
        </p:txBody>
      </p:sp>
      <p:sp>
        <p:nvSpPr>
          <p:cNvPr id="4" name="Shape 2"/>
          <p:cNvSpPr/>
          <p:nvPr/>
        </p:nvSpPr>
        <p:spPr>
          <a:xfrm>
            <a:off x="502920" y="841248"/>
            <a:ext cx="11201400" cy="0"/>
          </a:xfrm>
          <a:prstGeom prst="line">
            <a:avLst/>
          </a:prstGeom>
          <a:noFill/>
          <a:ln w="15240">
            <a:solidFill>
              <a:srgbClr val="B4875A"/>
            </a:solidFill>
            <a:prstDash val="solid"/>
          </a:ln>
        </p:spPr>
        <p:txBody>
          <a:bodyPr/>
          <a:lstStyle/>
          <a:p>
            <a:endParaRPr lang="en-GB"/>
          </a:p>
        </p:txBody>
      </p:sp>
      <p:sp>
        <p:nvSpPr>
          <p:cNvPr id="6" name="Text 3"/>
          <p:cNvSpPr/>
          <p:nvPr/>
        </p:nvSpPr>
        <p:spPr>
          <a:xfrm>
            <a:off x="685800" y="1143000"/>
            <a:ext cx="5440680" cy="3977640"/>
          </a:xfrm>
          <a:prstGeom prst="rect">
            <a:avLst/>
          </a:prstGeom>
          <a:noFill/>
          <a:ln/>
        </p:spPr>
        <p:txBody>
          <a:bodyPr wrap="square" lIns="889" tIns="889" rIns="889" bIns="889" rtlCol="0" anchor="ctr">
            <a:normAutofit/>
          </a:bodyPr>
          <a:lstStyle/>
          <a:p>
            <a:pPr>
              <a:lnSpc>
                <a:spcPct val="115000"/>
              </a:lnSpc>
            </a:pPr>
            <a:r>
              <a:rPr lang="en-US" dirty="0">
                <a:solidFill>
                  <a:srgbClr val="2F2118"/>
                </a:solidFill>
                <a:latin typeface="Times New Roman" pitchFamily="34" charset="0"/>
                <a:ea typeface="Times New Roman" pitchFamily="34" charset="-122"/>
                <a:cs typeface="Times New Roman" pitchFamily="34" charset="-120"/>
              </a:rPr>
              <a:t>Basil’s Bakery is a small artisan bakery in a Coventry retail park.</a:t>
            </a:r>
            <a:endParaRPr lang="en-US" dirty="0"/>
          </a:p>
          <a:p>
            <a:pPr>
              <a:lnSpc>
                <a:spcPct val="115000"/>
              </a:lnSpc>
            </a:pPr>
            <a:r>
              <a:rPr lang="en-US" dirty="0">
                <a:solidFill>
                  <a:srgbClr val="2F2118"/>
                </a:solidFill>
                <a:latin typeface="Times New Roman" pitchFamily="34" charset="0"/>
                <a:ea typeface="Times New Roman" pitchFamily="34" charset="-122"/>
                <a:cs typeface="Times New Roman" pitchFamily="34" charset="-120"/>
              </a:rPr>
              <a:t>Sales grew after opening in 2015, but fell sharply during 2020 lockdown.</a:t>
            </a:r>
            <a:endParaRPr lang="en-US" dirty="0"/>
          </a:p>
          <a:p>
            <a:pPr>
              <a:lnSpc>
                <a:spcPct val="115000"/>
              </a:lnSpc>
            </a:pPr>
            <a:r>
              <a:rPr lang="en-US" dirty="0">
                <a:solidFill>
                  <a:srgbClr val="2F2118"/>
                </a:solidFill>
                <a:latin typeface="Times New Roman" pitchFamily="34" charset="0"/>
                <a:ea typeface="Times New Roman" pitchFamily="34" charset="-122"/>
                <a:cs typeface="Times New Roman" pitchFamily="34" charset="-120"/>
              </a:rPr>
              <a:t>Since 2023–2025, sales average 25% below the 2019 level.</a:t>
            </a:r>
            <a:endParaRPr lang="en-US" dirty="0"/>
          </a:p>
          <a:p>
            <a:pPr>
              <a:lnSpc>
                <a:spcPct val="115000"/>
              </a:lnSpc>
            </a:pPr>
            <a:r>
              <a:rPr lang="en-US" dirty="0">
                <a:solidFill>
                  <a:srgbClr val="2F2118"/>
                </a:solidFill>
                <a:latin typeface="Times New Roman" pitchFamily="34" charset="0"/>
                <a:ea typeface="Times New Roman" pitchFamily="34" charset="-122"/>
                <a:cs typeface="Times New Roman" pitchFamily="34" charset="-120"/>
              </a:rPr>
              <a:t>The presentation applies PESTEL and Fishbone tools to identify root causes.</a:t>
            </a:r>
            <a:endParaRPr lang="en-US" dirty="0"/>
          </a:p>
          <a:p>
            <a:pPr>
              <a:lnSpc>
                <a:spcPct val="115000"/>
              </a:lnSpc>
            </a:pPr>
            <a:r>
              <a:rPr lang="en-US" dirty="0">
                <a:solidFill>
                  <a:srgbClr val="2F2118"/>
                </a:solidFill>
                <a:latin typeface="Times New Roman" pitchFamily="34" charset="0"/>
                <a:ea typeface="Times New Roman" pitchFamily="34" charset="-122"/>
                <a:cs typeface="Times New Roman" pitchFamily="34" charset="-120"/>
              </a:rPr>
              <a:t>Key findings focus on footfall, costs, customer habits and service gaps.</a:t>
            </a:r>
            <a:endParaRPr lang="en-US" dirty="0"/>
          </a:p>
        </p:txBody>
      </p:sp>
      <p:sp>
        <p:nvSpPr>
          <p:cNvPr id="7" name="Shape 4"/>
          <p:cNvSpPr/>
          <p:nvPr/>
        </p:nvSpPr>
        <p:spPr>
          <a:xfrm>
            <a:off x="822960" y="5440680"/>
            <a:ext cx="347472" cy="347472"/>
          </a:xfrm>
          <a:prstGeom prst="ellipse">
            <a:avLst/>
          </a:prstGeom>
          <a:solidFill>
            <a:srgbClr val="7A4B2B"/>
          </a:solidFill>
          <a:ln w="12700">
            <a:solidFill>
              <a:srgbClr val="7A4B2B"/>
            </a:solidFill>
            <a:prstDash val="solid"/>
          </a:ln>
        </p:spPr>
        <p:txBody>
          <a:bodyPr/>
          <a:lstStyle/>
          <a:p>
            <a:endParaRPr lang="en-GB"/>
          </a:p>
        </p:txBody>
      </p:sp>
      <p:sp>
        <p:nvSpPr>
          <p:cNvPr id="8" name="Text 5"/>
          <p:cNvSpPr/>
          <p:nvPr/>
        </p:nvSpPr>
        <p:spPr>
          <a:xfrm>
            <a:off x="640080" y="5212080"/>
            <a:ext cx="822960" cy="228600"/>
          </a:xfrm>
          <a:prstGeom prst="rect">
            <a:avLst/>
          </a:prstGeom>
          <a:noFill/>
          <a:ln/>
        </p:spPr>
        <p:txBody>
          <a:bodyPr wrap="square" lIns="0" tIns="0" rIns="0" bIns="0" rtlCol="0" anchor="ctr"/>
          <a:lstStyle/>
          <a:p>
            <a:pPr marL="0" indent="0" algn="ctr">
              <a:buNone/>
            </a:pPr>
            <a:r>
              <a:rPr lang="en-US" sz="1100" b="1" dirty="0">
                <a:solidFill>
                  <a:srgbClr val="2F2118"/>
                </a:solidFill>
                <a:latin typeface="Times New Roman" pitchFamily="34" charset="0"/>
                <a:ea typeface="Times New Roman" pitchFamily="34" charset="-122"/>
                <a:cs typeface="Times New Roman" pitchFamily="34" charset="-120"/>
              </a:rPr>
              <a:t>2015</a:t>
            </a:r>
            <a:endParaRPr lang="en-US" sz="1100" dirty="0"/>
          </a:p>
        </p:txBody>
      </p:sp>
      <p:sp>
        <p:nvSpPr>
          <p:cNvPr id="9" name="Text 6"/>
          <p:cNvSpPr/>
          <p:nvPr/>
        </p:nvSpPr>
        <p:spPr>
          <a:xfrm>
            <a:off x="457200" y="6016752"/>
            <a:ext cx="1097280" cy="256032"/>
          </a:xfrm>
          <a:prstGeom prst="rect">
            <a:avLst/>
          </a:prstGeom>
          <a:noFill/>
          <a:ln/>
        </p:spPr>
        <p:txBody>
          <a:bodyPr wrap="square" lIns="0" tIns="0" rIns="0" bIns="0" rtlCol="0" anchor="ctr"/>
          <a:lstStyle/>
          <a:p>
            <a:pPr marL="0" indent="0" algn="ctr">
              <a:buNone/>
            </a:pPr>
            <a:r>
              <a:rPr lang="en-US" sz="900" dirty="0">
                <a:solidFill>
                  <a:srgbClr val="5C5C5C"/>
                </a:solidFill>
                <a:latin typeface="Times New Roman" pitchFamily="34" charset="0"/>
                <a:ea typeface="Times New Roman" pitchFamily="34" charset="-122"/>
                <a:cs typeface="Times New Roman" pitchFamily="34" charset="-120"/>
              </a:rPr>
              <a:t>Opened</a:t>
            </a:r>
            <a:endParaRPr lang="en-US" sz="900" dirty="0"/>
          </a:p>
        </p:txBody>
      </p:sp>
      <p:sp>
        <p:nvSpPr>
          <p:cNvPr id="10" name="Shape 7"/>
          <p:cNvSpPr/>
          <p:nvPr/>
        </p:nvSpPr>
        <p:spPr>
          <a:xfrm>
            <a:off x="1170432" y="5614416"/>
            <a:ext cx="950976" cy="0"/>
          </a:xfrm>
          <a:prstGeom prst="line">
            <a:avLst/>
          </a:prstGeom>
          <a:noFill/>
          <a:ln w="16510">
            <a:solidFill>
              <a:srgbClr val="B4875A"/>
            </a:solidFill>
            <a:prstDash val="solid"/>
          </a:ln>
        </p:spPr>
        <p:txBody>
          <a:bodyPr/>
          <a:lstStyle/>
          <a:p>
            <a:endParaRPr lang="en-GB"/>
          </a:p>
        </p:txBody>
      </p:sp>
      <p:sp>
        <p:nvSpPr>
          <p:cNvPr id="11" name="Shape 8"/>
          <p:cNvSpPr/>
          <p:nvPr/>
        </p:nvSpPr>
        <p:spPr>
          <a:xfrm>
            <a:off x="2148840" y="5440680"/>
            <a:ext cx="347472" cy="347472"/>
          </a:xfrm>
          <a:prstGeom prst="ellipse">
            <a:avLst/>
          </a:prstGeom>
          <a:solidFill>
            <a:srgbClr val="7A4B2B"/>
          </a:solidFill>
          <a:ln w="12700">
            <a:solidFill>
              <a:srgbClr val="7A4B2B"/>
            </a:solidFill>
            <a:prstDash val="solid"/>
          </a:ln>
        </p:spPr>
        <p:txBody>
          <a:bodyPr/>
          <a:lstStyle/>
          <a:p>
            <a:endParaRPr lang="en-GB"/>
          </a:p>
        </p:txBody>
      </p:sp>
      <p:sp>
        <p:nvSpPr>
          <p:cNvPr id="12" name="Text 9"/>
          <p:cNvSpPr/>
          <p:nvPr/>
        </p:nvSpPr>
        <p:spPr>
          <a:xfrm>
            <a:off x="1965960" y="5212080"/>
            <a:ext cx="822960" cy="228600"/>
          </a:xfrm>
          <a:prstGeom prst="rect">
            <a:avLst/>
          </a:prstGeom>
          <a:noFill/>
          <a:ln/>
        </p:spPr>
        <p:txBody>
          <a:bodyPr wrap="square" lIns="0" tIns="0" rIns="0" bIns="0" rtlCol="0" anchor="ctr"/>
          <a:lstStyle/>
          <a:p>
            <a:pPr marL="0" indent="0" algn="ctr">
              <a:buNone/>
            </a:pPr>
            <a:r>
              <a:rPr lang="en-US" sz="1100" b="1" dirty="0">
                <a:solidFill>
                  <a:srgbClr val="2F2118"/>
                </a:solidFill>
                <a:latin typeface="Times New Roman" pitchFamily="34" charset="0"/>
                <a:ea typeface="Times New Roman" pitchFamily="34" charset="-122"/>
                <a:cs typeface="Times New Roman" pitchFamily="34" charset="-120"/>
              </a:rPr>
              <a:t>2019</a:t>
            </a:r>
            <a:endParaRPr lang="en-US" sz="1100" dirty="0"/>
          </a:p>
        </p:txBody>
      </p:sp>
      <p:sp>
        <p:nvSpPr>
          <p:cNvPr id="13" name="Text 10"/>
          <p:cNvSpPr/>
          <p:nvPr/>
        </p:nvSpPr>
        <p:spPr>
          <a:xfrm>
            <a:off x="1783080" y="6016752"/>
            <a:ext cx="1097280" cy="256032"/>
          </a:xfrm>
          <a:prstGeom prst="rect">
            <a:avLst/>
          </a:prstGeom>
          <a:noFill/>
          <a:ln/>
        </p:spPr>
        <p:txBody>
          <a:bodyPr wrap="square" lIns="0" tIns="0" rIns="0" bIns="0" rtlCol="0" anchor="ctr"/>
          <a:lstStyle/>
          <a:p>
            <a:pPr marL="0" indent="0" algn="ctr">
              <a:buNone/>
            </a:pPr>
            <a:r>
              <a:rPr lang="en-US" sz="900" dirty="0">
                <a:solidFill>
                  <a:srgbClr val="5C5C5C"/>
                </a:solidFill>
                <a:latin typeface="Times New Roman" pitchFamily="34" charset="0"/>
                <a:ea typeface="Times New Roman" pitchFamily="34" charset="-122"/>
                <a:cs typeface="Times New Roman" pitchFamily="34" charset="-120"/>
              </a:rPr>
              <a:t>Peak baseline</a:t>
            </a:r>
            <a:endParaRPr lang="en-US" sz="900" dirty="0"/>
          </a:p>
        </p:txBody>
      </p:sp>
      <p:sp>
        <p:nvSpPr>
          <p:cNvPr id="14" name="Shape 11"/>
          <p:cNvSpPr/>
          <p:nvPr/>
        </p:nvSpPr>
        <p:spPr>
          <a:xfrm>
            <a:off x="2496312" y="5614416"/>
            <a:ext cx="950976" cy="0"/>
          </a:xfrm>
          <a:prstGeom prst="line">
            <a:avLst/>
          </a:prstGeom>
          <a:noFill/>
          <a:ln w="16510">
            <a:solidFill>
              <a:srgbClr val="B4875A"/>
            </a:solidFill>
            <a:prstDash val="solid"/>
          </a:ln>
        </p:spPr>
        <p:txBody>
          <a:bodyPr/>
          <a:lstStyle/>
          <a:p>
            <a:endParaRPr lang="en-GB"/>
          </a:p>
        </p:txBody>
      </p:sp>
      <p:sp>
        <p:nvSpPr>
          <p:cNvPr id="15" name="Shape 12"/>
          <p:cNvSpPr/>
          <p:nvPr/>
        </p:nvSpPr>
        <p:spPr>
          <a:xfrm>
            <a:off x="3474720" y="5440680"/>
            <a:ext cx="347472" cy="347472"/>
          </a:xfrm>
          <a:prstGeom prst="ellipse">
            <a:avLst/>
          </a:prstGeom>
          <a:solidFill>
            <a:srgbClr val="7A4B2B"/>
          </a:solidFill>
          <a:ln w="12700">
            <a:solidFill>
              <a:srgbClr val="7A4B2B"/>
            </a:solidFill>
            <a:prstDash val="solid"/>
          </a:ln>
        </p:spPr>
        <p:txBody>
          <a:bodyPr/>
          <a:lstStyle/>
          <a:p>
            <a:endParaRPr lang="en-GB"/>
          </a:p>
        </p:txBody>
      </p:sp>
      <p:sp>
        <p:nvSpPr>
          <p:cNvPr id="16" name="Text 13"/>
          <p:cNvSpPr/>
          <p:nvPr/>
        </p:nvSpPr>
        <p:spPr>
          <a:xfrm>
            <a:off x="3291840" y="5212080"/>
            <a:ext cx="822960" cy="228600"/>
          </a:xfrm>
          <a:prstGeom prst="rect">
            <a:avLst/>
          </a:prstGeom>
          <a:noFill/>
          <a:ln/>
        </p:spPr>
        <p:txBody>
          <a:bodyPr wrap="square" lIns="0" tIns="0" rIns="0" bIns="0" rtlCol="0" anchor="ctr"/>
          <a:lstStyle/>
          <a:p>
            <a:pPr marL="0" indent="0" algn="ctr">
              <a:buNone/>
            </a:pPr>
            <a:r>
              <a:rPr lang="en-US" sz="1100" b="1" dirty="0">
                <a:solidFill>
                  <a:srgbClr val="2F2118"/>
                </a:solidFill>
                <a:latin typeface="Times New Roman" pitchFamily="34" charset="0"/>
                <a:ea typeface="Times New Roman" pitchFamily="34" charset="-122"/>
                <a:cs typeface="Times New Roman" pitchFamily="34" charset="-120"/>
              </a:rPr>
              <a:t>2020</a:t>
            </a:r>
            <a:endParaRPr lang="en-US" sz="1100" dirty="0"/>
          </a:p>
        </p:txBody>
      </p:sp>
      <p:sp>
        <p:nvSpPr>
          <p:cNvPr id="17" name="Text 14"/>
          <p:cNvSpPr/>
          <p:nvPr/>
        </p:nvSpPr>
        <p:spPr>
          <a:xfrm>
            <a:off x="3108960" y="6016752"/>
            <a:ext cx="1097280" cy="256032"/>
          </a:xfrm>
          <a:prstGeom prst="rect">
            <a:avLst/>
          </a:prstGeom>
          <a:noFill/>
          <a:ln/>
        </p:spPr>
        <p:txBody>
          <a:bodyPr wrap="square" lIns="0" tIns="0" rIns="0" bIns="0" rtlCol="0" anchor="ctr"/>
          <a:lstStyle/>
          <a:p>
            <a:pPr marL="0" indent="0" algn="ctr">
              <a:buNone/>
            </a:pPr>
            <a:r>
              <a:rPr lang="en-US" sz="900" dirty="0">
                <a:solidFill>
                  <a:srgbClr val="5C5C5C"/>
                </a:solidFill>
                <a:latin typeface="Times New Roman" pitchFamily="34" charset="0"/>
                <a:ea typeface="Times New Roman" pitchFamily="34" charset="-122"/>
                <a:cs typeface="Times New Roman" pitchFamily="34" charset="-120"/>
              </a:rPr>
              <a:t>Lockdown fall</a:t>
            </a:r>
            <a:endParaRPr lang="en-US" sz="900" dirty="0"/>
          </a:p>
        </p:txBody>
      </p:sp>
      <p:sp>
        <p:nvSpPr>
          <p:cNvPr id="18" name="Shape 15"/>
          <p:cNvSpPr/>
          <p:nvPr/>
        </p:nvSpPr>
        <p:spPr>
          <a:xfrm>
            <a:off x="3822192" y="5614416"/>
            <a:ext cx="950976" cy="0"/>
          </a:xfrm>
          <a:prstGeom prst="line">
            <a:avLst/>
          </a:prstGeom>
          <a:noFill/>
          <a:ln w="16510">
            <a:solidFill>
              <a:srgbClr val="B4875A"/>
            </a:solidFill>
            <a:prstDash val="solid"/>
          </a:ln>
        </p:spPr>
        <p:txBody>
          <a:bodyPr/>
          <a:lstStyle/>
          <a:p>
            <a:endParaRPr lang="en-GB"/>
          </a:p>
        </p:txBody>
      </p:sp>
      <p:sp>
        <p:nvSpPr>
          <p:cNvPr id="19" name="Shape 16"/>
          <p:cNvSpPr/>
          <p:nvPr/>
        </p:nvSpPr>
        <p:spPr>
          <a:xfrm>
            <a:off x="4800600" y="5440680"/>
            <a:ext cx="347472" cy="347472"/>
          </a:xfrm>
          <a:prstGeom prst="ellipse">
            <a:avLst/>
          </a:prstGeom>
          <a:solidFill>
            <a:srgbClr val="7A4B2B"/>
          </a:solidFill>
          <a:ln w="12700">
            <a:solidFill>
              <a:srgbClr val="7A4B2B"/>
            </a:solidFill>
            <a:prstDash val="solid"/>
          </a:ln>
        </p:spPr>
        <p:txBody>
          <a:bodyPr/>
          <a:lstStyle/>
          <a:p>
            <a:endParaRPr lang="en-GB"/>
          </a:p>
        </p:txBody>
      </p:sp>
      <p:sp>
        <p:nvSpPr>
          <p:cNvPr id="20" name="Text 17"/>
          <p:cNvSpPr/>
          <p:nvPr/>
        </p:nvSpPr>
        <p:spPr>
          <a:xfrm>
            <a:off x="4617720" y="5212080"/>
            <a:ext cx="822960" cy="228600"/>
          </a:xfrm>
          <a:prstGeom prst="rect">
            <a:avLst/>
          </a:prstGeom>
          <a:noFill/>
          <a:ln/>
        </p:spPr>
        <p:txBody>
          <a:bodyPr wrap="square" lIns="0" tIns="0" rIns="0" bIns="0" rtlCol="0" anchor="ctr"/>
          <a:lstStyle/>
          <a:p>
            <a:pPr marL="0" indent="0" algn="ctr">
              <a:buNone/>
            </a:pPr>
            <a:r>
              <a:rPr lang="en-US" sz="1100" b="1" dirty="0">
                <a:solidFill>
                  <a:srgbClr val="2F2118"/>
                </a:solidFill>
                <a:latin typeface="Times New Roman" pitchFamily="34" charset="0"/>
                <a:ea typeface="Times New Roman" pitchFamily="34" charset="-122"/>
                <a:cs typeface="Times New Roman" pitchFamily="34" charset="-120"/>
              </a:rPr>
              <a:t>2023–25</a:t>
            </a:r>
            <a:endParaRPr lang="en-US" sz="1100" dirty="0"/>
          </a:p>
        </p:txBody>
      </p:sp>
      <p:sp>
        <p:nvSpPr>
          <p:cNvPr id="21" name="Text 18"/>
          <p:cNvSpPr/>
          <p:nvPr/>
        </p:nvSpPr>
        <p:spPr>
          <a:xfrm>
            <a:off x="4434840" y="6016752"/>
            <a:ext cx="1097280" cy="256032"/>
          </a:xfrm>
          <a:prstGeom prst="rect">
            <a:avLst/>
          </a:prstGeom>
          <a:noFill/>
          <a:ln/>
        </p:spPr>
        <p:txBody>
          <a:bodyPr wrap="square" lIns="0" tIns="0" rIns="0" bIns="0" rtlCol="0" anchor="ctr"/>
          <a:lstStyle/>
          <a:p>
            <a:pPr marL="0" indent="0" algn="ctr">
              <a:buNone/>
            </a:pPr>
            <a:r>
              <a:rPr lang="en-US" sz="900" dirty="0">
                <a:solidFill>
                  <a:srgbClr val="5C5C5C"/>
                </a:solidFill>
                <a:latin typeface="Times New Roman" pitchFamily="34" charset="0"/>
                <a:ea typeface="Times New Roman" pitchFamily="34" charset="-122"/>
                <a:cs typeface="Times New Roman" pitchFamily="34" charset="-120"/>
              </a:rPr>
              <a:t>25% below 2019</a:t>
            </a:r>
            <a:endParaRPr lang="en-US" sz="900" dirty="0"/>
          </a:p>
        </p:txBody>
      </p:sp>
      <p:sp>
        <p:nvSpPr>
          <p:cNvPr id="22" name="Text 19"/>
          <p:cNvSpPr/>
          <p:nvPr/>
        </p:nvSpPr>
        <p:spPr>
          <a:xfrm>
            <a:off x="530352" y="6382512"/>
            <a:ext cx="10789920" cy="91440"/>
          </a:xfrm>
          <a:prstGeom prst="rect">
            <a:avLst/>
          </a:prstGeom>
          <a:noFill/>
          <a:ln/>
        </p:spPr>
        <p:txBody>
          <a:bodyPr wrap="square" lIns="0" tIns="0" rIns="0" bIns="0" rtlCol="0" anchor="ctr"/>
          <a:lstStyle/>
          <a:p>
            <a:pPr marL="0" indent="0">
              <a:buNone/>
            </a:pPr>
            <a:r>
              <a:rPr lang="en-US" sz="1600" i="1" dirty="0">
                <a:solidFill>
                  <a:srgbClr val="5C5C5C"/>
                </a:solidFill>
                <a:latin typeface="Times New Roman" pitchFamily="34" charset="0"/>
                <a:ea typeface="Times New Roman" pitchFamily="34" charset="-122"/>
                <a:cs typeface="Times New Roman" pitchFamily="34" charset="-120"/>
              </a:rPr>
              <a:t>Source: Basil’s Bakery case study, UWTSD assessment specification (2026).</a:t>
            </a:r>
            <a:endParaRPr lang="en-US" sz="1600" dirty="0"/>
          </a:p>
        </p:txBody>
      </p:sp>
      <p:sp>
        <p:nvSpPr>
          <p:cNvPr id="25" name="Slide Number Placeholder 0"/>
          <p:cNvSpPr>
            <a:spLocks noGrp="1"/>
          </p:cNvSpPr>
          <p:nvPr>
            <p:ph type="sldNum" sz="quarter" idx="4294967295"/>
          </p:nvPr>
        </p:nvSpPr>
        <p:spPr>
          <a:xfrm>
            <a:off x="11201400" y="6537960"/>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A5A4A"/>
                </a:solidFill>
                <a:latin typeface="Times New Roman"/>
                <a:ea typeface="Times New Roman"/>
                <a:cs typeface="Times New Roman"/>
              </a:defRPr>
            </a:lvl1pPr>
          </a:lstStyle>
          <a:p>
            <a:pPr algn="l"/>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02920" y="228600"/>
            <a:ext cx="9875520" cy="347472"/>
          </a:xfrm>
          <a:prstGeom prst="rect">
            <a:avLst/>
          </a:prstGeom>
          <a:noFill/>
          <a:ln/>
        </p:spPr>
        <p:txBody>
          <a:bodyPr wrap="square" lIns="0" tIns="0" rIns="0" bIns="0" rtlCol="0" anchor="ctr"/>
          <a:lstStyle/>
          <a:p>
            <a:pPr marL="0" indent="0">
              <a:buNone/>
            </a:pPr>
            <a:r>
              <a:rPr lang="en-US" sz="2500" b="1" dirty="0">
                <a:solidFill>
                  <a:srgbClr val="2F2118"/>
                </a:solidFill>
                <a:latin typeface="Times New Roman" pitchFamily="34" charset="0"/>
                <a:ea typeface="Times New Roman" pitchFamily="34" charset="-122"/>
                <a:cs typeface="Times New Roman" pitchFamily="34" charset="-120"/>
              </a:rPr>
              <a:t>Nature and Scope of the Problem</a:t>
            </a:r>
            <a:endParaRPr lang="en-US" sz="2500" dirty="0"/>
          </a:p>
        </p:txBody>
      </p:sp>
      <p:sp>
        <p:nvSpPr>
          <p:cNvPr id="3" name="Text 1"/>
          <p:cNvSpPr/>
          <p:nvPr/>
        </p:nvSpPr>
        <p:spPr>
          <a:xfrm>
            <a:off x="530352" y="594360"/>
            <a:ext cx="8686800" cy="201168"/>
          </a:xfrm>
          <a:prstGeom prst="rect">
            <a:avLst/>
          </a:prstGeom>
          <a:noFill/>
          <a:ln/>
        </p:spPr>
        <p:txBody>
          <a:bodyPr wrap="square" lIns="0" tIns="0" rIns="0" bIns="0" rtlCol="0" anchor="ctr"/>
          <a:lstStyle/>
          <a:p>
            <a:pPr marL="0" indent="0">
              <a:buNone/>
            </a:pPr>
            <a:r>
              <a:rPr lang="en-US" sz="1000" i="1" dirty="0">
                <a:solidFill>
                  <a:srgbClr val="5C5C5C"/>
                </a:solidFill>
                <a:latin typeface="Times New Roman" pitchFamily="34" charset="0"/>
                <a:ea typeface="Times New Roman" pitchFamily="34" charset="-122"/>
                <a:cs typeface="Times New Roman" pitchFamily="34" charset="-120"/>
              </a:rPr>
              <a:t>The problem is not one single issue; it is a combination of market, customer and cost pressures.</a:t>
            </a:r>
            <a:endParaRPr lang="en-US" sz="1000" dirty="0"/>
          </a:p>
        </p:txBody>
      </p:sp>
      <p:sp>
        <p:nvSpPr>
          <p:cNvPr id="4" name="Shape 2"/>
          <p:cNvSpPr/>
          <p:nvPr/>
        </p:nvSpPr>
        <p:spPr>
          <a:xfrm>
            <a:off x="502920" y="841248"/>
            <a:ext cx="11201400" cy="0"/>
          </a:xfrm>
          <a:prstGeom prst="line">
            <a:avLst/>
          </a:prstGeom>
          <a:noFill/>
          <a:ln w="15240">
            <a:solidFill>
              <a:srgbClr val="B4875A"/>
            </a:solidFill>
            <a:prstDash val="solid"/>
          </a:ln>
        </p:spPr>
        <p:txBody>
          <a:bodyPr/>
          <a:lstStyle/>
          <a:p>
            <a:endParaRPr lang="en-GB"/>
          </a:p>
        </p:txBody>
      </p:sp>
      <p:sp>
        <p:nvSpPr>
          <p:cNvPr id="5" name="Text 3"/>
          <p:cNvSpPr/>
          <p:nvPr/>
        </p:nvSpPr>
        <p:spPr>
          <a:xfrm>
            <a:off x="685800" y="1051560"/>
            <a:ext cx="11125200" cy="4965192"/>
          </a:xfrm>
          <a:prstGeom prst="rect">
            <a:avLst/>
          </a:prstGeom>
          <a:noFill/>
          <a:ln/>
        </p:spPr>
        <p:txBody>
          <a:bodyPr wrap="square" lIns="889" tIns="889" rIns="889" bIns="889" rtlCol="0" anchor="ctr">
            <a:normAutofit/>
          </a:bodyPr>
          <a:lstStyle/>
          <a:p>
            <a:pPr marL="285750" indent="-285750">
              <a:lnSpc>
                <a:spcPct val="115000"/>
              </a:lnSpc>
              <a:buFont typeface="Arial" panose="020B0604020202020204" pitchFamily="34" charset="0"/>
              <a:buChar char="•"/>
            </a:pPr>
            <a:r>
              <a:rPr lang="en-US" sz="2800" dirty="0">
                <a:solidFill>
                  <a:srgbClr val="2F2118"/>
                </a:solidFill>
                <a:latin typeface="Times New Roman" pitchFamily="34" charset="0"/>
                <a:ea typeface="Times New Roman" pitchFamily="34" charset="-122"/>
                <a:cs typeface="Times New Roman" pitchFamily="34" charset="-120"/>
              </a:rPr>
              <a:t>Sales stagnation is now a continuing problem, not only a lockdown effect.</a:t>
            </a:r>
            <a:endParaRPr lang="en-US" sz="2800" dirty="0"/>
          </a:p>
          <a:p>
            <a:pPr marL="285750" indent="-285750">
              <a:lnSpc>
                <a:spcPct val="115000"/>
              </a:lnSpc>
              <a:buFont typeface="Arial" panose="020B0604020202020204" pitchFamily="34" charset="0"/>
              <a:buChar char="•"/>
            </a:pPr>
            <a:r>
              <a:rPr lang="en-US" sz="2800" dirty="0">
                <a:solidFill>
                  <a:srgbClr val="2F2118"/>
                </a:solidFill>
                <a:latin typeface="Times New Roman" pitchFamily="34" charset="0"/>
                <a:ea typeface="Times New Roman" pitchFamily="34" charset="-122"/>
                <a:cs typeface="Times New Roman" pitchFamily="34" charset="-120"/>
              </a:rPr>
              <a:t>Retail park footfall is lower as nearby shops close and units remain empty.</a:t>
            </a:r>
            <a:endParaRPr lang="en-US" sz="2800" dirty="0"/>
          </a:p>
          <a:p>
            <a:pPr marL="285750" indent="-285750">
              <a:lnSpc>
                <a:spcPct val="115000"/>
              </a:lnSpc>
              <a:buFont typeface="Arial" panose="020B0604020202020204" pitchFamily="34" charset="0"/>
              <a:buChar char="•"/>
            </a:pPr>
            <a:r>
              <a:rPr lang="en-US" sz="2800" dirty="0">
                <a:solidFill>
                  <a:srgbClr val="2F2118"/>
                </a:solidFill>
                <a:latin typeface="Times New Roman" pitchFamily="34" charset="0"/>
                <a:ea typeface="Times New Roman" pitchFamily="34" charset="-122"/>
                <a:cs typeface="Times New Roman" pitchFamily="34" charset="-120"/>
              </a:rPr>
              <a:t>Some loyal customers have disappeared due to redundancy or hybrid working.</a:t>
            </a:r>
            <a:endParaRPr lang="en-US" sz="2800" dirty="0"/>
          </a:p>
          <a:p>
            <a:pPr marL="285750" indent="-285750">
              <a:lnSpc>
                <a:spcPct val="115000"/>
              </a:lnSpc>
              <a:buFont typeface="Arial" panose="020B0604020202020204" pitchFamily="34" charset="0"/>
              <a:buChar char="•"/>
            </a:pPr>
            <a:r>
              <a:rPr lang="en-US" sz="2800" dirty="0">
                <a:solidFill>
                  <a:srgbClr val="2F2118"/>
                </a:solidFill>
                <a:latin typeface="Times New Roman" pitchFamily="34" charset="0"/>
                <a:ea typeface="Times New Roman" pitchFamily="34" charset="-122"/>
                <a:cs typeface="Times New Roman" pitchFamily="34" charset="-120"/>
              </a:rPr>
              <a:t>Demand exists for pre-ordering and delivery, but the current process is weak.</a:t>
            </a:r>
            <a:endParaRPr lang="en-US" sz="2800" dirty="0"/>
          </a:p>
          <a:p>
            <a:pPr marL="285750" indent="-285750">
              <a:lnSpc>
                <a:spcPct val="115000"/>
              </a:lnSpc>
              <a:buFont typeface="Arial" panose="020B0604020202020204" pitchFamily="34" charset="0"/>
              <a:buChar char="•"/>
            </a:pPr>
            <a:r>
              <a:rPr lang="en-US" sz="2800" dirty="0">
                <a:solidFill>
                  <a:srgbClr val="2F2118"/>
                </a:solidFill>
                <a:latin typeface="Times New Roman" pitchFamily="34" charset="0"/>
                <a:ea typeface="Times New Roman" pitchFamily="34" charset="-122"/>
                <a:cs typeface="Times New Roman" pitchFamily="34" charset="-120"/>
              </a:rPr>
              <a:t>Overheads and organic stock costs are rising, reducing business viability</a:t>
            </a:r>
            <a:r>
              <a:rPr lang="en-US" sz="1600" dirty="0">
                <a:solidFill>
                  <a:srgbClr val="2F2118"/>
                </a:solidFill>
                <a:latin typeface="Times New Roman" pitchFamily="34" charset="0"/>
                <a:ea typeface="Times New Roman" pitchFamily="34" charset="-122"/>
                <a:cs typeface="Times New Roman" pitchFamily="34" charset="-120"/>
              </a:rPr>
              <a:t>.</a:t>
            </a:r>
            <a:endParaRPr lang="en-US" sz="1600" dirty="0"/>
          </a:p>
        </p:txBody>
      </p:sp>
      <p:sp>
        <p:nvSpPr>
          <p:cNvPr id="9" name="Text 6"/>
          <p:cNvSpPr/>
          <p:nvPr/>
        </p:nvSpPr>
        <p:spPr>
          <a:xfrm>
            <a:off x="530352" y="6382512"/>
            <a:ext cx="10789920" cy="91440"/>
          </a:xfrm>
          <a:prstGeom prst="rect">
            <a:avLst/>
          </a:prstGeom>
          <a:noFill/>
          <a:ln/>
        </p:spPr>
        <p:txBody>
          <a:bodyPr wrap="square" lIns="0" tIns="0" rIns="0" bIns="0" rtlCol="0" anchor="ctr"/>
          <a:lstStyle/>
          <a:p>
            <a:pPr marL="0" indent="0">
              <a:buNone/>
            </a:pPr>
            <a:r>
              <a:rPr lang="en-US" sz="1600" i="1" dirty="0">
                <a:solidFill>
                  <a:srgbClr val="5C5C5C"/>
                </a:solidFill>
                <a:latin typeface="Times New Roman" pitchFamily="34" charset="0"/>
                <a:ea typeface="Times New Roman" pitchFamily="34" charset="-122"/>
                <a:cs typeface="Times New Roman" pitchFamily="34" charset="-120"/>
              </a:rPr>
              <a:t>Source: Case study states sales average 25% below 2019 figures between 2023 and 2025.</a:t>
            </a:r>
            <a:endParaRPr lang="en-US" sz="1600" dirty="0"/>
          </a:p>
        </p:txBody>
      </p:sp>
      <p:sp>
        <p:nvSpPr>
          <p:cNvPr id="25" name="Slide Number Placeholder 0"/>
          <p:cNvSpPr>
            <a:spLocks noGrp="1"/>
          </p:cNvSpPr>
          <p:nvPr>
            <p:ph type="sldNum" sz="quarter" idx="4294967295"/>
          </p:nvPr>
        </p:nvSpPr>
        <p:spPr>
          <a:xfrm>
            <a:off x="11201400" y="6537960"/>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A5A4A"/>
                </a:solidFill>
                <a:latin typeface="Times New Roman"/>
                <a:ea typeface="Times New Roman"/>
                <a:cs typeface="Times New Roman"/>
              </a:defRPr>
            </a:lvl1pPr>
          </a:lstStyle>
          <a:p>
            <a:pPr algn="l"/>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02920" y="228600"/>
            <a:ext cx="9875520" cy="347472"/>
          </a:xfrm>
          <a:prstGeom prst="rect">
            <a:avLst/>
          </a:prstGeom>
          <a:noFill/>
          <a:ln/>
        </p:spPr>
        <p:txBody>
          <a:bodyPr wrap="square" lIns="0" tIns="0" rIns="0" bIns="0" rtlCol="0" anchor="ctr"/>
          <a:lstStyle/>
          <a:p>
            <a:pPr marL="0" indent="0">
              <a:buNone/>
            </a:pPr>
            <a:r>
              <a:rPr lang="en-US" sz="2500" b="1" dirty="0">
                <a:solidFill>
                  <a:srgbClr val="2F2118"/>
                </a:solidFill>
                <a:latin typeface="Times New Roman" pitchFamily="34" charset="0"/>
                <a:ea typeface="Times New Roman" pitchFamily="34" charset="-122"/>
                <a:cs typeface="Times New Roman" pitchFamily="34" charset="-120"/>
              </a:rPr>
              <a:t>Why PESTEL Analysis is Useful</a:t>
            </a:r>
            <a:endParaRPr lang="en-US" sz="2500" dirty="0"/>
          </a:p>
        </p:txBody>
      </p:sp>
      <p:sp>
        <p:nvSpPr>
          <p:cNvPr id="3" name="Text 1"/>
          <p:cNvSpPr/>
          <p:nvPr/>
        </p:nvSpPr>
        <p:spPr>
          <a:xfrm>
            <a:off x="530352" y="594360"/>
            <a:ext cx="8686800" cy="201168"/>
          </a:xfrm>
          <a:prstGeom prst="rect">
            <a:avLst/>
          </a:prstGeom>
          <a:noFill/>
          <a:ln/>
        </p:spPr>
        <p:txBody>
          <a:bodyPr wrap="square" lIns="0" tIns="0" rIns="0" bIns="0" rtlCol="0" anchor="ctr"/>
          <a:lstStyle/>
          <a:p>
            <a:pPr marL="0" indent="0">
              <a:buNone/>
            </a:pPr>
            <a:r>
              <a:rPr lang="en-US" sz="1000" i="1" dirty="0">
                <a:solidFill>
                  <a:srgbClr val="5C5C5C"/>
                </a:solidFill>
                <a:latin typeface="Times New Roman" pitchFamily="34" charset="0"/>
                <a:ea typeface="Times New Roman" pitchFamily="34" charset="-122"/>
                <a:cs typeface="Times New Roman" pitchFamily="34" charset="-120"/>
              </a:rPr>
              <a:t>PESTEL helps assess external forces that influence business performance.</a:t>
            </a:r>
            <a:endParaRPr lang="en-US" sz="1000" dirty="0"/>
          </a:p>
        </p:txBody>
      </p:sp>
      <p:sp>
        <p:nvSpPr>
          <p:cNvPr id="4" name="Shape 2"/>
          <p:cNvSpPr/>
          <p:nvPr/>
        </p:nvSpPr>
        <p:spPr>
          <a:xfrm>
            <a:off x="502920" y="841248"/>
            <a:ext cx="11201400" cy="0"/>
          </a:xfrm>
          <a:prstGeom prst="line">
            <a:avLst/>
          </a:prstGeom>
          <a:noFill/>
          <a:ln w="15240">
            <a:solidFill>
              <a:srgbClr val="B4875A"/>
            </a:solidFill>
            <a:prstDash val="solid"/>
          </a:ln>
        </p:spPr>
        <p:txBody>
          <a:bodyPr/>
          <a:lstStyle/>
          <a:p>
            <a:endParaRPr lang="en-GB"/>
          </a:p>
        </p:txBody>
      </p:sp>
      <p:sp>
        <p:nvSpPr>
          <p:cNvPr id="5" name="Text 3"/>
          <p:cNvSpPr/>
          <p:nvPr/>
        </p:nvSpPr>
        <p:spPr>
          <a:xfrm>
            <a:off x="685799" y="1024127"/>
            <a:ext cx="6288933" cy="4992617"/>
          </a:xfrm>
          <a:prstGeom prst="rect">
            <a:avLst/>
          </a:prstGeom>
          <a:noFill/>
          <a:ln/>
        </p:spPr>
        <p:txBody>
          <a:bodyPr wrap="square" lIns="889" tIns="889" rIns="889" bIns="889" rtlCol="0" anchor="ctr">
            <a:normAutofit/>
          </a:bodyPr>
          <a:lstStyle/>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PESTEL scans Political, Economic, Social, Technological, Environmental and Legal forces.</a:t>
            </a:r>
            <a:endParaRPr lang="en-US" sz="2000" dirty="0"/>
          </a:p>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It is suitable because Basil’s problem is strongly linked to external change.</a:t>
            </a:r>
            <a:endParaRPr lang="en-US" sz="2000" dirty="0"/>
          </a:p>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The tool helps separate wider market pressures from internal operational issues.</a:t>
            </a:r>
            <a:endParaRPr lang="en-US" sz="2000" dirty="0"/>
          </a:p>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Benefit: it encourages structured decision-making and evidence-based thinking.</a:t>
            </a:r>
            <a:endParaRPr lang="en-US" sz="2000" dirty="0"/>
          </a:p>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Limitation: it identifies pressures but does not rank or solve them alone</a:t>
            </a:r>
            <a:r>
              <a:rPr lang="en-US" sz="1600" dirty="0">
                <a:solidFill>
                  <a:srgbClr val="2F2118"/>
                </a:solidFill>
                <a:latin typeface="Times New Roman" pitchFamily="34" charset="0"/>
                <a:ea typeface="Times New Roman" pitchFamily="34" charset="-122"/>
                <a:cs typeface="Times New Roman" pitchFamily="34" charset="-120"/>
              </a:rPr>
              <a:t>.</a:t>
            </a:r>
            <a:endParaRPr lang="en-US" sz="1600" dirty="0"/>
          </a:p>
        </p:txBody>
      </p:sp>
      <p:sp>
        <p:nvSpPr>
          <p:cNvPr id="6" name="Shape 4"/>
          <p:cNvSpPr/>
          <p:nvPr/>
        </p:nvSpPr>
        <p:spPr>
          <a:xfrm>
            <a:off x="8348472" y="1700784"/>
            <a:ext cx="950976" cy="621792"/>
          </a:xfrm>
          <a:prstGeom prst="ellipse">
            <a:avLst/>
          </a:prstGeom>
          <a:solidFill>
            <a:srgbClr val="9E3C2F"/>
          </a:solidFill>
          <a:ln w="12700">
            <a:solidFill>
              <a:srgbClr val="9E3C2F"/>
            </a:solidFill>
            <a:prstDash val="solid"/>
          </a:ln>
        </p:spPr>
        <p:txBody>
          <a:bodyPr/>
          <a:lstStyle/>
          <a:p>
            <a:endParaRPr lang="en-GB"/>
          </a:p>
        </p:txBody>
      </p:sp>
      <p:sp>
        <p:nvSpPr>
          <p:cNvPr id="7" name="Text 5"/>
          <p:cNvSpPr/>
          <p:nvPr/>
        </p:nvSpPr>
        <p:spPr>
          <a:xfrm>
            <a:off x="8641080" y="1847088"/>
            <a:ext cx="365760" cy="228600"/>
          </a:xfrm>
          <a:prstGeom prst="rect">
            <a:avLst/>
          </a:prstGeom>
          <a:noFill/>
          <a:ln/>
        </p:spPr>
        <p:txBody>
          <a:bodyPr wrap="square" lIns="0" tIns="0" rIns="0" bIns="0" rtlCol="0" anchor="ctr"/>
          <a:lstStyle/>
          <a:p>
            <a:pPr marL="0" indent="0" algn="ctr">
              <a:buNone/>
            </a:pPr>
            <a:r>
              <a:rPr lang="en-US" sz="1800" b="1" dirty="0">
                <a:solidFill>
                  <a:srgbClr val="FFFFFF"/>
                </a:solidFill>
                <a:latin typeface="Times New Roman" pitchFamily="34" charset="0"/>
                <a:ea typeface="Times New Roman" pitchFamily="34" charset="-122"/>
                <a:cs typeface="Times New Roman" pitchFamily="34" charset="-120"/>
              </a:rPr>
              <a:t>P</a:t>
            </a:r>
            <a:endParaRPr lang="en-US" sz="1800" dirty="0"/>
          </a:p>
        </p:txBody>
      </p:sp>
      <p:sp>
        <p:nvSpPr>
          <p:cNvPr id="8" name="Text 6"/>
          <p:cNvSpPr/>
          <p:nvPr/>
        </p:nvSpPr>
        <p:spPr>
          <a:xfrm>
            <a:off x="8229600" y="2395728"/>
            <a:ext cx="1188720" cy="219456"/>
          </a:xfrm>
          <a:prstGeom prst="rect">
            <a:avLst/>
          </a:prstGeom>
          <a:noFill/>
          <a:ln/>
        </p:spPr>
        <p:txBody>
          <a:bodyPr wrap="square" lIns="0" tIns="0" rIns="0" bIns="0" rtlCol="0" anchor="ctr"/>
          <a:lstStyle/>
          <a:p>
            <a:pPr marL="0" indent="0" algn="ctr">
              <a:buNone/>
            </a:pPr>
            <a:r>
              <a:rPr lang="en-US" sz="900" dirty="0">
                <a:solidFill>
                  <a:srgbClr val="2F2118"/>
                </a:solidFill>
                <a:latin typeface="Times New Roman" pitchFamily="34" charset="0"/>
                <a:ea typeface="Times New Roman" pitchFamily="34" charset="-122"/>
                <a:cs typeface="Times New Roman" pitchFamily="34" charset="-120"/>
              </a:rPr>
              <a:t>Political</a:t>
            </a:r>
            <a:endParaRPr lang="en-US" sz="900" dirty="0"/>
          </a:p>
        </p:txBody>
      </p:sp>
      <p:sp>
        <p:nvSpPr>
          <p:cNvPr id="9" name="Shape 7"/>
          <p:cNvSpPr/>
          <p:nvPr/>
        </p:nvSpPr>
        <p:spPr>
          <a:xfrm>
            <a:off x="9575907" y="2318004"/>
            <a:ext cx="950976" cy="621792"/>
          </a:xfrm>
          <a:prstGeom prst="ellipse">
            <a:avLst/>
          </a:prstGeom>
          <a:solidFill>
            <a:srgbClr val="7A4B2B"/>
          </a:solidFill>
          <a:ln w="12700">
            <a:solidFill>
              <a:srgbClr val="7A4B2B"/>
            </a:solidFill>
            <a:prstDash val="solid"/>
          </a:ln>
        </p:spPr>
        <p:txBody>
          <a:bodyPr/>
          <a:lstStyle/>
          <a:p>
            <a:endParaRPr lang="en-GB"/>
          </a:p>
        </p:txBody>
      </p:sp>
      <p:sp>
        <p:nvSpPr>
          <p:cNvPr id="10" name="Text 8"/>
          <p:cNvSpPr/>
          <p:nvPr/>
        </p:nvSpPr>
        <p:spPr>
          <a:xfrm>
            <a:off x="9868515" y="2464308"/>
            <a:ext cx="365760" cy="228600"/>
          </a:xfrm>
          <a:prstGeom prst="rect">
            <a:avLst/>
          </a:prstGeom>
          <a:noFill/>
          <a:ln/>
        </p:spPr>
        <p:txBody>
          <a:bodyPr wrap="square" lIns="0" tIns="0" rIns="0" bIns="0" rtlCol="0" anchor="ctr"/>
          <a:lstStyle/>
          <a:p>
            <a:pPr marL="0" indent="0" algn="ctr">
              <a:buNone/>
            </a:pPr>
            <a:r>
              <a:rPr lang="en-US" sz="1800" b="1" dirty="0">
                <a:solidFill>
                  <a:srgbClr val="FFFFFF"/>
                </a:solidFill>
                <a:latin typeface="Times New Roman" pitchFamily="34" charset="0"/>
                <a:ea typeface="Times New Roman" pitchFamily="34" charset="-122"/>
                <a:cs typeface="Times New Roman" pitchFamily="34" charset="-120"/>
              </a:rPr>
              <a:t>E</a:t>
            </a:r>
            <a:endParaRPr lang="en-US" sz="1800" dirty="0"/>
          </a:p>
        </p:txBody>
      </p:sp>
      <p:sp>
        <p:nvSpPr>
          <p:cNvPr id="11" name="Text 9"/>
          <p:cNvSpPr/>
          <p:nvPr/>
        </p:nvSpPr>
        <p:spPr>
          <a:xfrm>
            <a:off x="9457035" y="3012948"/>
            <a:ext cx="1188720" cy="219456"/>
          </a:xfrm>
          <a:prstGeom prst="rect">
            <a:avLst/>
          </a:prstGeom>
          <a:noFill/>
          <a:ln/>
        </p:spPr>
        <p:txBody>
          <a:bodyPr wrap="square" lIns="0" tIns="0" rIns="0" bIns="0" rtlCol="0" anchor="ctr"/>
          <a:lstStyle/>
          <a:p>
            <a:pPr marL="0" indent="0" algn="ctr">
              <a:buNone/>
            </a:pPr>
            <a:r>
              <a:rPr lang="en-US" sz="900" dirty="0">
                <a:solidFill>
                  <a:srgbClr val="2F2118"/>
                </a:solidFill>
                <a:latin typeface="Times New Roman" pitchFamily="34" charset="0"/>
                <a:ea typeface="Times New Roman" pitchFamily="34" charset="-122"/>
                <a:cs typeface="Times New Roman" pitchFamily="34" charset="-120"/>
              </a:rPr>
              <a:t>Economic</a:t>
            </a:r>
            <a:endParaRPr lang="en-US" sz="900" dirty="0"/>
          </a:p>
        </p:txBody>
      </p:sp>
      <p:sp>
        <p:nvSpPr>
          <p:cNvPr id="12" name="Shape 10"/>
          <p:cNvSpPr/>
          <p:nvPr/>
        </p:nvSpPr>
        <p:spPr>
          <a:xfrm>
            <a:off x="9575907" y="3552444"/>
            <a:ext cx="950976" cy="621792"/>
          </a:xfrm>
          <a:prstGeom prst="ellipse">
            <a:avLst/>
          </a:prstGeom>
          <a:solidFill>
            <a:srgbClr val="506D4A"/>
          </a:solidFill>
          <a:ln w="12700">
            <a:solidFill>
              <a:srgbClr val="506D4A"/>
            </a:solidFill>
            <a:prstDash val="solid"/>
          </a:ln>
        </p:spPr>
        <p:txBody>
          <a:bodyPr/>
          <a:lstStyle/>
          <a:p>
            <a:endParaRPr lang="en-GB"/>
          </a:p>
        </p:txBody>
      </p:sp>
      <p:sp>
        <p:nvSpPr>
          <p:cNvPr id="13" name="Text 11"/>
          <p:cNvSpPr/>
          <p:nvPr/>
        </p:nvSpPr>
        <p:spPr>
          <a:xfrm>
            <a:off x="9868515" y="3698748"/>
            <a:ext cx="365760" cy="228600"/>
          </a:xfrm>
          <a:prstGeom prst="rect">
            <a:avLst/>
          </a:prstGeom>
          <a:noFill/>
          <a:ln/>
        </p:spPr>
        <p:txBody>
          <a:bodyPr wrap="square" lIns="0" tIns="0" rIns="0" bIns="0" rtlCol="0" anchor="ctr"/>
          <a:lstStyle/>
          <a:p>
            <a:pPr marL="0" indent="0" algn="ctr">
              <a:buNone/>
            </a:pPr>
            <a:r>
              <a:rPr lang="en-US" sz="1800" b="1" dirty="0">
                <a:solidFill>
                  <a:srgbClr val="FFFFFF"/>
                </a:solidFill>
                <a:latin typeface="Times New Roman" pitchFamily="34" charset="0"/>
                <a:ea typeface="Times New Roman" pitchFamily="34" charset="-122"/>
                <a:cs typeface="Times New Roman" pitchFamily="34" charset="-120"/>
              </a:rPr>
              <a:t>S</a:t>
            </a:r>
            <a:endParaRPr lang="en-US" sz="1800" dirty="0"/>
          </a:p>
        </p:txBody>
      </p:sp>
      <p:sp>
        <p:nvSpPr>
          <p:cNvPr id="14" name="Text 12"/>
          <p:cNvSpPr/>
          <p:nvPr/>
        </p:nvSpPr>
        <p:spPr>
          <a:xfrm>
            <a:off x="9457035" y="4247388"/>
            <a:ext cx="1188720" cy="219456"/>
          </a:xfrm>
          <a:prstGeom prst="rect">
            <a:avLst/>
          </a:prstGeom>
          <a:noFill/>
          <a:ln/>
        </p:spPr>
        <p:txBody>
          <a:bodyPr wrap="square" lIns="0" tIns="0" rIns="0" bIns="0" rtlCol="0" anchor="ctr"/>
          <a:lstStyle/>
          <a:p>
            <a:pPr marL="0" indent="0" algn="ctr">
              <a:buNone/>
            </a:pPr>
            <a:r>
              <a:rPr lang="en-US" sz="900" dirty="0">
                <a:solidFill>
                  <a:srgbClr val="2F2118"/>
                </a:solidFill>
                <a:latin typeface="Times New Roman" pitchFamily="34" charset="0"/>
                <a:ea typeface="Times New Roman" pitchFamily="34" charset="-122"/>
                <a:cs typeface="Times New Roman" pitchFamily="34" charset="-120"/>
              </a:rPr>
              <a:t>Social</a:t>
            </a:r>
            <a:endParaRPr lang="en-US" sz="900" dirty="0"/>
          </a:p>
        </p:txBody>
      </p:sp>
      <p:sp>
        <p:nvSpPr>
          <p:cNvPr id="15" name="Shape 13"/>
          <p:cNvSpPr/>
          <p:nvPr/>
        </p:nvSpPr>
        <p:spPr>
          <a:xfrm>
            <a:off x="8348472" y="4169664"/>
            <a:ext cx="950976" cy="621792"/>
          </a:xfrm>
          <a:prstGeom prst="ellipse">
            <a:avLst/>
          </a:prstGeom>
          <a:solidFill>
            <a:srgbClr val="3E6672"/>
          </a:solidFill>
          <a:ln w="12700">
            <a:solidFill>
              <a:srgbClr val="3E6672"/>
            </a:solidFill>
            <a:prstDash val="solid"/>
          </a:ln>
        </p:spPr>
        <p:txBody>
          <a:bodyPr/>
          <a:lstStyle/>
          <a:p>
            <a:endParaRPr lang="en-GB"/>
          </a:p>
        </p:txBody>
      </p:sp>
      <p:sp>
        <p:nvSpPr>
          <p:cNvPr id="16" name="Text 14"/>
          <p:cNvSpPr/>
          <p:nvPr/>
        </p:nvSpPr>
        <p:spPr>
          <a:xfrm>
            <a:off x="8641080" y="4315968"/>
            <a:ext cx="365760" cy="228600"/>
          </a:xfrm>
          <a:prstGeom prst="rect">
            <a:avLst/>
          </a:prstGeom>
          <a:noFill/>
          <a:ln/>
        </p:spPr>
        <p:txBody>
          <a:bodyPr wrap="square" lIns="0" tIns="0" rIns="0" bIns="0" rtlCol="0" anchor="ctr"/>
          <a:lstStyle/>
          <a:p>
            <a:pPr marL="0" indent="0" algn="ctr">
              <a:buNone/>
            </a:pPr>
            <a:r>
              <a:rPr lang="en-US" sz="1800" b="1" dirty="0">
                <a:solidFill>
                  <a:srgbClr val="FFFFFF"/>
                </a:solidFill>
                <a:latin typeface="Times New Roman" pitchFamily="34" charset="0"/>
                <a:ea typeface="Times New Roman" pitchFamily="34" charset="-122"/>
                <a:cs typeface="Times New Roman" pitchFamily="34" charset="-120"/>
              </a:rPr>
              <a:t>T</a:t>
            </a:r>
            <a:endParaRPr lang="en-US" sz="1800" dirty="0"/>
          </a:p>
        </p:txBody>
      </p:sp>
      <p:sp>
        <p:nvSpPr>
          <p:cNvPr id="17" name="Text 15"/>
          <p:cNvSpPr/>
          <p:nvPr/>
        </p:nvSpPr>
        <p:spPr>
          <a:xfrm>
            <a:off x="8229600" y="4864608"/>
            <a:ext cx="1188720" cy="219456"/>
          </a:xfrm>
          <a:prstGeom prst="rect">
            <a:avLst/>
          </a:prstGeom>
          <a:noFill/>
          <a:ln/>
        </p:spPr>
        <p:txBody>
          <a:bodyPr wrap="square" lIns="0" tIns="0" rIns="0" bIns="0" rtlCol="0" anchor="ctr"/>
          <a:lstStyle/>
          <a:p>
            <a:pPr marL="0" indent="0" algn="ctr">
              <a:buNone/>
            </a:pPr>
            <a:r>
              <a:rPr lang="en-US" sz="900" dirty="0">
                <a:solidFill>
                  <a:srgbClr val="2F2118"/>
                </a:solidFill>
                <a:latin typeface="Times New Roman" pitchFamily="34" charset="0"/>
                <a:ea typeface="Times New Roman" pitchFamily="34" charset="-122"/>
                <a:cs typeface="Times New Roman" pitchFamily="34" charset="-120"/>
              </a:rPr>
              <a:t>Technology</a:t>
            </a:r>
            <a:endParaRPr lang="en-US" sz="900" dirty="0"/>
          </a:p>
        </p:txBody>
      </p:sp>
      <p:sp>
        <p:nvSpPr>
          <p:cNvPr id="18" name="Shape 16"/>
          <p:cNvSpPr/>
          <p:nvPr/>
        </p:nvSpPr>
        <p:spPr>
          <a:xfrm>
            <a:off x="7121037" y="3552444"/>
            <a:ext cx="950976" cy="621792"/>
          </a:xfrm>
          <a:prstGeom prst="ellipse">
            <a:avLst/>
          </a:prstGeom>
          <a:solidFill>
            <a:srgbClr val="6E8A44"/>
          </a:solidFill>
          <a:ln w="12700">
            <a:solidFill>
              <a:srgbClr val="6E8A44"/>
            </a:solidFill>
            <a:prstDash val="solid"/>
          </a:ln>
        </p:spPr>
        <p:txBody>
          <a:bodyPr/>
          <a:lstStyle/>
          <a:p>
            <a:endParaRPr lang="en-GB"/>
          </a:p>
        </p:txBody>
      </p:sp>
      <p:sp>
        <p:nvSpPr>
          <p:cNvPr id="19" name="Text 17"/>
          <p:cNvSpPr/>
          <p:nvPr/>
        </p:nvSpPr>
        <p:spPr>
          <a:xfrm>
            <a:off x="7413645" y="3698748"/>
            <a:ext cx="365760" cy="228600"/>
          </a:xfrm>
          <a:prstGeom prst="rect">
            <a:avLst/>
          </a:prstGeom>
          <a:noFill/>
          <a:ln/>
        </p:spPr>
        <p:txBody>
          <a:bodyPr wrap="square" lIns="0" tIns="0" rIns="0" bIns="0" rtlCol="0" anchor="ctr"/>
          <a:lstStyle/>
          <a:p>
            <a:pPr marL="0" indent="0" algn="ctr">
              <a:buNone/>
            </a:pPr>
            <a:r>
              <a:rPr lang="en-US" sz="1800" b="1" dirty="0">
                <a:solidFill>
                  <a:srgbClr val="FFFFFF"/>
                </a:solidFill>
                <a:latin typeface="Times New Roman" pitchFamily="34" charset="0"/>
                <a:ea typeface="Times New Roman" pitchFamily="34" charset="-122"/>
                <a:cs typeface="Times New Roman" pitchFamily="34" charset="-120"/>
              </a:rPr>
              <a:t>E</a:t>
            </a:r>
            <a:endParaRPr lang="en-US" sz="1800" dirty="0"/>
          </a:p>
        </p:txBody>
      </p:sp>
      <p:sp>
        <p:nvSpPr>
          <p:cNvPr id="20" name="Text 18"/>
          <p:cNvSpPr/>
          <p:nvPr/>
        </p:nvSpPr>
        <p:spPr>
          <a:xfrm>
            <a:off x="7002165" y="4247388"/>
            <a:ext cx="1188720" cy="219456"/>
          </a:xfrm>
          <a:prstGeom prst="rect">
            <a:avLst/>
          </a:prstGeom>
          <a:noFill/>
          <a:ln/>
        </p:spPr>
        <p:txBody>
          <a:bodyPr wrap="square" lIns="0" tIns="0" rIns="0" bIns="0" rtlCol="0" anchor="ctr"/>
          <a:lstStyle/>
          <a:p>
            <a:pPr marL="0" indent="0" algn="ctr">
              <a:buNone/>
            </a:pPr>
            <a:r>
              <a:rPr lang="en-US" sz="900" dirty="0">
                <a:solidFill>
                  <a:srgbClr val="2F2118"/>
                </a:solidFill>
                <a:latin typeface="Times New Roman" pitchFamily="34" charset="0"/>
                <a:ea typeface="Times New Roman" pitchFamily="34" charset="-122"/>
                <a:cs typeface="Times New Roman" pitchFamily="34" charset="-120"/>
              </a:rPr>
              <a:t>Environment</a:t>
            </a:r>
            <a:endParaRPr lang="en-US" sz="900" dirty="0"/>
          </a:p>
        </p:txBody>
      </p:sp>
      <p:sp>
        <p:nvSpPr>
          <p:cNvPr id="21" name="Shape 19"/>
          <p:cNvSpPr/>
          <p:nvPr/>
        </p:nvSpPr>
        <p:spPr>
          <a:xfrm>
            <a:off x="7121037" y="2318004"/>
            <a:ext cx="950976" cy="621792"/>
          </a:xfrm>
          <a:prstGeom prst="ellipse">
            <a:avLst/>
          </a:prstGeom>
          <a:solidFill>
            <a:srgbClr val="8D6E63"/>
          </a:solidFill>
          <a:ln w="12700">
            <a:solidFill>
              <a:srgbClr val="8D6E63"/>
            </a:solidFill>
            <a:prstDash val="solid"/>
          </a:ln>
        </p:spPr>
        <p:txBody>
          <a:bodyPr/>
          <a:lstStyle/>
          <a:p>
            <a:endParaRPr lang="en-GB"/>
          </a:p>
        </p:txBody>
      </p:sp>
      <p:sp>
        <p:nvSpPr>
          <p:cNvPr id="22" name="Text 20"/>
          <p:cNvSpPr/>
          <p:nvPr/>
        </p:nvSpPr>
        <p:spPr>
          <a:xfrm>
            <a:off x="7413645" y="2464308"/>
            <a:ext cx="365760" cy="228600"/>
          </a:xfrm>
          <a:prstGeom prst="rect">
            <a:avLst/>
          </a:prstGeom>
          <a:noFill/>
          <a:ln/>
        </p:spPr>
        <p:txBody>
          <a:bodyPr wrap="square" lIns="0" tIns="0" rIns="0" bIns="0" rtlCol="0" anchor="ctr"/>
          <a:lstStyle/>
          <a:p>
            <a:pPr marL="0" indent="0" algn="ctr">
              <a:buNone/>
            </a:pPr>
            <a:r>
              <a:rPr lang="en-US" sz="1800" b="1" dirty="0">
                <a:solidFill>
                  <a:srgbClr val="FFFFFF"/>
                </a:solidFill>
                <a:latin typeface="Times New Roman" pitchFamily="34" charset="0"/>
                <a:ea typeface="Times New Roman" pitchFamily="34" charset="-122"/>
                <a:cs typeface="Times New Roman" pitchFamily="34" charset="-120"/>
              </a:rPr>
              <a:t>L</a:t>
            </a:r>
            <a:endParaRPr lang="en-US" sz="1800" dirty="0"/>
          </a:p>
        </p:txBody>
      </p:sp>
      <p:sp>
        <p:nvSpPr>
          <p:cNvPr id="23" name="Text 21"/>
          <p:cNvSpPr/>
          <p:nvPr/>
        </p:nvSpPr>
        <p:spPr>
          <a:xfrm>
            <a:off x="7002165" y="3012948"/>
            <a:ext cx="1188720" cy="219456"/>
          </a:xfrm>
          <a:prstGeom prst="rect">
            <a:avLst/>
          </a:prstGeom>
          <a:noFill/>
          <a:ln/>
        </p:spPr>
        <p:txBody>
          <a:bodyPr wrap="square" lIns="0" tIns="0" rIns="0" bIns="0" rtlCol="0" anchor="ctr"/>
          <a:lstStyle/>
          <a:p>
            <a:pPr marL="0" indent="0" algn="ctr">
              <a:buNone/>
            </a:pPr>
            <a:r>
              <a:rPr lang="en-US" sz="900" dirty="0">
                <a:solidFill>
                  <a:srgbClr val="2F2118"/>
                </a:solidFill>
                <a:latin typeface="Times New Roman" pitchFamily="34" charset="0"/>
                <a:ea typeface="Times New Roman" pitchFamily="34" charset="-122"/>
                <a:cs typeface="Times New Roman" pitchFamily="34" charset="-120"/>
              </a:rPr>
              <a:t>Legal</a:t>
            </a:r>
            <a:endParaRPr lang="en-US" sz="900" dirty="0"/>
          </a:p>
        </p:txBody>
      </p:sp>
      <p:sp>
        <p:nvSpPr>
          <p:cNvPr id="24" name="Shape 22"/>
          <p:cNvSpPr/>
          <p:nvPr/>
        </p:nvSpPr>
        <p:spPr>
          <a:xfrm>
            <a:off x="8229600" y="2816352"/>
            <a:ext cx="1188720" cy="868680"/>
          </a:xfrm>
          <a:prstGeom prst="ellipse">
            <a:avLst/>
          </a:prstGeom>
          <a:solidFill>
            <a:srgbClr val="EEE2D2"/>
          </a:solidFill>
          <a:ln w="12700">
            <a:solidFill>
              <a:srgbClr val="B4875A"/>
            </a:solidFill>
            <a:prstDash val="solid"/>
          </a:ln>
        </p:spPr>
        <p:txBody>
          <a:bodyPr/>
          <a:lstStyle/>
          <a:p>
            <a:endParaRPr lang="en-GB"/>
          </a:p>
        </p:txBody>
      </p:sp>
      <p:sp>
        <p:nvSpPr>
          <p:cNvPr id="25" name="Text 23"/>
          <p:cNvSpPr/>
          <p:nvPr/>
        </p:nvSpPr>
        <p:spPr>
          <a:xfrm>
            <a:off x="8357616" y="2999232"/>
            <a:ext cx="914400" cy="320040"/>
          </a:xfrm>
          <a:prstGeom prst="rect">
            <a:avLst/>
          </a:prstGeom>
          <a:noFill/>
          <a:ln/>
        </p:spPr>
        <p:txBody>
          <a:bodyPr wrap="square" lIns="0" tIns="0" rIns="0" bIns="0" rtlCol="0" anchor="ctr">
            <a:normAutofit fontScale="77500" lnSpcReduction="20000"/>
          </a:bodyPr>
          <a:lstStyle/>
          <a:p>
            <a:pPr marL="0" indent="0" algn="ctr">
              <a:buNone/>
            </a:pPr>
            <a:r>
              <a:rPr lang="en-US" sz="1600" b="1" dirty="0">
                <a:solidFill>
                  <a:srgbClr val="2F2118"/>
                </a:solidFill>
                <a:latin typeface="Times New Roman" pitchFamily="34" charset="0"/>
                <a:ea typeface="Times New Roman" pitchFamily="34" charset="-122"/>
                <a:cs typeface="Times New Roman" pitchFamily="34" charset="-120"/>
              </a:rPr>
              <a:t>Basil’s</a:t>
            </a:r>
            <a:endParaRPr lang="en-US" sz="1600" dirty="0"/>
          </a:p>
          <a:p>
            <a:pPr marL="0" indent="0" algn="ctr">
              <a:buNone/>
            </a:pPr>
            <a:r>
              <a:rPr lang="en-US" sz="1600" b="1" dirty="0">
                <a:solidFill>
                  <a:srgbClr val="2F2118"/>
                </a:solidFill>
                <a:latin typeface="Times New Roman" pitchFamily="34" charset="0"/>
                <a:ea typeface="Times New Roman" pitchFamily="34" charset="-122"/>
                <a:cs typeface="Times New Roman" pitchFamily="34" charset="-120"/>
              </a:rPr>
              <a:t>Bakery</a:t>
            </a:r>
            <a:endParaRPr lang="en-US" sz="1600" dirty="0"/>
          </a:p>
        </p:txBody>
      </p:sp>
      <p:sp>
        <p:nvSpPr>
          <p:cNvPr id="26" name="Text 24"/>
          <p:cNvSpPr/>
          <p:nvPr/>
        </p:nvSpPr>
        <p:spPr>
          <a:xfrm>
            <a:off x="530352" y="6382512"/>
            <a:ext cx="10789920" cy="91440"/>
          </a:xfrm>
          <a:prstGeom prst="rect">
            <a:avLst/>
          </a:prstGeom>
          <a:noFill/>
          <a:ln/>
        </p:spPr>
        <p:txBody>
          <a:bodyPr wrap="square" lIns="0" tIns="0" rIns="0" bIns="0" rtlCol="0" anchor="ctr"/>
          <a:lstStyle/>
          <a:p>
            <a:pPr marL="0" indent="0">
              <a:buNone/>
            </a:pPr>
            <a:r>
              <a:rPr lang="en-US" i="1" dirty="0">
                <a:solidFill>
                  <a:srgbClr val="5C5C5C"/>
                </a:solidFill>
                <a:latin typeface="Times New Roman" pitchFamily="34" charset="0"/>
                <a:ea typeface="Times New Roman" pitchFamily="34" charset="-122"/>
                <a:cs typeface="Times New Roman" pitchFamily="34" charset="-120"/>
              </a:rPr>
              <a:t>Sources: Johnson et al. (2020); CIPD (2026); ICAEW (2026).</a:t>
            </a:r>
            <a:endParaRPr lang="en-US" dirty="0"/>
          </a:p>
        </p:txBody>
      </p:sp>
      <p:sp>
        <p:nvSpPr>
          <p:cNvPr id="27" name="Slide Number Placeholder 0"/>
          <p:cNvSpPr>
            <a:spLocks noGrp="1"/>
          </p:cNvSpPr>
          <p:nvPr>
            <p:ph type="sldNum" sz="quarter" idx="4294967295"/>
          </p:nvPr>
        </p:nvSpPr>
        <p:spPr>
          <a:xfrm>
            <a:off x="11201400" y="6537960"/>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A5A4A"/>
                </a:solidFill>
                <a:latin typeface="Times New Roman"/>
                <a:ea typeface="Times New Roman"/>
                <a:cs typeface="Times New Roman"/>
              </a:defRPr>
            </a:lvl1pPr>
          </a:lstStyle>
          <a:p>
            <a:pPr algn="l"/>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02920" y="228600"/>
            <a:ext cx="9875520" cy="347472"/>
          </a:xfrm>
          <a:prstGeom prst="rect">
            <a:avLst/>
          </a:prstGeom>
          <a:noFill/>
          <a:ln/>
        </p:spPr>
        <p:txBody>
          <a:bodyPr wrap="square" lIns="0" tIns="0" rIns="0" bIns="0" rtlCol="0" anchor="ctr"/>
          <a:lstStyle/>
          <a:p>
            <a:pPr marL="0" indent="0">
              <a:buNone/>
            </a:pPr>
            <a:r>
              <a:rPr lang="en-US" sz="2500" b="1" dirty="0">
                <a:solidFill>
                  <a:srgbClr val="2F2118"/>
                </a:solidFill>
                <a:latin typeface="Times New Roman" pitchFamily="34" charset="0"/>
                <a:ea typeface="Times New Roman" pitchFamily="34" charset="-122"/>
                <a:cs typeface="Times New Roman" pitchFamily="34" charset="-120"/>
              </a:rPr>
              <a:t>PESTEL Analysis Applied to Basil’s Bakery</a:t>
            </a:r>
            <a:endParaRPr lang="en-US" sz="2500" dirty="0"/>
          </a:p>
        </p:txBody>
      </p:sp>
      <p:sp>
        <p:nvSpPr>
          <p:cNvPr id="3" name="Text 1"/>
          <p:cNvSpPr/>
          <p:nvPr/>
        </p:nvSpPr>
        <p:spPr>
          <a:xfrm>
            <a:off x="530352" y="594360"/>
            <a:ext cx="8686800" cy="201168"/>
          </a:xfrm>
          <a:prstGeom prst="rect">
            <a:avLst/>
          </a:prstGeom>
          <a:noFill/>
          <a:ln/>
        </p:spPr>
        <p:txBody>
          <a:bodyPr wrap="square" lIns="0" tIns="0" rIns="0" bIns="0" rtlCol="0" anchor="ctr"/>
          <a:lstStyle/>
          <a:p>
            <a:pPr marL="0" indent="0">
              <a:buNone/>
            </a:pPr>
            <a:r>
              <a:rPr lang="en-US" sz="1000" i="1" dirty="0">
                <a:solidFill>
                  <a:srgbClr val="5C5C5C"/>
                </a:solidFill>
                <a:latin typeface="Times New Roman" pitchFamily="34" charset="0"/>
                <a:ea typeface="Times New Roman" pitchFamily="34" charset="-122"/>
                <a:cs typeface="Times New Roman" pitchFamily="34" charset="-120"/>
              </a:rPr>
              <a:t>External factors show why the business environment has become more difficult.</a:t>
            </a:r>
            <a:endParaRPr lang="en-US" sz="1000" dirty="0"/>
          </a:p>
        </p:txBody>
      </p:sp>
      <p:sp>
        <p:nvSpPr>
          <p:cNvPr id="4" name="Shape 2"/>
          <p:cNvSpPr/>
          <p:nvPr/>
        </p:nvSpPr>
        <p:spPr>
          <a:xfrm>
            <a:off x="502920" y="841248"/>
            <a:ext cx="11201400" cy="0"/>
          </a:xfrm>
          <a:prstGeom prst="line">
            <a:avLst/>
          </a:prstGeom>
          <a:noFill/>
          <a:ln w="15240">
            <a:solidFill>
              <a:srgbClr val="B4875A"/>
            </a:solidFill>
            <a:prstDash val="solid"/>
          </a:ln>
        </p:spPr>
        <p:txBody>
          <a:bodyPr/>
          <a:lstStyle/>
          <a:p>
            <a:endParaRPr lang="en-GB"/>
          </a:p>
        </p:txBody>
      </p:sp>
      <p:sp>
        <p:nvSpPr>
          <p:cNvPr id="5" name="Text 3"/>
          <p:cNvSpPr/>
          <p:nvPr/>
        </p:nvSpPr>
        <p:spPr>
          <a:xfrm>
            <a:off x="594360" y="1051560"/>
            <a:ext cx="1325880" cy="365760"/>
          </a:xfrm>
          <a:prstGeom prst="rect">
            <a:avLst/>
          </a:prstGeom>
          <a:solidFill>
            <a:srgbClr val="7A4B2B"/>
          </a:solidFill>
          <a:ln/>
        </p:spPr>
        <p:txBody>
          <a:bodyPr wrap="square" lIns="635" tIns="635" rIns="635" bIns="635" rtlCol="0" anchor="ctr"/>
          <a:lstStyle/>
          <a:p>
            <a:pPr marL="0" indent="0" algn="ctr">
              <a:buNone/>
            </a:pPr>
            <a:r>
              <a:rPr lang="en-US" sz="1400" b="1" dirty="0">
                <a:solidFill>
                  <a:srgbClr val="FFFFFF"/>
                </a:solidFill>
                <a:latin typeface="Times New Roman" pitchFamily="34" charset="0"/>
                <a:ea typeface="Times New Roman" pitchFamily="34" charset="-122"/>
                <a:cs typeface="Times New Roman" pitchFamily="34" charset="-120"/>
              </a:rPr>
              <a:t>Factor</a:t>
            </a:r>
            <a:endParaRPr lang="en-US" sz="1400" dirty="0"/>
          </a:p>
        </p:txBody>
      </p:sp>
      <p:sp>
        <p:nvSpPr>
          <p:cNvPr id="6" name="Text 4"/>
          <p:cNvSpPr/>
          <p:nvPr/>
        </p:nvSpPr>
        <p:spPr>
          <a:xfrm>
            <a:off x="1920240" y="1051560"/>
            <a:ext cx="3840480" cy="365760"/>
          </a:xfrm>
          <a:prstGeom prst="rect">
            <a:avLst/>
          </a:prstGeom>
          <a:solidFill>
            <a:srgbClr val="7A4B2B"/>
          </a:solidFill>
          <a:ln/>
        </p:spPr>
        <p:txBody>
          <a:bodyPr wrap="square" lIns="635" tIns="635" rIns="635" bIns="635" rtlCol="0" anchor="ctr"/>
          <a:lstStyle/>
          <a:p>
            <a:pPr marL="0" indent="0" algn="ctr">
              <a:buNone/>
            </a:pPr>
            <a:r>
              <a:rPr lang="en-US" sz="1400" b="1" dirty="0">
                <a:solidFill>
                  <a:srgbClr val="FFFFFF"/>
                </a:solidFill>
                <a:latin typeface="Times New Roman" pitchFamily="34" charset="0"/>
                <a:ea typeface="Times New Roman" pitchFamily="34" charset="-122"/>
                <a:cs typeface="Times New Roman" pitchFamily="34" charset="-120"/>
              </a:rPr>
              <a:t>Application to Basil’s Bakery</a:t>
            </a:r>
            <a:endParaRPr lang="en-US" sz="1400" dirty="0"/>
          </a:p>
        </p:txBody>
      </p:sp>
      <p:sp>
        <p:nvSpPr>
          <p:cNvPr id="7" name="Text 5"/>
          <p:cNvSpPr/>
          <p:nvPr/>
        </p:nvSpPr>
        <p:spPr>
          <a:xfrm>
            <a:off x="5760720" y="1051560"/>
            <a:ext cx="5715000" cy="365760"/>
          </a:xfrm>
          <a:prstGeom prst="rect">
            <a:avLst/>
          </a:prstGeom>
          <a:solidFill>
            <a:srgbClr val="7A4B2B"/>
          </a:solidFill>
          <a:ln/>
        </p:spPr>
        <p:txBody>
          <a:bodyPr wrap="square" lIns="635" tIns="635" rIns="635" bIns="635" rtlCol="0" anchor="ctr"/>
          <a:lstStyle/>
          <a:p>
            <a:pPr marL="0" indent="0" algn="ctr">
              <a:buNone/>
            </a:pPr>
            <a:r>
              <a:rPr lang="en-US" sz="1400" b="1" dirty="0">
                <a:solidFill>
                  <a:srgbClr val="FFFFFF"/>
                </a:solidFill>
                <a:latin typeface="Times New Roman" pitchFamily="34" charset="0"/>
                <a:ea typeface="Times New Roman" pitchFamily="34" charset="-122"/>
                <a:cs typeface="Times New Roman" pitchFamily="34" charset="-120"/>
              </a:rPr>
              <a:t>Likely Impact</a:t>
            </a:r>
            <a:endParaRPr lang="en-US" sz="1400" dirty="0"/>
          </a:p>
        </p:txBody>
      </p:sp>
      <p:sp>
        <p:nvSpPr>
          <p:cNvPr id="8" name="Text 6"/>
          <p:cNvSpPr/>
          <p:nvPr/>
        </p:nvSpPr>
        <p:spPr>
          <a:xfrm>
            <a:off x="594360" y="1490472"/>
            <a:ext cx="1325880" cy="640080"/>
          </a:xfrm>
          <a:prstGeom prst="rect">
            <a:avLst/>
          </a:prstGeom>
          <a:solidFill>
            <a:srgbClr val="FFFFFF"/>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Political</a:t>
            </a:r>
            <a:endParaRPr lang="en-US" sz="1230" dirty="0"/>
          </a:p>
        </p:txBody>
      </p:sp>
      <p:sp>
        <p:nvSpPr>
          <p:cNvPr id="9" name="Text 7"/>
          <p:cNvSpPr/>
          <p:nvPr/>
        </p:nvSpPr>
        <p:spPr>
          <a:xfrm>
            <a:off x="1920240" y="1490472"/>
            <a:ext cx="3840480" cy="640080"/>
          </a:xfrm>
          <a:prstGeom prst="rect">
            <a:avLst/>
          </a:prstGeom>
          <a:solidFill>
            <a:srgbClr val="FFFFFF"/>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Business rates and post-lockdown trading pressures.</a:t>
            </a:r>
            <a:endParaRPr lang="en-US" sz="1230" dirty="0"/>
          </a:p>
        </p:txBody>
      </p:sp>
      <p:sp>
        <p:nvSpPr>
          <p:cNvPr id="10" name="Text 8"/>
          <p:cNvSpPr/>
          <p:nvPr/>
        </p:nvSpPr>
        <p:spPr>
          <a:xfrm>
            <a:off x="5760720" y="1490472"/>
            <a:ext cx="5715000" cy="640080"/>
          </a:xfrm>
          <a:prstGeom prst="rect">
            <a:avLst/>
          </a:prstGeom>
          <a:solidFill>
            <a:srgbClr val="FFFFFF"/>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Higher fixed costs and weaker recovery.</a:t>
            </a:r>
            <a:endParaRPr lang="en-US" sz="1230" dirty="0"/>
          </a:p>
        </p:txBody>
      </p:sp>
      <p:sp>
        <p:nvSpPr>
          <p:cNvPr id="11" name="Text 9"/>
          <p:cNvSpPr/>
          <p:nvPr/>
        </p:nvSpPr>
        <p:spPr>
          <a:xfrm>
            <a:off x="594360" y="2176272"/>
            <a:ext cx="1325880" cy="640080"/>
          </a:xfrm>
          <a:prstGeom prst="rect">
            <a:avLst/>
          </a:prstGeom>
          <a:solidFill>
            <a:srgbClr val="F3EBE0"/>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Economic</a:t>
            </a:r>
            <a:endParaRPr lang="en-US" sz="1230" dirty="0"/>
          </a:p>
        </p:txBody>
      </p:sp>
      <p:sp>
        <p:nvSpPr>
          <p:cNvPr id="12" name="Text 10"/>
          <p:cNvSpPr/>
          <p:nvPr/>
        </p:nvSpPr>
        <p:spPr>
          <a:xfrm>
            <a:off x="1920240" y="2176272"/>
            <a:ext cx="3840480" cy="640080"/>
          </a:xfrm>
          <a:prstGeom prst="rect">
            <a:avLst/>
          </a:prstGeom>
          <a:solidFill>
            <a:srgbClr val="F3EBE0"/>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Rent, utilities, insurance and organic stock costs increased.</a:t>
            </a:r>
            <a:endParaRPr lang="en-US" sz="1230" dirty="0"/>
          </a:p>
        </p:txBody>
      </p:sp>
      <p:sp>
        <p:nvSpPr>
          <p:cNvPr id="13" name="Text 11"/>
          <p:cNvSpPr/>
          <p:nvPr/>
        </p:nvSpPr>
        <p:spPr>
          <a:xfrm>
            <a:off x="5760720" y="2176272"/>
            <a:ext cx="5715000" cy="640080"/>
          </a:xfrm>
          <a:prstGeom prst="rect">
            <a:avLst/>
          </a:prstGeom>
          <a:solidFill>
            <a:srgbClr val="F3EBE0"/>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Lower margins and more budget uncertainty.</a:t>
            </a:r>
            <a:endParaRPr lang="en-US" sz="1230" dirty="0"/>
          </a:p>
        </p:txBody>
      </p:sp>
      <p:sp>
        <p:nvSpPr>
          <p:cNvPr id="14" name="Text 12"/>
          <p:cNvSpPr/>
          <p:nvPr/>
        </p:nvSpPr>
        <p:spPr>
          <a:xfrm>
            <a:off x="594360" y="2862072"/>
            <a:ext cx="1325880" cy="640080"/>
          </a:xfrm>
          <a:prstGeom prst="rect">
            <a:avLst/>
          </a:prstGeom>
          <a:solidFill>
            <a:srgbClr val="FFFFFF"/>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Social</a:t>
            </a:r>
            <a:endParaRPr lang="en-US" sz="1230" dirty="0"/>
          </a:p>
        </p:txBody>
      </p:sp>
      <p:sp>
        <p:nvSpPr>
          <p:cNvPr id="15" name="Text 13"/>
          <p:cNvSpPr/>
          <p:nvPr/>
        </p:nvSpPr>
        <p:spPr>
          <a:xfrm>
            <a:off x="1920240" y="2862072"/>
            <a:ext cx="3840480" cy="640080"/>
          </a:xfrm>
          <a:prstGeom prst="rect">
            <a:avLst/>
          </a:prstGeom>
          <a:solidFill>
            <a:srgbClr val="FFFFFF"/>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Hybrid working and fewer retail workers reduce lunch demand.</a:t>
            </a:r>
            <a:endParaRPr lang="en-US" sz="1230" dirty="0"/>
          </a:p>
        </p:txBody>
      </p:sp>
      <p:sp>
        <p:nvSpPr>
          <p:cNvPr id="16" name="Text 14"/>
          <p:cNvSpPr/>
          <p:nvPr/>
        </p:nvSpPr>
        <p:spPr>
          <a:xfrm>
            <a:off x="5760720" y="2862072"/>
            <a:ext cx="5715000" cy="640080"/>
          </a:xfrm>
          <a:prstGeom prst="rect">
            <a:avLst/>
          </a:prstGeom>
          <a:solidFill>
            <a:srgbClr val="FFFFFF"/>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Reduced repeat purchases and footfall.</a:t>
            </a:r>
            <a:endParaRPr lang="en-US" sz="1230" dirty="0"/>
          </a:p>
        </p:txBody>
      </p:sp>
      <p:sp>
        <p:nvSpPr>
          <p:cNvPr id="17" name="Text 15"/>
          <p:cNvSpPr/>
          <p:nvPr/>
        </p:nvSpPr>
        <p:spPr>
          <a:xfrm>
            <a:off x="594360" y="3547872"/>
            <a:ext cx="1325880" cy="640080"/>
          </a:xfrm>
          <a:prstGeom prst="rect">
            <a:avLst/>
          </a:prstGeom>
          <a:solidFill>
            <a:srgbClr val="F3EBE0"/>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Technological</a:t>
            </a:r>
            <a:endParaRPr lang="en-US" sz="1230" dirty="0"/>
          </a:p>
        </p:txBody>
      </p:sp>
      <p:sp>
        <p:nvSpPr>
          <p:cNvPr id="18" name="Text 16"/>
          <p:cNvSpPr/>
          <p:nvPr/>
        </p:nvSpPr>
        <p:spPr>
          <a:xfrm>
            <a:off x="1920240" y="3547872"/>
            <a:ext cx="3840480" cy="640080"/>
          </a:xfrm>
          <a:prstGeom prst="rect">
            <a:avLst/>
          </a:prstGeom>
          <a:solidFill>
            <a:srgbClr val="F3EBE0"/>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No reliable pre-order or delivery channel.</a:t>
            </a:r>
            <a:endParaRPr lang="en-US" sz="1230" dirty="0"/>
          </a:p>
        </p:txBody>
      </p:sp>
      <p:sp>
        <p:nvSpPr>
          <p:cNvPr id="19" name="Text 17"/>
          <p:cNvSpPr/>
          <p:nvPr/>
        </p:nvSpPr>
        <p:spPr>
          <a:xfrm>
            <a:off x="5760720" y="3547872"/>
            <a:ext cx="5715000" cy="640080"/>
          </a:xfrm>
          <a:prstGeom prst="rect">
            <a:avLst/>
          </a:prstGeom>
          <a:solidFill>
            <a:srgbClr val="F3EBE0"/>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Convenience-focused customers are underserved.</a:t>
            </a:r>
            <a:endParaRPr lang="en-US" sz="1230" dirty="0"/>
          </a:p>
        </p:txBody>
      </p:sp>
      <p:sp>
        <p:nvSpPr>
          <p:cNvPr id="20" name="Text 18"/>
          <p:cNvSpPr/>
          <p:nvPr/>
        </p:nvSpPr>
        <p:spPr>
          <a:xfrm>
            <a:off x="594360" y="4233672"/>
            <a:ext cx="1325880" cy="640080"/>
          </a:xfrm>
          <a:prstGeom prst="rect">
            <a:avLst/>
          </a:prstGeom>
          <a:solidFill>
            <a:srgbClr val="FFFFFF"/>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Environmental</a:t>
            </a:r>
            <a:endParaRPr lang="en-US" sz="1230" dirty="0"/>
          </a:p>
        </p:txBody>
      </p:sp>
      <p:sp>
        <p:nvSpPr>
          <p:cNvPr id="21" name="Text 19"/>
          <p:cNvSpPr/>
          <p:nvPr/>
        </p:nvSpPr>
        <p:spPr>
          <a:xfrm>
            <a:off x="1920240" y="4233672"/>
            <a:ext cx="3840480" cy="640080"/>
          </a:xfrm>
          <a:prstGeom prst="rect">
            <a:avLst/>
          </a:prstGeom>
          <a:solidFill>
            <a:srgbClr val="FFFFFF"/>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Organic crops are vulnerable to failure and price shocks.</a:t>
            </a:r>
            <a:endParaRPr lang="en-US" sz="1230" dirty="0"/>
          </a:p>
        </p:txBody>
      </p:sp>
      <p:sp>
        <p:nvSpPr>
          <p:cNvPr id="22" name="Text 20"/>
          <p:cNvSpPr/>
          <p:nvPr/>
        </p:nvSpPr>
        <p:spPr>
          <a:xfrm>
            <a:off x="5760720" y="4233672"/>
            <a:ext cx="5715000" cy="640080"/>
          </a:xfrm>
          <a:prstGeom prst="rect">
            <a:avLst/>
          </a:prstGeom>
          <a:solidFill>
            <a:srgbClr val="FFFFFF"/>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Stock prices become unpredictable.</a:t>
            </a:r>
            <a:endParaRPr lang="en-US" sz="1230" dirty="0"/>
          </a:p>
        </p:txBody>
      </p:sp>
      <p:sp>
        <p:nvSpPr>
          <p:cNvPr id="23" name="Text 21"/>
          <p:cNvSpPr/>
          <p:nvPr/>
        </p:nvSpPr>
        <p:spPr>
          <a:xfrm>
            <a:off x="594360" y="4919472"/>
            <a:ext cx="1325880" cy="640080"/>
          </a:xfrm>
          <a:prstGeom prst="rect">
            <a:avLst/>
          </a:prstGeom>
          <a:solidFill>
            <a:srgbClr val="F3EBE0"/>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Legal</a:t>
            </a:r>
            <a:endParaRPr lang="en-US" sz="1230" dirty="0"/>
          </a:p>
        </p:txBody>
      </p:sp>
      <p:sp>
        <p:nvSpPr>
          <p:cNvPr id="24" name="Text 22"/>
          <p:cNvSpPr/>
          <p:nvPr/>
        </p:nvSpPr>
        <p:spPr>
          <a:xfrm>
            <a:off x="1920240" y="4919472"/>
            <a:ext cx="3840480" cy="640080"/>
          </a:xfrm>
          <a:prstGeom prst="rect">
            <a:avLst/>
          </a:prstGeom>
          <a:solidFill>
            <a:srgbClr val="F3EBE0"/>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Food safety, insurance and employment duties remain essential.</a:t>
            </a:r>
            <a:endParaRPr lang="en-US" sz="1230" dirty="0"/>
          </a:p>
        </p:txBody>
      </p:sp>
      <p:sp>
        <p:nvSpPr>
          <p:cNvPr id="25" name="Text 23"/>
          <p:cNvSpPr/>
          <p:nvPr/>
        </p:nvSpPr>
        <p:spPr>
          <a:xfrm>
            <a:off x="5760720" y="4919472"/>
            <a:ext cx="5715000" cy="640080"/>
          </a:xfrm>
          <a:prstGeom prst="rect">
            <a:avLst/>
          </a:prstGeom>
          <a:solidFill>
            <a:srgbClr val="F3EBE0"/>
          </a:solidFill>
          <a:ln w="6350">
            <a:solidFill>
              <a:srgbClr val="D9C3AC"/>
            </a:solidFill>
          </a:ln>
        </p:spPr>
        <p:txBody>
          <a:bodyPr wrap="square" lIns="889" tIns="889" rIns="889" bIns="889" rtlCol="0" anchor="ctr">
            <a:normAutofit/>
          </a:bodyPr>
          <a:lstStyle/>
          <a:p>
            <a:pPr marL="0" indent="0">
              <a:buNone/>
            </a:pPr>
            <a:r>
              <a:rPr lang="en-US" sz="1230" dirty="0">
                <a:solidFill>
                  <a:srgbClr val="2F2118"/>
                </a:solidFill>
                <a:latin typeface="Times New Roman" pitchFamily="34" charset="0"/>
                <a:ea typeface="Times New Roman" pitchFamily="34" charset="-122"/>
                <a:cs typeface="Times New Roman" pitchFamily="34" charset="-120"/>
              </a:rPr>
              <a:t>Compliance costs cannot be ignored.</a:t>
            </a:r>
            <a:endParaRPr lang="en-US" sz="1230" dirty="0"/>
          </a:p>
        </p:txBody>
      </p:sp>
      <p:sp>
        <p:nvSpPr>
          <p:cNvPr id="26" name="Text 24"/>
          <p:cNvSpPr/>
          <p:nvPr/>
        </p:nvSpPr>
        <p:spPr>
          <a:xfrm>
            <a:off x="530352" y="6382512"/>
            <a:ext cx="10789920" cy="91440"/>
          </a:xfrm>
          <a:prstGeom prst="rect">
            <a:avLst/>
          </a:prstGeom>
          <a:noFill/>
          <a:ln/>
        </p:spPr>
        <p:txBody>
          <a:bodyPr wrap="square" lIns="0" tIns="0" rIns="0" bIns="0" rtlCol="0" anchor="ctr"/>
          <a:lstStyle/>
          <a:p>
            <a:pPr marL="0" indent="0">
              <a:buNone/>
            </a:pPr>
            <a:r>
              <a:rPr lang="en-US" i="1" dirty="0">
                <a:solidFill>
                  <a:srgbClr val="5C5C5C"/>
                </a:solidFill>
                <a:latin typeface="Times New Roman" pitchFamily="34" charset="0"/>
                <a:ea typeface="Times New Roman" pitchFamily="34" charset="-122"/>
                <a:cs typeface="Times New Roman" pitchFamily="34" charset="-120"/>
              </a:rPr>
              <a:t>Sources: Basil’s Bakery case study; Johnson et al. (2020); Berman, Evans and Chatterjee (2018).</a:t>
            </a:r>
            <a:endParaRPr lang="en-US" dirty="0"/>
          </a:p>
        </p:txBody>
      </p:sp>
      <p:sp>
        <p:nvSpPr>
          <p:cNvPr id="27" name="Slide Number Placeholder 0"/>
          <p:cNvSpPr>
            <a:spLocks noGrp="1"/>
          </p:cNvSpPr>
          <p:nvPr>
            <p:ph type="sldNum" sz="quarter" idx="4294967295"/>
          </p:nvPr>
        </p:nvSpPr>
        <p:spPr>
          <a:xfrm>
            <a:off x="11201400" y="6537960"/>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A5A4A"/>
                </a:solidFill>
                <a:latin typeface="Times New Roman"/>
                <a:ea typeface="Times New Roman"/>
                <a:cs typeface="Times New Roman"/>
              </a:defRPr>
            </a:lvl1pPr>
          </a:lstStyle>
          <a:p>
            <a:pPr algn="l"/>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02920" y="228600"/>
            <a:ext cx="9875520" cy="347472"/>
          </a:xfrm>
          <a:prstGeom prst="rect">
            <a:avLst/>
          </a:prstGeom>
          <a:noFill/>
          <a:ln/>
        </p:spPr>
        <p:txBody>
          <a:bodyPr wrap="square" lIns="0" tIns="0" rIns="0" bIns="0" rtlCol="0" anchor="ctr"/>
          <a:lstStyle/>
          <a:p>
            <a:pPr marL="0" indent="0">
              <a:buNone/>
            </a:pPr>
            <a:r>
              <a:rPr lang="en-US" sz="2500" b="1" dirty="0">
                <a:solidFill>
                  <a:srgbClr val="2F2118"/>
                </a:solidFill>
                <a:latin typeface="Times New Roman" pitchFamily="34" charset="0"/>
                <a:ea typeface="Times New Roman" pitchFamily="34" charset="-122"/>
                <a:cs typeface="Times New Roman" pitchFamily="34" charset="-120"/>
              </a:rPr>
              <a:t>Key External Factors Affecting Sales</a:t>
            </a:r>
            <a:endParaRPr lang="en-US" sz="2500" dirty="0"/>
          </a:p>
        </p:txBody>
      </p:sp>
      <p:sp>
        <p:nvSpPr>
          <p:cNvPr id="3" name="Text 1"/>
          <p:cNvSpPr/>
          <p:nvPr/>
        </p:nvSpPr>
        <p:spPr>
          <a:xfrm>
            <a:off x="530352" y="594360"/>
            <a:ext cx="8686800" cy="201168"/>
          </a:xfrm>
          <a:prstGeom prst="rect">
            <a:avLst/>
          </a:prstGeom>
          <a:noFill/>
          <a:ln/>
        </p:spPr>
        <p:txBody>
          <a:bodyPr wrap="square" lIns="0" tIns="0" rIns="0" bIns="0" rtlCol="0" anchor="ctr"/>
          <a:lstStyle/>
          <a:p>
            <a:pPr marL="0" indent="0">
              <a:buNone/>
            </a:pPr>
            <a:r>
              <a:rPr lang="en-US" sz="1000" i="1" dirty="0">
                <a:solidFill>
                  <a:srgbClr val="5C5C5C"/>
                </a:solidFill>
                <a:latin typeface="Times New Roman" pitchFamily="34" charset="0"/>
                <a:ea typeface="Times New Roman" pitchFamily="34" charset="-122"/>
                <a:cs typeface="Times New Roman" pitchFamily="34" charset="-120"/>
              </a:rPr>
              <a:t>The most urgent pressures are customer access, footfall and cost inflation.</a:t>
            </a:r>
            <a:endParaRPr lang="en-US" sz="1000" dirty="0"/>
          </a:p>
        </p:txBody>
      </p:sp>
      <p:sp>
        <p:nvSpPr>
          <p:cNvPr id="4" name="Shape 2"/>
          <p:cNvSpPr/>
          <p:nvPr/>
        </p:nvSpPr>
        <p:spPr>
          <a:xfrm>
            <a:off x="502920" y="841248"/>
            <a:ext cx="11201400" cy="0"/>
          </a:xfrm>
          <a:prstGeom prst="line">
            <a:avLst/>
          </a:prstGeom>
          <a:noFill/>
          <a:ln w="15240">
            <a:solidFill>
              <a:srgbClr val="B4875A"/>
            </a:solidFill>
            <a:prstDash val="solid"/>
          </a:ln>
        </p:spPr>
        <p:txBody>
          <a:bodyPr/>
          <a:lstStyle/>
          <a:p>
            <a:endParaRPr lang="en-GB"/>
          </a:p>
        </p:txBody>
      </p:sp>
      <p:pic>
        <p:nvPicPr>
          <p:cNvPr id="5" name="Image 0" descr="/mnt/data/ons_footfall.png"/>
          <p:cNvPicPr>
            <a:picLocks noChangeAspect="1"/>
          </p:cNvPicPr>
          <p:nvPr/>
        </p:nvPicPr>
        <p:blipFill>
          <a:blip r:embed="rId3"/>
          <a:stretch>
            <a:fillRect/>
          </a:stretch>
        </p:blipFill>
        <p:spPr>
          <a:xfrm>
            <a:off x="6812280" y="914399"/>
            <a:ext cx="4663440" cy="4386939"/>
          </a:xfrm>
          <a:prstGeom prst="rect">
            <a:avLst/>
          </a:prstGeom>
        </p:spPr>
      </p:pic>
      <p:sp>
        <p:nvSpPr>
          <p:cNvPr id="6" name="Text 3"/>
          <p:cNvSpPr/>
          <p:nvPr/>
        </p:nvSpPr>
        <p:spPr>
          <a:xfrm>
            <a:off x="685800" y="1024127"/>
            <a:ext cx="5760720" cy="4992623"/>
          </a:xfrm>
          <a:prstGeom prst="rect">
            <a:avLst/>
          </a:prstGeom>
          <a:noFill/>
          <a:ln/>
        </p:spPr>
        <p:txBody>
          <a:bodyPr wrap="square" lIns="889" tIns="889" rIns="889" bIns="889" rtlCol="0" anchor="ctr">
            <a:normAutofit/>
          </a:bodyPr>
          <a:lstStyle/>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Lower retail park activity reduces impulse visits and lunch purchases.</a:t>
            </a:r>
            <a:endParaRPr lang="en-US" sz="2000" dirty="0"/>
          </a:p>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Hybrid working reduces the daily office-worker customer base.</a:t>
            </a:r>
            <a:endParaRPr lang="en-US" sz="2000" dirty="0"/>
          </a:p>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Shop closures remove nearby employees who previously bought regularly.</a:t>
            </a:r>
            <a:endParaRPr lang="en-US" sz="2000" dirty="0"/>
          </a:p>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Higher energy, rent and insurance costs place pressure on prices and margins (ONS, 2024) </a:t>
            </a:r>
            <a:endParaRPr lang="en-US" sz="2000" dirty="0"/>
          </a:p>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The absence of delivery and digital ordering weakens customer convenience.</a:t>
            </a:r>
            <a:endParaRPr lang="en-US" sz="2000" dirty="0"/>
          </a:p>
        </p:txBody>
      </p:sp>
      <p:sp>
        <p:nvSpPr>
          <p:cNvPr id="25" name="Slide Number Placeholder 0"/>
          <p:cNvSpPr>
            <a:spLocks noGrp="1"/>
          </p:cNvSpPr>
          <p:nvPr>
            <p:ph type="sldNum" sz="quarter" idx="4294967295"/>
          </p:nvPr>
        </p:nvSpPr>
        <p:spPr>
          <a:xfrm>
            <a:off x="11201400" y="6537960"/>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A5A4A"/>
                </a:solidFill>
                <a:latin typeface="Times New Roman"/>
                <a:ea typeface="Times New Roman"/>
                <a:cs typeface="Times New Roman"/>
              </a:defRPr>
            </a:lvl1pPr>
          </a:lstStyle>
          <a:p>
            <a:pPr algn="l"/>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02920" y="228600"/>
            <a:ext cx="9875520" cy="347472"/>
          </a:xfrm>
          <a:prstGeom prst="rect">
            <a:avLst/>
          </a:prstGeom>
          <a:noFill/>
          <a:ln/>
        </p:spPr>
        <p:txBody>
          <a:bodyPr wrap="square" lIns="0" tIns="0" rIns="0" bIns="0" rtlCol="0" anchor="ctr"/>
          <a:lstStyle/>
          <a:p>
            <a:pPr marL="0" indent="0">
              <a:buNone/>
            </a:pPr>
            <a:r>
              <a:rPr lang="en-US" sz="2500" b="1" dirty="0">
                <a:solidFill>
                  <a:srgbClr val="2F2118"/>
                </a:solidFill>
                <a:latin typeface="Times New Roman" pitchFamily="34" charset="0"/>
                <a:ea typeface="Times New Roman" pitchFamily="34" charset="-122"/>
                <a:cs typeface="Times New Roman" pitchFamily="34" charset="-120"/>
              </a:rPr>
              <a:t>Why Fishbone Diagram is Useful</a:t>
            </a:r>
            <a:endParaRPr lang="en-US" sz="2500" dirty="0"/>
          </a:p>
        </p:txBody>
      </p:sp>
      <p:sp>
        <p:nvSpPr>
          <p:cNvPr id="3" name="Text 1"/>
          <p:cNvSpPr/>
          <p:nvPr/>
        </p:nvSpPr>
        <p:spPr>
          <a:xfrm>
            <a:off x="530352" y="594360"/>
            <a:ext cx="8686800" cy="201168"/>
          </a:xfrm>
          <a:prstGeom prst="rect">
            <a:avLst/>
          </a:prstGeom>
          <a:noFill/>
          <a:ln/>
        </p:spPr>
        <p:txBody>
          <a:bodyPr wrap="square" lIns="0" tIns="0" rIns="0" bIns="0" rtlCol="0" anchor="ctr"/>
          <a:lstStyle/>
          <a:p>
            <a:pPr marL="0" indent="0">
              <a:buNone/>
            </a:pPr>
            <a:r>
              <a:rPr lang="en-US" sz="1000" i="1" dirty="0">
                <a:solidFill>
                  <a:srgbClr val="5C5C5C"/>
                </a:solidFill>
                <a:latin typeface="Times New Roman" pitchFamily="34" charset="0"/>
                <a:ea typeface="Times New Roman" pitchFamily="34" charset="-122"/>
                <a:cs typeface="Times New Roman" pitchFamily="34" charset="-120"/>
              </a:rPr>
              <a:t>A Fishbone diagram helps organise potential root causes of a defined problem.</a:t>
            </a:r>
            <a:endParaRPr lang="en-US" sz="1000" dirty="0"/>
          </a:p>
        </p:txBody>
      </p:sp>
      <p:sp>
        <p:nvSpPr>
          <p:cNvPr id="4" name="Shape 2"/>
          <p:cNvSpPr/>
          <p:nvPr/>
        </p:nvSpPr>
        <p:spPr>
          <a:xfrm>
            <a:off x="502920" y="841248"/>
            <a:ext cx="11201400" cy="0"/>
          </a:xfrm>
          <a:prstGeom prst="line">
            <a:avLst/>
          </a:prstGeom>
          <a:noFill/>
          <a:ln w="15240">
            <a:solidFill>
              <a:srgbClr val="B4875A"/>
            </a:solidFill>
            <a:prstDash val="solid"/>
          </a:ln>
        </p:spPr>
        <p:txBody>
          <a:bodyPr/>
          <a:lstStyle/>
          <a:p>
            <a:endParaRPr lang="en-GB"/>
          </a:p>
        </p:txBody>
      </p:sp>
      <p:sp>
        <p:nvSpPr>
          <p:cNvPr id="5" name="Text 3"/>
          <p:cNvSpPr/>
          <p:nvPr/>
        </p:nvSpPr>
        <p:spPr>
          <a:xfrm>
            <a:off x="822960" y="1060704"/>
            <a:ext cx="5669280" cy="4343400"/>
          </a:xfrm>
          <a:prstGeom prst="rect">
            <a:avLst/>
          </a:prstGeom>
          <a:noFill/>
          <a:ln/>
        </p:spPr>
        <p:txBody>
          <a:bodyPr wrap="square" lIns="889" tIns="889" rIns="889" bIns="889" rtlCol="0" anchor="ctr">
            <a:normAutofit/>
          </a:bodyPr>
          <a:lstStyle/>
          <a:p>
            <a:pPr>
              <a:lnSpc>
                <a:spcPct val="115000"/>
              </a:lnSpc>
            </a:pPr>
            <a:r>
              <a:rPr lang="en-US" sz="2000" dirty="0">
                <a:solidFill>
                  <a:srgbClr val="2F2118"/>
                </a:solidFill>
                <a:latin typeface="Times New Roman" pitchFamily="34" charset="0"/>
                <a:ea typeface="Times New Roman" pitchFamily="34" charset="-122"/>
                <a:cs typeface="Times New Roman" pitchFamily="34" charset="-120"/>
              </a:rPr>
              <a:t>The central problem is placed at the “head” of the fish: sales stagnation.</a:t>
            </a:r>
            <a:endParaRPr lang="en-US" sz="2000" dirty="0"/>
          </a:p>
          <a:p>
            <a:pPr>
              <a:lnSpc>
                <a:spcPct val="115000"/>
              </a:lnSpc>
            </a:pPr>
            <a:r>
              <a:rPr lang="en-US" sz="2000" dirty="0">
                <a:solidFill>
                  <a:srgbClr val="2F2118"/>
                </a:solidFill>
                <a:latin typeface="Times New Roman" pitchFamily="34" charset="0"/>
                <a:ea typeface="Times New Roman" pitchFamily="34" charset="-122"/>
                <a:cs typeface="Times New Roman" pitchFamily="34" charset="-120"/>
              </a:rPr>
              <a:t>Main branches group causes such as people, process, place, technology and costs.</a:t>
            </a:r>
            <a:endParaRPr lang="en-US" sz="2000" dirty="0"/>
          </a:p>
          <a:p>
            <a:pPr>
              <a:lnSpc>
                <a:spcPct val="115000"/>
              </a:lnSpc>
            </a:pPr>
            <a:r>
              <a:rPr lang="en-US" sz="2000" dirty="0">
                <a:solidFill>
                  <a:srgbClr val="2F2118"/>
                </a:solidFill>
                <a:latin typeface="Times New Roman" pitchFamily="34" charset="0"/>
                <a:ea typeface="Times New Roman" pitchFamily="34" charset="-122"/>
                <a:cs typeface="Times New Roman" pitchFamily="34" charset="-120"/>
              </a:rPr>
              <a:t>It is useful where several causes interact rather than one clear cause existing.</a:t>
            </a:r>
            <a:endParaRPr lang="en-US" sz="2000" dirty="0"/>
          </a:p>
          <a:p>
            <a:pPr>
              <a:lnSpc>
                <a:spcPct val="115000"/>
              </a:lnSpc>
            </a:pPr>
            <a:r>
              <a:rPr lang="en-US" sz="2000" dirty="0">
                <a:solidFill>
                  <a:srgbClr val="2F2118"/>
                </a:solidFill>
                <a:latin typeface="Times New Roman" pitchFamily="34" charset="0"/>
                <a:ea typeface="Times New Roman" pitchFamily="34" charset="-122"/>
                <a:cs typeface="Times New Roman" pitchFamily="34" charset="-120"/>
              </a:rPr>
              <a:t>Benefit: it makes complex causes visible and easier to discuss.</a:t>
            </a:r>
            <a:endParaRPr lang="en-US" sz="2000" dirty="0"/>
          </a:p>
          <a:p>
            <a:pPr>
              <a:lnSpc>
                <a:spcPct val="115000"/>
              </a:lnSpc>
            </a:pPr>
            <a:r>
              <a:rPr lang="en-US" sz="2000" dirty="0">
                <a:solidFill>
                  <a:srgbClr val="2F2118"/>
                </a:solidFill>
                <a:latin typeface="Times New Roman" pitchFamily="34" charset="0"/>
                <a:ea typeface="Times New Roman" pitchFamily="34" charset="-122"/>
                <a:cs typeface="Times New Roman" pitchFamily="34" charset="-120"/>
              </a:rPr>
              <a:t>Limitation: it is qualitative and needs supporting data before decisions are made.</a:t>
            </a:r>
            <a:endParaRPr lang="en-US" sz="2000" dirty="0"/>
          </a:p>
        </p:txBody>
      </p:sp>
      <p:sp>
        <p:nvSpPr>
          <p:cNvPr id="6" name="Shape 4"/>
          <p:cNvSpPr/>
          <p:nvPr/>
        </p:nvSpPr>
        <p:spPr>
          <a:xfrm>
            <a:off x="6812280" y="1508760"/>
            <a:ext cx="4160520" cy="594360"/>
          </a:xfrm>
          <a:prstGeom prst="roundRect">
            <a:avLst/>
          </a:prstGeom>
          <a:solidFill>
            <a:srgbClr val="FFFFFF"/>
          </a:solidFill>
          <a:ln w="12700">
            <a:solidFill>
              <a:srgbClr val="B4875A"/>
            </a:solidFill>
            <a:prstDash val="solid"/>
          </a:ln>
        </p:spPr>
        <p:txBody>
          <a:bodyPr/>
          <a:lstStyle/>
          <a:p>
            <a:endParaRPr lang="en-GB"/>
          </a:p>
        </p:txBody>
      </p:sp>
      <p:sp>
        <p:nvSpPr>
          <p:cNvPr id="7" name="Text 5"/>
          <p:cNvSpPr/>
          <p:nvPr/>
        </p:nvSpPr>
        <p:spPr>
          <a:xfrm>
            <a:off x="6995160" y="1709928"/>
            <a:ext cx="3794760" cy="182880"/>
          </a:xfrm>
          <a:prstGeom prst="rect">
            <a:avLst/>
          </a:prstGeom>
          <a:noFill/>
          <a:ln/>
        </p:spPr>
        <p:txBody>
          <a:bodyPr wrap="square" lIns="0" tIns="0" rIns="0" bIns="0" rtlCol="0" anchor="ctr"/>
          <a:lstStyle/>
          <a:p>
            <a:pPr marL="0" indent="0" algn="ctr">
              <a:buNone/>
            </a:pPr>
            <a:r>
              <a:rPr lang="en-US" sz="1500" b="1" dirty="0">
                <a:solidFill>
                  <a:srgbClr val="2F2118"/>
                </a:solidFill>
                <a:latin typeface="Times New Roman" pitchFamily="34" charset="0"/>
                <a:ea typeface="Times New Roman" pitchFamily="34" charset="-122"/>
                <a:cs typeface="Times New Roman" pitchFamily="34" charset="-120"/>
              </a:rPr>
              <a:t>Fishbone = structured root-cause thinking</a:t>
            </a:r>
            <a:endParaRPr lang="en-US" sz="1500" dirty="0"/>
          </a:p>
        </p:txBody>
      </p:sp>
      <p:sp>
        <p:nvSpPr>
          <p:cNvPr id="8" name="Shape 6"/>
          <p:cNvSpPr/>
          <p:nvPr/>
        </p:nvSpPr>
        <p:spPr>
          <a:xfrm>
            <a:off x="6995160" y="2514600"/>
            <a:ext cx="1417320" cy="475488"/>
          </a:xfrm>
          <a:prstGeom prst="roundRect">
            <a:avLst/>
          </a:prstGeom>
          <a:solidFill>
            <a:srgbClr val="F3EBE0"/>
          </a:solidFill>
          <a:ln w="12700">
            <a:solidFill>
              <a:srgbClr val="B4875A"/>
            </a:solidFill>
            <a:prstDash val="solid"/>
          </a:ln>
        </p:spPr>
        <p:txBody>
          <a:bodyPr/>
          <a:lstStyle/>
          <a:p>
            <a:endParaRPr lang="en-GB"/>
          </a:p>
        </p:txBody>
      </p:sp>
      <p:sp>
        <p:nvSpPr>
          <p:cNvPr id="9" name="Text 7"/>
          <p:cNvSpPr/>
          <p:nvPr/>
        </p:nvSpPr>
        <p:spPr>
          <a:xfrm>
            <a:off x="7086600" y="2670048"/>
            <a:ext cx="1234440" cy="164592"/>
          </a:xfrm>
          <a:prstGeom prst="rect">
            <a:avLst/>
          </a:prstGeom>
          <a:noFill/>
          <a:ln/>
        </p:spPr>
        <p:txBody>
          <a:bodyPr wrap="square" lIns="0" tIns="0" rIns="0" bIns="0" rtlCol="0" anchor="ctr"/>
          <a:lstStyle/>
          <a:p>
            <a:pPr marL="0" indent="0" algn="ctr">
              <a:buNone/>
            </a:pPr>
            <a:r>
              <a:rPr lang="en-US" sz="1100" b="1" dirty="0">
                <a:solidFill>
                  <a:srgbClr val="2F2118"/>
                </a:solidFill>
                <a:latin typeface="Times New Roman" pitchFamily="34" charset="0"/>
                <a:ea typeface="Times New Roman" pitchFamily="34" charset="-122"/>
                <a:cs typeface="Times New Roman" pitchFamily="34" charset="-120"/>
              </a:rPr>
              <a:t>Define problem</a:t>
            </a:r>
            <a:endParaRPr lang="en-US" sz="1100" dirty="0"/>
          </a:p>
        </p:txBody>
      </p:sp>
      <p:sp>
        <p:nvSpPr>
          <p:cNvPr id="10" name="Shape 8"/>
          <p:cNvSpPr/>
          <p:nvPr/>
        </p:nvSpPr>
        <p:spPr>
          <a:xfrm>
            <a:off x="8732520" y="2514600"/>
            <a:ext cx="1417320" cy="475488"/>
          </a:xfrm>
          <a:prstGeom prst="roundRect">
            <a:avLst/>
          </a:prstGeom>
          <a:solidFill>
            <a:srgbClr val="F3EBE0"/>
          </a:solidFill>
          <a:ln w="12700">
            <a:solidFill>
              <a:srgbClr val="B4875A"/>
            </a:solidFill>
            <a:prstDash val="solid"/>
          </a:ln>
        </p:spPr>
        <p:txBody>
          <a:bodyPr/>
          <a:lstStyle/>
          <a:p>
            <a:endParaRPr lang="en-GB"/>
          </a:p>
        </p:txBody>
      </p:sp>
      <p:sp>
        <p:nvSpPr>
          <p:cNvPr id="11" name="Text 9"/>
          <p:cNvSpPr/>
          <p:nvPr/>
        </p:nvSpPr>
        <p:spPr>
          <a:xfrm>
            <a:off x="8823960" y="2670048"/>
            <a:ext cx="1234440" cy="164592"/>
          </a:xfrm>
          <a:prstGeom prst="rect">
            <a:avLst/>
          </a:prstGeom>
          <a:noFill/>
          <a:ln/>
        </p:spPr>
        <p:txBody>
          <a:bodyPr wrap="square" lIns="0" tIns="0" rIns="0" bIns="0" rtlCol="0" anchor="ctr"/>
          <a:lstStyle/>
          <a:p>
            <a:pPr marL="0" indent="0" algn="ctr">
              <a:buNone/>
            </a:pPr>
            <a:r>
              <a:rPr lang="en-US" sz="1100" b="1" dirty="0">
                <a:solidFill>
                  <a:srgbClr val="2F2118"/>
                </a:solidFill>
                <a:latin typeface="Times New Roman" pitchFamily="34" charset="0"/>
                <a:ea typeface="Times New Roman" pitchFamily="34" charset="-122"/>
                <a:cs typeface="Times New Roman" pitchFamily="34" charset="-120"/>
              </a:rPr>
              <a:t>Group causes</a:t>
            </a:r>
            <a:endParaRPr lang="en-US" sz="1100" dirty="0"/>
          </a:p>
        </p:txBody>
      </p:sp>
      <p:sp>
        <p:nvSpPr>
          <p:cNvPr id="12" name="Shape 10"/>
          <p:cNvSpPr/>
          <p:nvPr/>
        </p:nvSpPr>
        <p:spPr>
          <a:xfrm>
            <a:off x="6995160" y="3794760"/>
            <a:ext cx="1417320" cy="475488"/>
          </a:xfrm>
          <a:prstGeom prst="roundRect">
            <a:avLst/>
          </a:prstGeom>
          <a:solidFill>
            <a:srgbClr val="F3EBE0"/>
          </a:solidFill>
          <a:ln w="12700">
            <a:solidFill>
              <a:srgbClr val="B4875A"/>
            </a:solidFill>
            <a:prstDash val="solid"/>
          </a:ln>
        </p:spPr>
        <p:txBody>
          <a:bodyPr/>
          <a:lstStyle/>
          <a:p>
            <a:endParaRPr lang="en-GB"/>
          </a:p>
        </p:txBody>
      </p:sp>
      <p:sp>
        <p:nvSpPr>
          <p:cNvPr id="13" name="Text 11"/>
          <p:cNvSpPr/>
          <p:nvPr/>
        </p:nvSpPr>
        <p:spPr>
          <a:xfrm>
            <a:off x="7086600" y="3950208"/>
            <a:ext cx="1234440" cy="164592"/>
          </a:xfrm>
          <a:prstGeom prst="rect">
            <a:avLst/>
          </a:prstGeom>
          <a:noFill/>
          <a:ln/>
        </p:spPr>
        <p:txBody>
          <a:bodyPr wrap="square" lIns="0" tIns="0" rIns="0" bIns="0" rtlCol="0" anchor="ctr"/>
          <a:lstStyle/>
          <a:p>
            <a:pPr marL="0" indent="0" algn="ctr">
              <a:buNone/>
            </a:pPr>
            <a:r>
              <a:rPr lang="en-US" sz="1100" b="1" dirty="0">
                <a:solidFill>
                  <a:srgbClr val="2F2118"/>
                </a:solidFill>
                <a:latin typeface="Times New Roman" pitchFamily="34" charset="0"/>
                <a:ea typeface="Times New Roman" pitchFamily="34" charset="-122"/>
                <a:cs typeface="Times New Roman" pitchFamily="34" charset="-120"/>
              </a:rPr>
              <a:t>Interpret links</a:t>
            </a:r>
            <a:endParaRPr lang="en-US" sz="1100" dirty="0"/>
          </a:p>
        </p:txBody>
      </p:sp>
      <p:sp>
        <p:nvSpPr>
          <p:cNvPr id="14" name="Shape 12"/>
          <p:cNvSpPr/>
          <p:nvPr/>
        </p:nvSpPr>
        <p:spPr>
          <a:xfrm>
            <a:off x="8732520" y="3794760"/>
            <a:ext cx="1417320" cy="475488"/>
          </a:xfrm>
          <a:prstGeom prst="roundRect">
            <a:avLst/>
          </a:prstGeom>
          <a:solidFill>
            <a:srgbClr val="F3EBE0"/>
          </a:solidFill>
          <a:ln w="12700">
            <a:solidFill>
              <a:srgbClr val="B4875A"/>
            </a:solidFill>
            <a:prstDash val="solid"/>
          </a:ln>
        </p:spPr>
        <p:txBody>
          <a:bodyPr/>
          <a:lstStyle/>
          <a:p>
            <a:endParaRPr lang="en-GB"/>
          </a:p>
        </p:txBody>
      </p:sp>
      <p:sp>
        <p:nvSpPr>
          <p:cNvPr id="15" name="Text 13"/>
          <p:cNvSpPr/>
          <p:nvPr/>
        </p:nvSpPr>
        <p:spPr>
          <a:xfrm>
            <a:off x="8823960" y="3950208"/>
            <a:ext cx="1234440" cy="164592"/>
          </a:xfrm>
          <a:prstGeom prst="rect">
            <a:avLst/>
          </a:prstGeom>
          <a:noFill/>
          <a:ln/>
        </p:spPr>
        <p:txBody>
          <a:bodyPr wrap="square" lIns="0" tIns="0" rIns="0" bIns="0" rtlCol="0" anchor="ctr"/>
          <a:lstStyle/>
          <a:p>
            <a:pPr marL="0" indent="0" algn="ctr">
              <a:buNone/>
            </a:pPr>
            <a:r>
              <a:rPr lang="en-US" sz="1100" b="1" dirty="0">
                <a:solidFill>
                  <a:srgbClr val="2F2118"/>
                </a:solidFill>
                <a:latin typeface="Times New Roman" pitchFamily="34" charset="0"/>
                <a:ea typeface="Times New Roman" pitchFamily="34" charset="-122"/>
                <a:cs typeface="Times New Roman" pitchFamily="34" charset="-120"/>
              </a:rPr>
              <a:t>Support decisions</a:t>
            </a:r>
            <a:endParaRPr lang="en-US" sz="1100" dirty="0"/>
          </a:p>
        </p:txBody>
      </p:sp>
      <p:sp>
        <p:nvSpPr>
          <p:cNvPr id="16" name="Shape 14"/>
          <p:cNvSpPr/>
          <p:nvPr/>
        </p:nvSpPr>
        <p:spPr>
          <a:xfrm>
            <a:off x="8439912" y="2743200"/>
            <a:ext cx="228600" cy="0"/>
          </a:xfrm>
          <a:prstGeom prst="line">
            <a:avLst/>
          </a:prstGeom>
          <a:noFill/>
          <a:ln w="17780">
            <a:solidFill>
              <a:srgbClr val="7A4B2B"/>
            </a:solidFill>
            <a:prstDash val="solid"/>
            <a:tailEnd type="triangle"/>
          </a:ln>
        </p:spPr>
        <p:txBody>
          <a:bodyPr/>
          <a:lstStyle/>
          <a:p>
            <a:endParaRPr lang="en-GB"/>
          </a:p>
        </p:txBody>
      </p:sp>
      <p:sp>
        <p:nvSpPr>
          <p:cNvPr id="17" name="Shape 15"/>
          <p:cNvSpPr/>
          <p:nvPr/>
        </p:nvSpPr>
        <p:spPr>
          <a:xfrm>
            <a:off x="7680960" y="3090672"/>
            <a:ext cx="0" cy="502920"/>
          </a:xfrm>
          <a:prstGeom prst="line">
            <a:avLst/>
          </a:prstGeom>
          <a:noFill/>
          <a:ln w="17780">
            <a:solidFill>
              <a:srgbClr val="7A4B2B"/>
            </a:solidFill>
            <a:prstDash val="solid"/>
            <a:tailEnd type="triangle"/>
          </a:ln>
        </p:spPr>
        <p:txBody>
          <a:bodyPr/>
          <a:lstStyle/>
          <a:p>
            <a:endParaRPr lang="en-GB"/>
          </a:p>
        </p:txBody>
      </p:sp>
      <p:sp>
        <p:nvSpPr>
          <p:cNvPr id="18" name="Shape 16"/>
          <p:cNvSpPr/>
          <p:nvPr/>
        </p:nvSpPr>
        <p:spPr>
          <a:xfrm>
            <a:off x="8439912" y="4023360"/>
            <a:ext cx="228600" cy="0"/>
          </a:xfrm>
          <a:prstGeom prst="line">
            <a:avLst/>
          </a:prstGeom>
          <a:noFill/>
          <a:ln w="17780">
            <a:solidFill>
              <a:srgbClr val="7A4B2B"/>
            </a:solidFill>
            <a:prstDash val="solid"/>
            <a:tailEnd type="triangle"/>
          </a:ln>
        </p:spPr>
        <p:txBody>
          <a:bodyPr/>
          <a:lstStyle/>
          <a:p>
            <a:endParaRPr lang="en-GB"/>
          </a:p>
        </p:txBody>
      </p:sp>
      <p:sp>
        <p:nvSpPr>
          <p:cNvPr id="19" name="Text 17"/>
          <p:cNvSpPr/>
          <p:nvPr/>
        </p:nvSpPr>
        <p:spPr>
          <a:xfrm>
            <a:off x="530352" y="6382512"/>
            <a:ext cx="10789920" cy="91440"/>
          </a:xfrm>
          <a:prstGeom prst="rect">
            <a:avLst/>
          </a:prstGeom>
          <a:noFill/>
          <a:ln/>
        </p:spPr>
        <p:txBody>
          <a:bodyPr wrap="square" lIns="0" tIns="0" rIns="0" bIns="0" rtlCol="0" anchor="ctr"/>
          <a:lstStyle/>
          <a:p>
            <a:pPr marL="0" indent="0">
              <a:buNone/>
            </a:pPr>
            <a:r>
              <a:rPr lang="en-US" sz="2000" i="1" dirty="0">
                <a:solidFill>
                  <a:srgbClr val="5C5C5C"/>
                </a:solidFill>
                <a:latin typeface="Times New Roman" pitchFamily="34" charset="0"/>
                <a:ea typeface="Times New Roman" pitchFamily="34" charset="-122"/>
                <a:cs typeface="Times New Roman" pitchFamily="34" charset="-120"/>
              </a:rPr>
              <a:t>Sources: Goetsch and Davis (2021); Kerzner (2022).</a:t>
            </a:r>
            <a:endParaRPr lang="en-US" sz="2000" dirty="0"/>
          </a:p>
        </p:txBody>
      </p:sp>
      <p:sp>
        <p:nvSpPr>
          <p:cNvPr id="25" name="Slide Number Placeholder 0"/>
          <p:cNvSpPr>
            <a:spLocks noGrp="1"/>
          </p:cNvSpPr>
          <p:nvPr>
            <p:ph type="sldNum" sz="quarter" idx="4294967295"/>
          </p:nvPr>
        </p:nvSpPr>
        <p:spPr>
          <a:xfrm>
            <a:off x="11201400" y="6537960"/>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A5A4A"/>
                </a:solidFill>
                <a:latin typeface="Times New Roman"/>
                <a:ea typeface="Times New Roman"/>
                <a:cs typeface="Times New Roman"/>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502920" y="228600"/>
            <a:ext cx="9875520" cy="347472"/>
          </a:xfrm>
          <a:prstGeom prst="rect">
            <a:avLst/>
          </a:prstGeom>
          <a:noFill/>
          <a:ln/>
        </p:spPr>
        <p:txBody>
          <a:bodyPr wrap="square" lIns="0" tIns="0" rIns="0" bIns="0" rtlCol="0" anchor="ctr"/>
          <a:lstStyle/>
          <a:p>
            <a:pPr marL="0" indent="0">
              <a:buNone/>
            </a:pPr>
            <a:r>
              <a:rPr lang="en-US" sz="2500" b="1" dirty="0">
                <a:solidFill>
                  <a:srgbClr val="2F2118"/>
                </a:solidFill>
                <a:latin typeface="Times New Roman" pitchFamily="34" charset="0"/>
                <a:ea typeface="Times New Roman" pitchFamily="34" charset="-122"/>
                <a:cs typeface="Times New Roman" pitchFamily="34" charset="-120"/>
              </a:rPr>
              <a:t>Fishbone Diagram Applied to Basil’s Bakery</a:t>
            </a:r>
            <a:endParaRPr lang="en-US" sz="2500" dirty="0"/>
          </a:p>
        </p:txBody>
      </p:sp>
      <p:sp>
        <p:nvSpPr>
          <p:cNvPr id="3" name="Text 1"/>
          <p:cNvSpPr/>
          <p:nvPr/>
        </p:nvSpPr>
        <p:spPr>
          <a:xfrm>
            <a:off x="530352" y="594360"/>
            <a:ext cx="8686800" cy="201168"/>
          </a:xfrm>
          <a:prstGeom prst="rect">
            <a:avLst/>
          </a:prstGeom>
          <a:noFill/>
          <a:ln/>
        </p:spPr>
        <p:txBody>
          <a:bodyPr wrap="square" lIns="0" tIns="0" rIns="0" bIns="0" rtlCol="0" anchor="ctr"/>
          <a:lstStyle/>
          <a:p>
            <a:pPr marL="0" indent="0">
              <a:buNone/>
            </a:pPr>
            <a:r>
              <a:rPr lang="en-US" sz="1000" i="1" dirty="0">
                <a:solidFill>
                  <a:srgbClr val="5C5C5C"/>
                </a:solidFill>
                <a:latin typeface="Times New Roman" pitchFamily="34" charset="0"/>
                <a:ea typeface="Times New Roman" pitchFamily="34" charset="-122"/>
                <a:cs typeface="Times New Roman" pitchFamily="34" charset="-120"/>
              </a:rPr>
              <a:t>Root causes explain how the sales problem has developed and persisted.</a:t>
            </a:r>
            <a:endParaRPr lang="en-US" sz="1000" dirty="0"/>
          </a:p>
        </p:txBody>
      </p:sp>
      <p:sp>
        <p:nvSpPr>
          <p:cNvPr id="4" name="Shape 2"/>
          <p:cNvSpPr/>
          <p:nvPr/>
        </p:nvSpPr>
        <p:spPr>
          <a:xfrm>
            <a:off x="502920" y="841248"/>
            <a:ext cx="11201400" cy="0"/>
          </a:xfrm>
          <a:prstGeom prst="line">
            <a:avLst/>
          </a:prstGeom>
          <a:noFill/>
          <a:ln w="15240">
            <a:solidFill>
              <a:srgbClr val="B4875A"/>
            </a:solidFill>
            <a:prstDash val="solid"/>
          </a:ln>
        </p:spPr>
        <p:txBody>
          <a:bodyPr/>
          <a:lstStyle/>
          <a:p>
            <a:endParaRPr lang="en-GB"/>
          </a:p>
        </p:txBody>
      </p:sp>
      <p:sp>
        <p:nvSpPr>
          <p:cNvPr id="5" name="Shape 3"/>
          <p:cNvSpPr/>
          <p:nvPr/>
        </p:nvSpPr>
        <p:spPr>
          <a:xfrm>
            <a:off x="1005840" y="3429000"/>
            <a:ext cx="7498080" cy="0"/>
          </a:xfrm>
          <a:prstGeom prst="line">
            <a:avLst/>
          </a:prstGeom>
          <a:noFill/>
          <a:ln w="25400">
            <a:solidFill>
              <a:srgbClr val="2F2118"/>
            </a:solidFill>
            <a:prstDash val="solid"/>
            <a:tailEnd type="triangle"/>
          </a:ln>
        </p:spPr>
        <p:txBody>
          <a:bodyPr/>
          <a:lstStyle/>
          <a:p>
            <a:endParaRPr lang="en-GB"/>
          </a:p>
        </p:txBody>
      </p:sp>
      <p:sp>
        <p:nvSpPr>
          <p:cNvPr id="6" name="Shape 4"/>
          <p:cNvSpPr/>
          <p:nvPr/>
        </p:nvSpPr>
        <p:spPr>
          <a:xfrm>
            <a:off x="8732520" y="2971800"/>
            <a:ext cx="2514600" cy="914400"/>
          </a:xfrm>
          <a:prstGeom prst="roundRect">
            <a:avLst/>
          </a:prstGeom>
          <a:solidFill>
            <a:srgbClr val="9E3C2F"/>
          </a:solidFill>
          <a:ln w="12700">
            <a:solidFill>
              <a:srgbClr val="9E3C2F"/>
            </a:solidFill>
            <a:prstDash val="solid"/>
          </a:ln>
        </p:spPr>
        <p:txBody>
          <a:bodyPr/>
          <a:lstStyle/>
          <a:p>
            <a:endParaRPr lang="en-GB"/>
          </a:p>
        </p:txBody>
      </p:sp>
      <p:sp>
        <p:nvSpPr>
          <p:cNvPr id="7" name="Text 5"/>
          <p:cNvSpPr/>
          <p:nvPr/>
        </p:nvSpPr>
        <p:spPr>
          <a:xfrm>
            <a:off x="8915400" y="3154680"/>
            <a:ext cx="2148840" cy="411480"/>
          </a:xfrm>
          <a:prstGeom prst="rect">
            <a:avLst/>
          </a:prstGeom>
          <a:noFill/>
          <a:ln/>
        </p:spPr>
        <p:txBody>
          <a:bodyPr wrap="square" lIns="0" tIns="0" rIns="0" bIns="0" rtlCol="0" anchor="ctr">
            <a:normAutofit fontScale="92500" lnSpcReduction="10000"/>
          </a:bodyPr>
          <a:lstStyle/>
          <a:p>
            <a:pPr marL="0" indent="0" algn="ctr">
              <a:buNone/>
            </a:pPr>
            <a:r>
              <a:rPr lang="en-US" sz="1600" b="1" dirty="0">
                <a:solidFill>
                  <a:srgbClr val="FFFFFF"/>
                </a:solidFill>
                <a:latin typeface="Times New Roman" pitchFamily="34" charset="0"/>
                <a:ea typeface="Times New Roman" pitchFamily="34" charset="-122"/>
                <a:cs typeface="Times New Roman" pitchFamily="34" charset="-120"/>
              </a:rPr>
              <a:t>Sales stagnation</a:t>
            </a:r>
            <a:endParaRPr lang="en-US" sz="1600" dirty="0"/>
          </a:p>
          <a:p>
            <a:pPr marL="0" indent="0" algn="ctr">
              <a:buNone/>
            </a:pPr>
            <a:r>
              <a:rPr lang="en-US" sz="1600" b="1" dirty="0">
                <a:solidFill>
                  <a:srgbClr val="FFFFFF"/>
                </a:solidFill>
                <a:latin typeface="Times New Roman" pitchFamily="34" charset="0"/>
                <a:ea typeface="Times New Roman" pitchFamily="34" charset="-122"/>
                <a:cs typeface="Times New Roman" pitchFamily="34" charset="-120"/>
              </a:rPr>
              <a:t>25% below 2019</a:t>
            </a:r>
            <a:endParaRPr lang="en-US" sz="1600" dirty="0"/>
          </a:p>
        </p:txBody>
      </p:sp>
      <p:sp>
        <p:nvSpPr>
          <p:cNvPr id="8" name="Shape 6"/>
          <p:cNvSpPr/>
          <p:nvPr/>
        </p:nvSpPr>
        <p:spPr>
          <a:xfrm>
            <a:off x="2212848" y="3429000"/>
            <a:ext cx="0" cy="0"/>
          </a:xfrm>
          <a:prstGeom prst="line">
            <a:avLst/>
          </a:prstGeom>
          <a:noFill/>
          <a:ln w="22860">
            <a:solidFill>
              <a:srgbClr val="B4875A"/>
            </a:solidFill>
            <a:prstDash val="solid"/>
          </a:ln>
        </p:spPr>
        <p:txBody>
          <a:bodyPr/>
          <a:lstStyle/>
          <a:p>
            <a:endParaRPr lang="en-GB"/>
          </a:p>
        </p:txBody>
      </p:sp>
      <p:sp>
        <p:nvSpPr>
          <p:cNvPr id="9" name="Shape 7"/>
          <p:cNvSpPr/>
          <p:nvPr/>
        </p:nvSpPr>
        <p:spPr>
          <a:xfrm>
            <a:off x="1554480" y="1691640"/>
            <a:ext cx="1325880" cy="658368"/>
          </a:xfrm>
          <a:prstGeom prst="roundRect">
            <a:avLst/>
          </a:prstGeom>
          <a:solidFill>
            <a:srgbClr val="FFFFFF"/>
          </a:solidFill>
          <a:ln w="12700">
            <a:solidFill>
              <a:srgbClr val="B4875A"/>
            </a:solidFill>
            <a:prstDash val="solid"/>
          </a:ln>
        </p:spPr>
        <p:txBody>
          <a:bodyPr/>
          <a:lstStyle/>
          <a:p>
            <a:endParaRPr lang="en-GB"/>
          </a:p>
        </p:txBody>
      </p:sp>
      <p:sp>
        <p:nvSpPr>
          <p:cNvPr id="10" name="Text 8"/>
          <p:cNvSpPr/>
          <p:nvPr/>
        </p:nvSpPr>
        <p:spPr>
          <a:xfrm>
            <a:off x="1645920" y="1764792"/>
            <a:ext cx="1143000" cy="164592"/>
          </a:xfrm>
          <a:prstGeom prst="rect">
            <a:avLst/>
          </a:prstGeom>
          <a:noFill/>
          <a:ln/>
        </p:spPr>
        <p:txBody>
          <a:bodyPr wrap="square" lIns="0" tIns="0" rIns="0" bIns="0" rtlCol="0" anchor="ctr"/>
          <a:lstStyle/>
          <a:p>
            <a:pPr marL="0" indent="0" algn="ctr">
              <a:buNone/>
            </a:pPr>
            <a:r>
              <a:rPr lang="en-US" sz="1050" b="1" dirty="0">
                <a:solidFill>
                  <a:srgbClr val="7A4B2B"/>
                </a:solidFill>
                <a:latin typeface="Times New Roman" pitchFamily="34" charset="0"/>
                <a:ea typeface="Times New Roman" pitchFamily="34" charset="-122"/>
                <a:cs typeface="Times New Roman" pitchFamily="34" charset="-120"/>
              </a:rPr>
              <a:t>People</a:t>
            </a:r>
            <a:endParaRPr lang="en-US" sz="1050" dirty="0"/>
          </a:p>
        </p:txBody>
      </p:sp>
      <p:sp>
        <p:nvSpPr>
          <p:cNvPr id="11" name="Text 9"/>
          <p:cNvSpPr/>
          <p:nvPr/>
        </p:nvSpPr>
        <p:spPr>
          <a:xfrm>
            <a:off x="1627632" y="1975104"/>
            <a:ext cx="1188720" cy="256032"/>
          </a:xfrm>
          <a:prstGeom prst="rect">
            <a:avLst/>
          </a:prstGeom>
          <a:noFill/>
          <a:ln/>
        </p:spPr>
        <p:txBody>
          <a:bodyPr wrap="square" lIns="0" tIns="0" rIns="0" bIns="0" rtlCol="0" anchor="ctr">
            <a:normAutofit lnSpcReduction="10000"/>
          </a:bodyPr>
          <a:lstStyle/>
          <a:p>
            <a:pPr marL="0" indent="0" algn="ctr">
              <a:buNone/>
            </a:pPr>
            <a:r>
              <a:rPr lang="en-US" sz="870" dirty="0">
                <a:solidFill>
                  <a:srgbClr val="2F2118"/>
                </a:solidFill>
                <a:latin typeface="Times New Roman" pitchFamily="34" charset="0"/>
                <a:ea typeface="Times New Roman" pitchFamily="34" charset="-122"/>
                <a:cs typeface="Times New Roman" pitchFamily="34" charset="-120"/>
              </a:rPr>
              <a:t>Fewer loyal retail workers</a:t>
            </a:r>
            <a:endParaRPr lang="en-US" sz="870" dirty="0"/>
          </a:p>
          <a:p>
            <a:pPr marL="0" indent="0" algn="ctr">
              <a:buNone/>
            </a:pPr>
            <a:r>
              <a:rPr lang="en-US" sz="870" dirty="0">
                <a:solidFill>
                  <a:srgbClr val="2F2118"/>
                </a:solidFill>
                <a:latin typeface="Times New Roman" pitchFamily="34" charset="0"/>
                <a:ea typeface="Times New Roman" pitchFamily="34" charset="-122"/>
                <a:cs typeface="Times New Roman" pitchFamily="34" charset="-120"/>
              </a:rPr>
              <a:t>Reduced office lunches</a:t>
            </a:r>
            <a:endParaRPr lang="en-US" sz="870" dirty="0"/>
          </a:p>
        </p:txBody>
      </p:sp>
      <p:sp>
        <p:nvSpPr>
          <p:cNvPr id="12" name="Shape 10"/>
          <p:cNvSpPr/>
          <p:nvPr/>
        </p:nvSpPr>
        <p:spPr>
          <a:xfrm>
            <a:off x="3401568" y="3429000"/>
            <a:ext cx="0" cy="658368"/>
          </a:xfrm>
          <a:prstGeom prst="line">
            <a:avLst/>
          </a:prstGeom>
          <a:noFill/>
          <a:ln w="22860">
            <a:solidFill>
              <a:srgbClr val="B4875A"/>
            </a:solidFill>
            <a:prstDash val="solid"/>
          </a:ln>
        </p:spPr>
        <p:txBody>
          <a:bodyPr/>
          <a:lstStyle/>
          <a:p>
            <a:endParaRPr lang="en-GB"/>
          </a:p>
        </p:txBody>
      </p:sp>
      <p:sp>
        <p:nvSpPr>
          <p:cNvPr id="13" name="Shape 11"/>
          <p:cNvSpPr/>
          <p:nvPr/>
        </p:nvSpPr>
        <p:spPr>
          <a:xfrm>
            <a:off x="2743200" y="4572000"/>
            <a:ext cx="1325880" cy="658368"/>
          </a:xfrm>
          <a:prstGeom prst="roundRect">
            <a:avLst/>
          </a:prstGeom>
          <a:solidFill>
            <a:srgbClr val="FFFFFF"/>
          </a:solidFill>
          <a:ln w="12700">
            <a:solidFill>
              <a:srgbClr val="B4875A"/>
            </a:solidFill>
            <a:prstDash val="solid"/>
          </a:ln>
        </p:spPr>
        <p:txBody>
          <a:bodyPr/>
          <a:lstStyle/>
          <a:p>
            <a:endParaRPr lang="en-GB"/>
          </a:p>
        </p:txBody>
      </p:sp>
      <p:sp>
        <p:nvSpPr>
          <p:cNvPr id="14" name="Text 12"/>
          <p:cNvSpPr/>
          <p:nvPr/>
        </p:nvSpPr>
        <p:spPr>
          <a:xfrm>
            <a:off x="2834640" y="4645152"/>
            <a:ext cx="1143000" cy="164592"/>
          </a:xfrm>
          <a:prstGeom prst="rect">
            <a:avLst/>
          </a:prstGeom>
          <a:noFill/>
          <a:ln/>
        </p:spPr>
        <p:txBody>
          <a:bodyPr wrap="square" lIns="0" tIns="0" rIns="0" bIns="0" rtlCol="0" anchor="ctr"/>
          <a:lstStyle/>
          <a:p>
            <a:pPr marL="0" indent="0" algn="ctr">
              <a:buNone/>
            </a:pPr>
            <a:r>
              <a:rPr lang="en-US" sz="1050" b="1" dirty="0">
                <a:solidFill>
                  <a:srgbClr val="7A4B2B"/>
                </a:solidFill>
                <a:latin typeface="Times New Roman" pitchFamily="34" charset="0"/>
                <a:ea typeface="Times New Roman" pitchFamily="34" charset="-122"/>
                <a:cs typeface="Times New Roman" pitchFamily="34" charset="-120"/>
              </a:rPr>
              <a:t>Process</a:t>
            </a:r>
            <a:endParaRPr lang="en-US" sz="1050" dirty="0"/>
          </a:p>
        </p:txBody>
      </p:sp>
      <p:sp>
        <p:nvSpPr>
          <p:cNvPr id="15" name="Text 13"/>
          <p:cNvSpPr/>
          <p:nvPr/>
        </p:nvSpPr>
        <p:spPr>
          <a:xfrm>
            <a:off x="2816352" y="4855464"/>
            <a:ext cx="1188720" cy="256032"/>
          </a:xfrm>
          <a:prstGeom prst="rect">
            <a:avLst/>
          </a:prstGeom>
          <a:noFill/>
          <a:ln/>
        </p:spPr>
        <p:txBody>
          <a:bodyPr wrap="square" lIns="0" tIns="0" rIns="0" bIns="0" rtlCol="0" anchor="ctr">
            <a:normAutofit lnSpcReduction="10000"/>
          </a:bodyPr>
          <a:lstStyle/>
          <a:p>
            <a:pPr marL="0" indent="0" algn="ctr">
              <a:buNone/>
            </a:pPr>
            <a:r>
              <a:rPr lang="en-US" sz="870" dirty="0">
                <a:solidFill>
                  <a:srgbClr val="2F2118"/>
                </a:solidFill>
                <a:latin typeface="Times New Roman" pitchFamily="34" charset="0"/>
                <a:ea typeface="Times New Roman" pitchFamily="34" charset="-122"/>
                <a:cs typeface="Times New Roman" pitchFamily="34" charset="-120"/>
              </a:rPr>
              <a:t>Phone pre-orders</a:t>
            </a:r>
            <a:endParaRPr lang="en-US" sz="870" dirty="0"/>
          </a:p>
          <a:p>
            <a:pPr marL="0" indent="0" algn="ctr">
              <a:buNone/>
            </a:pPr>
            <a:r>
              <a:rPr lang="en-US" sz="870" dirty="0">
                <a:solidFill>
                  <a:srgbClr val="2F2118"/>
                </a:solidFill>
                <a:latin typeface="Times New Roman" pitchFamily="34" charset="0"/>
                <a:ea typeface="Times New Roman" pitchFamily="34" charset="-122"/>
                <a:cs typeface="Times New Roman" pitchFamily="34" charset="-120"/>
              </a:rPr>
              <a:t>not always answered</a:t>
            </a:r>
            <a:endParaRPr lang="en-US" sz="870" dirty="0"/>
          </a:p>
        </p:txBody>
      </p:sp>
      <p:sp>
        <p:nvSpPr>
          <p:cNvPr id="16" name="Shape 14"/>
          <p:cNvSpPr/>
          <p:nvPr/>
        </p:nvSpPr>
        <p:spPr>
          <a:xfrm>
            <a:off x="4590288" y="3429000"/>
            <a:ext cx="0" cy="0"/>
          </a:xfrm>
          <a:prstGeom prst="line">
            <a:avLst/>
          </a:prstGeom>
          <a:noFill/>
          <a:ln w="22860">
            <a:solidFill>
              <a:srgbClr val="B4875A"/>
            </a:solidFill>
            <a:prstDash val="solid"/>
          </a:ln>
        </p:spPr>
        <p:txBody>
          <a:bodyPr/>
          <a:lstStyle/>
          <a:p>
            <a:endParaRPr lang="en-GB"/>
          </a:p>
        </p:txBody>
      </p:sp>
      <p:sp>
        <p:nvSpPr>
          <p:cNvPr id="17" name="Shape 15"/>
          <p:cNvSpPr/>
          <p:nvPr/>
        </p:nvSpPr>
        <p:spPr>
          <a:xfrm>
            <a:off x="3931920" y="1691640"/>
            <a:ext cx="1325880" cy="658368"/>
          </a:xfrm>
          <a:prstGeom prst="roundRect">
            <a:avLst/>
          </a:prstGeom>
          <a:solidFill>
            <a:srgbClr val="FFFFFF"/>
          </a:solidFill>
          <a:ln w="12700">
            <a:solidFill>
              <a:srgbClr val="B4875A"/>
            </a:solidFill>
            <a:prstDash val="solid"/>
          </a:ln>
        </p:spPr>
        <p:txBody>
          <a:bodyPr/>
          <a:lstStyle/>
          <a:p>
            <a:endParaRPr lang="en-GB"/>
          </a:p>
        </p:txBody>
      </p:sp>
      <p:sp>
        <p:nvSpPr>
          <p:cNvPr id="18" name="Text 16"/>
          <p:cNvSpPr/>
          <p:nvPr/>
        </p:nvSpPr>
        <p:spPr>
          <a:xfrm>
            <a:off x="4023360" y="1764792"/>
            <a:ext cx="1143000" cy="164592"/>
          </a:xfrm>
          <a:prstGeom prst="rect">
            <a:avLst/>
          </a:prstGeom>
          <a:noFill/>
          <a:ln/>
        </p:spPr>
        <p:txBody>
          <a:bodyPr wrap="square" lIns="0" tIns="0" rIns="0" bIns="0" rtlCol="0" anchor="ctr"/>
          <a:lstStyle/>
          <a:p>
            <a:pPr marL="0" indent="0" algn="ctr">
              <a:buNone/>
            </a:pPr>
            <a:r>
              <a:rPr lang="en-US" sz="1050" b="1" dirty="0">
                <a:solidFill>
                  <a:srgbClr val="7A4B2B"/>
                </a:solidFill>
                <a:latin typeface="Times New Roman" pitchFamily="34" charset="0"/>
                <a:ea typeface="Times New Roman" pitchFamily="34" charset="-122"/>
                <a:cs typeface="Times New Roman" pitchFamily="34" charset="-120"/>
              </a:rPr>
              <a:t>Place</a:t>
            </a:r>
            <a:endParaRPr lang="en-US" sz="1050" dirty="0"/>
          </a:p>
        </p:txBody>
      </p:sp>
      <p:sp>
        <p:nvSpPr>
          <p:cNvPr id="19" name="Text 17"/>
          <p:cNvSpPr/>
          <p:nvPr/>
        </p:nvSpPr>
        <p:spPr>
          <a:xfrm>
            <a:off x="4005072" y="1975104"/>
            <a:ext cx="1188720" cy="256032"/>
          </a:xfrm>
          <a:prstGeom prst="rect">
            <a:avLst/>
          </a:prstGeom>
          <a:noFill/>
          <a:ln/>
        </p:spPr>
        <p:txBody>
          <a:bodyPr wrap="square" lIns="0" tIns="0" rIns="0" bIns="0" rtlCol="0" anchor="ctr">
            <a:normAutofit lnSpcReduction="10000"/>
          </a:bodyPr>
          <a:lstStyle/>
          <a:p>
            <a:pPr marL="0" indent="0" algn="ctr">
              <a:buNone/>
            </a:pPr>
            <a:r>
              <a:rPr lang="en-US" sz="870" dirty="0">
                <a:solidFill>
                  <a:srgbClr val="2F2118"/>
                </a:solidFill>
                <a:latin typeface="Times New Roman" pitchFamily="34" charset="0"/>
                <a:ea typeface="Times New Roman" pitchFamily="34" charset="-122"/>
                <a:cs typeface="Times New Roman" pitchFamily="34" charset="-120"/>
              </a:rPr>
              <a:t>Quieter retail park</a:t>
            </a:r>
            <a:endParaRPr lang="en-US" sz="870" dirty="0"/>
          </a:p>
          <a:p>
            <a:pPr marL="0" indent="0" algn="ctr">
              <a:buNone/>
            </a:pPr>
            <a:r>
              <a:rPr lang="en-US" sz="870" dirty="0">
                <a:solidFill>
                  <a:srgbClr val="2F2118"/>
                </a:solidFill>
                <a:latin typeface="Times New Roman" pitchFamily="34" charset="0"/>
                <a:ea typeface="Times New Roman" pitchFamily="34" charset="-122"/>
                <a:cs typeface="Times New Roman" pitchFamily="34" charset="-120"/>
              </a:rPr>
              <a:t>empty units nearby</a:t>
            </a:r>
            <a:endParaRPr lang="en-US" sz="870" dirty="0"/>
          </a:p>
        </p:txBody>
      </p:sp>
      <p:sp>
        <p:nvSpPr>
          <p:cNvPr id="20" name="Shape 18"/>
          <p:cNvSpPr/>
          <p:nvPr/>
        </p:nvSpPr>
        <p:spPr>
          <a:xfrm>
            <a:off x="5779008" y="3429000"/>
            <a:ext cx="0" cy="658368"/>
          </a:xfrm>
          <a:prstGeom prst="line">
            <a:avLst/>
          </a:prstGeom>
          <a:noFill/>
          <a:ln w="22860">
            <a:solidFill>
              <a:srgbClr val="B4875A"/>
            </a:solidFill>
            <a:prstDash val="solid"/>
          </a:ln>
        </p:spPr>
        <p:txBody>
          <a:bodyPr/>
          <a:lstStyle/>
          <a:p>
            <a:endParaRPr lang="en-GB"/>
          </a:p>
        </p:txBody>
      </p:sp>
      <p:sp>
        <p:nvSpPr>
          <p:cNvPr id="21" name="Shape 19"/>
          <p:cNvSpPr/>
          <p:nvPr/>
        </p:nvSpPr>
        <p:spPr>
          <a:xfrm>
            <a:off x="5120640" y="4572000"/>
            <a:ext cx="1325880" cy="658368"/>
          </a:xfrm>
          <a:prstGeom prst="roundRect">
            <a:avLst/>
          </a:prstGeom>
          <a:solidFill>
            <a:srgbClr val="FFFFFF"/>
          </a:solidFill>
          <a:ln w="12700">
            <a:solidFill>
              <a:srgbClr val="B4875A"/>
            </a:solidFill>
            <a:prstDash val="solid"/>
          </a:ln>
        </p:spPr>
        <p:txBody>
          <a:bodyPr/>
          <a:lstStyle/>
          <a:p>
            <a:endParaRPr lang="en-GB"/>
          </a:p>
        </p:txBody>
      </p:sp>
      <p:sp>
        <p:nvSpPr>
          <p:cNvPr id="22" name="Text 20"/>
          <p:cNvSpPr/>
          <p:nvPr/>
        </p:nvSpPr>
        <p:spPr>
          <a:xfrm>
            <a:off x="5212080" y="4645152"/>
            <a:ext cx="1143000" cy="164592"/>
          </a:xfrm>
          <a:prstGeom prst="rect">
            <a:avLst/>
          </a:prstGeom>
          <a:noFill/>
          <a:ln/>
        </p:spPr>
        <p:txBody>
          <a:bodyPr wrap="square" lIns="0" tIns="0" rIns="0" bIns="0" rtlCol="0" anchor="ctr"/>
          <a:lstStyle/>
          <a:p>
            <a:pPr marL="0" indent="0" algn="ctr">
              <a:buNone/>
            </a:pPr>
            <a:r>
              <a:rPr lang="en-US" sz="1050" b="1" dirty="0">
                <a:solidFill>
                  <a:srgbClr val="7A4B2B"/>
                </a:solidFill>
                <a:latin typeface="Times New Roman" pitchFamily="34" charset="0"/>
                <a:ea typeface="Times New Roman" pitchFamily="34" charset="-122"/>
                <a:cs typeface="Times New Roman" pitchFamily="34" charset="-120"/>
              </a:rPr>
              <a:t>Technology</a:t>
            </a:r>
            <a:endParaRPr lang="en-US" sz="1050" dirty="0"/>
          </a:p>
        </p:txBody>
      </p:sp>
      <p:sp>
        <p:nvSpPr>
          <p:cNvPr id="23" name="Text 21"/>
          <p:cNvSpPr/>
          <p:nvPr/>
        </p:nvSpPr>
        <p:spPr>
          <a:xfrm>
            <a:off x="5193792" y="4855464"/>
            <a:ext cx="1188720" cy="256032"/>
          </a:xfrm>
          <a:prstGeom prst="rect">
            <a:avLst/>
          </a:prstGeom>
          <a:noFill/>
          <a:ln/>
        </p:spPr>
        <p:txBody>
          <a:bodyPr wrap="square" lIns="0" tIns="0" rIns="0" bIns="0" rtlCol="0" anchor="ctr">
            <a:normAutofit lnSpcReduction="10000"/>
          </a:bodyPr>
          <a:lstStyle/>
          <a:p>
            <a:pPr marL="0" indent="0" algn="ctr">
              <a:buNone/>
            </a:pPr>
            <a:r>
              <a:rPr lang="en-US" sz="870" dirty="0">
                <a:solidFill>
                  <a:srgbClr val="2F2118"/>
                </a:solidFill>
                <a:latin typeface="Times New Roman" pitchFamily="34" charset="0"/>
                <a:ea typeface="Times New Roman" pitchFamily="34" charset="-122"/>
                <a:cs typeface="Times New Roman" pitchFamily="34" charset="-120"/>
              </a:rPr>
              <a:t>No online ordering</a:t>
            </a:r>
            <a:endParaRPr lang="en-US" sz="870" dirty="0"/>
          </a:p>
          <a:p>
            <a:pPr marL="0" indent="0" algn="ctr">
              <a:buNone/>
            </a:pPr>
            <a:r>
              <a:rPr lang="en-US" sz="870" dirty="0">
                <a:solidFill>
                  <a:srgbClr val="2F2118"/>
                </a:solidFill>
                <a:latin typeface="Times New Roman" pitchFamily="34" charset="0"/>
                <a:ea typeface="Times New Roman" pitchFamily="34" charset="-122"/>
                <a:cs typeface="Times New Roman" pitchFamily="34" charset="-120"/>
              </a:rPr>
              <a:t>No delivery system</a:t>
            </a:r>
            <a:endParaRPr lang="en-US" sz="870" dirty="0"/>
          </a:p>
        </p:txBody>
      </p:sp>
      <p:sp>
        <p:nvSpPr>
          <p:cNvPr id="24" name="Shape 22"/>
          <p:cNvSpPr/>
          <p:nvPr/>
        </p:nvSpPr>
        <p:spPr>
          <a:xfrm>
            <a:off x="6967728" y="3429000"/>
            <a:ext cx="0" cy="0"/>
          </a:xfrm>
          <a:prstGeom prst="line">
            <a:avLst/>
          </a:prstGeom>
          <a:noFill/>
          <a:ln w="22860">
            <a:solidFill>
              <a:srgbClr val="B4875A"/>
            </a:solidFill>
            <a:prstDash val="solid"/>
          </a:ln>
        </p:spPr>
        <p:txBody>
          <a:bodyPr/>
          <a:lstStyle/>
          <a:p>
            <a:endParaRPr lang="en-GB"/>
          </a:p>
        </p:txBody>
      </p:sp>
      <p:sp>
        <p:nvSpPr>
          <p:cNvPr id="25" name="Shape 23"/>
          <p:cNvSpPr/>
          <p:nvPr/>
        </p:nvSpPr>
        <p:spPr>
          <a:xfrm>
            <a:off x="6309360" y="1691640"/>
            <a:ext cx="1325880" cy="658368"/>
          </a:xfrm>
          <a:prstGeom prst="roundRect">
            <a:avLst/>
          </a:prstGeom>
          <a:solidFill>
            <a:srgbClr val="FFFFFF"/>
          </a:solidFill>
          <a:ln w="12700">
            <a:solidFill>
              <a:srgbClr val="B4875A"/>
            </a:solidFill>
            <a:prstDash val="solid"/>
          </a:ln>
        </p:spPr>
        <p:txBody>
          <a:bodyPr/>
          <a:lstStyle/>
          <a:p>
            <a:endParaRPr lang="en-GB"/>
          </a:p>
        </p:txBody>
      </p:sp>
      <p:sp>
        <p:nvSpPr>
          <p:cNvPr id="26" name="Text 24"/>
          <p:cNvSpPr/>
          <p:nvPr/>
        </p:nvSpPr>
        <p:spPr>
          <a:xfrm>
            <a:off x="6400800" y="1764792"/>
            <a:ext cx="1143000" cy="164592"/>
          </a:xfrm>
          <a:prstGeom prst="rect">
            <a:avLst/>
          </a:prstGeom>
          <a:noFill/>
          <a:ln/>
        </p:spPr>
        <p:txBody>
          <a:bodyPr wrap="square" lIns="0" tIns="0" rIns="0" bIns="0" rtlCol="0" anchor="ctr"/>
          <a:lstStyle/>
          <a:p>
            <a:pPr marL="0" indent="0" algn="ctr">
              <a:buNone/>
            </a:pPr>
            <a:r>
              <a:rPr lang="en-US" sz="1050" b="1" dirty="0">
                <a:solidFill>
                  <a:srgbClr val="7A4B2B"/>
                </a:solidFill>
                <a:latin typeface="Times New Roman" pitchFamily="34" charset="0"/>
                <a:ea typeface="Times New Roman" pitchFamily="34" charset="-122"/>
                <a:cs typeface="Times New Roman" pitchFamily="34" charset="-120"/>
              </a:rPr>
              <a:t>Costs</a:t>
            </a:r>
            <a:endParaRPr lang="en-US" sz="1050" dirty="0"/>
          </a:p>
        </p:txBody>
      </p:sp>
      <p:sp>
        <p:nvSpPr>
          <p:cNvPr id="27" name="Text 25"/>
          <p:cNvSpPr/>
          <p:nvPr/>
        </p:nvSpPr>
        <p:spPr>
          <a:xfrm>
            <a:off x="6382512" y="1975104"/>
            <a:ext cx="1188720" cy="256032"/>
          </a:xfrm>
          <a:prstGeom prst="rect">
            <a:avLst/>
          </a:prstGeom>
          <a:noFill/>
          <a:ln/>
        </p:spPr>
        <p:txBody>
          <a:bodyPr wrap="square" lIns="0" tIns="0" rIns="0" bIns="0" rtlCol="0" anchor="ctr">
            <a:normAutofit lnSpcReduction="10000"/>
          </a:bodyPr>
          <a:lstStyle/>
          <a:p>
            <a:pPr marL="0" indent="0" algn="ctr">
              <a:buNone/>
            </a:pPr>
            <a:r>
              <a:rPr lang="en-US" sz="870" dirty="0">
                <a:solidFill>
                  <a:srgbClr val="2F2118"/>
                </a:solidFill>
                <a:latin typeface="Times New Roman" pitchFamily="34" charset="0"/>
                <a:ea typeface="Times New Roman" pitchFamily="34" charset="-122"/>
                <a:cs typeface="Times New Roman" pitchFamily="34" charset="-120"/>
              </a:rPr>
              <a:t>Rent, utilities, rates</a:t>
            </a:r>
            <a:endParaRPr lang="en-US" sz="870" dirty="0"/>
          </a:p>
          <a:p>
            <a:pPr marL="0" indent="0" algn="ctr">
              <a:buNone/>
            </a:pPr>
            <a:r>
              <a:rPr lang="en-US" sz="870" dirty="0">
                <a:solidFill>
                  <a:srgbClr val="2F2118"/>
                </a:solidFill>
                <a:latin typeface="Times New Roman" pitchFamily="34" charset="0"/>
                <a:ea typeface="Times New Roman" pitchFamily="34" charset="-122"/>
                <a:cs typeface="Times New Roman" pitchFamily="34" charset="-120"/>
              </a:rPr>
              <a:t>and insurance rising</a:t>
            </a:r>
            <a:endParaRPr lang="en-US" sz="870" dirty="0"/>
          </a:p>
        </p:txBody>
      </p:sp>
      <p:sp>
        <p:nvSpPr>
          <p:cNvPr id="28" name="Shape 26"/>
          <p:cNvSpPr/>
          <p:nvPr/>
        </p:nvSpPr>
        <p:spPr>
          <a:xfrm>
            <a:off x="8156448" y="3429000"/>
            <a:ext cx="0" cy="658368"/>
          </a:xfrm>
          <a:prstGeom prst="line">
            <a:avLst/>
          </a:prstGeom>
          <a:noFill/>
          <a:ln w="22860">
            <a:solidFill>
              <a:srgbClr val="B4875A"/>
            </a:solidFill>
            <a:prstDash val="solid"/>
          </a:ln>
        </p:spPr>
        <p:txBody>
          <a:bodyPr/>
          <a:lstStyle/>
          <a:p>
            <a:endParaRPr lang="en-GB"/>
          </a:p>
        </p:txBody>
      </p:sp>
      <p:sp>
        <p:nvSpPr>
          <p:cNvPr id="29" name="Shape 27"/>
          <p:cNvSpPr/>
          <p:nvPr/>
        </p:nvSpPr>
        <p:spPr>
          <a:xfrm>
            <a:off x="7498080" y="4572000"/>
            <a:ext cx="1325880" cy="658368"/>
          </a:xfrm>
          <a:prstGeom prst="roundRect">
            <a:avLst/>
          </a:prstGeom>
          <a:solidFill>
            <a:srgbClr val="FFFFFF"/>
          </a:solidFill>
          <a:ln w="12700">
            <a:solidFill>
              <a:srgbClr val="B4875A"/>
            </a:solidFill>
            <a:prstDash val="solid"/>
          </a:ln>
        </p:spPr>
        <p:txBody>
          <a:bodyPr/>
          <a:lstStyle/>
          <a:p>
            <a:endParaRPr lang="en-GB"/>
          </a:p>
        </p:txBody>
      </p:sp>
      <p:sp>
        <p:nvSpPr>
          <p:cNvPr id="30" name="Text 28"/>
          <p:cNvSpPr/>
          <p:nvPr/>
        </p:nvSpPr>
        <p:spPr>
          <a:xfrm>
            <a:off x="7589520" y="4645152"/>
            <a:ext cx="1143000" cy="164592"/>
          </a:xfrm>
          <a:prstGeom prst="rect">
            <a:avLst/>
          </a:prstGeom>
          <a:noFill/>
          <a:ln/>
        </p:spPr>
        <p:txBody>
          <a:bodyPr wrap="square" lIns="0" tIns="0" rIns="0" bIns="0" rtlCol="0" anchor="ctr"/>
          <a:lstStyle/>
          <a:p>
            <a:pPr marL="0" indent="0" algn="ctr">
              <a:buNone/>
            </a:pPr>
            <a:r>
              <a:rPr lang="en-US" sz="1050" b="1" dirty="0">
                <a:solidFill>
                  <a:srgbClr val="7A4B2B"/>
                </a:solidFill>
                <a:latin typeface="Times New Roman" pitchFamily="34" charset="0"/>
                <a:ea typeface="Times New Roman" pitchFamily="34" charset="-122"/>
                <a:cs typeface="Times New Roman" pitchFamily="34" charset="-120"/>
              </a:rPr>
              <a:t>Supply</a:t>
            </a:r>
            <a:endParaRPr lang="en-US" sz="1050" dirty="0"/>
          </a:p>
        </p:txBody>
      </p:sp>
      <p:sp>
        <p:nvSpPr>
          <p:cNvPr id="31" name="Text 29"/>
          <p:cNvSpPr/>
          <p:nvPr/>
        </p:nvSpPr>
        <p:spPr>
          <a:xfrm>
            <a:off x="7571232" y="4855464"/>
            <a:ext cx="1188720" cy="256032"/>
          </a:xfrm>
          <a:prstGeom prst="rect">
            <a:avLst/>
          </a:prstGeom>
          <a:noFill/>
          <a:ln/>
        </p:spPr>
        <p:txBody>
          <a:bodyPr wrap="square" lIns="0" tIns="0" rIns="0" bIns="0" rtlCol="0" anchor="ctr">
            <a:normAutofit lnSpcReduction="10000"/>
          </a:bodyPr>
          <a:lstStyle/>
          <a:p>
            <a:pPr marL="0" indent="0" algn="ctr">
              <a:buNone/>
            </a:pPr>
            <a:r>
              <a:rPr lang="en-US" sz="870" dirty="0">
                <a:solidFill>
                  <a:srgbClr val="2F2118"/>
                </a:solidFill>
                <a:latin typeface="Times New Roman" pitchFamily="34" charset="0"/>
                <a:ea typeface="Times New Roman" pitchFamily="34" charset="-122"/>
                <a:cs typeface="Times New Roman" pitchFamily="34" charset="-120"/>
              </a:rPr>
              <a:t>Organic stock prices</a:t>
            </a:r>
            <a:endParaRPr lang="en-US" sz="870" dirty="0"/>
          </a:p>
          <a:p>
            <a:pPr marL="0" indent="0" algn="ctr">
              <a:buNone/>
            </a:pPr>
            <a:r>
              <a:rPr lang="en-US" sz="870" dirty="0">
                <a:solidFill>
                  <a:srgbClr val="2F2118"/>
                </a:solidFill>
                <a:latin typeface="Times New Roman" pitchFamily="34" charset="0"/>
                <a:ea typeface="Times New Roman" pitchFamily="34" charset="-122"/>
                <a:cs typeface="Times New Roman" pitchFamily="34" charset="-120"/>
              </a:rPr>
              <a:t>unpredictable</a:t>
            </a:r>
            <a:endParaRPr lang="en-US" sz="870" dirty="0"/>
          </a:p>
        </p:txBody>
      </p:sp>
      <p:sp>
        <p:nvSpPr>
          <p:cNvPr id="32" name="Text 30"/>
          <p:cNvSpPr/>
          <p:nvPr/>
        </p:nvSpPr>
        <p:spPr>
          <a:xfrm>
            <a:off x="530352" y="6382512"/>
            <a:ext cx="10789920" cy="91440"/>
          </a:xfrm>
          <a:prstGeom prst="rect">
            <a:avLst/>
          </a:prstGeom>
          <a:noFill/>
          <a:ln/>
        </p:spPr>
        <p:txBody>
          <a:bodyPr wrap="square" lIns="0" tIns="0" rIns="0" bIns="0" rtlCol="0" anchor="ctr"/>
          <a:lstStyle/>
          <a:p>
            <a:pPr marL="0" indent="0">
              <a:buNone/>
            </a:pPr>
            <a:r>
              <a:rPr lang="en-US" sz="1400" i="1" dirty="0">
                <a:solidFill>
                  <a:srgbClr val="5C5C5C"/>
                </a:solidFill>
                <a:latin typeface="Times New Roman" pitchFamily="34" charset="0"/>
                <a:ea typeface="Times New Roman" pitchFamily="34" charset="-122"/>
                <a:cs typeface="Times New Roman" pitchFamily="34" charset="-120"/>
              </a:rPr>
              <a:t>Source: Causes extracted from Basil’s Bakery case study; fishbone method informed by Goetsch and Davis (2021).</a:t>
            </a:r>
            <a:endParaRPr lang="en-US" sz="1400" dirty="0"/>
          </a:p>
        </p:txBody>
      </p:sp>
      <p:sp>
        <p:nvSpPr>
          <p:cNvPr id="33" name="Slide Number Placeholder 0"/>
          <p:cNvSpPr>
            <a:spLocks noGrp="1"/>
          </p:cNvSpPr>
          <p:nvPr>
            <p:ph type="sldNum" sz="quarter" idx="4294967295"/>
          </p:nvPr>
        </p:nvSpPr>
        <p:spPr>
          <a:xfrm>
            <a:off x="11201400" y="6537960"/>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A5A4A"/>
                </a:solidFill>
                <a:latin typeface="Times New Roman"/>
                <a:ea typeface="Times New Roman"/>
                <a:cs typeface="Times New Roman"/>
              </a:defRPr>
            </a:lvl1pPr>
          </a:lstStyle>
          <a:p>
            <a:pPr algn="l"/>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02920" y="228600"/>
            <a:ext cx="9875520" cy="347472"/>
          </a:xfrm>
          <a:prstGeom prst="rect">
            <a:avLst/>
          </a:prstGeom>
          <a:noFill/>
          <a:ln/>
        </p:spPr>
        <p:txBody>
          <a:bodyPr wrap="square" lIns="0" tIns="0" rIns="0" bIns="0" rtlCol="0" anchor="ctr"/>
          <a:lstStyle/>
          <a:p>
            <a:pPr marL="0" indent="0">
              <a:buNone/>
            </a:pPr>
            <a:r>
              <a:rPr lang="en-US" sz="2500" b="1" dirty="0">
                <a:solidFill>
                  <a:srgbClr val="2F2118"/>
                </a:solidFill>
                <a:latin typeface="Times New Roman" pitchFamily="34" charset="0"/>
                <a:ea typeface="Times New Roman" pitchFamily="34" charset="-122"/>
                <a:cs typeface="Times New Roman" pitchFamily="34" charset="-120"/>
              </a:rPr>
              <a:t>Key Findings</a:t>
            </a:r>
            <a:endParaRPr lang="en-US" sz="2500" dirty="0"/>
          </a:p>
        </p:txBody>
      </p:sp>
      <p:sp>
        <p:nvSpPr>
          <p:cNvPr id="3" name="Text 1"/>
          <p:cNvSpPr/>
          <p:nvPr/>
        </p:nvSpPr>
        <p:spPr>
          <a:xfrm>
            <a:off x="530352" y="594360"/>
            <a:ext cx="8686800" cy="201168"/>
          </a:xfrm>
          <a:prstGeom prst="rect">
            <a:avLst/>
          </a:prstGeom>
          <a:noFill/>
          <a:ln/>
        </p:spPr>
        <p:txBody>
          <a:bodyPr wrap="square" lIns="0" tIns="0" rIns="0" bIns="0" rtlCol="0" anchor="ctr"/>
          <a:lstStyle/>
          <a:p>
            <a:pPr marL="0" indent="0">
              <a:buNone/>
            </a:pPr>
            <a:r>
              <a:rPr lang="en-US" sz="1000" i="1" dirty="0">
                <a:solidFill>
                  <a:srgbClr val="5C5C5C"/>
                </a:solidFill>
                <a:latin typeface="Times New Roman" pitchFamily="34" charset="0"/>
                <a:ea typeface="Times New Roman" pitchFamily="34" charset="-122"/>
                <a:cs typeface="Times New Roman" pitchFamily="34" charset="-120"/>
              </a:rPr>
              <a:t>The diagnosis shows that Basil’s Bakery needs both external awareness and internal adaptation.</a:t>
            </a:r>
            <a:endParaRPr lang="en-US" sz="1000" dirty="0"/>
          </a:p>
        </p:txBody>
      </p:sp>
      <p:sp>
        <p:nvSpPr>
          <p:cNvPr id="4" name="Shape 2"/>
          <p:cNvSpPr/>
          <p:nvPr/>
        </p:nvSpPr>
        <p:spPr>
          <a:xfrm>
            <a:off x="502920" y="841248"/>
            <a:ext cx="11201400" cy="0"/>
          </a:xfrm>
          <a:prstGeom prst="line">
            <a:avLst/>
          </a:prstGeom>
          <a:noFill/>
          <a:ln w="15240">
            <a:solidFill>
              <a:srgbClr val="B4875A"/>
            </a:solidFill>
            <a:prstDash val="solid"/>
          </a:ln>
        </p:spPr>
        <p:txBody>
          <a:bodyPr/>
          <a:lstStyle/>
          <a:p>
            <a:endParaRPr lang="en-GB"/>
          </a:p>
        </p:txBody>
      </p:sp>
      <p:pic>
        <p:nvPicPr>
          <p:cNvPr id="5" name="Image 0" descr="/mnt/data/wide_modern_3d_illustration_style_scene_of_online_batch_3.png"/>
          <p:cNvPicPr>
            <a:picLocks noChangeAspect="1"/>
          </p:cNvPicPr>
          <p:nvPr/>
        </p:nvPicPr>
        <p:blipFill>
          <a:blip r:embed="rId3"/>
          <a:stretch>
            <a:fillRect/>
          </a:stretch>
        </p:blipFill>
        <p:spPr>
          <a:xfrm>
            <a:off x="8153400" y="1536192"/>
            <a:ext cx="3413760" cy="3264408"/>
          </a:xfrm>
          <a:prstGeom prst="rect">
            <a:avLst/>
          </a:prstGeom>
        </p:spPr>
      </p:pic>
      <p:sp>
        <p:nvSpPr>
          <p:cNvPr id="6" name="Text 3"/>
          <p:cNvSpPr/>
          <p:nvPr/>
        </p:nvSpPr>
        <p:spPr>
          <a:xfrm>
            <a:off x="685800" y="1024128"/>
            <a:ext cx="6618514" cy="4389120"/>
          </a:xfrm>
          <a:prstGeom prst="rect">
            <a:avLst/>
          </a:prstGeom>
          <a:noFill/>
          <a:ln/>
        </p:spPr>
        <p:txBody>
          <a:bodyPr wrap="square" lIns="889" tIns="889" rIns="889" bIns="889" rtlCol="0" anchor="ctr">
            <a:normAutofit/>
          </a:bodyPr>
          <a:lstStyle/>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Basil’s Bakery faces linked external and internal causes of stagnation.</a:t>
            </a:r>
            <a:endParaRPr lang="en-US" sz="2000" dirty="0"/>
          </a:p>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The strongest external issues are lower footfall, shop closures and hybrid working.</a:t>
            </a:r>
            <a:endParaRPr lang="en-US" sz="2000" dirty="0"/>
          </a:p>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The strongest internal issue is limited pre-order and delivery capability.</a:t>
            </a:r>
            <a:endParaRPr lang="en-US" sz="2000" dirty="0"/>
          </a:p>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Rising overheads and organic stock uncertainty increase financial risk.</a:t>
            </a:r>
            <a:endParaRPr lang="en-US" sz="2000" dirty="0"/>
          </a:p>
          <a:p>
            <a:pPr marL="285750" indent="-285750">
              <a:lnSpc>
                <a:spcPct val="115000"/>
              </a:lnSpc>
              <a:buFont typeface="Arial" panose="020B0604020202020204" pitchFamily="34" charset="0"/>
              <a:buChar char="•"/>
            </a:pPr>
            <a:r>
              <a:rPr lang="en-US" sz="2000" dirty="0">
                <a:solidFill>
                  <a:srgbClr val="2F2118"/>
                </a:solidFill>
                <a:latin typeface="Times New Roman" pitchFamily="34" charset="0"/>
                <a:ea typeface="Times New Roman" pitchFamily="34" charset="-122"/>
                <a:cs typeface="Times New Roman" pitchFamily="34" charset="-120"/>
              </a:rPr>
              <a:t>Future decisions should consider digital ordering, delivery and local customer research.</a:t>
            </a:r>
            <a:endParaRPr lang="en-US" sz="2000" dirty="0"/>
          </a:p>
        </p:txBody>
      </p:sp>
      <p:sp>
        <p:nvSpPr>
          <p:cNvPr id="7" name="Shape 4"/>
          <p:cNvSpPr/>
          <p:nvPr/>
        </p:nvSpPr>
        <p:spPr>
          <a:xfrm>
            <a:off x="6537960" y="4983480"/>
            <a:ext cx="4800600" cy="548640"/>
          </a:xfrm>
          <a:prstGeom prst="roundRect">
            <a:avLst/>
          </a:prstGeom>
          <a:solidFill>
            <a:srgbClr val="FFFFFF">
              <a:alpha val="92000"/>
            </a:srgbClr>
          </a:solidFill>
          <a:ln w="12700">
            <a:solidFill>
              <a:srgbClr val="B4875A"/>
            </a:solidFill>
            <a:prstDash val="solid"/>
          </a:ln>
        </p:spPr>
        <p:txBody>
          <a:bodyPr/>
          <a:lstStyle/>
          <a:p>
            <a:endParaRPr lang="en-GB"/>
          </a:p>
        </p:txBody>
      </p:sp>
      <p:sp>
        <p:nvSpPr>
          <p:cNvPr id="8" name="Text 5"/>
          <p:cNvSpPr/>
          <p:nvPr/>
        </p:nvSpPr>
        <p:spPr>
          <a:xfrm>
            <a:off x="6720840" y="5138928"/>
            <a:ext cx="4389120" cy="182880"/>
          </a:xfrm>
          <a:prstGeom prst="rect">
            <a:avLst/>
          </a:prstGeom>
          <a:noFill/>
          <a:ln/>
        </p:spPr>
        <p:txBody>
          <a:bodyPr wrap="square" lIns="0" tIns="0" rIns="0" bIns="0" rtlCol="0" anchor="ctr"/>
          <a:lstStyle/>
          <a:p>
            <a:pPr marL="0" indent="0" algn="ctr">
              <a:buNone/>
            </a:pPr>
            <a:r>
              <a:rPr lang="en-US" sz="1300" b="1" dirty="0">
                <a:solidFill>
                  <a:srgbClr val="2F2118"/>
                </a:solidFill>
                <a:latin typeface="Times New Roman" pitchFamily="34" charset="0"/>
                <a:ea typeface="Times New Roman" pitchFamily="34" charset="-122"/>
                <a:cs typeface="Times New Roman" pitchFamily="34" charset="-120"/>
              </a:rPr>
              <a:t>Decision focus: protect artisan quality while improving access and convenience.</a:t>
            </a:r>
            <a:endParaRPr lang="en-US" sz="1300" dirty="0"/>
          </a:p>
        </p:txBody>
      </p:sp>
      <p:sp>
        <p:nvSpPr>
          <p:cNvPr id="9" name="Text 6"/>
          <p:cNvSpPr/>
          <p:nvPr/>
        </p:nvSpPr>
        <p:spPr>
          <a:xfrm>
            <a:off x="572589" y="6313278"/>
            <a:ext cx="10789920" cy="91440"/>
          </a:xfrm>
          <a:prstGeom prst="rect">
            <a:avLst/>
          </a:prstGeom>
          <a:noFill/>
          <a:ln/>
        </p:spPr>
        <p:txBody>
          <a:bodyPr wrap="square" lIns="0" tIns="0" rIns="0" bIns="0" rtlCol="0" anchor="ctr"/>
          <a:lstStyle/>
          <a:p>
            <a:pPr marL="0" indent="0">
              <a:buNone/>
            </a:pPr>
            <a:r>
              <a:rPr lang="en-US" sz="1600" i="1" dirty="0">
                <a:solidFill>
                  <a:srgbClr val="5C5C5C"/>
                </a:solidFill>
                <a:latin typeface="Times New Roman" pitchFamily="34" charset="0"/>
                <a:ea typeface="Times New Roman" pitchFamily="34" charset="-122"/>
                <a:cs typeface="Times New Roman" pitchFamily="34" charset="-120"/>
              </a:rPr>
              <a:t>Sources: Basil’s Bakery case study; Berman, Evans and Chatterjee (2018); Johnson et al. (2020).</a:t>
            </a:r>
            <a:endParaRPr lang="en-US" sz="1600" dirty="0"/>
          </a:p>
        </p:txBody>
      </p:sp>
      <p:sp>
        <p:nvSpPr>
          <p:cNvPr id="25" name="Slide Number Placeholder 0"/>
          <p:cNvSpPr>
            <a:spLocks noGrp="1"/>
          </p:cNvSpPr>
          <p:nvPr>
            <p:ph type="sldNum" sz="quarter" idx="4294967295"/>
          </p:nvPr>
        </p:nvSpPr>
        <p:spPr>
          <a:xfrm>
            <a:off x="11201400" y="6537960"/>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A5A4A"/>
                </a:solidFill>
                <a:latin typeface="Times New Roman"/>
                <a:ea typeface="Times New Roman"/>
                <a:cs typeface="Times New Roman"/>
              </a:defRPr>
            </a:lvl1pPr>
          </a:lstStyle>
          <a:p>
            <a:pPr algn="l"/>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02920" y="228600"/>
            <a:ext cx="9875520" cy="347472"/>
          </a:xfrm>
          <a:prstGeom prst="rect">
            <a:avLst/>
          </a:prstGeom>
          <a:noFill/>
          <a:ln/>
        </p:spPr>
        <p:txBody>
          <a:bodyPr wrap="square" lIns="0" tIns="0" rIns="0" bIns="0" rtlCol="0" anchor="ctr"/>
          <a:lstStyle/>
          <a:p>
            <a:pPr marL="0" indent="0">
              <a:buNone/>
            </a:pPr>
            <a:r>
              <a:rPr lang="en-US" sz="2500" b="1" dirty="0">
                <a:solidFill>
                  <a:srgbClr val="2F2118"/>
                </a:solidFill>
                <a:latin typeface="Times New Roman" pitchFamily="34" charset="0"/>
                <a:ea typeface="Times New Roman" pitchFamily="34" charset="-122"/>
                <a:cs typeface="Times New Roman" pitchFamily="34" charset="-120"/>
              </a:rPr>
              <a:t>References</a:t>
            </a:r>
            <a:endParaRPr lang="en-US" sz="2500" dirty="0"/>
          </a:p>
        </p:txBody>
      </p:sp>
      <p:sp>
        <p:nvSpPr>
          <p:cNvPr id="4" name="Shape 2"/>
          <p:cNvSpPr/>
          <p:nvPr/>
        </p:nvSpPr>
        <p:spPr>
          <a:xfrm>
            <a:off x="502920" y="841248"/>
            <a:ext cx="11201400" cy="0"/>
          </a:xfrm>
          <a:prstGeom prst="line">
            <a:avLst/>
          </a:prstGeom>
          <a:noFill/>
          <a:ln w="15240">
            <a:solidFill>
              <a:srgbClr val="B4875A"/>
            </a:solidFill>
            <a:prstDash val="solid"/>
          </a:ln>
        </p:spPr>
        <p:txBody>
          <a:bodyPr/>
          <a:lstStyle/>
          <a:p>
            <a:endParaRPr lang="en-GB"/>
          </a:p>
        </p:txBody>
      </p:sp>
      <p:sp>
        <p:nvSpPr>
          <p:cNvPr id="5" name="Text 3"/>
          <p:cNvSpPr/>
          <p:nvPr/>
        </p:nvSpPr>
        <p:spPr>
          <a:xfrm>
            <a:off x="685800" y="1078991"/>
            <a:ext cx="10744200" cy="5413241"/>
          </a:xfrm>
          <a:prstGeom prst="rect">
            <a:avLst/>
          </a:prstGeom>
          <a:noFill/>
          <a:ln/>
        </p:spPr>
        <p:txBody>
          <a:bodyPr wrap="square" lIns="635" tIns="635" rIns="635" bIns="635" rtlCol="0" anchor="ctr">
            <a:normAutofit/>
          </a:bodyPr>
          <a:lstStyle/>
          <a:p>
            <a:r>
              <a:rPr lang="en-US" dirty="0">
                <a:solidFill>
                  <a:srgbClr val="2F2118"/>
                </a:solidFill>
                <a:latin typeface="Times New Roman" pitchFamily="34" charset="0"/>
                <a:ea typeface="Times New Roman" pitchFamily="34" charset="-122"/>
                <a:cs typeface="Times New Roman" pitchFamily="34" charset="-120"/>
              </a:rPr>
              <a:t>Berman, B., Evans, J.R. and Chatterjee, P. (2018) Retail Management: A Strategic Approach. 13th edn. Harlow: Pearson.</a:t>
            </a:r>
            <a:endParaRPr lang="en-US" dirty="0"/>
          </a:p>
          <a:p>
            <a:r>
              <a:rPr lang="en-US" dirty="0">
                <a:solidFill>
                  <a:srgbClr val="2F2118"/>
                </a:solidFill>
                <a:latin typeface="Times New Roman" pitchFamily="34" charset="0"/>
                <a:ea typeface="Times New Roman" pitchFamily="34" charset="-122"/>
                <a:cs typeface="Times New Roman" pitchFamily="34" charset="-120"/>
              </a:rPr>
              <a:t>Basil’s Bakery case study (2026) LCLM4004 Problem Solving and Decision Making: Assessment Specification Component 1. University of Wales Trinity Saint David.</a:t>
            </a:r>
            <a:endParaRPr lang="en-US" dirty="0"/>
          </a:p>
          <a:p>
            <a:r>
              <a:rPr lang="en-US" dirty="0">
                <a:solidFill>
                  <a:srgbClr val="2F2118"/>
                </a:solidFill>
                <a:latin typeface="Times New Roman" pitchFamily="34" charset="0"/>
                <a:ea typeface="Times New Roman" pitchFamily="34" charset="-122"/>
                <a:cs typeface="Times New Roman" pitchFamily="34" charset="-120"/>
              </a:rPr>
              <a:t>Goetsch, D.L. and Davis, S.B. (2021) Quality Management for Organizational Excellence: Introduction to Total Quality. 9th edn. Harlow: Pearson.</a:t>
            </a:r>
            <a:endParaRPr lang="en-US" dirty="0"/>
          </a:p>
          <a:p>
            <a:r>
              <a:rPr lang="en-US" dirty="0">
                <a:solidFill>
                  <a:srgbClr val="2F2118"/>
                </a:solidFill>
                <a:latin typeface="Times New Roman" pitchFamily="34" charset="0"/>
                <a:ea typeface="Times New Roman" pitchFamily="34" charset="-122"/>
                <a:cs typeface="Times New Roman" pitchFamily="34" charset="-120"/>
              </a:rPr>
              <a:t>Johnson, G., Whittington, R., Regnér, P., Angwin, D. and Scholes, K. (2020) Exploring Strategy: Text and Cases. 12th edn. Harlow: Pearson.</a:t>
            </a:r>
            <a:endParaRPr lang="en-US" dirty="0"/>
          </a:p>
          <a:p>
            <a:r>
              <a:rPr lang="en-US" dirty="0">
                <a:solidFill>
                  <a:srgbClr val="2F2118"/>
                </a:solidFill>
                <a:latin typeface="Times New Roman" pitchFamily="34" charset="0"/>
                <a:ea typeface="Times New Roman" pitchFamily="34" charset="-122"/>
                <a:cs typeface="Times New Roman" pitchFamily="34" charset="-120"/>
              </a:rPr>
              <a:t>Kerzner, H. (2022) Project Management: A Systems Approach to Planning, Scheduling, and Controlling. 13th edn. Hoboken: Wiley.</a:t>
            </a:r>
            <a:endParaRPr lang="en-US" dirty="0"/>
          </a:p>
          <a:p>
            <a:r>
              <a:rPr lang="en-US" dirty="0">
                <a:solidFill>
                  <a:srgbClr val="2F2118"/>
                </a:solidFill>
                <a:latin typeface="Times New Roman" pitchFamily="34" charset="0"/>
                <a:ea typeface="Times New Roman" pitchFamily="34" charset="-122"/>
                <a:cs typeface="Times New Roman" pitchFamily="34" charset="-120"/>
              </a:rPr>
              <a:t>Office for National Statistics (2024) Economic activity and social change in the UK, real-time indicators: 19 September 2024. Available at: ONS website (Accessed: 6 June 2026).</a:t>
            </a:r>
            <a:endParaRPr lang="en-US" dirty="0"/>
          </a:p>
          <a:p>
            <a:r>
              <a:rPr lang="en-US" dirty="0">
                <a:solidFill>
                  <a:srgbClr val="2F2118"/>
                </a:solidFill>
                <a:latin typeface="Times New Roman" pitchFamily="34" charset="0"/>
                <a:ea typeface="Times New Roman" pitchFamily="34" charset="-122"/>
                <a:cs typeface="Times New Roman" pitchFamily="34" charset="-120"/>
              </a:rPr>
              <a:t>CIPD (2026) PESTLE analysis factsheet. Available at: CIPD website (Accessed: 6 June 2026).</a:t>
            </a:r>
            <a:endParaRPr lang="en-US" dirty="0"/>
          </a:p>
        </p:txBody>
      </p:sp>
      <p:sp>
        <p:nvSpPr>
          <p:cNvPr id="25" name="Slide Number Placeholder 0"/>
          <p:cNvSpPr>
            <a:spLocks noGrp="1"/>
          </p:cNvSpPr>
          <p:nvPr>
            <p:ph type="sldNum" sz="quarter" idx="4294967295"/>
          </p:nvPr>
        </p:nvSpPr>
        <p:spPr>
          <a:xfrm>
            <a:off x="11201400" y="6537960"/>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A5A4A"/>
                </a:solidFill>
                <a:latin typeface="Times New Roman"/>
                <a:ea typeface="Times New Roman"/>
                <a:cs typeface="Times New Roman"/>
              </a:defRPr>
            </a:lvl1pPr>
          </a:lstStyle>
          <a:p>
            <a:pPr algn="l"/>
            <a:fld id="{F7021451-1387-4CA6-816F-3879F97B5CBC}" type="slidenum">
              <a:rPr lang="en-US" b="0"/>
              <a:t>10</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Times New Roman"/>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Times New Roman"/>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7692</TotalTime>
  <Words>2405</Words>
  <Application>Microsoft Office PowerPoint</Application>
  <PresentationFormat>Widescreen</PresentationFormat>
  <Paragraphs>166</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Analysing the Causes of Sales Stagnation at Basil’s Bakery</dc:title>
  <dc:subject>Basil's Bakery Presentation</dc:subject>
  <dc:creator>hp</dc:creator>
  <cp:lastModifiedBy>Renata Grudzien (2514195)</cp:lastModifiedBy>
  <cp:revision>4</cp:revision>
  <dcterms:created xsi:type="dcterms:W3CDTF">2026-06-06T14:31:14Z</dcterms:created>
  <dcterms:modified xsi:type="dcterms:W3CDTF">2026-06-13T14:16:04Z</dcterms:modified>
</cp:coreProperties>
</file>