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8"/>
  </p:notesMasterIdLst>
  <p:handoutMasterIdLst>
    <p:handoutMasterId r:id="rId29"/>
  </p:handoutMasterIdLst>
  <p:sldIdLst>
    <p:sldId id="290" r:id="rId2"/>
    <p:sldId id="275" r:id="rId3"/>
    <p:sldId id="276" r:id="rId4"/>
    <p:sldId id="277" r:id="rId5"/>
    <p:sldId id="278" r:id="rId6"/>
    <p:sldId id="279" r:id="rId7"/>
    <p:sldId id="285" r:id="rId8"/>
    <p:sldId id="291" r:id="rId9"/>
    <p:sldId id="292" r:id="rId10"/>
    <p:sldId id="271" r:id="rId11"/>
    <p:sldId id="280" r:id="rId12"/>
    <p:sldId id="284" r:id="rId13"/>
    <p:sldId id="273" r:id="rId14"/>
    <p:sldId id="293" r:id="rId15"/>
    <p:sldId id="286" r:id="rId16"/>
    <p:sldId id="287" r:id="rId17"/>
    <p:sldId id="294" r:id="rId18"/>
    <p:sldId id="295" r:id="rId19"/>
    <p:sldId id="296" r:id="rId20"/>
    <p:sldId id="297" r:id="rId21"/>
    <p:sldId id="298" r:id="rId22"/>
    <p:sldId id="299" r:id="rId23"/>
    <p:sldId id="302" r:id="rId24"/>
    <p:sldId id="300" r:id="rId25"/>
    <p:sldId id="303" r:id="rId26"/>
    <p:sldId id="301" r:id="rId27"/>
  </p:sldIdLst>
  <p:sldSz cx="9144000" cy="6858000" type="screen4x3"/>
  <p:notesSz cx="6669088" cy="97536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4" d="100"/>
          <a:sy n="84" d="100"/>
        </p:scale>
        <p:origin x="990" y="3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FDA6C4C8-753F-4B88-B4CA-E34BAF0B7EFA}"/>
    <pc:docChg chg="custSel addSld modSld">
      <pc:chgData name="Sian Turvey" userId="9a374997-2901-41ac-b51e-a8948a26085a" providerId="ADAL" clId="{FDA6C4C8-753F-4B88-B4CA-E34BAF0B7EFA}" dt="2022-02-24T10:49:30.428" v="215" actId="6549"/>
      <pc:docMkLst>
        <pc:docMk/>
      </pc:docMkLst>
      <pc:sldChg chg="modNotesTx">
        <pc:chgData name="Sian Turvey" userId="9a374997-2901-41ac-b51e-a8948a26085a" providerId="ADAL" clId="{FDA6C4C8-753F-4B88-B4CA-E34BAF0B7EFA}" dt="2022-02-24T10:44:56.362" v="0"/>
        <pc:sldMkLst>
          <pc:docMk/>
          <pc:sldMk cId="0" sldId="284"/>
        </pc:sldMkLst>
      </pc:sldChg>
      <pc:sldChg chg="modNotesTx">
        <pc:chgData name="Sian Turvey" userId="9a374997-2901-41ac-b51e-a8948a26085a" providerId="ADAL" clId="{FDA6C4C8-753F-4B88-B4CA-E34BAF0B7EFA}" dt="2022-02-24T10:45:55.619" v="49"/>
        <pc:sldMkLst>
          <pc:docMk/>
          <pc:sldMk cId="1825188494" sldId="286"/>
        </pc:sldMkLst>
      </pc:sldChg>
      <pc:sldChg chg="modNotesTx">
        <pc:chgData name="Sian Turvey" userId="9a374997-2901-41ac-b51e-a8948a26085a" providerId="ADAL" clId="{FDA6C4C8-753F-4B88-B4CA-E34BAF0B7EFA}" dt="2022-02-24T10:46:12.532" v="50"/>
        <pc:sldMkLst>
          <pc:docMk/>
          <pc:sldMk cId="1080846889" sldId="287"/>
        </pc:sldMkLst>
      </pc:sldChg>
      <pc:sldChg chg="modSp new mod">
        <pc:chgData name="Sian Turvey" userId="9a374997-2901-41ac-b51e-a8948a26085a" providerId="ADAL" clId="{FDA6C4C8-753F-4B88-B4CA-E34BAF0B7EFA}" dt="2022-02-24T10:45:37.743" v="48" actId="313"/>
        <pc:sldMkLst>
          <pc:docMk/>
          <pc:sldMk cId="810266963" sldId="293"/>
        </pc:sldMkLst>
        <pc:spChg chg="mod">
          <ac:chgData name="Sian Turvey" userId="9a374997-2901-41ac-b51e-a8948a26085a" providerId="ADAL" clId="{FDA6C4C8-753F-4B88-B4CA-E34BAF0B7EFA}" dt="2022-02-24T10:45:37.743" v="48" actId="313"/>
          <ac:spMkLst>
            <pc:docMk/>
            <pc:sldMk cId="810266963" sldId="293"/>
            <ac:spMk id="2" creationId="{6AFAE1F7-0D59-45B0-9B07-7378CF592359}"/>
          </ac:spMkLst>
        </pc:spChg>
        <pc:spChg chg="mod">
          <ac:chgData name="Sian Turvey" userId="9a374997-2901-41ac-b51e-a8948a26085a" providerId="ADAL" clId="{FDA6C4C8-753F-4B88-B4CA-E34BAF0B7EFA}" dt="2022-02-24T10:45:18.410" v="2"/>
          <ac:spMkLst>
            <pc:docMk/>
            <pc:sldMk cId="810266963" sldId="293"/>
            <ac:spMk id="3" creationId="{57F16911-179A-4A52-9C6F-2F05F0456CDD}"/>
          </ac:spMkLst>
        </pc:spChg>
      </pc:sldChg>
      <pc:sldChg chg="modSp new mod">
        <pc:chgData name="Sian Turvey" userId="9a374997-2901-41ac-b51e-a8948a26085a" providerId="ADAL" clId="{FDA6C4C8-753F-4B88-B4CA-E34BAF0B7EFA}" dt="2022-02-24T10:46:33.635" v="65" actId="20577"/>
        <pc:sldMkLst>
          <pc:docMk/>
          <pc:sldMk cId="2463547831" sldId="294"/>
        </pc:sldMkLst>
        <pc:spChg chg="mod">
          <ac:chgData name="Sian Turvey" userId="9a374997-2901-41ac-b51e-a8948a26085a" providerId="ADAL" clId="{FDA6C4C8-753F-4B88-B4CA-E34BAF0B7EFA}" dt="2022-02-24T10:46:33.635" v="65" actId="20577"/>
          <ac:spMkLst>
            <pc:docMk/>
            <pc:sldMk cId="2463547831" sldId="294"/>
            <ac:spMk id="2" creationId="{BAABD2FD-BBF6-4670-8BC5-8BDD9B70C029}"/>
          </ac:spMkLst>
        </pc:spChg>
        <pc:spChg chg="mod">
          <ac:chgData name="Sian Turvey" userId="9a374997-2901-41ac-b51e-a8948a26085a" providerId="ADAL" clId="{FDA6C4C8-753F-4B88-B4CA-E34BAF0B7EFA}" dt="2022-02-24T10:46:30.073" v="52"/>
          <ac:spMkLst>
            <pc:docMk/>
            <pc:sldMk cId="2463547831" sldId="294"/>
            <ac:spMk id="3" creationId="{9C2106E0-12F8-4B98-ABE3-B38C7230181B}"/>
          </ac:spMkLst>
        </pc:spChg>
      </pc:sldChg>
      <pc:sldChg chg="modSp new mod">
        <pc:chgData name="Sian Turvey" userId="9a374997-2901-41ac-b51e-a8948a26085a" providerId="ADAL" clId="{FDA6C4C8-753F-4B88-B4CA-E34BAF0B7EFA}" dt="2022-02-24T10:46:48.899" v="91" actId="20577"/>
        <pc:sldMkLst>
          <pc:docMk/>
          <pc:sldMk cId="795716782" sldId="295"/>
        </pc:sldMkLst>
        <pc:spChg chg="mod">
          <ac:chgData name="Sian Turvey" userId="9a374997-2901-41ac-b51e-a8948a26085a" providerId="ADAL" clId="{FDA6C4C8-753F-4B88-B4CA-E34BAF0B7EFA}" dt="2022-02-24T10:46:48.899" v="91" actId="20577"/>
          <ac:spMkLst>
            <pc:docMk/>
            <pc:sldMk cId="795716782" sldId="295"/>
            <ac:spMk id="2" creationId="{186F4D44-629E-49C1-ABE2-3445449646DB}"/>
          </ac:spMkLst>
        </pc:spChg>
        <pc:spChg chg="mod">
          <ac:chgData name="Sian Turvey" userId="9a374997-2901-41ac-b51e-a8948a26085a" providerId="ADAL" clId="{FDA6C4C8-753F-4B88-B4CA-E34BAF0B7EFA}" dt="2022-02-24T10:46:45.122" v="68" actId="27636"/>
          <ac:spMkLst>
            <pc:docMk/>
            <pc:sldMk cId="795716782" sldId="295"/>
            <ac:spMk id="3" creationId="{5B8BB4E0-E139-4D2B-9CC4-3AB0DA3E9A83}"/>
          </ac:spMkLst>
        </pc:spChg>
      </pc:sldChg>
      <pc:sldChg chg="modSp new mod">
        <pc:chgData name="Sian Turvey" userId="9a374997-2901-41ac-b51e-a8948a26085a" providerId="ADAL" clId="{FDA6C4C8-753F-4B88-B4CA-E34BAF0B7EFA}" dt="2022-02-24T10:47:04.447" v="117" actId="20577"/>
        <pc:sldMkLst>
          <pc:docMk/>
          <pc:sldMk cId="3700252579" sldId="296"/>
        </pc:sldMkLst>
        <pc:spChg chg="mod">
          <ac:chgData name="Sian Turvey" userId="9a374997-2901-41ac-b51e-a8948a26085a" providerId="ADAL" clId="{FDA6C4C8-753F-4B88-B4CA-E34BAF0B7EFA}" dt="2022-02-24T10:47:04.447" v="117" actId="20577"/>
          <ac:spMkLst>
            <pc:docMk/>
            <pc:sldMk cId="3700252579" sldId="296"/>
            <ac:spMk id="2" creationId="{CF3592F5-6AB0-4E74-A42D-6D601CEBE205}"/>
          </ac:spMkLst>
        </pc:spChg>
        <pc:spChg chg="mod">
          <ac:chgData name="Sian Turvey" userId="9a374997-2901-41ac-b51e-a8948a26085a" providerId="ADAL" clId="{FDA6C4C8-753F-4B88-B4CA-E34BAF0B7EFA}" dt="2022-02-24T10:46:59.551" v="93"/>
          <ac:spMkLst>
            <pc:docMk/>
            <pc:sldMk cId="3700252579" sldId="296"/>
            <ac:spMk id="3" creationId="{5CB8427E-440D-4BA2-954E-B319360F51FD}"/>
          </ac:spMkLst>
        </pc:spChg>
      </pc:sldChg>
      <pc:sldChg chg="modSp new mod">
        <pc:chgData name="Sian Turvey" userId="9a374997-2901-41ac-b51e-a8948a26085a" providerId="ADAL" clId="{FDA6C4C8-753F-4B88-B4CA-E34BAF0B7EFA}" dt="2022-02-24T10:47:29.550" v="151" actId="27636"/>
        <pc:sldMkLst>
          <pc:docMk/>
          <pc:sldMk cId="3156738787" sldId="297"/>
        </pc:sldMkLst>
        <pc:spChg chg="mod">
          <ac:chgData name="Sian Turvey" userId="9a374997-2901-41ac-b51e-a8948a26085a" providerId="ADAL" clId="{FDA6C4C8-753F-4B88-B4CA-E34BAF0B7EFA}" dt="2022-02-24T10:47:20.142" v="149" actId="20577"/>
          <ac:spMkLst>
            <pc:docMk/>
            <pc:sldMk cId="3156738787" sldId="297"/>
            <ac:spMk id="2" creationId="{8158E3B6-B3A5-44DF-B337-4AF6BA12804B}"/>
          </ac:spMkLst>
        </pc:spChg>
        <pc:spChg chg="mod">
          <ac:chgData name="Sian Turvey" userId="9a374997-2901-41ac-b51e-a8948a26085a" providerId="ADAL" clId="{FDA6C4C8-753F-4B88-B4CA-E34BAF0B7EFA}" dt="2022-02-24T10:47:29.550" v="151" actId="27636"/>
          <ac:spMkLst>
            <pc:docMk/>
            <pc:sldMk cId="3156738787" sldId="297"/>
            <ac:spMk id="3" creationId="{5733443E-8BA3-4723-9BBB-15D494491BBF}"/>
          </ac:spMkLst>
        </pc:spChg>
      </pc:sldChg>
      <pc:sldChg chg="modSp new mod">
        <pc:chgData name="Sian Turvey" userId="9a374997-2901-41ac-b51e-a8948a26085a" providerId="ADAL" clId="{FDA6C4C8-753F-4B88-B4CA-E34BAF0B7EFA}" dt="2022-02-24T10:47:47.790" v="178" actId="27636"/>
        <pc:sldMkLst>
          <pc:docMk/>
          <pc:sldMk cId="820095499" sldId="298"/>
        </pc:sldMkLst>
        <pc:spChg chg="mod">
          <ac:chgData name="Sian Turvey" userId="9a374997-2901-41ac-b51e-a8948a26085a" providerId="ADAL" clId="{FDA6C4C8-753F-4B88-B4CA-E34BAF0B7EFA}" dt="2022-02-24T10:47:36.547" v="176" actId="20577"/>
          <ac:spMkLst>
            <pc:docMk/>
            <pc:sldMk cId="820095499" sldId="298"/>
            <ac:spMk id="2" creationId="{1C9A94ED-FD51-40C2-9190-C00FA91D661E}"/>
          </ac:spMkLst>
        </pc:spChg>
        <pc:spChg chg="mod">
          <ac:chgData name="Sian Turvey" userId="9a374997-2901-41ac-b51e-a8948a26085a" providerId="ADAL" clId="{FDA6C4C8-753F-4B88-B4CA-E34BAF0B7EFA}" dt="2022-02-24T10:47:47.790" v="178" actId="27636"/>
          <ac:spMkLst>
            <pc:docMk/>
            <pc:sldMk cId="820095499" sldId="298"/>
            <ac:spMk id="3" creationId="{AC5A2E51-0D62-42E1-9580-2B8C3444F75A}"/>
          </ac:spMkLst>
        </pc:spChg>
      </pc:sldChg>
      <pc:sldChg chg="modSp new mod">
        <pc:chgData name="Sian Turvey" userId="9a374997-2901-41ac-b51e-a8948a26085a" providerId="ADAL" clId="{FDA6C4C8-753F-4B88-B4CA-E34BAF0B7EFA}" dt="2022-02-24T10:48:43.299" v="202" actId="27636"/>
        <pc:sldMkLst>
          <pc:docMk/>
          <pc:sldMk cId="2899782309" sldId="299"/>
        </pc:sldMkLst>
        <pc:spChg chg="mod">
          <ac:chgData name="Sian Turvey" userId="9a374997-2901-41ac-b51e-a8948a26085a" providerId="ADAL" clId="{FDA6C4C8-753F-4B88-B4CA-E34BAF0B7EFA}" dt="2022-02-24T10:48:07.589" v="195" actId="20577"/>
          <ac:spMkLst>
            <pc:docMk/>
            <pc:sldMk cId="2899782309" sldId="299"/>
            <ac:spMk id="2" creationId="{EE2F069A-6069-4C1A-A759-894CD804E477}"/>
          </ac:spMkLst>
        </pc:spChg>
        <pc:spChg chg="mod">
          <ac:chgData name="Sian Turvey" userId="9a374997-2901-41ac-b51e-a8948a26085a" providerId="ADAL" clId="{FDA6C4C8-753F-4B88-B4CA-E34BAF0B7EFA}" dt="2022-02-24T10:48:43.299" v="202" actId="27636"/>
          <ac:spMkLst>
            <pc:docMk/>
            <pc:sldMk cId="2899782309" sldId="299"/>
            <ac:spMk id="3" creationId="{110E9594-3BFB-4AA6-97E5-0B5EB56F92C6}"/>
          </ac:spMkLst>
        </pc:spChg>
      </pc:sldChg>
      <pc:sldChg chg="modSp new mod">
        <pc:chgData name="Sian Turvey" userId="9a374997-2901-41ac-b51e-a8948a26085a" providerId="ADAL" clId="{FDA6C4C8-753F-4B88-B4CA-E34BAF0B7EFA}" dt="2022-02-24T10:49:24.378" v="213" actId="27636"/>
        <pc:sldMkLst>
          <pc:docMk/>
          <pc:sldMk cId="2624834195" sldId="300"/>
        </pc:sldMkLst>
        <pc:spChg chg="mod">
          <ac:chgData name="Sian Turvey" userId="9a374997-2901-41ac-b51e-a8948a26085a" providerId="ADAL" clId="{FDA6C4C8-753F-4B88-B4CA-E34BAF0B7EFA}" dt="2022-02-24T10:49:24.378" v="213" actId="27636"/>
          <ac:spMkLst>
            <pc:docMk/>
            <pc:sldMk cId="2624834195" sldId="300"/>
            <ac:spMk id="3" creationId="{EA8FFB1F-6E75-43C5-B148-07B7DB62AF86}"/>
          </ac:spMkLst>
        </pc:spChg>
      </pc:sldChg>
      <pc:sldChg chg="modSp new mod">
        <pc:chgData name="Sian Turvey" userId="9a374997-2901-41ac-b51e-a8948a26085a" providerId="ADAL" clId="{FDA6C4C8-753F-4B88-B4CA-E34BAF0B7EFA}" dt="2022-02-24T10:48:34.353" v="200"/>
        <pc:sldMkLst>
          <pc:docMk/>
          <pc:sldMk cId="2129993569" sldId="301"/>
        </pc:sldMkLst>
        <pc:spChg chg="mod">
          <ac:chgData name="Sian Turvey" userId="9a374997-2901-41ac-b51e-a8948a26085a" providerId="ADAL" clId="{FDA6C4C8-753F-4B88-B4CA-E34BAF0B7EFA}" dt="2022-02-24T10:48:34.353" v="200"/>
          <ac:spMkLst>
            <pc:docMk/>
            <pc:sldMk cId="2129993569" sldId="301"/>
            <ac:spMk id="3" creationId="{75ACEA11-A209-4456-8418-7F4FEFEB780C}"/>
          </ac:spMkLst>
        </pc:spChg>
      </pc:sldChg>
      <pc:sldChg chg="modSp new mod">
        <pc:chgData name="Sian Turvey" userId="9a374997-2901-41ac-b51e-a8948a26085a" providerId="ADAL" clId="{FDA6C4C8-753F-4B88-B4CA-E34BAF0B7EFA}" dt="2022-02-24T10:48:58.237" v="207"/>
        <pc:sldMkLst>
          <pc:docMk/>
          <pc:sldMk cId="4213357663" sldId="302"/>
        </pc:sldMkLst>
        <pc:spChg chg="mod">
          <ac:chgData name="Sian Turvey" userId="9a374997-2901-41ac-b51e-a8948a26085a" providerId="ADAL" clId="{FDA6C4C8-753F-4B88-B4CA-E34BAF0B7EFA}" dt="2022-02-24T10:48:58.237" v="207"/>
          <ac:spMkLst>
            <pc:docMk/>
            <pc:sldMk cId="4213357663" sldId="302"/>
            <ac:spMk id="3" creationId="{AAE90225-FAB6-49A4-8F35-4204FDA103BD}"/>
          </ac:spMkLst>
        </pc:spChg>
      </pc:sldChg>
      <pc:sldChg chg="modSp new mod">
        <pc:chgData name="Sian Turvey" userId="9a374997-2901-41ac-b51e-a8948a26085a" providerId="ADAL" clId="{FDA6C4C8-753F-4B88-B4CA-E34BAF0B7EFA}" dt="2022-02-24T10:49:30.428" v="215" actId="6549"/>
        <pc:sldMkLst>
          <pc:docMk/>
          <pc:sldMk cId="1526236644" sldId="303"/>
        </pc:sldMkLst>
        <pc:spChg chg="mod">
          <ac:chgData name="Sian Turvey" userId="9a374997-2901-41ac-b51e-a8948a26085a" providerId="ADAL" clId="{FDA6C4C8-753F-4B88-B4CA-E34BAF0B7EFA}" dt="2022-02-24T10:49:30.428" v="215" actId="6549"/>
          <ac:spMkLst>
            <pc:docMk/>
            <pc:sldMk cId="1526236644" sldId="303"/>
            <ac:spMk id="3" creationId="{D51AFF56-A3C9-4EEF-AB2D-3EEC232DA8AC}"/>
          </ac:spMkLst>
        </pc:spChg>
      </pc:sldChg>
    </pc:docChg>
  </pc:docChgLst>
  <pc:docChgLst>
    <pc:chgData name="Sian Turvey" userId="9a374997-2901-41ac-b51e-a8948a26085a" providerId="ADAL" clId="{2E4F5999-6707-464F-86D5-82569E50F497}"/>
    <pc:docChg chg="modSld">
      <pc:chgData name="Sian Turvey" userId="9a374997-2901-41ac-b51e-a8948a26085a" providerId="ADAL" clId="{2E4F5999-6707-464F-86D5-82569E50F497}" dt="2022-02-17T10:12:51.043" v="48" actId="20577"/>
      <pc:docMkLst>
        <pc:docMk/>
      </pc:docMkLst>
      <pc:sldChg chg="modSp mod">
        <pc:chgData name="Sian Turvey" userId="9a374997-2901-41ac-b51e-a8948a26085a" providerId="ADAL" clId="{2E4F5999-6707-464F-86D5-82569E50F497}" dt="2022-02-17T10:12:13.802" v="3" actId="20577"/>
        <pc:sldMkLst>
          <pc:docMk/>
          <pc:sldMk cId="337235700" sldId="285"/>
        </pc:sldMkLst>
        <pc:spChg chg="mod">
          <ac:chgData name="Sian Turvey" userId="9a374997-2901-41ac-b51e-a8948a26085a" providerId="ADAL" clId="{2E4F5999-6707-464F-86D5-82569E50F497}" dt="2022-02-17T10:12:13.802" v="3" actId="20577"/>
          <ac:spMkLst>
            <pc:docMk/>
            <pc:sldMk cId="337235700" sldId="285"/>
            <ac:spMk id="2" creationId="{00000000-0000-0000-0000-000000000000}"/>
          </ac:spMkLst>
        </pc:spChg>
      </pc:sldChg>
      <pc:sldChg chg="modSp mod">
        <pc:chgData name="Sian Turvey" userId="9a374997-2901-41ac-b51e-a8948a26085a" providerId="ADAL" clId="{2E4F5999-6707-464F-86D5-82569E50F497}" dt="2022-02-01T22:26:59.380" v="1" actId="20577"/>
        <pc:sldMkLst>
          <pc:docMk/>
          <pc:sldMk cId="3558698667" sldId="291"/>
        </pc:sldMkLst>
        <pc:graphicFrameChg chg="modGraphic">
          <ac:chgData name="Sian Turvey" userId="9a374997-2901-41ac-b51e-a8948a26085a" providerId="ADAL" clId="{2E4F5999-6707-464F-86D5-82569E50F497}" dt="2022-02-01T22:26:59.380" v="1" actId="20577"/>
          <ac:graphicFrameMkLst>
            <pc:docMk/>
            <pc:sldMk cId="3558698667" sldId="291"/>
            <ac:graphicFrameMk id="5" creationId="{5D7768B2-6F3C-4345-92FF-8D23307E1F14}"/>
          </ac:graphicFrameMkLst>
        </pc:graphicFrameChg>
      </pc:sldChg>
      <pc:sldChg chg="modSp mod">
        <pc:chgData name="Sian Turvey" userId="9a374997-2901-41ac-b51e-a8948a26085a" providerId="ADAL" clId="{2E4F5999-6707-464F-86D5-82569E50F497}" dt="2022-02-17T10:12:51.043" v="48" actId="20577"/>
        <pc:sldMkLst>
          <pc:docMk/>
          <pc:sldMk cId="366983032" sldId="292"/>
        </pc:sldMkLst>
        <pc:spChg chg="mod">
          <ac:chgData name="Sian Turvey" userId="9a374997-2901-41ac-b51e-a8948a26085a" providerId="ADAL" clId="{2E4F5999-6707-464F-86D5-82569E50F497}" dt="2022-02-17T10:12:28.901" v="11" actId="20577"/>
          <ac:spMkLst>
            <pc:docMk/>
            <pc:sldMk cId="366983032" sldId="292"/>
            <ac:spMk id="2" creationId="{1643C187-28D9-40CB-BCAB-B257B4220C1B}"/>
          </ac:spMkLst>
        </pc:spChg>
        <pc:spChg chg="mod">
          <ac:chgData name="Sian Turvey" userId="9a374997-2901-41ac-b51e-a8948a26085a" providerId="ADAL" clId="{2E4F5999-6707-464F-86D5-82569E50F497}" dt="2022-02-17T10:12:51.043" v="48" actId="20577"/>
          <ac:spMkLst>
            <pc:docMk/>
            <pc:sldMk cId="366983032" sldId="292"/>
            <ac:spMk id="3" creationId="{D6CE44F6-E396-4691-8BBB-D8AB845EB2E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2FC182-7857-4356-B704-5210F277C0AB}"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61D514F9-C4B0-4B8D-9507-6743F8F24409}">
      <dgm:prSet/>
      <dgm:spPr/>
      <dgm:t>
        <a:bodyPr/>
        <a:lstStyle/>
        <a:p>
          <a:r>
            <a:rPr lang="en-GB" b="1"/>
            <a:t>Objectives: </a:t>
          </a:r>
          <a:endParaRPr lang="en-US"/>
        </a:p>
      </dgm:t>
    </dgm:pt>
    <dgm:pt modelId="{69F68E97-0B8C-41DA-939E-9067243926D2}" type="parTrans" cxnId="{F414DA93-A73C-46DA-BCE8-4C3C3F2B814D}">
      <dgm:prSet/>
      <dgm:spPr/>
      <dgm:t>
        <a:bodyPr/>
        <a:lstStyle/>
        <a:p>
          <a:endParaRPr lang="en-US"/>
        </a:p>
      </dgm:t>
    </dgm:pt>
    <dgm:pt modelId="{1A191EAE-9376-4774-AD8A-7F8FB86D1366}" type="sibTrans" cxnId="{F414DA93-A73C-46DA-BCE8-4C3C3F2B814D}">
      <dgm:prSet/>
      <dgm:spPr/>
      <dgm:t>
        <a:bodyPr/>
        <a:lstStyle/>
        <a:p>
          <a:endParaRPr lang="en-US"/>
        </a:p>
      </dgm:t>
    </dgm:pt>
    <dgm:pt modelId="{E43B8BFA-BD02-4432-8A49-268EFBF82D9A}">
      <dgm:prSet/>
      <dgm:spPr/>
      <dgm:t>
        <a:bodyPr/>
        <a:lstStyle/>
        <a:p>
          <a:r>
            <a:rPr lang="en-GB"/>
            <a:t>Identify some of the main groups of personnel in the English legal system</a:t>
          </a:r>
          <a:endParaRPr lang="en-US"/>
        </a:p>
      </dgm:t>
    </dgm:pt>
    <dgm:pt modelId="{BDEBEE7D-EBDF-43F1-B044-D3FFF81B9B76}" type="parTrans" cxnId="{B56F9772-D5B2-4EC7-8D52-2F6794BF3C04}">
      <dgm:prSet/>
      <dgm:spPr/>
      <dgm:t>
        <a:bodyPr/>
        <a:lstStyle/>
        <a:p>
          <a:endParaRPr lang="en-US"/>
        </a:p>
      </dgm:t>
    </dgm:pt>
    <dgm:pt modelId="{3447BE32-8075-4FCF-A452-EADD4B7FE841}" type="sibTrans" cxnId="{B56F9772-D5B2-4EC7-8D52-2F6794BF3C04}">
      <dgm:prSet/>
      <dgm:spPr/>
      <dgm:t>
        <a:bodyPr/>
        <a:lstStyle/>
        <a:p>
          <a:endParaRPr lang="en-US"/>
        </a:p>
      </dgm:t>
    </dgm:pt>
    <dgm:pt modelId="{F1689813-290F-46D1-88DB-71D2CF3668F0}">
      <dgm:prSet/>
      <dgm:spPr/>
      <dgm:t>
        <a:bodyPr/>
        <a:lstStyle/>
        <a:p>
          <a:r>
            <a:rPr lang="en-GB"/>
            <a:t>Identify the roles that these personnel perform</a:t>
          </a:r>
          <a:endParaRPr lang="en-US"/>
        </a:p>
      </dgm:t>
    </dgm:pt>
    <dgm:pt modelId="{20F11682-11A1-4524-9FEF-6C572D29821B}" type="parTrans" cxnId="{4F311B7F-DC6E-49E0-B35C-3E9241F90BD9}">
      <dgm:prSet/>
      <dgm:spPr/>
      <dgm:t>
        <a:bodyPr/>
        <a:lstStyle/>
        <a:p>
          <a:endParaRPr lang="en-US"/>
        </a:p>
      </dgm:t>
    </dgm:pt>
    <dgm:pt modelId="{AB7F9C93-0F9E-4A2A-8EF4-4F585DA06E77}" type="sibTrans" cxnId="{4F311B7F-DC6E-49E0-B35C-3E9241F90BD9}">
      <dgm:prSet/>
      <dgm:spPr/>
      <dgm:t>
        <a:bodyPr/>
        <a:lstStyle/>
        <a:p>
          <a:endParaRPr lang="en-US"/>
        </a:p>
      </dgm:t>
    </dgm:pt>
    <dgm:pt modelId="{0E3660C2-AA6C-43A9-969F-83C4EAE2D09D}" type="pres">
      <dgm:prSet presAssocID="{D92FC182-7857-4356-B704-5210F277C0AB}" presName="outerComposite" presStyleCnt="0">
        <dgm:presLayoutVars>
          <dgm:chMax val="5"/>
          <dgm:dir/>
          <dgm:resizeHandles val="exact"/>
        </dgm:presLayoutVars>
      </dgm:prSet>
      <dgm:spPr/>
    </dgm:pt>
    <dgm:pt modelId="{A0F7D325-91BD-46BB-BB6B-E35302BDEFD7}" type="pres">
      <dgm:prSet presAssocID="{D92FC182-7857-4356-B704-5210F277C0AB}" presName="dummyMaxCanvas" presStyleCnt="0">
        <dgm:presLayoutVars/>
      </dgm:prSet>
      <dgm:spPr/>
    </dgm:pt>
    <dgm:pt modelId="{03E2A096-8ADF-4502-AF68-F67F027373BE}" type="pres">
      <dgm:prSet presAssocID="{D92FC182-7857-4356-B704-5210F277C0AB}" presName="ThreeNodes_1" presStyleLbl="node1" presStyleIdx="0" presStyleCnt="3">
        <dgm:presLayoutVars>
          <dgm:bulletEnabled val="1"/>
        </dgm:presLayoutVars>
      </dgm:prSet>
      <dgm:spPr/>
    </dgm:pt>
    <dgm:pt modelId="{550AA1D9-2723-4657-B7BF-AFF1E0918951}" type="pres">
      <dgm:prSet presAssocID="{D92FC182-7857-4356-B704-5210F277C0AB}" presName="ThreeNodes_2" presStyleLbl="node1" presStyleIdx="1" presStyleCnt="3">
        <dgm:presLayoutVars>
          <dgm:bulletEnabled val="1"/>
        </dgm:presLayoutVars>
      </dgm:prSet>
      <dgm:spPr/>
    </dgm:pt>
    <dgm:pt modelId="{17B7DA14-1AE8-49FA-ACC0-866BEF00D86A}" type="pres">
      <dgm:prSet presAssocID="{D92FC182-7857-4356-B704-5210F277C0AB}" presName="ThreeNodes_3" presStyleLbl="node1" presStyleIdx="2" presStyleCnt="3">
        <dgm:presLayoutVars>
          <dgm:bulletEnabled val="1"/>
        </dgm:presLayoutVars>
      </dgm:prSet>
      <dgm:spPr/>
    </dgm:pt>
    <dgm:pt modelId="{2021B530-ECD1-44FF-AA8A-72A353F3C774}" type="pres">
      <dgm:prSet presAssocID="{D92FC182-7857-4356-B704-5210F277C0AB}" presName="ThreeConn_1-2" presStyleLbl="fgAccFollowNode1" presStyleIdx="0" presStyleCnt="2">
        <dgm:presLayoutVars>
          <dgm:bulletEnabled val="1"/>
        </dgm:presLayoutVars>
      </dgm:prSet>
      <dgm:spPr/>
    </dgm:pt>
    <dgm:pt modelId="{B06F9117-A55D-43B9-846B-6C7EA8572F71}" type="pres">
      <dgm:prSet presAssocID="{D92FC182-7857-4356-B704-5210F277C0AB}" presName="ThreeConn_2-3" presStyleLbl="fgAccFollowNode1" presStyleIdx="1" presStyleCnt="2">
        <dgm:presLayoutVars>
          <dgm:bulletEnabled val="1"/>
        </dgm:presLayoutVars>
      </dgm:prSet>
      <dgm:spPr/>
    </dgm:pt>
    <dgm:pt modelId="{5459FE42-DAFF-4CFE-96E5-341F1C24FFFC}" type="pres">
      <dgm:prSet presAssocID="{D92FC182-7857-4356-B704-5210F277C0AB}" presName="ThreeNodes_1_text" presStyleLbl="node1" presStyleIdx="2" presStyleCnt="3">
        <dgm:presLayoutVars>
          <dgm:bulletEnabled val="1"/>
        </dgm:presLayoutVars>
      </dgm:prSet>
      <dgm:spPr/>
    </dgm:pt>
    <dgm:pt modelId="{7DC1501A-EBF5-450B-B7B2-50915C4CFC05}" type="pres">
      <dgm:prSet presAssocID="{D92FC182-7857-4356-B704-5210F277C0AB}" presName="ThreeNodes_2_text" presStyleLbl="node1" presStyleIdx="2" presStyleCnt="3">
        <dgm:presLayoutVars>
          <dgm:bulletEnabled val="1"/>
        </dgm:presLayoutVars>
      </dgm:prSet>
      <dgm:spPr/>
    </dgm:pt>
    <dgm:pt modelId="{A0909DB3-D0A5-4EA3-A01D-144EDC515E9F}" type="pres">
      <dgm:prSet presAssocID="{D92FC182-7857-4356-B704-5210F277C0AB}" presName="ThreeNodes_3_text" presStyleLbl="node1" presStyleIdx="2" presStyleCnt="3">
        <dgm:presLayoutVars>
          <dgm:bulletEnabled val="1"/>
        </dgm:presLayoutVars>
      </dgm:prSet>
      <dgm:spPr/>
    </dgm:pt>
  </dgm:ptLst>
  <dgm:cxnLst>
    <dgm:cxn modelId="{CFB93E06-A83C-4E63-B4A8-DF7D111DF093}" type="presOf" srcId="{D92FC182-7857-4356-B704-5210F277C0AB}" destId="{0E3660C2-AA6C-43A9-969F-83C4EAE2D09D}" srcOrd="0" destOrd="0" presId="urn:microsoft.com/office/officeart/2005/8/layout/vProcess5"/>
    <dgm:cxn modelId="{69F89C19-0B47-48ED-ACBA-8D8BC4F10A78}" type="presOf" srcId="{3447BE32-8075-4FCF-A452-EADD4B7FE841}" destId="{B06F9117-A55D-43B9-846B-6C7EA8572F71}" srcOrd="0" destOrd="0" presId="urn:microsoft.com/office/officeart/2005/8/layout/vProcess5"/>
    <dgm:cxn modelId="{7337A26D-CEE0-4DD9-B412-0FB96FCBB2F0}" type="presOf" srcId="{E43B8BFA-BD02-4432-8A49-268EFBF82D9A}" destId="{7DC1501A-EBF5-450B-B7B2-50915C4CFC05}" srcOrd="1" destOrd="0" presId="urn:microsoft.com/office/officeart/2005/8/layout/vProcess5"/>
    <dgm:cxn modelId="{B56F9772-D5B2-4EC7-8D52-2F6794BF3C04}" srcId="{D92FC182-7857-4356-B704-5210F277C0AB}" destId="{E43B8BFA-BD02-4432-8A49-268EFBF82D9A}" srcOrd="1" destOrd="0" parTransId="{BDEBEE7D-EBDF-43F1-B044-D3FFF81B9B76}" sibTransId="{3447BE32-8075-4FCF-A452-EADD4B7FE841}"/>
    <dgm:cxn modelId="{4F311B7F-DC6E-49E0-B35C-3E9241F90BD9}" srcId="{D92FC182-7857-4356-B704-5210F277C0AB}" destId="{F1689813-290F-46D1-88DB-71D2CF3668F0}" srcOrd="2" destOrd="0" parTransId="{20F11682-11A1-4524-9FEF-6C572D29821B}" sibTransId="{AB7F9C93-0F9E-4A2A-8EF4-4F585DA06E77}"/>
    <dgm:cxn modelId="{616E768A-D35D-4D0D-89E4-720F213BF6C7}" type="presOf" srcId="{1A191EAE-9376-4774-AD8A-7F8FB86D1366}" destId="{2021B530-ECD1-44FF-AA8A-72A353F3C774}" srcOrd="0" destOrd="0" presId="urn:microsoft.com/office/officeart/2005/8/layout/vProcess5"/>
    <dgm:cxn modelId="{2B74C98C-C891-4B60-A665-D85EE6AFFEF0}" type="presOf" srcId="{F1689813-290F-46D1-88DB-71D2CF3668F0}" destId="{17B7DA14-1AE8-49FA-ACC0-866BEF00D86A}" srcOrd="0" destOrd="0" presId="urn:microsoft.com/office/officeart/2005/8/layout/vProcess5"/>
    <dgm:cxn modelId="{03F6B58F-7C5A-4D0D-B532-73435D730A05}" type="presOf" srcId="{F1689813-290F-46D1-88DB-71D2CF3668F0}" destId="{A0909DB3-D0A5-4EA3-A01D-144EDC515E9F}" srcOrd="1" destOrd="0" presId="urn:microsoft.com/office/officeart/2005/8/layout/vProcess5"/>
    <dgm:cxn modelId="{F414DA93-A73C-46DA-BCE8-4C3C3F2B814D}" srcId="{D92FC182-7857-4356-B704-5210F277C0AB}" destId="{61D514F9-C4B0-4B8D-9507-6743F8F24409}" srcOrd="0" destOrd="0" parTransId="{69F68E97-0B8C-41DA-939E-9067243926D2}" sibTransId="{1A191EAE-9376-4774-AD8A-7F8FB86D1366}"/>
    <dgm:cxn modelId="{637FC2AA-9147-4637-BA90-4B57C7C9DDF9}" type="presOf" srcId="{E43B8BFA-BD02-4432-8A49-268EFBF82D9A}" destId="{550AA1D9-2723-4657-B7BF-AFF1E0918951}" srcOrd="0" destOrd="0" presId="urn:microsoft.com/office/officeart/2005/8/layout/vProcess5"/>
    <dgm:cxn modelId="{74A05ACD-F9F2-4BDD-A809-7642F9E22A38}" type="presOf" srcId="{61D514F9-C4B0-4B8D-9507-6743F8F24409}" destId="{03E2A096-8ADF-4502-AF68-F67F027373BE}" srcOrd="0" destOrd="0" presId="urn:microsoft.com/office/officeart/2005/8/layout/vProcess5"/>
    <dgm:cxn modelId="{7AB0CEF3-CDE5-47CF-A684-C8AD003E4936}" type="presOf" srcId="{61D514F9-C4B0-4B8D-9507-6743F8F24409}" destId="{5459FE42-DAFF-4CFE-96E5-341F1C24FFFC}" srcOrd="1" destOrd="0" presId="urn:microsoft.com/office/officeart/2005/8/layout/vProcess5"/>
    <dgm:cxn modelId="{AF4C9401-1CAA-45DD-973A-43D2B87C82A2}" type="presParOf" srcId="{0E3660C2-AA6C-43A9-969F-83C4EAE2D09D}" destId="{A0F7D325-91BD-46BB-BB6B-E35302BDEFD7}" srcOrd="0" destOrd="0" presId="urn:microsoft.com/office/officeart/2005/8/layout/vProcess5"/>
    <dgm:cxn modelId="{96A76E15-A291-4F91-9148-AAB2A91C10E2}" type="presParOf" srcId="{0E3660C2-AA6C-43A9-969F-83C4EAE2D09D}" destId="{03E2A096-8ADF-4502-AF68-F67F027373BE}" srcOrd="1" destOrd="0" presId="urn:microsoft.com/office/officeart/2005/8/layout/vProcess5"/>
    <dgm:cxn modelId="{C020B62A-4CD0-4ACB-8F6D-9023815C6553}" type="presParOf" srcId="{0E3660C2-AA6C-43A9-969F-83C4EAE2D09D}" destId="{550AA1D9-2723-4657-B7BF-AFF1E0918951}" srcOrd="2" destOrd="0" presId="urn:microsoft.com/office/officeart/2005/8/layout/vProcess5"/>
    <dgm:cxn modelId="{5BB39936-DA9C-4581-B6CB-D43A4E9D9764}" type="presParOf" srcId="{0E3660C2-AA6C-43A9-969F-83C4EAE2D09D}" destId="{17B7DA14-1AE8-49FA-ACC0-866BEF00D86A}" srcOrd="3" destOrd="0" presId="urn:microsoft.com/office/officeart/2005/8/layout/vProcess5"/>
    <dgm:cxn modelId="{D166D8F4-F603-4A4D-AD25-A0ABD9C403E9}" type="presParOf" srcId="{0E3660C2-AA6C-43A9-969F-83C4EAE2D09D}" destId="{2021B530-ECD1-44FF-AA8A-72A353F3C774}" srcOrd="4" destOrd="0" presId="urn:microsoft.com/office/officeart/2005/8/layout/vProcess5"/>
    <dgm:cxn modelId="{62331E3A-3103-45CC-89CC-583FF0D43D49}" type="presParOf" srcId="{0E3660C2-AA6C-43A9-969F-83C4EAE2D09D}" destId="{B06F9117-A55D-43B9-846B-6C7EA8572F71}" srcOrd="5" destOrd="0" presId="urn:microsoft.com/office/officeart/2005/8/layout/vProcess5"/>
    <dgm:cxn modelId="{8B789F81-384F-4413-92F5-94A31156765B}" type="presParOf" srcId="{0E3660C2-AA6C-43A9-969F-83C4EAE2D09D}" destId="{5459FE42-DAFF-4CFE-96E5-341F1C24FFFC}" srcOrd="6" destOrd="0" presId="urn:microsoft.com/office/officeart/2005/8/layout/vProcess5"/>
    <dgm:cxn modelId="{8E81E07F-4C3E-478E-8906-67BC12CFAF27}" type="presParOf" srcId="{0E3660C2-AA6C-43A9-969F-83C4EAE2D09D}" destId="{7DC1501A-EBF5-450B-B7B2-50915C4CFC05}" srcOrd="7" destOrd="0" presId="urn:microsoft.com/office/officeart/2005/8/layout/vProcess5"/>
    <dgm:cxn modelId="{C46A4642-1722-457B-81CA-BD1287226D0B}" type="presParOf" srcId="{0E3660C2-AA6C-43A9-969F-83C4EAE2D09D}" destId="{A0909DB3-D0A5-4EA3-A01D-144EDC515E9F}"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705017-2E67-4088-9567-576741C1EFBA}"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5ECB8DA5-D2EB-4E3A-84C5-3C5EDC447661}">
      <dgm:prSet/>
      <dgm:spPr/>
      <dgm:t>
        <a:bodyPr/>
        <a:lstStyle/>
        <a:p>
          <a:r>
            <a:rPr lang="en-GB"/>
            <a:t>Different institutions and personnel undertake a variety of roles that relate to the two main functions of the legal system:</a:t>
          </a:r>
          <a:endParaRPr lang="en-US"/>
        </a:p>
      </dgm:t>
    </dgm:pt>
    <dgm:pt modelId="{9B657090-8B0B-49C8-B797-B81378574FFB}" type="parTrans" cxnId="{4D20A7B7-8D16-490D-82DF-C40F8DFEED03}">
      <dgm:prSet/>
      <dgm:spPr/>
      <dgm:t>
        <a:bodyPr/>
        <a:lstStyle/>
        <a:p>
          <a:endParaRPr lang="en-US"/>
        </a:p>
      </dgm:t>
    </dgm:pt>
    <dgm:pt modelId="{F87544FB-FD0B-4F79-8786-FE107AC6FF48}" type="sibTrans" cxnId="{4D20A7B7-8D16-490D-82DF-C40F8DFEED03}">
      <dgm:prSet/>
      <dgm:spPr/>
      <dgm:t>
        <a:bodyPr/>
        <a:lstStyle/>
        <a:p>
          <a:endParaRPr lang="en-US"/>
        </a:p>
      </dgm:t>
    </dgm:pt>
    <dgm:pt modelId="{8E96F637-9F26-4671-BCEF-39ECB88622A4}">
      <dgm:prSet/>
      <dgm:spPr/>
      <dgm:t>
        <a:bodyPr/>
        <a:lstStyle/>
        <a:p>
          <a:r>
            <a:rPr lang="en-GB"/>
            <a:t>Making  the law</a:t>
          </a:r>
          <a:endParaRPr lang="en-US"/>
        </a:p>
      </dgm:t>
    </dgm:pt>
    <dgm:pt modelId="{7E8D635B-9B8C-4592-A547-DF02DB6B496B}" type="parTrans" cxnId="{583FFC58-5BA7-4ADC-9846-853915B8B103}">
      <dgm:prSet/>
      <dgm:spPr/>
      <dgm:t>
        <a:bodyPr/>
        <a:lstStyle/>
        <a:p>
          <a:endParaRPr lang="en-US"/>
        </a:p>
      </dgm:t>
    </dgm:pt>
    <dgm:pt modelId="{63D27193-92E7-4FCA-83B7-8DBF964D06D7}" type="sibTrans" cxnId="{583FFC58-5BA7-4ADC-9846-853915B8B103}">
      <dgm:prSet/>
      <dgm:spPr/>
      <dgm:t>
        <a:bodyPr/>
        <a:lstStyle/>
        <a:p>
          <a:endParaRPr lang="en-US"/>
        </a:p>
      </dgm:t>
    </dgm:pt>
    <dgm:pt modelId="{9B899ADE-8F24-45F5-9B32-C65AEC3165EA}">
      <dgm:prSet/>
      <dgm:spPr/>
      <dgm:t>
        <a:bodyPr/>
        <a:lstStyle/>
        <a:p>
          <a:r>
            <a:rPr lang="en-GB"/>
            <a:t>Enforcing and applying the law</a:t>
          </a:r>
          <a:endParaRPr lang="en-US"/>
        </a:p>
      </dgm:t>
    </dgm:pt>
    <dgm:pt modelId="{6B98B2DC-5C35-46CA-8614-FA5750E93941}" type="parTrans" cxnId="{FDAAC157-9DCD-4B00-A9B0-924E590D7E28}">
      <dgm:prSet/>
      <dgm:spPr/>
      <dgm:t>
        <a:bodyPr/>
        <a:lstStyle/>
        <a:p>
          <a:endParaRPr lang="en-US"/>
        </a:p>
      </dgm:t>
    </dgm:pt>
    <dgm:pt modelId="{8962B457-69C2-4824-A619-07887CE8B203}" type="sibTrans" cxnId="{FDAAC157-9DCD-4B00-A9B0-924E590D7E28}">
      <dgm:prSet/>
      <dgm:spPr/>
      <dgm:t>
        <a:bodyPr/>
        <a:lstStyle/>
        <a:p>
          <a:endParaRPr lang="en-US"/>
        </a:p>
      </dgm:t>
    </dgm:pt>
    <dgm:pt modelId="{11A450F4-5CFF-49C9-A129-E2F95EBC4580}" type="pres">
      <dgm:prSet presAssocID="{3D705017-2E67-4088-9567-576741C1EFBA}" presName="Name0" presStyleCnt="0">
        <dgm:presLayoutVars>
          <dgm:dir/>
          <dgm:animLvl val="lvl"/>
          <dgm:resizeHandles val="exact"/>
        </dgm:presLayoutVars>
      </dgm:prSet>
      <dgm:spPr/>
    </dgm:pt>
    <dgm:pt modelId="{FBAE0283-0DBB-42F8-963F-55BAF6BDA3FF}" type="pres">
      <dgm:prSet presAssocID="{9B899ADE-8F24-45F5-9B32-C65AEC3165EA}" presName="boxAndChildren" presStyleCnt="0"/>
      <dgm:spPr/>
    </dgm:pt>
    <dgm:pt modelId="{E3FEA2C4-DC19-46C3-9275-EBB98512E303}" type="pres">
      <dgm:prSet presAssocID="{9B899ADE-8F24-45F5-9B32-C65AEC3165EA}" presName="parentTextBox" presStyleLbl="node1" presStyleIdx="0" presStyleCnt="3"/>
      <dgm:spPr/>
    </dgm:pt>
    <dgm:pt modelId="{2E58297B-E547-47A3-8A3A-918775B1E60F}" type="pres">
      <dgm:prSet presAssocID="{63D27193-92E7-4FCA-83B7-8DBF964D06D7}" presName="sp" presStyleCnt="0"/>
      <dgm:spPr/>
    </dgm:pt>
    <dgm:pt modelId="{93CEBB6B-96DA-48EC-A859-3C1A665E6873}" type="pres">
      <dgm:prSet presAssocID="{8E96F637-9F26-4671-BCEF-39ECB88622A4}" presName="arrowAndChildren" presStyleCnt="0"/>
      <dgm:spPr/>
    </dgm:pt>
    <dgm:pt modelId="{7723CEFD-62AF-49E9-A807-A6080A809536}" type="pres">
      <dgm:prSet presAssocID="{8E96F637-9F26-4671-BCEF-39ECB88622A4}" presName="parentTextArrow" presStyleLbl="node1" presStyleIdx="1" presStyleCnt="3"/>
      <dgm:spPr/>
    </dgm:pt>
    <dgm:pt modelId="{F61B90BC-0A11-4343-BBAF-EB987DEE3626}" type="pres">
      <dgm:prSet presAssocID="{F87544FB-FD0B-4F79-8786-FE107AC6FF48}" presName="sp" presStyleCnt="0"/>
      <dgm:spPr/>
    </dgm:pt>
    <dgm:pt modelId="{FBC4CC1C-00DD-4764-B0ED-30BD644B1222}" type="pres">
      <dgm:prSet presAssocID="{5ECB8DA5-D2EB-4E3A-84C5-3C5EDC447661}" presName="arrowAndChildren" presStyleCnt="0"/>
      <dgm:spPr/>
    </dgm:pt>
    <dgm:pt modelId="{1745CC58-EFB4-4092-8BAA-F315B52D9E1F}" type="pres">
      <dgm:prSet presAssocID="{5ECB8DA5-D2EB-4E3A-84C5-3C5EDC447661}" presName="parentTextArrow" presStyleLbl="node1" presStyleIdx="2" presStyleCnt="3"/>
      <dgm:spPr/>
    </dgm:pt>
  </dgm:ptLst>
  <dgm:cxnLst>
    <dgm:cxn modelId="{9DF65303-A60F-434E-A500-A4FBE4290ADA}" type="presOf" srcId="{9B899ADE-8F24-45F5-9B32-C65AEC3165EA}" destId="{E3FEA2C4-DC19-46C3-9275-EBB98512E303}" srcOrd="0" destOrd="0" presId="urn:microsoft.com/office/officeart/2005/8/layout/process4"/>
    <dgm:cxn modelId="{299A366C-F979-4BDA-A44F-9F85804A57FC}" type="presOf" srcId="{3D705017-2E67-4088-9567-576741C1EFBA}" destId="{11A450F4-5CFF-49C9-A129-E2F95EBC4580}" srcOrd="0" destOrd="0" presId="urn:microsoft.com/office/officeart/2005/8/layout/process4"/>
    <dgm:cxn modelId="{FDAAC157-9DCD-4B00-A9B0-924E590D7E28}" srcId="{3D705017-2E67-4088-9567-576741C1EFBA}" destId="{9B899ADE-8F24-45F5-9B32-C65AEC3165EA}" srcOrd="2" destOrd="0" parTransId="{6B98B2DC-5C35-46CA-8614-FA5750E93941}" sibTransId="{8962B457-69C2-4824-A619-07887CE8B203}"/>
    <dgm:cxn modelId="{583FFC58-5BA7-4ADC-9846-853915B8B103}" srcId="{3D705017-2E67-4088-9567-576741C1EFBA}" destId="{8E96F637-9F26-4671-BCEF-39ECB88622A4}" srcOrd="1" destOrd="0" parTransId="{7E8D635B-9B8C-4592-A547-DF02DB6B496B}" sibTransId="{63D27193-92E7-4FCA-83B7-8DBF964D06D7}"/>
    <dgm:cxn modelId="{1C56CEA5-DBC6-4D6D-B8BE-4FEB5A3F2E8B}" type="presOf" srcId="{8E96F637-9F26-4671-BCEF-39ECB88622A4}" destId="{7723CEFD-62AF-49E9-A807-A6080A809536}" srcOrd="0" destOrd="0" presId="urn:microsoft.com/office/officeart/2005/8/layout/process4"/>
    <dgm:cxn modelId="{95E8E8B4-0AC7-44F1-9168-868D82B99BD3}" type="presOf" srcId="{5ECB8DA5-D2EB-4E3A-84C5-3C5EDC447661}" destId="{1745CC58-EFB4-4092-8BAA-F315B52D9E1F}" srcOrd="0" destOrd="0" presId="urn:microsoft.com/office/officeart/2005/8/layout/process4"/>
    <dgm:cxn modelId="{4D20A7B7-8D16-490D-82DF-C40F8DFEED03}" srcId="{3D705017-2E67-4088-9567-576741C1EFBA}" destId="{5ECB8DA5-D2EB-4E3A-84C5-3C5EDC447661}" srcOrd="0" destOrd="0" parTransId="{9B657090-8B0B-49C8-B797-B81378574FFB}" sibTransId="{F87544FB-FD0B-4F79-8786-FE107AC6FF48}"/>
    <dgm:cxn modelId="{CB5C6C2C-4150-43F7-A972-B4CDDD77F730}" type="presParOf" srcId="{11A450F4-5CFF-49C9-A129-E2F95EBC4580}" destId="{FBAE0283-0DBB-42F8-963F-55BAF6BDA3FF}" srcOrd="0" destOrd="0" presId="urn:microsoft.com/office/officeart/2005/8/layout/process4"/>
    <dgm:cxn modelId="{AF125B57-4753-4F5A-8421-44E6939FCE5F}" type="presParOf" srcId="{FBAE0283-0DBB-42F8-963F-55BAF6BDA3FF}" destId="{E3FEA2C4-DC19-46C3-9275-EBB98512E303}" srcOrd="0" destOrd="0" presId="urn:microsoft.com/office/officeart/2005/8/layout/process4"/>
    <dgm:cxn modelId="{FF17F795-74A9-45A9-9EC2-26B0CFC92DD1}" type="presParOf" srcId="{11A450F4-5CFF-49C9-A129-E2F95EBC4580}" destId="{2E58297B-E547-47A3-8A3A-918775B1E60F}" srcOrd="1" destOrd="0" presId="urn:microsoft.com/office/officeart/2005/8/layout/process4"/>
    <dgm:cxn modelId="{C388F91B-0AD7-4ADE-8394-50D877B512B1}" type="presParOf" srcId="{11A450F4-5CFF-49C9-A129-E2F95EBC4580}" destId="{93CEBB6B-96DA-48EC-A859-3C1A665E6873}" srcOrd="2" destOrd="0" presId="urn:microsoft.com/office/officeart/2005/8/layout/process4"/>
    <dgm:cxn modelId="{250644C5-59A3-4CFE-A22B-862BB7EB503F}" type="presParOf" srcId="{93CEBB6B-96DA-48EC-A859-3C1A665E6873}" destId="{7723CEFD-62AF-49E9-A807-A6080A809536}" srcOrd="0" destOrd="0" presId="urn:microsoft.com/office/officeart/2005/8/layout/process4"/>
    <dgm:cxn modelId="{74D943F2-2328-45DA-8B6D-D268216D6B99}" type="presParOf" srcId="{11A450F4-5CFF-49C9-A129-E2F95EBC4580}" destId="{F61B90BC-0A11-4343-BBAF-EB987DEE3626}" srcOrd="3" destOrd="0" presId="urn:microsoft.com/office/officeart/2005/8/layout/process4"/>
    <dgm:cxn modelId="{093E1088-3D49-4AD8-8986-74ABCB813833}" type="presParOf" srcId="{11A450F4-5CFF-49C9-A129-E2F95EBC4580}" destId="{FBC4CC1C-00DD-4764-B0ED-30BD644B1222}" srcOrd="4" destOrd="0" presId="urn:microsoft.com/office/officeart/2005/8/layout/process4"/>
    <dgm:cxn modelId="{E9286D26-6B72-494E-A8D9-1FF331BF99AB}" type="presParOf" srcId="{FBC4CC1C-00DD-4764-B0ED-30BD644B1222}" destId="{1745CC58-EFB4-4092-8BAA-F315B52D9E1F}"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4DF7915-2AD7-4AD8-9DA3-CFD5F45E09A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9092691-8742-4328-96E2-7BEA4A7B0978}">
      <dgm:prSet/>
      <dgm:spPr/>
      <dgm:t>
        <a:bodyPr/>
        <a:lstStyle/>
        <a:p>
          <a:r>
            <a:rPr lang="en-GB"/>
            <a:t>Solicitors</a:t>
          </a:r>
          <a:endParaRPr lang="en-US"/>
        </a:p>
      </dgm:t>
    </dgm:pt>
    <dgm:pt modelId="{BA793318-F7F2-4296-8A56-97FA953AB13D}" type="parTrans" cxnId="{A201C780-DCFD-4B9E-9AD3-FDEA22B88BC4}">
      <dgm:prSet/>
      <dgm:spPr/>
      <dgm:t>
        <a:bodyPr/>
        <a:lstStyle/>
        <a:p>
          <a:endParaRPr lang="en-US"/>
        </a:p>
      </dgm:t>
    </dgm:pt>
    <dgm:pt modelId="{9DEF67BC-1B24-4D79-8B0B-36F50C10DB2D}" type="sibTrans" cxnId="{A201C780-DCFD-4B9E-9AD3-FDEA22B88BC4}">
      <dgm:prSet/>
      <dgm:spPr/>
      <dgm:t>
        <a:bodyPr/>
        <a:lstStyle/>
        <a:p>
          <a:endParaRPr lang="en-US"/>
        </a:p>
      </dgm:t>
    </dgm:pt>
    <dgm:pt modelId="{0A338804-C457-4F2E-A03D-45E78ED7B420}">
      <dgm:prSet/>
      <dgm:spPr/>
      <dgm:t>
        <a:bodyPr/>
        <a:lstStyle/>
        <a:p>
          <a:r>
            <a:rPr lang="en-GB"/>
            <a:t>Barristers </a:t>
          </a:r>
          <a:endParaRPr lang="en-US"/>
        </a:p>
      </dgm:t>
    </dgm:pt>
    <dgm:pt modelId="{812B70D0-5533-412E-B028-86978A13C8E9}" type="parTrans" cxnId="{8774A6BC-BD77-4634-A2BF-2857A4B099BF}">
      <dgm:prSet/>
      <dgm:spPr/>
      <dgm:t>
        <a:bodyPr/>
        <a:lstStyle/>
        <a:p>
          <a:endParaRPr lang="en-US"/>
        </a:p>
      </dgm:t>
    </dgm:pt>
    <dgm:pt modelId="{FB1B3CDB-7F61-4269-9665-038001AEBB20}" type="sibTrans" cxnId="{8774A6BC-BD77-4634-A2BF-2857A4B099BF}">
      <dgm:prSet/>
      <dgm:spPr/>
      <dgm:t>
        <a:bodyPr/>
        <a:lstStyle/>
        <a:p>
          <a:endParaRPr lang="en-US"/>
        </a:p>
      </dgm:t>
    </dgm:pt>
    <dgm:pt modelId="{10B1B912-BD61-4E07-B92E-A8C33E332A5E}">
      <dgm:prSet/>
      <dgm:spPr/>
      <dgm:t>
        <a:bodyPr/>
        <a:lstStyle/>
        <a:p>
          <a:r>
            <a:rPr lang="en-GB"/>
            <a:t>The Judiciary</a:t>
          </a:r>
          <a:endParaRPr lang="en-US"/>
        </a:p>
      </dgm:t>
    </dgm:pt>
    <dgm:pt modelId="{CEC46CFE-AA49-4910-BBAF-043F114A9548}" type="parTrans" cxnId="{87753542-26FC-4AC6-8884-0E45DE2A9E9B}">
      <dgm:prSet/>
      <dgm:spPr/>
      <dgm:t>
        <a:bodyPr/>
        <a:lstStyle/>
        <a:p>
          <a:endParaRPr lang="en-US"/>
        </a:p>
      </dgm:t>
    </dgm:pt>
    <dgm:pt modelId="{FFB563CB-13B1-4FCA-8C3B-BF4F1F6C82D4}" type="sibTrans" cxnId="{87753542-26FC-4AC6-8884-0E45DE2A9E9B}">
      <dgm:prSet/>
      <dgm:spPr/>
      <dgm:t>
        <a:bodyPr/>
        <a:lstStyle/>
        <a:p>
          <a:endParaRPr lang="en-US"/>
        </a:p>
      </dgm:t>
    </dgm:pt>
    <dgm:pt modelId="{722925A0-8540-4766-A821-3154E1B32B7B}">
      <dgm:prSet/>
      <dgm:spPr/>
      <dgm:t>
        <a:bodyPr/>
        <a:lstStyle/>
        <a:p>
          <a:r>
            <a:rPr lang="en-GB"/>
            <a:t>Magistrates</a:t>
          </a:r>
          <a:endParaRPr lang="en-US"/>
        </a:p>
      </dgm:t>
    </dgm:pt>
    <dgm:pt modelId="{01FBF7AB-C3E1-44C1-90C3-13CCA36C3172}" type="parTrans" cxnId="{0B4FA50F-243D-457A-A0F4-7884EA8CDB88}">
      <dgm:prSet/>
      <dgm:spPr/>
      <dgm:t>
        <a:bodyPr/>
        <a:lstStyle/>
        <a:p>
          <a:endParaRPr lang="en-US"/>
        </a:p>
      </dgm:t>
    </dgm:pt>
    <dgm:pt modelId="{F7789D93-4166-4FC4-B7DE-86B67EF8DEB1}" type="sibTrans" cxnId="{0B4FA50F-243D-457A-A0F4-7884EA8CDB88}">
      <dgm:prSet/>
      <dgm:spPr/>
      <dgm:t>
        <a:bodyPr/>
        <a:lstStyle/>
        <a:p>
          <a:endParaRPr lang="en-US"/>
        </a:p>
      </dgm:t>
    </dgm:pt>
    <dgm:pt modelId="{11F38874-81DD-4058-93A0-EBD0D793510F}">
      <dgm:prSet/>
      <dgm:spPr/>
      <dgm:t>
        <a:bodyPr/>
        <a:lstStyle/>
        <a:p>
          <a:r>
            <a:rPr lang="en-GB"/>
            <a:t>Juries</a:t>
          </a:r>
          <a:endParaRPr lang="en-US"/>
        </a:p>
      </dgm:t>
    </dgm:pt>
    <dgm:pt modelId="{7E49025C-9334-471D-B646-AC704104DFD1}" type="parTrans" cxnId="{28AF2738-50CC-4AF2-8CFA-B16418AA6B05}">
      <dgm:prSet/>
      <dgm:spPr/>
      <dgm:t>
        <a:bodyPr/>
        <a:lstStyle/>
        <a:p>
          <a:endParaRPr lang="en-US"/>
        </a:p>
      </dgm:t>
    </dgm:pt>
    <dgm:pt modelId="{6F28915A-E8B4-468A-A92F-6591367DD00A}" type="sibTrans" cxnId="{28AF2738-50CC-4AF2-8CFA-B16418AA6B05}">
      <dgm:prSet/>
      <dgm:spPr/>
      <dgm:t>
        <a:bodyPr/>
        <a:lstStyle/>
        <a:p>
          <a:endParaRPr lang="en-US"/>
        </a:p>
      </dgm:t>
    </dgm:pt>
    <dgm:pt modelId="{0B5A1C2D-FBF4-40EA-BCFD-060771B643E1}" type="pres">
      <dgm:prSet presAssocID="{44DF7915-2AD7-4AD8-9DA3-CFD5F45E09AD}" presName="linear" presStyleCnt="0">
        <dgm:presLayoutVars>
          <dgm:animLvl val="lvl"/>
          <dgm:resizeHandles val="exact"/>
        </dgm:presLayoutVars>
      </dgm:prSet>
      <dgm:spPr/>
    </dgm:pt>
    <dgm:pt modelId="{9D2312A5-4425-46D0-9F04-FC73EC75FD42}" type="pres">
      <dgm:prSet presAssocID="{E9092691-8742-4328-96E2-7BEA4A7B0978}" presName="parentText" presStyleLbl="node1" presStyleIdx="0" presStyleCnt="5">
        <dgm:presLayoutVars>
          <dgm:chMax val="0"/>
          <dgm:bulletEnabled val="1"/>
        </dgm:presLayoutVars>
      </dgm:prSet>
      <dgm:spPr/>
    </dgm:pt>
    <dgm:pt modelId="{E2507ED8-064C-4834-BF18-5C3720FD7FD6}" type="pres">
      <dgm:prSet presAssocID="{9DEF67BC-1B24-4D79-8B0B-36F50C10DB2D}" presName="spacer" presStyleCnt="0"/>
      <dgm:spPr/>
    </dgm:pt>
    <dgm:pt modelId="{3BB8AA7C-EFE1-43C4-B359-CCDC0CC374DB}" type="pres">
      <dgm:prSet presAssocID="{0A338804-C457-4F2E-A03D-45E78ED7B420}" presName="parentText" presStyleLbl="node1" presStyleIdx="1" presStyleCnt="5">
        <dgm:presLayoutVars>
          <dgm:chMax val="0"/>
          <dgm:bulletEnabled val="1"/>
        </dgm:presLayoutVars>
      </dgm:prSet>
      <dgm:spPr/>
    </dgm:pt>
    <dgm:pt modelId="{11C55F62-D108-42BF-9E8B-B68DB7FF1BCD}" type="pres">
      <dgm:prSet presAssocID="{FB1B3CDB-7F61-4269-9665-038001AEBB20}" presName="spacer" presStyleCnt="0"/>
      <dgm:spPr/>
    </dgm:pt>
    <dgm:pt modelId="{ED05E0C4-280E-44AE-9EFF-90E444E0A68B}" type="pres">
      <dgm:prSet presAssocID="{10B1B912-BD61-4E07-B92E-A8C33E332A5E}" presName="parentText" presStyleLbl="node1" presStyleIdx="2" presStyleCnt="5">
        <dgm:presLayoutVars>
          <dgm:chMax val="0"/>
          <dgm:bulletEnabled val="1"/>
        </dgm:presLayoutVars>
      </dgm:prSet>
      <dgm:spPr/>
    </dgm:pt>
    <dgm:pt modelId="{45B23F8C-978D-429A-BC9D-9EB675F0C271}" type="pres">
      <dgm:prSet presAssocID="{FFB563CB-13B1-4FCA-8C3B-BF4F1F6C82D4}" presName="spacer" presStyleCnt="0"/>
      <dgm:spPr/>
    </dgm:pt>
    <dgm:pt modelId="{6F29EC74-F8E5-40F6-9CBA-4920A09B18D8}" type="pres">
      <dgm:prSet presAssocID="{722925A0-8540-4766-A821-3154E1B32B7B}" presName="parentText" presStyleLbl="node1" presStyleIdx="3" presStyleCnt="5">
        <dgm:presLayoutVars>
          <dgm:chMax val="0"/>
          <dgm:bulletEnabled val="1"/>
        </dgm:presLayoutVars>
      </dgm:prSet>
      <dgm:spPr/>
    </dgm:pt>
    <dgm:pt modelId="{98FE7100-8C7E-4CC9-9847-93A40F480F2F}" type="pres">
      <dgm:prSet presAssocID="{F7789D93-4166-4FC4-B7DE-86B67EF8DEB1}" presName="spacer" presStyleCnt="0"/>
      <dgm:spPr/>
    </dgm:pt>
    <dgm:pt modelId="{79B3D76C-6F31-4BA3-AF96-0BF5A4BC9C82}" type="pres">
      <dgm:prSet presAssocID="{11F38874-81DD-4058-93A0-EBD0D793510F}" presName="parentText" presStyleLbl="node1" presStyleIdx="4" presStyleCnt="5">
        <dgm:presLayoutVars>
          <dgm:chMax val="0"/>
          <dgm:bulletEnabled val="1"/>
        </dgm:presLayoutVars>
      </dgm:prSet>
      <dgm:spPr/>
    </dgm:pt>
  </dgm:ptLst>
  <dgm:cxnLst>
    <dgm:cxn modelId="{0B4FA50F-243D-457A-A0F4-7884EA8CDB88}" srcId="{44DF7915-2AD7-4AD8-9DA3-CFD5F45E09AD}" destId="{722925A0-8540-4766-A821-3154E1B32B7B}" srcOrd="3" destOrd="0" parTransId="{01FBF7AB-C3E1-44C1-90C3-13CCA36C3172}" sibTransId="{F7789D93-4166-4FC4-B7DE-86B67EF8DEB1}"/>
    <dgm:cxn modelId="{4967EA35-A645-4FB6-A266-DF6D63FE5220}" type="presOf" srcId="{10B1B912-BD61-4E07-B92E-A8C33E332A5E}" destId="{ED05E0C4-280E-44AE-9EFF-90E444E0A68B}" srcOrd="0" destOrd="0" presId="urn:microsoft.com/office/officeart/2005/8/layout/vList2"/>
    <dgm:cxn modelId="{28AF2738-50CC-4AF2-8CFA-B16418AA6B05}" srcId="{44DF7915-2AD7-4AD8-9DA3-CFD5F45E09AD}" destId="{11F38874-81DD-4058-93A0-EBD0D793510F}" srcOrd="4" destOrd="0" parTransId="{7E49025C-9334-471D-B646-AC704104DFD1}" sibTransId="{6F28915A-E8B4-468A-A92F-6591367DD00A}"/>
    <dgm:cxn modelId="{87753542-26FC-4AC6-8884-0E45DE2A9E9B}" srcId="{44DF7915-2AD7-4AD8-9DA3-CFD5F45E09AD}" destId="{10B1B912-BD61-4E07-B92E-A8C33E332A5E}" srcOrd="2" destOrd="0" parTransId="{CEC46CFE-AA49-4910-BBAF-043F114A9548}" sibTransId="{FFB563CB-13B1-4FCA-8C3B-BF4F1F6C82D4}"/>
    <dgm:cxn modelId="{2800AD7B-DB17-404A-AF28-DE3F9B65DB9F}" type="presOf" srcId="{0A338804-C457-4F2E-A03D-45E78ED7B420}" destId="{3BB8AA7C-EFE1-43C4-B359-CCDC0CC374DB}" srcOrd="0" destOrd="0" presId="urn:microsoft.com/office/officeart/2005/8/layout/vList2"/>
    <dgm:cxn modelId="{A201C780-DCFD-4B9E-9AD3-FDEA22B88BC4}" srcId="{44DF7915-2AD7-4AD8-9DA3-CFD5F45E09AD}" destId="{E9092691-8742-4328-96E2-7BEA4A7B0978}" srcOrd="0" destOrd="0" parTransId="{BA793318-F7F2-4296-8A56-97FA953AB13D}" sibTransId="{9DEF67BC-1B24-4D79-8B0B-36F50C10DB2D}"/>
    <dgm:cxn modelId="{BB67D190-73F8-42BB-8904-45DD151E9DFA}" type="presOf" srcId="{11F38874-81DD-4058-93A0-EBD0D793510F}" destId="{79B3D76C-6F31-4BA3-AF96-0BF5A4BC9C82}" srcOrd="0" destOrd="0" presId="urn:microsoft.com/office/officeart/2005/8/layout/vList2"/>
    <dgm:cxn modelId="{8774A6BC-BD77-4634-A2BF-2857A4B099BF}" srcId="{44DF7915-2AD7-4AD8-9DA3-CFD5F45E09AD}" destId="{0A338804-C457-4F2E-A03D-45E78ED7B420}" srcOrd="1" destOrd="0" parTransId="{812B70D0-5533-412E-B028-86978A13C8E9}" sibTransId="{FB1B3CDB-7F61-4269-9665-038001AEBB20}"/>
    <dgm:cxn modelId="{A317B5CB-D0C3-416C-82D8-E00059CACC61}" type="presOf" srcId="{E9092691-8742-4328-96E2-7BEA4A7B0978}" destId="{9D2312A5-4425-46D0-9F04-FC73EC75FD42}" srcOrd="0" destOrd="0" presId="urn:microsoft.com/office/officeart/2005/8/layout/vList2"/>
    <dgm:cxn modelId="{391CAFE0-44BE-458B-ACF7-44552AA73EB1}" type="presOf" srcId="{722925A0-8540-4766-A821-3154E1B32B7B}" destId="{6F29EC74-F8E5-40F6-9CBA-4920A09B18D8}" srcOrd="0" destOrd="0" presId="urn:microsoft.com/office/officeart/2005/8/layout/vList2"/>
    <dgm:cxn modelId="{D40F0AF8-61C5-4370-A9D7-986813FF7E27}" type="presOf" srcId="{44DF7915-2AD7-4AD8-9DA3-CFD5F45E09AD}" destId="{0B5A1C2D-FBF4-40EA-BCFD-060771B643E1}" srcOrd="0" destOrd="0" presId="urn:microsoft.com/office/officeart/2005/8/layout/vList2"/>
    <dgm:cxn modelId="{FFE91BDF-C7AC-4203-BE03-E6DBB6CE59C5}" type="presParOf" srcId="{0B5A1C2D-FBF4-40EA-BCFD-060771B643E1}" destId="{9D2312A5-4425-46D0-9F04-FC73EC75FD42}" srcOrd="0" destOrd="0" presId="urn:microsoft.com/office/officeart/2005/8/layout/vList2"/>
    <dgm:cxn modelId="{67C81232-5213-4BE9-A34F-B3DD328326FD}" type="presParOf" srcId="{0B5A1C2D-FBF4-40EA-BCFD-060771B643E1}" destId="{E2507ED8-064C-4834-BF18-5C3720FD7FD6}" srcOrd="1" destOrd="0" presId="urn:microsoft.com/office/officeart/2005/8/layout/vList2"/>
    <dgm:cxn modelId="{55314852-F4C7-4FC8-A4D2-72672664B995}" type="presParOf" srcId="{0B5A1C2D-FBF4-40EA-BCFD-060771B643E1}" destId="{3BB8AA7C-EFE1-43C4-B359-CCDC0CC374DB}" srcOrd="2" destOrd="0" presId="urn:microsoft.com/office/officeart/2005/8/layout/vList2"/>
    <dgm:cxn modelId="{868540FE-C778-4338-817D-9E16027746A4}" type="presParOf" srcId="{0B5A1C2D-FBF4-40EA-BCFD-060771B643E1}" destId="{11C55F62-D108-42BF-9E8B-B68DB7FF1BCD}" srcOrd="3" destOrd="0" presId="urn:microsoft.com/office/officeart/2005/8/layout/vList2"/>
    <dgm:cxn modelId="{D88568D3-E099-40F7-AAFC-C83CEC261C5A}" type="presParOf" srcId="{0B5A1C2D-FBF4-40EA-BCFD-060771B643E1}" destId="{ED05E0C4-280E-44AE-9EFF-90E444E0A68B}" srcOrd="4" destOrd="0" presId="urn:microsoft.com/office/officeart/2005/8/layout/vList2"/>
    <dgm:cxn modelId="{CB475C95-E6F0-4B76-9E56-9C9D1450F9F1}" type="presParOf" srcId="{0B5A1C2D-FBF4-40EA-BCFD-060771B643E1}" destId="{45B23F8C-978D-429A-BC9D-9EB675F0C271}" srcOrd="5" destOrd="0" presId="urn:microsoft.com/office/officeart/2005/8/layout/vList2"/>
    <dgm:cxn modelId="{9F268AE0-78B1-4FC0-B8C3-EA840F505982}" type="presParOf" srcId="{0B5A1C2D-FBF4-40EA-BCFD-060771B643E1}" destId="{6F29EC74-F8E5-40F6-9CBA-4920A09B18D8}" srcOrd="6" destOrd="0" presId="urn:microsoft.com/office/officeart/2005/8/layout/vList2"/>
    <dgm:cxn modelId="{CB2843B4-D203-43F3-9750-56BF7040A332}" type="presParOf" srcId="{0B5A1C2D-FBF4-40EA-BCFD-060771B643E1}" destId="{98FE7100-8C7E-4CC9-9847-93A40F480F2F}" srcOrd="7" destOrd="0" presId="urn:microsoft.com/office/officeart/2005/8/layout/vList2"/>
    <dgm:cxn modelId="{754B0039-6D2E-4DC9-8E33-0E861466FF77}" type="presParOf" srcId="{0B5A1C2D-FBF4-40EA-BCFD-060771B643E1}" destId="{79B3D76C-6F31-4BA3-AF96-0BF5A4BC9C82}"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E2A096-8ADF-4502-AF68-F67F027373BE}">
      <dsp:nvSpPr>
        <dsp:cNvPr id="0" name=""/>
        <dsp:cNvSpPr/>
      </dsp:nvSpPr>
      <dsp:spPr>
        <a:xfrm>
          <a:off x="0" y="0"/>
          <a:ext cx="6131560" cy="1228044"/>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Objectives: </a:t>
          </a:r>
          <a:endParaRPr lang="en-US" sz="2400" kern="1200"/>
        </a:p>
      </dsp:txBody>
      <dsp:txXfrm>
        <a:off x="35968" y="35968"/>
        <a:ext cx="4806404" cy="1156108"/>
      </dsp:txXfrm>
    </dsp:sp>
    <dsp:sp modelId="{550AA1D9-2723-4657-B7BF-AFF1E0918951}">
      <dsp:nvSpPr>
        <dsp:cNvPr id="0" name=""/>
        <dsp:cNvSpPr/>
      </dsp:nvSpPr>
      <dsp:spPr>
        <a:xfrm>
          <a:off x="541019" y="1432718"/>
          <a:ext cx="6131560" cy="1228044"/>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Identify some of the main groups of personnel in the English legal system</a:t>
          </a:r>
          <a:endParaRPr lang="en-US" sz="2400" kern="1200"/>
        </a:p>
      </dsp:txBody>
      <dsp:txXfrm>
        <a:off x="576987" y="1468686"/>
        <a:ext cx="4720375" cy="1156108"/>
      </dsp:txXfrm>
    </dsp:sp>
    <dsp:sp modelId="{17B7DA14-1AE8-49FA-ACC0-866BEF00D86A}">
      <dsp:nvSpPr>
        <dsp:cNvPr id="0" name=""/>
        <dsp:cNvSpPr/>
      </dsp:nvSpPr>
      <dsp:spPr>
        <a:xfrm>
          <a:off x="1082039" y="2865437"/>
          <a:ext cx="6131560" cy="1228044"/>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Identify the roles that these personnel perform</a:t>
          </a:r>
          <a:endParaRPr lang="en-US" sz="2400" kern="1200"/>
        </a:p>
      </dsp:txBody>
      <dsp:txXfrm>
        <a:off x="1118007" y="2901405"/>
        <a:ext cx="4720375" cy="1156108"/>
      </dsp:txXfrm>
    </dsp:sp>
    <dsp:sp modelId="{2021B530-ECD1-44FF-AA8A-72A353F3C774}">
      <dsp:nvSpPr>
        <dsp:cNvPr id="0" name=""/>
        <dsp:cNvSpPr/>
      </dsp:nvSpPr>
      <dsp:spPr>
        <a:xfrm>
          <a:off x="5333331" y="931267"/>
          <a:ext cx="798228" cy="798228"/>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512932" y="931267"/>
        <a:ext cx="439026" cy="600667"/>
      </dsp:txXfrm>
    </dsp:sp>
    <dsp:sp modelId="{B06F9117-A55D-43B9-846B-6C7EA8572F71}">
      <dsp:nvSpPr>
        <dsp:cNvPr id="0" name=""/>
        <dsp:cNvSpPr/>
      </dsp:nvSpPr>
      <dsp:spPr>
        <a:xfrm>
          <a:off x="5874351" y="2355798"/>
          <a:ext cx="798228" cy="798228"/>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053952" y="2355798"/>
        <a:ext cx="439026" cy="6006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FEA2C4-DC19-46C3-9275-EBB98512E303}">
      <dsp:nvSpPr>
        <dsp:cNvPr id="0" name=""/>
        <dsp:cNvSpPr/>
      </dsp:nvSpPr>
      <dsp:spPr>
        <a:xfrm>
          <a:off x="0" y="3748394"/>
          <a:ext cx="4971603" cy="1230306"/>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Enforcing and applying the law</a:t>
          </a:r>
          <a:endParaRPr lang="en-US" sz="1800" kern="1200"/>
        </a:p>
      </dsp:txBody>
      <dsp:txXfrm>
        <a:off x="0" y="3748394"/>
        <a:ext cx="4971603" cy="1230306"/>
      </dsp:txXfrm>
    </dsp:sp>
    <dsp:sp modelId="{7723CEFD-62AF-49E9-A807-A6080A809536}">
      <dsp:nvSpPr>
        <dsp:cNvPr id="0" name=""/>
        <dsp:cNvSpPr/>
      </dsp:nvSpPr>
      <dsp:spPr>
        <a:xfrm rot="10800000">
          <a:off x="0" y="1874637"/>
          <a:ext cx="4971603" cy="1892211"/>
        </a:xfrm>
        <a:prstGeom prst="upArrowCallou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Making  the law</a:t>
          </a:r>
          <a:endParaRPr lang="en-US" sz="1800" kern="1200"/>
        </a:p>
      </dsp:txBody>
      <dsp:txXfrm rot="10800000">
        <a:off x="0" y="1874637"/>
        <a:ext cx="4971603" cy="1229502"/>
      </dsp:txXfrm>
    </dsp:sp>
    <dsp:sp modelId="{1745CC58-EFB4-4092-8BAA-F315B52D9E1F}">
      <dsp:nvSpPr>
        <dsp:cNvPr id="0" name=""/>
        <dsp:cNvSpPr/>
      </dsp:nvSpPr>
      <dsp:spPr>
        <a:xfrm rot="10800000">
          <a:off x="0" y="880"/>
          <a:ext cx="4971603" cy="1892211"/>
        </a:xfrm>
        <a:prstGeom prst="upArrowCallou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Different institutions and personnel undertake a variety of roles that relate to the two main functions of the legal system:</a:t>
          </a:r>
          <a:endParaRPr lang="en-US" sz="1800" kern="1200"/>
        </a:p>
      </dsp:txBody>
      <dsp:txXfrm rot="10800000">
        <a:off x="0" y="880"/>
        <a:ext cx="4971603" cy="12295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2312A5-4425-46D0-9F04-FC73EC75FD42}">
      <dsp:nvSpPr>
        <dsp:cNvPr id="0" name=""/>
        <dsp:cNvSpPr/>
      </dsp:nvSpPr>
      <dsp:spPr>
        <a:xfrm>
          <a:off x="0" y="47910"/>
          <a:ext cx="4971603" cy="8892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Solicitors</a:t>
          </a:r>
          <a:endParaRPr lang="en-US" sz="3800" kern="1200"/>
        </a:p>
      </dsp:txBody>
      <dsp:txXfrm>
        <a:off x="43407" y="91317"/>
        <a:ext cx="4884789" cy="802386"/>
      </dsp:txXfrm>
    </dsp:sp>
    <dsp:sp modelId="{3BB8AA7C-EFE1-43C4-B359-CCDC0CC374DB}">
      <dsp:nvSpPr>
        <dsp:cNvPr id="0" name=""/>
        <dsp:cNvSpPr/>
      </dsp:nvSpPr>
      <dsp:spPr>
        <a:xfrm>
          <a:off x="0" y="1046550"/>
          <a:ext cx="4971603" cy="889200"/>
        </a:xfrm>
        <a:prstGeom prst="roundRect">
          <a:avLst/>
        </a:prstGeom>
        <a:gradFill rotWithShape="0">
          <a:gsLst>
            <a:gs pos="0">
              <a:schemeClr val="accent2">
                <a:hueOff val="-741071"/>
                <a:satOff val="3550"/>
                <a:lumOff val="3284"/>
                <a:alphaOff val="0"/>
                <a:tint val="96000"/>
                <a:lumMod val="100000"/>
              </a:schemeClr>
            </a:gs>
            <a:gs pos="78000">
              <a:schemeClr val="accent2">
                <a:hueOff val="-741071"/>
                <a:satOff val="3550"/>
                <a:lumOff val="32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Barristers </a:t>
          </a:r>
          <a:endParaRPr lang="en-US" sz="3800" kern="1200"/>
        </a:p>
      </dsp:txBody>
      <dsp:txXfrm>
        <a:off x="43407" y="1089957"/>
        <a:ext cx="4884789" cy="802386"/>
      </dsp:txXfrm>
    </dsp:sp>
    <dsp:sp modelId="{ED05E0C4-280E-44AE-9EFF-90E444E0A68B}">
      <dsp:nvSpPr>
        <dsp:cNvPr id="0" name=""/>
        <dsp:cNvSpPr/>
      </dsp:nvSpPr>
      <dsp:spPr>
        <a:xfrm>
          <a:off x="0" y="2045190"/>
          <a:ext cx="4971603" cy="889200"/>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The Judiciary</a:t>
          </a:r>
          <a:endParaRPr lang="en-US" sz="3800" kern="1200"/>
        </a:p>
      </dsp:txBody>
      <dsp:txXfrm>
        <a:off x="43407" y="2088597"/>
        <a:ext cx="4884789" cy="802386"/>
      </dsp:txXfrm>
    </dsp:sp>
    <dsp:sp modelId="{6F29EC74-F8E5-40F6-9CBA-4920A09B18D8}">
      <dsp:nvSpPr>
        <dsp:cNvPr id="0" name=""/>
        <dsp:cNvSpPr/>
      </dsp:nvSpPr>
      <dsp:spPr>
        <a:xfrm>
          <a:off x="0" y="3043830"/>
          <a:ext cx="4971603" cy="889200"/>
        </a:xfrm>
        <a:prstGeom prst="roundRect">
          <a:avLst/>
        </a:prstGeom>
        <a:gradFill rotWithShape="0">
          <a:gsLst>
            <a:gs pos="0">
              <a:schemeClr val="accent2">
                <a:hueOff val="-2223214"/>
                <a:satOff val="10650"/>
                <a:lumOff val="9853"/>
                <a:alphaOff val="0"/>
                <a:tint val="96000"/>
                <a:lumMod val="100000"/>
              </a:schemeClr>
            </a:gs>
            <a:gs pos="78000">
              <a:schemeClr val="accent2">
                <a:hueOff val="-2223214"/>
                <a:satOff val="10650"/>
                <a:lumOff val="9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Magistrates</a:t>
          </a:r>
          <a:endParaRPr lang="en-US" sz="3800" kern="1200"/>
        </a:p>
      </dsp:txBody>
      <dsp:txXfrm>
        <a:off x="43407" y="3087237"/>
        <a:ext cx="4884789" cy="802386"/>
      </dsp:txXfrm>
    </dsp:sp>
    <dsp:sp modelId="{79B3D76C-6F31-4BA3-AF96-0BF5A4BC9C82}">
      <dsp:nvSpPr>
        <dsp:cNvPr id="0" name=""/>
        <dsp:cNvSpPr/>
      </dsp:nvSpPr>
      <dsp:spPr>
        <a:xfrm>
          <a:off x="0" y="4042470"/>
          <a:ext cx="4971603" cy="88920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Juries</a:t>
          </a:r>
          <a:endParaRPr lang="en-US" sz="3800" kern="1200"/>
        </a:p>
      </dsp:txBody>
      <dsp:txXfrm>
        <a:off x="43407" y="4085877"/>
        <a:ext cx="4884789" cy="80238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6" name="Rectangle 2"/>
          <p:cNvSpPr>
            <a:spLocks noGrp="1" noChangeArrowheads="1"/>
          </p:cNvSpPr>
          <p:nvPr>
            <p:ph type="hdr" sz="quarter"/>
          </p:nvPr>
        </p:nvSpPr>
        <p:spPr bwMode="auto">
          <a:xfrm>
            <a:off x="1" y="0"/>
            <a:ext cx="2890415" cy="486578"/>
          </a:xfrm>
          <a:prstGeom prst="rect">
            <a:avLst/>
          </a:prstGeom>
          <a:noFill/>
          <a:ln w="9525">
            <a:noFill/>
            <a:miter lim="800000"/>
            <a:headEnd/>
            <a:tailEnd/>
          </a:ln>
          <a:effectLst/>
        </p:spPr>
        <p:txBody>
          <a:bodyPr vert="horz" wrap="square" lIns="90654" tIns="45327" rIns="90654" bIns="45327" numCol="1" anchor="t" anchorCtr="0" compatLnSpc="1">
            <a:prstTxWarp prst="textNoShape">
              <a:avLst/>
            </a:prstTxWarp>
          </a:bodyPr>
          <a:lstStyle>
            <a:lvl1pPr defTabSz="906463">
              <a:defRPr sz="1200"/>
            </a:lvl1pPr>
          </a:lstStyle>
          <a:p>
            <a:endParaRPr lang="en-GB"/>
          </a:p>
        </p:txBody>
      </p:sp>
      <p:sp>
        <p:nvSpPr>
          <p:cNvPr id="26627" name="Rectangle 3"/>
          <p:cNvSpPr>
            <a:spLocks noGrp="1" noChangeArrowheads="1"/>
          </p:cNvSpPr>
          <p:nvPr>
            <p:ph type="dt" sz="quarter" idx="1"/>
          </p:nvPr>
        </p:nvSpPr>
        <p:spPr bwMode="auto">
          <a:xfrm>
            <a:off x="3778673" y="0"/>
            <a:ext cx="2888826" cy="486578"/>
          </a:xfrm>
          <a:prstGeom prst="rect">
            <a:avLst/>
          </a:prstGeom>
          <a:noFill/>
          <a:ln w="9525">
            <a:noFill/>
            <a:miter lim="800000"/>
            <a:headEnd/>
            <a:tailEnd/>
          </a:ln>
          <a:effectLst/>
        </p:spPr>
        <p:txBody>
          <a:bodyPr vert="horz" wrap="square" lIns="90654" tIns="45327" rIns="90654" bIns="45327" numCol="1" anchor="t" anchorCtr="0" compatLnSpc="1">
            <a:prstTxWarp prst="textNoShape">
              <a:avLst/>
            </a:prstTxWarp>
          </a:bodyPr>
          <a:lstStyle>
            <a:lvl1pPr algn="r" defTabSz="906463">
              <a:defRPr sz="1200"/>
            </a:lvl1pPr>
          </a:lstStyle>
          <a:p>
            <a:endParaRPr lang="en-GB"/>
          </a:p>
        </p:txBody>
      </p:sp>
      <p:sp>
        <p:nvSpPr>
          <p:cNvPr id="26628" name="Rectangle 4"/>
          <p:cNvSpPr>
            <a:spLocks noGrp="1" noChangeArrowheads="1"/>
          </p:cNvSpPr>
          <p:nvPr>
            <p:ph type="ftr" sz="quarter" idx="2"/>
          </p:nvPr>
        </p:nvSpPr>
        <p:spPr bwMode="auto">
          <a:xfrm>
            <a:off x="1" y="9263874"/>
            <a:ext cx="2890415" cy="488152"/>
          </a:xfrm>
          <a:prstGeom prst="rect">
            <a:avLst/>
          </a:prstGeom>
          <a:noFill/>
          <a:ln w="9525">
            <a:noFill/>
            <a:miter lim="800000"/>
            <a:headEnd/>
            <a:tailEnd/>
          </a:ln>
          <a:effectLst/>
        </p:spPr>
        <p:txBody>
          <a:bodyPr vert="horz" wrap="square" lIns="90654" tIns="45327" rIns="90654" bIns="45327" numCol="1" anchor="b" anchorCtr="0" compatLnSpc="1">
            <a:prstTxWarp prst="textNoShape">
              <a:avLst/>
            </a:prstTxWarp>
          </a:bodyPr>
          <a:lstStyle>
            <a:lvl1pPr defTabSz="906463">
              <a:defRPr sz="1200"/>
            </a:lvl1pPr>
          </a:lstStyle>
          <a:p>
            <a:endParaRPr lang="en-GB"/>
          </a:p>
        </p:txBody>
      </p:sp>
      <p:sp>
        <p:nvSpPr>
          <p:cNvPr id="26629" name="Rectangle 5"/>
          <p:cNvSpPr>
            <a:spLocks noGrp="1" noChangeArrowheads="1"/>
          </p:cNvSpPr>
          <p:nvPr>
            <p:ph type="sldNum" sz="quarter" idx="3"/>
          </p:nvPr>
        </p:nvSpPr>
        <p:spPr bwMode="auto">
          <a:xfrm>
            <a:off x="3778673" y="9263874"/>
            <a:ext cx="2888826" cy="488152"/>
          </a:xfrm>
          <a:prstGeom prst="rect">
            <a:avLst/>
          </a:prstGeom>
          <a:noFill/>
          <a:ln w="9525">
            <a:noFill/>
            <a:miter lim="800000"/>
            <a:headEnd/>
            <a:tailEnd/>
          </a:ln>
          <a:effectLst/>
        </p:spPr>
        <p:txBody>
          <a:bodyPr vert="horz" wrap="square" lIns="90654" tIns="45327" rIns="90654" bIns="45327" numCol="1" anchor="b" anchorCtr="0" compatLnSpc="1">
            <a:prstTxWarp prst="textNoShape">
              <a:avLst/>
            </a:prstTxWarp>
          </a:bodyPr>
          <a:lstStyle>
            <a:lvl1pPr algn="r" defTabSz="906463">
              <a:defRPr sz="1200"/>
            </a:lvl1pPr>
          </a:lstStyle>
          <a:p>
            <a:fld id="{08D347CC-62EF-40C8-B469-1C28702CC37E}" type="slidenum">
              <a:rPr lang="en-GB"/>
              <a:pPr/>
              <a:t>‹#›</a:t>
            </a:fld>
            <a:endParaRPr lang="en-GB"/>
          </a:p>
        </p:txBody>
      </p:sp>
    </p:spTree>
    <p:extLst>
      <p:ext uri="{BB962C8B-B14F-4D97-AF65-F5344CB8AC3E}">
        <p14:creationId xmlns:p14="http://schemas.microsoft.com/office/powerpoint/2010/main" val="9865960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p:cNvSpPr>
            <a:spLocks noGrp="1" noChangeArrowheads="1"/>
          </p:cNvSpPr>
          <p:nvPr>
            <p:ph type="hdr" sz="quarter"/>
          </p:nvPr>
        </p:nvSpPr>
        <p:spPr bwMode="auto">
          <a:xfrm>
            <a:off x="1" y="0"/>
            <a:ext cx="2890415" cy="486578"/>
          </a:xfrm>
          <a:prstGeom prst="rect">
            <a:avLst/>
          </a:prstGeom>
          <a:noFill/>
          <a:ln w="9525">
            <a:noFill/>
            <a:miter lim="800000"/>
            <a:headEnd/>
            <a:tailEnd/>
          </a:ln>
          <a:effectLst/>
        </p:spPr>
        <p:txBody>
          <a:bodyPr vert="horz" wrap="square" lIns="90654" tIns="45327" rIns="90654" bIns="45327" numCol="1" anchor="t" anchorCtr="0" compatLnSpc="1">
            <a:prstTxWarp prst="textNoShape">
              <a:avLst/>
            </a:prstTxWarp>
          </a:bodyPr>
          <a:lstStyle>
            <a:lvl1pPr defTabSz="906463">
              <a:defRPr sz="1200"/>
            </a:lvl1pPr>
          </a:lstStyle>
          <a:p>
            <a:endParaRPr lang="en-GB"/>
          </a:p>
        </p:txBody>
      </p:sp>
      <p:sp>
        <p:nvSpPr>
          <p:cNvPr id="22531" name="Rectangle 3"/>
          <p:cNvSpPr>
            <a:spLocks noGrp="1" noChangeArrowheads="1"/>
          </p:cNvSpPr>
          <p:nvPr>
            <p:ph type="dt" idx="1"/>
          </p:nvPr>
        </p:nvSpPr>
        <p:spPr bwMode="auto">
          <a:xfrm>
            <a:off x="3778673" y="0"/>
            <a:ext cx="2888826" cy="486578"/>
          </a:xfrm>
          <a:prstGeom prst="rect">
            <a:avLst/>
          </a:prstGeom>
          <a:noFill/>
          <a:ln w="9525">
            <a:noFill/>
            <a:miter lim="800000"/>
            <a:headEnd/>
            <a:tailEnd/>
          </a:ln>
          <a:effectLst/>
        </p:spPr>
        <p:txBody>
          <a:bodyPr vert="horz" wrap="square" lIns="90654" tIns="45327" rIns="90654" bIns="45327" numCol="1" anchor="t" anchorCtr="0" compatLnSpc="1">
            <a:prstTxWarp prst="textNoShape">
              <a:avLst/>
            </a:prstTxWarp>
          </a:bodyPr>
          <a:lstStyle>
            <a:lvl1pPr algn="r" defTabSz="906463">
              <a:defRPr sz="1200"/>
            </a:lvl1pPr>
          </a:lstStyle>
          <a:p>
            <a:endParaRPr lang="en-GB"/>
          </a:p>
        </p:txBody>
      </p:sp>
      <p:sp>
        <p:nvSpPr>
          <p:cNvPr id="22532" name="Rectangle 4"/>
          <p:cNvSpPr>
            <a:spLocks noGrp="1" noRot="1" noChangeAspect="1" noChangeArrowheads="1" noTextEdit="1"/>
          </p:cNvSpPr>
          <p:nvPr>
            <p:ph type="sldImg" idx="2"/>
          </p:nvPr>
        </p:nvSpPr>
        <p:spPr bwMode="auto">
          <a:xfrm>
            <a:off x="896938" y="731838"/>
            <a:ext cx="4876800" cy="3657600"/>
          </a:xfrm>
          <a:prstGeom prst="rect">
            <a:avLst/>
          </a:prstGeom>
          <a:noFill/>
          <a:ln w="9525">
            <a:solidFill>
              <a:srgbClr val="000000"/>
            </a:solidFill>
            <a:miter lim="800000"/>
            <a:headEnd/>
            <a:tailEnd/>
          </a:ln>
          <a:effectLst/>
        </p:spPr>
      </p:sp>
      <p:sp>
        <p:nvSpPr>
          <p:cNvPr id="22533" name="Rectangle 5"/>
          <p:cNvSpPr>
            <a:spLocks noGrp="1" noChangeArrowheads="1"/>
          </p:cNvSpPr>
          <p:nvPr>
            <p:ph type="body" sz="quarter" idx="3"/>
          </p:nvPr>
        </p:nvSpPr>
        <p:spPr bwMode="auto">
          <a:xfrm>
            <a:off x="667386" y="4632724"/>
            <a:ext cx="5334317" cy="4388648"/>
          </a:xfrm>
          <a:prstGeom prst="rect">
            <a:avLst/>
          </a:prstGeom>
          <a:noFill/>
          <a:ln w="9525">
            <a:noFill/>
            <a:miter lim="800000"/>
            <a:headEnd/>
            <a:tailEnd/>
          </a:ln>
          <a:effectLst/>
        </p:spPr>
        <p:txBody>
          <a:bodyPr vert="horz" wrap="square" lIns="90654" tIns="45327" rIns="90654" bIns="45327"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22534" name="Rectangle 6"/>
          <p:cNvSpPr>
            <a:spLocks noGrp="1" noChangeArrowheads="1"/>
          </p:cNvSpPr>
          <p:nvPr>
            <p:ph type="ftr" sz="quarter" idx="4"/>
          </p:nvPr>
        </p:nvSpPr>
        <p:spPr bwMode="auto">
          <a:xfrm>
            <a:off x="1" y="9263874"/>
            <a:ext cx="2890415" cy="488152"/>
          </a:xfrm>
          <a:prstGeom prst="rect">
            <a:avLst/>
          </a:prstGeom>
          <a:noFill/>
          <a:ln w="9525">
            <a:noFill/>
            <a:miter lim="800000"/>
            <a:headEnd/>
            <a:tailEnd/>
          </a:ln>
          <a:effectLst/>
        </p:spPr>
        <p:txBody>
          <a:bodyPr vert="horz" wrap="square" lIns="90654" tIns="45327" rIns="90654" bIns="45327" numCol="1" anchor="b" anchorCtr="0" compatLnSpc="1">
            <a:prstTxWarp prst="textNoShape">
              <a:avLst/>
            </a:prstTxWarp>
          </a:bodyPr>
          <a:lstStyle>
            <a:lvl1pPr defTabSz="906463">
              <a:defRPr sz="1200"/>
            </a:lvl1pPr>
          </a:lstStyle>
          <a:p>
            <a:endParaRPr lang="en-GB"/>
          </a:p>
        </p:txBody>
      </p:sp>
      <p:sp>
        <p:nvSpPr>
          <p:cNvPr id="22535" name="Rectangle 7"/>
          <p:cNvSpPr>
            <a:spLocks noGrp="1" noChangeArrowheads="1"/>
          </p:cNvSpPr>
          <p:nvPr>
            <p:ph type="sldNum" sz="quarter" idx="5"/>
          </p:nvPr>
        </p:nvSpPr>
        <p:spPr bwMode="auto">
          <a:xfrm>
            <a:off x="3778673" y="9263874"/>
            <a:ext cx="2888826" cy="488152"/>
          </a:xfrm>
          <a:prstGeom prst="rect">
            <a:avLst/>
          </a:prstGeom>
          <a:noFill/>
          <a:ln w="9525">
            <a:noFill/>
            <a:miter lim="800000"/>
            <a:headEnd/>
            <a:tailEnd/>
          </a:ln>
          <a:effectLst/>
        </p:spPr>
        <p:txBody>
          <a:bodyPr vert="horz" wrap="square" lIns="90654" tIns="45327" rIns="90654" bIns="45327" numCol="1" anchor="b" anchorCtr="0" compatLnSpc="1">
            <a:prstTxWarp prst="textNoShape">
              <a:avLst/>
            </a:prstTxWarp>
          </a:bodyPr>
          <a:lstStyle>
            <a:lvl1pPr algn="r" defTabSz="906463">
              <a:defRPr sz="1200"/>
            </a:lvl1pPr>
          </a:lstStyle>
          <a:p>
            <a:fld id="{6FE4F11D-595C-4C2C-953B-D71D68DFD989}" type="slidenum">
              <a:rPr lang="en-GB"/>
              <a:pPr/>
              <a:t>‹#›</a:t>
            </a:fld>
            <a:endParaRPr lang="en-GB"/>
          </a:p>
        </p:txBody>
      </p:sp>
    </p:spTree>
    <p:extLst>
      <p:ext uri="{BB962C8B-B14F-4D97-AF65-F5344CB8AC3E}">
        <p14:creationId xmlns:p14="http://schemas.microsoft.com/office/powerpoint/2010/main" val="243842612"/>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jigsaw.vitalsource.com/books/978-1-914573-01-9/epub/ops/xhtml/ch02.xhtml#sec2_2_5"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Legal profession is studied later with</a:t>
            </a:r>
            <a:r>
              <a:rPr lang="en-GB" baseline="0" dirty="0"/>
              <a:t> a specific worksheet and lecture.</a:t>
            </a:r>
            <a:endParaRPr lang="en-GB" dirty="0"/>
          </a:p>
        </p:txBody>
      </p:sp>
      <p:sp>
        <p:nvSpPr>
          <p:cNvPr id="4" name="Slide Number Placeholder 3"/>
          <p:cNvSpPr>
            <a:spLocks noGrp="1"/>
          </p:cNvSpPr>
          <p:nvPr>
            <p:ph type="sldNum" sz="quarter" idx="10"/>
          </p:nvPr>
        </p:nvSpPr>
        <p:spPr/>
        <p:txBody>
          <a:bodyPr/>
          <a:lstStyle/>
          <a:p>
            <a:fld id="{6FE4F11D-595C-4C2C-953B-D71D68DFD989}" type="slidenum">
              <a:rPr lang="en-GB" smtClean="0"/>
              <a:pPr/>
              <a:t>4</a:t>
            </a:fld>
            <a:endParaRPr lang="en-GB"/>
          </a:p>
        </p:txBody>
      </p:sp>
    </p:spTree>
    <p:extLst>
      <p:ext uri="{BB962C8B-B14F-4D97-AF65-F5344CB8AC3E}">
        <p14:creationId xmlns:p14="http://schemas.microsoft.com/office/powerpoint/2010/main" val="860411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Times New Roman" panose="02020603050405020304" pitchFamily="18" charset="0"/>
              </a:rPr>
              <a:t>One of the more unusual features of the legal system of England and Wales is the prominent role which is given to non-legally qualified (lay) magistrates (though they do receive some training). There are approximately 15,000 magistrates who are also known as </a:t>
            </a:r>
            <a:r>
              <a:rPr lang="en-GB" b="1" i="0" dirty="0">
                <a:solidFill>
                  <a:srgbClr val="000000"/>
                </a:solidFill>
                <a:effectLst/>
                <a:latin typeface="Times New Roman" panose="02020603050405020304" pitchFamily="18" charset="0"/>
              </a:rPr>
              <a:t>Justices of the Peace</a:t>
            </a:r>
            <a:r>
              <a:rPr lang="en-GB" b="0" i="0" dirty="0">
                <a:solidFill>
                  <a:srgbClr val="000000"/>
                </a:solidFill>
                <a:effectLst/>
                <a:latin typeface="Times New Roman" panose="02020603050405020304" pitchFamily="18" charset="0"/>
              </a:rPr>
              <a:t> (</a:t>
            </a:r>
            <a:r>
              <a:rPr lang="en-GB" b="1" i="0" dirty="0">
                <a:solidFill>
                  <a:srgbClr val="000000"/>
                </a:solidFill>
                <a:effectLst/>
                <a:latin typeface="Times New Roman" panose="02020603050405020304" pitchFamily="18" charset="0"/>
              </a:rPr>
              <a:t>JPs</a:t>
            </a:r>
            <a:r>
              <a:rPr lang="en-GB" b="0" i="0" dirty="0">
                <a:solidFill>
                  <a:srgbClr val="000000"/>
                </a:solidFill>
                <a:effectLst/>
                <a:latin typeface="Times New Roman" panose="02020603050405020304" pitchFamily="18" charset="0"/>
              </a:rPr>
              <a:t>).</a:t>
            </a:r>
          </a:p>
          <a:p>
            <a:pPr algn="just"/>
            <a:r>
              <a:rPr lang="en-GB" b="0" i="0" dirty="0">
                <a:solidFill>
                  <a:srgbClr val="000000"/>
                </a:solidFill>
                <a:effectLst/>
                <a:latin typeface="Times New Roman" panose="02020603050405020304" pitchFamily="18" charset="0"/>
              </a:rPr>
              <a:t>People who wish to become magistrates must have the following qualities: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good character;</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understanding and communication skills;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social awareness;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maturity and sound judgment; and</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commitment and reliability.</a:t>
            </a:r>
          </a:p>
          <a:p>
            <a:pPr algn="just"/>
            <a:r>
              <a:rPr lang="en-GB" b="0" i="0" dirty="0">
                <a:solidFill>
                  <a:srgbClr val="000000"/>
                </a:solidFill>
                <a:effectLst/>
                <a:latin typeface="Times New Roman" panose="02020603050405020304" pitchFamily="18" charset="0"/>
              </a:rPr>
              <a:t>Members of certain occupations are excluded, including police officers and CPS lawyers.</a:t>
            </a:r>
          </a:p>
          <a:p>
            <a:pPr algn="just"/>
            <a:r>
              <a:rPr lang="en-GB" b="0" i="0" dirty="0">
                <a:solidFill>
                  <a:srgbClr val="000000"/>
                </a:solidFill>
                <a:effectLst/>
                <a:latin typeface="Times New Roman" panose="02020603050405020304" pitchFamily="18" charset="0"/>
              </a:rPr>
              <a:t>Magistrates are aged between 18 and 70 years (no applications are permitted by candidates aged over 65 years). Applications are made to the </a:t>
            </a:r>
            <a:r>
              <a:rPr lang="en-GB" b="1" i="0" dirty="0">
                <a:solidFill>
                  <a:srgbClr val="000000"/>
                </a:solidFill>
                <a:effectLst/>
                <a:latin typeface="Times New Roman" panose="02020603050405020304" pitchFamily="18" charset="0"/>
              </a:rPr>
              <a:t>local advisory committee</a:t>
            </a:r>
            <a:r>
              <a:rPr lang="en-GB" b="0" i="0" dirty="0">
                <a:solidFill>
                  <a:srgbClr val="000000"/>
                </a:solidFill>
                <a:effectLst/>
                <a:latin typeface="Times New Roman" panose="02020603050405020304" pitchFamily="18" charset="0"/>
              </a:rPr>
              <a:t> which assesses and interviews candidates. Candidates who are approved are formally appointed by the Lord Chief Justice who delegates the task to the Senior Presiding Judge of England and Wales.</a:t>
            </a:r>
          </a:p>
          <a:p>
            <a:endParaRPr lang="en-GB" dirty="0"/>
          </a:p>
        </p:txBody>
      </p:sp>
      <p:sp>
        <p:nvSpPr>
          <p:cNvPr id="4" name="Slide Number Placeholder 3"/>
          <p:cNvSpPr>
            <a:spLocks noGrp="1"/>
          </p:cNvSpPr>
          <p:nvPr>
            <p:ph type="sldNum" sz="quarter" idx="5"/>
          </p:nvPr>
        </p:nvSpPr>
        <p:spPr/>
        <p:txBody>
          <a:bodyPr/>
          <a:lstStyle/>
          <a:p>
            <a:fld id="{6FE4F11D-595C-4C2C-953B-D71D68DFD989}" type="slidenum">
              <a:rPr lang="en-GB" smtClean="0"/>
              <a:pPr/>
              <a:t>12</a:t>
            </a:fld>
            <a:endParaRPr lang="en-GB"/>
          </a:p>
        </p:txBody>
      </p:sp>
    </p:spTree>
    <p:extLst>
      <p:ext uri="{BB962C8B-B14F-4D97-AF65-F5344CB8AC3E}">
        <p14:creationId xmlns:p14="http://schemas.microsoft.com/office/powerpoint/2010/main" val="29018910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Times New Roman" panose="02020603050405020304" pitchFamily="18" charset="0"/>
              </a:rPr>
              <a:t>You have probably seen in TV dramas and films criminal trials with juries. You may even have served as a member of a jury (a </a:t>
            </a:r>
            <a:r>
              <a:rPr lang="en-GB" b="1" i="0" dirty="0">
                <a:solidFill>
                  <a:srgbClr val="000000"/>
                </a:solidFill>
                <a:effectLst/>
                <a:latin typeface="Times New Roman" panose="02020603050405020304" pitchFamily="18" charset="0"/>
              </a:rPr>
              <a:t>juror</a:t>
            </a:r>
            <a:r>
              <a:rPr lang="en-GB" b="0" i="0" dirty="0">
                <a:solidFill>
                  <a:srgbClr val="000000"/>
                </a:solidFill>
                <a:effectLst/>
                <a:latin typeface="Times New Roman" panose="02020603050405020304" pitchFamily="18" charset="0"/>
              </a:rPr>
              <a:t>). In England and Wales, juries are used primarily in criminal trials in the Crown Court for indictable-only offences (see </a:t>
            </a:r>
            <a:r>
              <a:rPr lang="en-GB" b="1" i="0" u="none" strike="noStrike" dirty="0">
                <a:solidFill>
                  <a:srgbClr val="000000"/>
                </a:solidFill>
                <a:effectLst/>
                <a:latin typeface="Times New Roman" panose="02020603050405020304" pitchFamily="18" charset="0"/>
                <a:hlinkClick r:id="rId3"/>
              </a:rPr>
              <a:t>2.2.5</a:t>
            </a:r>
            <a:r>
              <a:rPr lang="en-GB" b="0" i="0" dirty="0">
                <a:solidFill>
                  <a:srgbClr val="000000"/>
                </a:solidFill>
                <a:effectLst/>
                <a:latin typeface="Times New Roman" panose="02020603050405020304" pitchFamily="18" charset="0"/>
              </a:rPr>
              <a:t>). Occasionally, juries are used in civil cases where </a:t>
            </a:r>
            <a:r>
              <a:rPr lang="en-GB" b="1" i="0" dirty="0">
                <a:solidFill>
                  <a:srgbClr val="000000"/>
                </a:solidFill>
                <a:effectLst/>
                <a:latin typeface="Times New Roman" panose="02020603050405020304" pitchFamily="18" charset="0"/>
              </a:rPr>
              <a:t>defamation</a:t>
            </a:r>
            <a:r>
              <a:rPr lang="en-GB" b="0" i="0" dirty="0">
                <a:solidFill>
                  <a:srgbClr val="000000"/>
                </a:solidFill>
                <a:effectLst/>
                <a:latin typeface="Times New Roman" panose="02020603050405020304" pitchFamily="18" charset="0"/>
              </a:rPr>
              <a:t> (libel or slander) is alleged.</a:t>
            </a:r>
          </a:p>
          <a:p>
            <a:pPr algn="just"/>
            <a:r>
              <a:rPr lang="en-GB" b="0" i="0" dirty="0">
                <a:solidFill>
                  <a:srgbClr val="000000"/>
                </a:solidFill>
                <a:effectLst/>
                <a:latin typeface="Times New Roman" panose="02020603050405020304" pitchFamily="18" charset="0"/>
              </a:rPr>
              <a:t>In Crown Court trials, the key decisions affecting the defendant are split. Decisions as to </a:t>
            </a:r>
            <a:r>
              <a:rPr lang="en-GB" b="1" i="0" dirty="0">
                <a:solidFill>
                  <a:srgbClr val="000000"/>
                </a:solidFill>
                <a:effectLst/>
                <a:latin typeface="Times New Roman" panose="02020603050405020304" pitchFamily="18" charset="0"/>
              </a:rPr>
              <a:t>facts</a:t>
            </a:r>
            <a:r>
              <a:rPr lang="en-GB" b="0" i="0" dirty="0">
                <a:solidFill>
                  <a:srgbClr val="000000"/>
                </a:solidFill>
                <a:effectLst/>
                <a:latin typeface="Times New Roman" panose="02020603050405020304" pitchFamily="18" charset="0"/>
              </a:rPr>
              <a:t>, primarily whether or not the defendant </a:t>
            </a:r>
            <a:r>
              <a:rPr lang="en-GB" b="1" i="0" dirty="0">
                <a:solidFill>
                  <a:srgbClr val="000000"/>
                </a:solidFill>
                <a:effectLst/>
                <a:latin typeface="Times New Roman" panose="02020603050405020304" pitchFamily="18" charset="0"/>
              </a:rPr>
              <a:t>did</a:t>
            </a:r>
            <a:r>
              <a:rPr lang="en-GB" b="0" i="0" dirty="0">
                <a:solidFill>
                  <a:srgbClr val="000000"/>
                </a:solidFill>
                <a:effectLst/>
                <a:latin typeface="Times New Roman" panose="02020603050405020304" pitchFamily="18" charset="0"/>
              </a:rPr>
              <a:t> commit the crime(s) (the </a:t>
            </a:r>
            <a:r>
              <a:rPr lang="en-GB" b="1" i="0" dirty="0">
                <a:solidFill>
                  <a:srgbClr val="000000"/>
                </a:solidFill>
                <a:effectLst/>
                <a:latin typeface="Times New Roman" panose="02020603050405020304" pitchFamily="18" charset="0"/>
              </a:rPr>
              <a:t>verdict</a:t>
            </a:r>
            <a:r>
              <a:rPr lang="en-GB" b="0" i="0" dirty="0">
                <a:solidFill>
                  <a:srgbClr val="000000"/>
                </a:solidFill>
                <a:effectLst/>
                <a:latin typeface="Times New Roman" panose="02020603050405020304" pitchFamily="18" charset="0"/>
              </a:rPr>
              <a:t>), are dealt with by a jury of 12 </a:t>
            </a:r>
            <a:r>
              <a:rPr lang="en-GB" b="1" i="0" dirty="0">
                <a:solidFill>
                  <a:srgbClr val="000000"/>
                </a:solidFill>
                <a:effectLst/>
                <a:latin typeface="Times New Roman" panose="02020603050405020304" pitchFamily="18" charset="0"/>
              </a:rPr>
              <a:t>lay</a:t>
            </a:r>
            <a:r>
              <a:rPr lang="en-GB" b="0" i="0" dirty="0">
                <a:solidFill>
                  <a:srgbClr val="000000"/>
                </a:solidFill>
                <a:effectLst/>
                <a:latin typeface="Times New Roman" panose="02020603050405020304" pitchFamily="18" charset="0"/>
              </a:rPr>
              <a:t> people, whilst the professionally trained judge decides on all questions relating to the </a:t>
            </a:r>
            <a:r>
              <a:rPr lang="en-GB" b="1" i="0" dirty="0">
                <a:solidFill>
                  <a:srgbClr val="000000"/>
                </a:solidFill>
                <a:effectLst/>
                <a:latin typeface="Times New Roman" panose="02020603050405020304" pitchFamily="18" charset="0"/>
              </a:rPr>
              <a:t>law</a:t>
            </a:r>
            <a:r>
              <a:rPr lang="en-GB" b="0" i="0" dirty="0">
                <a:solidFill>
                  <a:srgbClr val="000000"/>
                </a:solidFill>
                <a:effectLst/>
                <a:latin typeface="Times New Roman" panose="02020603050405020304" pitchFamily="18" charset="0"/>
              </a:rPr>
              <a:t>. The most important role of the judge is sentencing defendants who have been found guilty by the jury.</a:t>
            </a:r>
          </a:p>
          <a:p>
            <a:pPr algn="just"/>
            <a:r>
              <a:rPr lang="en-GB" b="1" i="0" dirty="0">
                <a:solidFill>
                  <a:srgbClr val="000000"/>
                </a:solidFill>
                <a:effectLst/>
                <a:latin typeface="Times New Roman" panose="02020603050405020304" pitchFamily="18" charset="0"/>
              </a:rPr>
              <a:t>s44 Criminal Justice Act 2003</a:t>
            </a:r>
            <a:r>
              <a:rPr lang="en-GB" b="0" i="0" dirty="0">
                <a:solidFill>
                  <a:srgbClr val="000000"/>
                </a:solidFill>
                <a:effectLst/>
                <a:latin typeface="Times New Roman" panose="02020603050405020304" pitchFamily="18" charset="0"/>
              </a:rPr>
              <a:t> provides that a Crown Court trial may be ordered without a jury, if a judge is satisfied that there is a serious danger of </a:t>
            </a:r>
            <a:r>
              <a:rPr lang="en-GB" b="1" i="0" dirty="0">
                <a:solidFill>
                  <a:srgbClr val="000000"/>
                </a:solidFill>
                <a:effectLst/>
                <a:latin typeface="Times New Roman" panose="02020603050405020304" pitchFamily="18" charset="0"/>
              </a:rPr>
              <a:t>jury-tampering</a:t>
            </a:r>
            <a:r>
              <a:rPr lang="en-GB" b="0" i="0" dirty="0">
                <a:solidFill>
                  <a:srgbClr val="000000"/>
                </a:solidFill>
                <a:effectLst/>
                <a:latin typeface="Times New Roman" panose="02020603050405020304" pitchFamily="18" charset="0"/>
              </a:rPr>
              <a:t> – threatening and/or bribing of jurors.</a:t>
            </a:r>
          </a:p>
          <a:p>
            <a:endParaRPr lang="en-GB" dirty="0"/>
          </a:p>
        </p:txBody>
      </p:sp>
      <p:sp>
        <p:nvSpPr>
          <p:cNvPr id="4" name="Slide Number Placeholder 3"/>
          <p:cNvSpPr>
            <a:spLocks noGrp="1"/>
          </p:cNvSpPr>
          <p:nvPr>
            <p:ph type="sldNum" sz="quarter" idx="5"/>
          </p:nvPr>
        </p:nvSpPr>
        <p:spPr/>
        <p:txBody>
          <a:bodyPr/>
          <a:lstStyle/>
          <a:p>
            <a:fld id="{6FE4F11D-595C-4C2C-953B-D71D68DFD989}" type="slidenum">
              <a:rPr lang="en-GB" smtClean="0"/>
              <a:pPr/>
              <a:t>15</a:t>
            </a:fld>
            <a:endParaRPr lang="en-GB"/>
          </a:p>
        </p:txBody>
      </p:sp>
    </p:spTree>
    <p:extLst>
      <p:ext uri="{BB962C8B-B14F-4D97-AF65-F5344CB8AC3E}">
        <p14:creationId xmlns:p14="http://schemas.microsoft.com/office/powerpoint/2010/main" val="8016337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i="0" dirty="0">
                <a:solidFill>
                  <a:srgbClr val="000000"/>
                </a:solidFill>
                <a:effectLst/>
                <a:latin typeface="Times New Roman" panose="02020603050405020304" pitchFamily="18" charset="0"/>
              </a:rPr>
              <a:t>s1 Juries Act 1974</a:t>
            </a:r>
            <a:r>
              <a:rPr lang="en-GB" b="0" i="0" dirty="0">
                <a:solidFill>
                  <a:srgbClr val="000000"/>
                </a:solidFill>
                <a:effectLst/>
                <a:latin typeface="Times New Roman" panose="02020603050405020304" pitchFamily="18" charset="0"/>
              </a:rPr>
              <a:t> states that a person may be selected as a juror who:</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is aged 18–75;</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is on the electoral register (entitled to vote in local and parliamentary elections); and</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has been resident in the UK since the age of 13 for at least five years.</a:t>
            </a:r>
          </a:p>
          <a:p>
            <a:pPr algn="just"/>
            <a:r>
              <a:rPr lang="en-GB" b="0" i="0" dirty="0">
                <a:solidFill>
                  <a:srgbClr val="000000"/>
                </a:solidFill>
                <a:effectLst/>
                <a:latin typeface="Times New Roman" panose="02020603050405020304" pitchFamily="18" charset="0"/>
              </a:rPr>
              <a:t>In addition, a juror will be disqualified if:</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he or she is detained under the </a:t>
            </a:r>
            <a:r>
              <a:rPr lang="en-GB" b="1" i="0" dirty="0">
                <a:solidFill>
                  <a:srgbClr val="000000"/>
                </a:solidFill>
                <a:effectLst/>
                <a:latin typeface="Times New Roman" panose="02020603050405020304" pitchFamily="18" charset="0"/>
              </a:rPr>
              <a:t>Mental Health Act 1983</a:t>
            </a:r>
            <a:r>
              <a:rPr lang="en-GB" b="0" i="0" dirty="0">
                <a:solidFill>
                  <a:srgbClr val="000000"/>
                </a:solidFill>
                <a:effectLst/>
                <a:latin typeface="Times New Roman" panose="02020603050405020304" pitchFamily="18" charset="0"/>
              </a:rPr>
              <a:t> or has lost mental capacity;</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he or she has </a:t>
            </a:r>
            <a:r>
              <a:rPr lang="en-GB" b="1" i="0" dirty="0">
                <a:solidFill>
                  <a:srgbClr val="000000"/>
                </a:solidFill>
                <a:effectLst/>
                <a:latin typeface="Times New Roman" panose="02020603050405020304" pitchFamily="18" charset="0"/>
              </a:rPr>
              <a:t>ever</a:t>
            </a:r>
            <a:r>
              <a:rPr lang="en-GB" b="0" i="0" dirty="0">
                <a:solidFill>
                  <a:srgbClr val="000000"/>
                </a:solidFill>
                <a:effectLst/>
                <a:latin typeface="Times New Roman" panose="02020603050405020304" pitchFamily="18" charset="0"/>
              </a:rPr>
              <a:t> served a prison sentence of five or more years; or</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in the past </a:t>
            </a:r>
            <a:r>
              <a:rPr lang="en-GB" b="1" i="0" dirty="0">
                <a:solidFill>
                  <a:srgbClr val="000000"/>
                </a:solidFill>
                <a:effectLst/>
                <a:latin typeface="Times New Roman" panose="02020603050405020304" pitchFamily="18" charset="0"/>
              </a:rPr>
              <a:t>10 years</a:t>
            </a:r>
            <a:r>
              <a:rPr lang="en-GB" b="0" i="0" dirty="0">
                <a:solidFill>
                  <a:srgbClr val="000000"/>
                </a:solidFill>
                <a:effectLst/>
                <a:latin typeface="Times New Roman" panose="02020603050405020304" pitchFamily="18" charset="0"/>
              </a:rPr>
              <a:t>:</a:t>
            </a:r>
          </a:p>
          <a:p>
            <a:pPr marL="742950" lvl="1" indent="-285750" algn="just">
              <a:buFont typeface="Arial" panose="020B0604020202020204" pitchFamily="34" charset="0"/>
              <a:buChar char="•"/>
            </a:pPr>
            <a:r>
              <a:rPr lang="en-GB" b="0" i="0" dirty="0">
                <a:solidFill>
                  <a:srgbClr val="000000"/>
                </a:solidFill>
                <a:effectLst/>
                <a:latin typeface="Times New Roman" panose="02020603050405020304" pitchFamily="18" charset="0"/>
              </a:rPr>
              <a:t>has been imprisoned (for any length of time);</a:t>
            </a:r>
          </a:p>
          <a:p>
            <a:pPr marL="742950" lvl="1" indent="-285750" algn="just">
              <a:buFont typeface="Arial" panose="020B0604020202020204" pitchFamily="34" charset="0"/>
              <a:buChar char="•"/>
            </a:pPr>
            <a:r>
              <a:rPr lang="en-GB" b="0" i="0" dirty="0">
                <a:solidFill>
                  <a:srgbClr val="000000"/>
                </a:solidFill>
                <a:effectLst/>
                <a:latin typeface="Times New Roman" panose="02020603050405020304" pitchFamily="18" charset="0"/>
              </a:rPr>
              <a:t>has served a suspended prison sentence (a form of punishment in the community where failure to comply with certain conditions means a prison sentence will apply); or</a:t>
            </a:r>
          </a:p>
          <a:p>
            <a:pPr marL="742950" lvl="1" indent="-285750" algn="just">
              <a:buFont typeface="Arial" panose="020B0604020202020204" pitchFamily="34" charset="0"/>
              <a:buChar char="•"/>
            </a:pPr>
            <a:r>
              <a:rPr lang="en-GB" b="0" i="0" dirty="0">
                <a:solidFill>
                  <a:srgbClr val="000000"/>
                </a:solidFill>
                <a:effectLst/>
                <a:latin typeface="Times New Roman" panose="02020603050405020304" pitchFamily="18" charset="0"/>
              </a:rPr>
              <a:t>has received a community punishment order.</a:t>
            </a:r>
          </a:p>
          <a:p>
            <a:pPr algn="just"/>
            <a:r>
              <a:rPr lang="en-GB" b="1" i="0" dirty="0">
                <a:solidFill>
                  <a:srgbClr val="000000"/>
                </a:solidFill>
                <a:effectLst/>
                <a:latin typeface="Times New Roman" panose="02020603050405020304" pitchFamily="18" charset="0"/>
              </a:rPr>
              <a:t>NB</a:t>
            </a:r>
            <a:r>
              <a:rPr lang="en-GB" b="0" i="0" dirty="0">
                <a:solidFill>
                  <a:srgbClr val="000000"/>
                </a:solidFill>
                <a:effectLst/>
                <a:latin typeface="Times New Roman" panose="02020603050405020304" pitchFamily="18" charset="0"/>
              </a:rPr>
              <a:t> Jury service is a compulsory civic duty but it can be </a:t>
            </a:r>
            <a:r>
              <a:rPr lang="en-GB" b="1" i="0" dirty="0">
                <a:solidFill>
                  <a:srgbClr val="000000"/>
                </a:solidFill>
                <a:effectLst/>
                <a:latin typeface="Times New Roman" panose="02020603050405020304" pitchFamily="18" charset="0"/>
              </a:rPr>
              <a:t>deferred</a:t>
            </a:r>
            <a:r>
              <a:rPr lang="en-GB" b="0" i="0" dirty="0">
                <a:solidFill>
                  <a:srgbClr val="000000"/>
                </a:solidFill>
                <a:effectLst/>
                <a:latin typeface="Times New Roman" panose="02020603050405020304" pitchFamily="18" charset="0"/>
              </a:rPr>
              <a:t> (postponed) once if the juror has a good reason (e.g. a hospital operation or an important work commitment). Jurors are not paid but receive expenses, including for loss of earnings.</a:t>
            </a:r>
          </a:p>
          <a:p>
            <a:pPr algn="just"/>
            <a:r>
              <a:rPr lang="en-GB" b="0" i="0" dirty="0">
                <a:solidFill>
                  <a:srgbClr val="000000"/>
                </a:solidFill>
                <a:effectLst/>
                <a:latin typeface="Times New Roman" panose="02020603050405020304" pitchFamily="18" charset="0"/>
              </a:rPr>
              <a:t>Before a case starts a </a:t>
            </a:r>
            <a:r>
              <a:rPr lang="en-GB" b="1" i="0" dirty="0">
                <a:solidFill>
                  <a:srgbClr val="000000"/>
                </a:solidFill>
                <a:effectLst/>
                <a:latin typeface="Times New Roman" panose="02020603050405020304" pitchFamily="18" charset="0"/>
              </a:rPr>
              <a:t>panel</a:t>
            </a:r>
            <a:r>
              <a:rPr lang="en-GB" b="0" i="0" dirty="0">
                <a:solidFill>
                  <a:srgbClr val="000000"/>
                </a:solidFill>
                <a:effectLst/>
                <a:latin typeface="Times New Roman" panose="02020603050405020304" pitchFamily="18" charset="0"/>
              </a:rPr>
              <a:t> of potential jurors is formed. It consists of eligible people randomly selected by computer from the electoral register.</a:t>
            </a:r>
          </a:p>
          <a:p>
            <a:pPr algn="just"/>
            <a:r>
              <a:rPr lang="en-GB" b="0" i="0" dirty="0">
                <a:solidFill>
                  <a:srgbClr val="000000"/>
                </a:solidFill>
                <a:effectLst/>
                <a:latin typeface="Times New Roman" panose="02020603050405020304" pitchFamily="18" charset="0"/>
              </a:rPr>
              <a:t>On the day of the trial, the Crown Court clerk will select, by ballot, 12 people to form the jury for that trial. Before each juror is formally sworn in, the prosecution </a:t>
            </a:r>
            <a:r>
              <a:rPr lang="en-GB" b="1" i="0" dirty="0">
                <a:solidFill>
                  <a:srgbClr val="000000"/>
                </a:solidFill>
                <a:effectLst/>
                <a:latin typeface="Times New Roman" panose="02020603050405020304" pitchFamily="18" charset="0"/>
              </a:rPr>
              <a:t>and</a:t>
            </a:r>
            <a:r>
              <a:rPr lang="en-GB" b="0" i="0" dirty="0">
                <a:solidFill>
                  <a:srgbClr val="000000"/>
                </a:solidFill>
                <a:effectLst/>
                <a:latin typeface="Times New Roman" panose="02020603050405020304" pitchFamily="18" charset="0"/>
              </a:rPr>
              <a:t> the defence have the opportunity to make a </a:t>
            </a:r>
            <a:r>
              <a:rPr lang="en-GB" b="1" i="0" dirty="0">
                <a:solidFill>
                  <a:srgbClr val="000000"/>
                </a:solidFill>
                <a:effectLst/>
                <a:latin typeface="Times New Roman" panose="02020603050405020304" pitchFamily="18" charset="0"/>
              </a:rPr>
              <a:t>challenge for cause</a:t>
            </a:r>
            <a:r>
              <a:rPr lang="en-GB" b="0" i="0" dirty="0">
                <a:solidFill>
                  <a:srgbClr val="000000"/>
                </a:solidFill>
                <a:effectLst/>
                <a:latin typeface="Times New Roman" panose="02020603050405020304" pitchFamily="18" charset="0"/>
              </a:rPr>
              <a:t>. This means that the juror has been disqualified or there is a risk of </a:t>
            </a:r>
            <a:r>
              <a:rPr lang="en-GB" b="1" i="0" dirty="0">
                <a:solidFill>
                  <a:srgbClr val="000000"/>
                </a:solidFill>
                <a:effectLst/>
                <a:latin typeface="Times New Roman" panose="02020603050405020304" pitchFamily="18" charset="0"/>
              </a:rPr>
              <a:t>bias</a:t>
            </a:r>
            <a:r>
              <a:rPr lang="en-GB" b="0" i="0" dirty="0">
                <a:solidFill>
                  <a:srgbClr val="000000"/>
                </a:solidFill>
                <a:effectLst/>
                <a:latin typeface="Times New Roman" panose="02020603050405020304" pitchFamily="18" charset="0"/>
              </a:rPr>
              <a:t> in this particular case.</a:t>
            </a:r>
          </a:p>
          <a:p>
            <a:pPr algn="just"/>
            <a:r>
              <a:rPr lang="en-GB" b="0" i="0" dirty="0">
                <a:solidFill>
                  <a:srgbClr val="000000"/>
                </a:solidFill>
                <a:effectLst/>
                <a:latin typeface="Times New Roman" panose="02020603050405020304" pitchFamily="18" charset="0"/>
              </a:rPr>
              <a:t>The prosecution also has the opportunity at this stage to ask a juror to </a:t>
            </a:r>
            <a:r>
              <a:rPr lang="en-GB" b="1" i="0" dirty="0">
                <a:solidFill>
                  <a:srgbClr val="000000"/>
                </a:solidFill>
                <a:effectLst/>
                <a:latin typeface="Times New Roman" panose="02020603050405020304" pitchFamily="18" charset="0"/>
              </a:rPr>
              <a:t>stand by</a:t>
            </a:r>
            <a:r>
              <a:rPr lang="en-GB" b="0" i="0" dirty="0">
                <a:solidFill>
                  <a:srgbClr val="000000"/>
                </a:solidFill>
                <a:effectLst/>
                <a:latin typeface="Times New Roman" panose="02020603050405020304" pitchFamily="18" charset="0"/>
              </a:rPr>
              <a:t>, which results in the juror returning to the panel.</a:t>
            </a:r>
          </a:p>
          <a:p>
            <a:pPr algn="just"/>
            <a:r>
              <a:rPr lang="en-GB" b="0" i="0" dirty="0">
                <a:solidFill>
                  <a:srgbClr val="000000"/>
                </a:solidFill>
                <a:effectLst/>
                <a:latin typeface="Times New Roman" panose="02020603050405020304" pitchFamily="18" charset="0"/>
              </a:rPr>
              <a:t>The prosecution or the defence can challenge the </a:t>
            </a:r>
            <a:r>
              <a:rPr lang="en-GB" b="1" i="0" dirty="0">
                <a:solidFill>
                  <a:srgbClr val="000000"/>
                </a:solidFill>
                <a:effectLst/>
                <a:latin typeface="Times New Roman" panose="02020603050405020304" pitchFamily="18" charset="0"/>
              </a:rPr>
              <a:t>whole</a:t>
            </a:r>
            <a:r>
              <a:rPr lang="en-GB" b="0" i="0" dirty="0">
                <a:solidFill>
                  <a:srgbClr val="000000"/>
                </a:solidFill>
                <a:effectLst/>
                <a:latin typeface="Times New Roman" panose="02020603050405020304" pitchFamily="18" charset="0"/>
              </a:rPr>
              <a:t> jury panel if it believes that there is a reasonable suspicion of bias by the court official summoning it.</a:t>
            </a:r>
          </a:p>
          <a:p>
            <a:pPr algn="just"/>
            <a:r>
              <a:rPr lang="en-GB" b="0" i="0" dirty="0">
                <a:solidFill>
                  <a:srgbClr val="000000"/>
                </a:solidFill>
                <a:effectLst/>
                <a:latin typeface="Times New Roman" panose="02020603050405020304" pitchFamily="18" charset="0"/>
              </a:rPr>
              <a:t>A judge has the additional power to remove a juror who may not be able to act effectively because of </a:t>
            </a:r>
            <a:r>
              <a:rPr lang="en-GB" b="1" i="0" dirty="0">
                <a:solidFill>
                  <a:srgbClr val="000000"/>
                </a:solidFill>
                <a:effectLst/>
                <a:latin typeface="Times New Roman" panose="02020603050405020304" pitchFamily="18" charset="0"/>
              </a:rPr>
              <a:t>physical or mental incapacity</a:t>
            </a:r>
            <a:r>
              <a:rPr lang="en-GB" b="0" i="0" dirty="0">
                <a:solidFill>
                  <a:srgbClr val="000000"/>
                </a:solidFill>
                <a:effectLst/>
                <a:latin typeface="Times New Roman" panose="02020603050405020304" pitchFamily="18" charset="0"/>
              </a:rPr>
              <a:t>.</a:t>
            </a:r>
          </a:p>
          <a:p>
            <a:pPr algn="just"/>
            <a:r>
              <a:rPr lang="en-GB" b="0" i="0" dirty="0">
                <a:solidFill>
                  <a:srgbClr val="000000"/>
                </a:solidFill>
                <a:effectLst/>
                <a:latin typeface="Times New Roman" panose="02020603050405020304" pitchFamily="18" charset="0"/>
              </a:rPr>
              <a:t>Note that there is no prohibition on a police officer or CPS lawyer serving on a jury, although in </a:t>
            </a:r>
            <a:r>
              <a:rPr lang="en-GB" b="1" i="1" dirty="0" err="1">
                <a:solidFill>
                  <a:srgbClr val="000000"/>
                </a:solidFill>
                <a:effectLst/>
                <a:latin typeface="Times New Roman" panose="02020603050405020304" pitchFamily="18" charset="0"/>
              </a:rPr>
              <a:t>Abdroikof</a:t>
            </a:r>
            <a:r>
              <a:rPr lang="en-GB" b="1" i="1" dirty="0">
                <a:solidFill>
                  <a:srgbClr val="000000"/>
                </a:solidFill>
                <a:effectLst/>
                <a:latin typeface="Times New Roman" panose="02020603050405020304" pitchFamily="18" charset="0"/>
              </a:rPr>
              <a:t>; Green; Williamson [2007]</a:t>
            </a:r>
            <a:r>
              <a:rPr lang="en-GB" b="0" i="0" dirty="0">
                <a:solidFill>
                  <a:srgbClr val="000000"/>
                </a:solidFill>
                <a:effectLst/>
                <a:latin typeface="Times New Roman" panose="02020603050405020304" pitchFamily="18" charset="0"/>
              </a:rPr>
              <a:t> the House of Lords held that </a:t>
            </a:r>
            <a:r>
              <a:rPr lang="en-GB" b="1" i="0" dirty="0">
                <a:solidFill>
                  <a:srgbClr val="000000"/>
                </a:solidFill>
                <a:effectLst/>
                <a:latin typeface="Times New Roman" panose="02020603050405020304" pitchFamily="18" charset="0"/>
              </a:rPr>
              <a:t>if</a:t>
            </a:r>
            <a:r>
              <a:rPr lang="en-GB" b="0" i="0" dirty="0">
                <a:solidFill>
                  <a:srgbClr val="000000"/>
                </a:solidFill>
                <a:effectLst/>
                <a:latin typeface="Times New Roman" panose="02020603050405020304" pitchFamily="18" charset="0"/>
              </a:rPr>
              <a:t> the presence of such a juror was </a:t>
            </a:r>
            <a:r>
              <a:rPr lang="en-GB" b="1" i="0" dirty="0">
                <a:solidFill>
                  <a:srgbClr val="000000"/>
                </a:solidFill>
                <a:effectLst/>
                <a:latin typeface="Times New Roman" panose="02020603050405020304" pitchFamily="18" charset="0"/>
              </a:rPr>
              <a:t>perceived</a:t>
            </a:r>
            <a:r>
              <a:rPr lang="en-GB" b="0" i="0" dirty="0">
                <a:solidFill>
                  <a:srgbClr val="000000"/>
                </a:solidFill>
                <a:effectLst/>
                <a:latin typeface="Times New Roman" panose="02020603050405020304" pitchFamily="18" charset="0"/>
              </a:rPr>
              <a:t> to give the appearance of bias, the defendant’s conviction would be quashed.</a:t>
            </a:r>
          </a:p>
          <a:p>
            <a:endParaRPr lang="en-GB" dirty="0"/>
          </a:p>
        </p:txBody>
      </p:sp>
      <p:sp>
        <p:nvSpPr>
          <p:cNvPr id="4" name="Slide Number Placeholder 3"/>
          <p:cNvSpPr>
            <a:spLocks noGrp="1"/>
          </p:cNvSpPr>
          <p:nvPr>
            <p:ph type="sldNum" sz="quarter" idx="5"/>
          </p:nvPr>
        </p:nvSpPr>
        <p:spPr/>
        <p:txBody>
          <a:bodyPr/>
          <a:lstStyle/>
          <a:p>
            <a:fld id="{6FE4F11D-595C-4C2C-953B-D71D68DFD989}" type="slidenum">
              <a:rPr lang="en-GB" smtClean="0"/>
              <a:pPr/>
              <a:t>16</a:t>
            </a:fld>
            <a:endParaRPr lang="en-GB"/>
          </a:p>
        </p:txBody>
      </p:sp>
    </p:spTree>
    <p:extLst>
      <p:ext uri="{BB962C8B-B14F-4D97-AF65-F5344CB8AC3E}">
        <p14:creationId xmlns:p14="http://schemas.microsoft.com/office/powerpoint/2010/main" val="77435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8C80A-B3BD-42CD-8CFF-64D757F478FA}" type="slidenum">
              <a:rPr lang="en-GB" smtClean="0"/>
              <a:pPr/>
              <a:t>‹#›</a:t>
            </a:fld>
            <a:endParaRPr lang="en-GB"/>
          </a:p>
        </p:txBody>
      </p:sp>
    </p:spTree>
    <p:extLst>
      <p:ext uri="{BB962C8B-B14F-4D97-AF65-F5344CB8AC3E}">
        <p14:creationId xmlns:p14="http://schemas.microsoft.com/office/powerpoint/2010/main" val="37953981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CF9EE9-D81C-4F79-B564-34001B3D727E}" type="slidenum">
              <a:rPr lang="en-GB" smtClean="0"/>
              <a:pPr/>
              <a:t>‹#›</a:t>
            </a:fld>
            <a:endParaRPr lang="en-GB"/>
          </a:p>
        </p:txBody>
      </p:sp>
    </p:spTree>
    <p:extLst>
      <p:ext uri="{BB962C8B-B14F-4D97-AF65-F5344CB8AC3E}">
        <p14:creationId xmlns:p14="http://schemas.microsoft.com/office/powerpoint/2010/main" val="36016502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87EF99-9571-4C2D-B3F3-FF2CD5F8CBBA}" type="slidenum">
              <a:rPr lang="en-GB" smtClean="0"/>
              <a:pPr/>
              <a:t>‹#›</a:t>
            </a:fld>
            <a:endParaRPr lang="en-GB"/>
          </a:p>
        </p:txBody>
      </p:sp>
    </p:spTree>
    <p:extLst>
      <p:ext uri="{BB962C8B-B14F-4D97-AF65-F5344CB8AC3E}">
        <p14:creationId xmlns:p14="http://schemas.microsoft.com/office/powerpoint/2010/main" val="33607967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B784B0-A408-4A33-9317-1B82D0C19BDC}" type="slidenum">
              <a:rPr lang="en-GB" smtClean="0"/>
              <a:pPr/>
              <a:t>‹#›</a:t>
            </a:fld>
            <a:endParaRPr lang="en-GB"/>
          </a:p>
        </p:txBody>
      </p:sp>
    </p:spTree>
    <p:extLst>
      <p:ext uri="{BB962C8B-B14F-4D97-AF65-F5344CB8AC3E}">
        <p14:creationId xmlns:p14="http://schemas.microsoft.com/office/powerpoint/2010/main" val="42390001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79338C-9B8F-4234-B1FA-5D5887CCFCC4}" type="slidenum">
              <a:rPr lang="en-GB" smtClean="0"/>
              <a:pPr/>
              <a:t>‹#›</a:t>
            </a:fld>
            <a:endParaRPr lang="en-GB"/>
          </a:p>
        </p:txBody>
      </p:sp>
    </p:spTree>
    <p:extLst>
      <p:ext uri="{BB962C8B-B14F-4D97-AF65-F5344CB8AC3E}">
        <p14:creationId xmlns:p14="http://schemas.microsoft.com/office/powerpoint/2010/main" val="9652169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82F98F-156B-45FF-BCF5-717624D7B3C1}" type="slidenum">
              <a:rPr lang="en-GB" smtClean="0"/>
              <a:pPr/>
              <a:t>‹#›</a:t>
            </a:fld>
            <a:endParaRPr lang="en-GB"/>
          </a:p>
        </p:txBody>
      </p:sp>
    </p:spTree>
    <p:extLst>
      <p:ext uri="{BB962C8B-B14F-4D97-AF65-F5344CB8AC3E}">
        <p14:creationId xmlns:p14="http://schemas.microsoft.com/office/powerpoint/2010/main" val="21930002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56E9F9-A818-4F8E-A44E-40766FBB8572}" type="slidenum">
              <a:rPr lang="en-GB" smtClean="0"/>
              <a:pPr/>
              <a:t>‹#›</a:t>
            </a:fld>
            <a:endParaRPr lang="en-GB"/>
          </a:p>
        </p:txBody>
      </p:sp>
    </p:spTree>
    <p:extLst>
      <p:ext uri="{BB962C8B-B14F-4D97-AF65-F5344CB8AC3E}">
        <p14:creationId xmlns:p14="http://schemas.microsoft.com/office/powerpoint/2010/main" val="7243631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52ED73-9608-46BE-BF10-6DB395C097A2}" type="slidenum">
              <a:rPr lang="en-GB" smtClean="0"/>
              <a:pPr/>
              <a:t>‹#›</a:t>
            </a:fld>
            <a:endParaRPr lang="en-GB"/>
          </a:p>
        </p:txBody>
      </p:sp>
    </p:spTree>
    <p:extLst>
      <p:ext uri="{BB962C8B-B14F-4D97-AF65-F5344CB8AC3E}">
        <p14:creationId xmlns:p14="http://schemas.microsoft.com/office/powerpoint/2010/main" val="20981532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D526B5-0A96-4925-B8E0-1E7D0EE5932B}" type="slidenum">
              <a:rPr lang="en-GB" smtClean="0"/>
              <a:pPr/>
              <a:t>‹#›</a:t>
            </a:fld>
            <a:endParaRPr lang="en-GB"/>
          </a:p>
        </p:txBody>
      </p:sp>
    </p:spTree>
    <p:extLst>
      <p:ext uri="{BB962C8B-B14F-4D97-AF65-F5344CB8AC3E}">
        <p14:creationId xmlns:p14="http://schemas.microsoft.com/office/powerpoint/2010/main" val="37226053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244F-72A8-4811-B4FE-346189922786}" type="slidenum">
              <a:rPr lang="en-GB" smtClean="0"/>
              <a:pPr/>
              <a:t>‹#›</a:t>
            </a:fld>
            <a:endParaRPr lang="en-GB"/>
          </a:p>
        </p:txBody>
      </p:sp>
    </p:spTree>
    <p:extLst>
      <p:ext uri="{BB962C8B-B14F-4D97-AF65-F5344CB8AC3E}">
        <p14:creationId xmlns:p14="http://schemas.microsoft.com/office/powerpoint/2010/main" val="10572229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244F-72A8-4811-B4FE-346189922786}"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691716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244F-72A8-4811-B4FE-346189922786}" type="slidenum">
              <a:rPr lang="en-GB" smtClean="0"/>
              <a:pPr/>
              <a:t>‹#›</a:t>
            </a:fld>
            <a:endParaRPr lang="en-GB"/>
          </a:p>
        </p:txBody>
      </p:sp>
    </p:spTree>
    <p:extLst>
      <p:ext uri="{BB962C8B-B14F-4D97-AF65-F5344CB8AC3E}">
        <p14:creationId xmlns:p14="http://schemas.microsoft.com/office/powerpoint/2010/main" val="25019656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244F-72A8-4811-B4FE-346189922786}"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988623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244F-72A8-4811-B4FE-346189922786}" type="slidenum">
              <a:rPr lang="en-GB" smtClean="0"/>
              <a:pPr/>
              <a:t>‹#›</a:t>
            </a:fld>
            <a:endParaRPr lang="en-GB"/>
          </a:p>
        </p:txBody>
      </p:sp>
    </p:spTree>
    <p:extLst>
      <p:ext uri="{BB962C8B-B14F-4D97-AF65-F5344CB8AC3E}">
        <p14:creationId xmlns:p14="http://schemas.microsoft.com/office/powerpoint/2010/main" val="20408921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098C0A-2063-4FCC-9EC0-A9E7B0B64A9D}" type="slidenum">
              <a:rPr lang="en-GB" smtClean="0"/>
              <a:pPr/>
              <a:t>‹#›</a:t>
            </a:fld>
            <a:endParaRPr lang="en-GB"/>
          </a:p>
        </p:txBody>
      </p:sp>
    </p:spTree>
    <p:extLst>
      <p:ext uri="{BB962C8B-B14F-4D97-AF65-F5344CB8AC3E}">
        <p14:creationId xmlns:p14="http://schemas.microsoft.com/office/powerpoint/2010/main" val="41556083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97A90D-86CD-43EC-AF4B-B45DE8D514C5}" type="slidenum">
              <a:rPr lang="en-GB" smtClean="0"/>
              <a:pPr/>
              <a:t>‹#›</a:t>
            </a:fld>
            <a:endParaRPr lang="en-GB"/>
          </a:p>
        </p:txBody>
      </p:sp>
    </p:spTree>
    <p:extLst>
      <p:ext uri="{BB962C8B-B14F-4D97-AF65-F5344CB8AC3E}">
        <p14:creationId xmlns:p14="http://schemas.microsoft.com/office/powerpoint/2010/main" val="21360187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098D244F-72A8-4811-B4FE-346189922786}" type="slidenum">
              <a:rPr lang="en-GB" smtClean="0"/>
              <a:pPr/>
              <a:t>‹#›</a:t>
            </a:fld>
            <a:endParaRPr lang="en-GB"/>
          </a:p>
        </p:txBody>
      </p:sp>
    </p:spTree>
    <p:extLst>
      <p:ext uri="{BB962C8B-B14F-4D97-AF65-F5344CB8AC3E}">
        <p14:creationId xmlns:p14="http://schemas.microsoft.com/office/powerpoint/2010/main" val="1607691986"/>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Lst>
  <mc:AlternateContent xmlns:mc="http://schemas.openxmlformats.org/markup-compatibility/2006" xmlns:p14="http://schemas.microsoft.com/office/powerpoint/2010/main">
    <mc:Choice Requires="p14">
      <p:transition p14:dur="10"/>
    </mc:Choice>
    <mc:Fallback xmlns="">
      <p:transition/>
    </mc:Fallback>
  </mc:AlternateConten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judiciary.uk/about-the-judiciary/who-are-the-judiciary/"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gov.uk/government/publications/become-a-magistrate-application-form-guidance-note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bbc.co.uk/news/uk-22550323"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F1DA33F-4335-4D03-9348-776BC15A5DD6}"/>
              </a:ext>
            </a:extLst>
          </p:cNvPr>
          <p:cNvPicPr>
            <a:picLocks noChangeAspect="1"/>
          </p:cNvPicPr>
          <p:nvPr/>
        </p:nvPicPr>
        <p:blipFill rotWithShape="1">
          <a:blip r:embed="rId2">
            <a:duotone>
              <a:prstClr val="black"/>
              <a:prstClr val="white"/>
            </a:duotone>
          </a:blip>
          <a:srcRect l="25729" r="22694" b="-2"/>
          <a:stretch/>
        </p:blipFill>
        <p:spPr>
          <a:xfrm>
            <a:off x="3842657" y="-1"/>
            <a:ext cx="529896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5" name="Title 4">
            <a:extLst>
              <a:ext uri="{FF2B5EF4-FFF2-40B4-BE49-F238E27FC236}">
                <a16:creationId xmlns:a16="http://schemas.microsoft.com/office/drawing/2014/main" id="{B6F80879-DB5D-41CD-A84F-D4B17C7A6ED3}"/>
              </a:ext>
            </a:extLst>
          </p:cNvPr>
          <p:cNvSpPr>
            <a:spLocks noGrp="1"/>
          </p:cNvSpPr>
          <p:nvPr>
            <p:ph type="ctrTitle"/>
          </p:nvPr>
        </p:nvSpPr>
        <p:spPr>
          <a:xfrm>
            <a:off x="501649" y="1678666"/>
            <a:ext cx="3842636" cy="2369093"/>
          </a:xfrm>
        </p:spPr>
        <p:txBody>
          <a:bodyPr>
            <a:normAutofit/>
          </a:bodyPr>
          <a:lstStyle/>
          <a:p>
            <a:r>
              <a:rPr lang="en-US" sz="4200"/>
              <a:t>Legal process</a:t>
            </a:r>
            <a:endParaRPr lang="en-GB" sz="4200"/>
          </a:p>
        </p:txBody>
      </p:sp>
      <p:sp>
        <p:nvSpPr>
          <p:cNvPr id="6" name="Subtitle 5">
            <a:extLst>
              <a:ext uri="{FF2B5EF4-FFF2-40B4-BE49-F238E27FC236}">
                <a16:creationId xmlns:a16="http://schemas.microsoft.com/office/drawing/2014/main" id="{25FB876B-B087-4351-A179-853219DACF05}"/>
              </a:ext>
            </a:extLst>
          </p:cNvPr>
          <p:cNvSpPr>
            <a:spLocks noGrp="1"/>
          </p:cNvSpPr>
          <p:nvPr>
            <p:ph type="subTitle" idx="1"/>
          </p:nvPr>
        </p:nvSpPr>
        <p:spPr>
          <a:xfrm>
            <a:off x="508001" y="4050831"/>
            <a:ext cx="3834913" cy="1096901"/>
          </a:xfrm>
        </p:spPr>
        <p:txBody>
          <a:bodyPr>
            <a:normAutofit/>
          </a:bodyPr>
          <a:lstStyle/>
          <a:p>
            <a:r>
              <a:rPr lang="en-US" sz="1400" b="1" dirty="0">
                <a:solidFill>
                  <a:schemeClr val="tx1"/>
                </a:solidFill>
              </a:rPr>
              <a:t>Personnel of the Legal system 2</a:t>
            </a:r>
            <a:endParaRPr lang="en-GB" sz="1400" b="1" dirty="0">
              <a:solidFill>
                <a:schemeClr val="tx1"/>
              </a:solidFill>
            </a:endParaRPr>
          </a:p>
        </p:txBody>
      </p:sp>
      <p:cxnSp>
        <p:nvCxnSpPr>
          <p:cNvPr id="12" name="Straight Connector 11">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28259" y="0"/>
            <a:ext cx="9144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81413"/>
            <a:ext cx="357266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DC18B826-3BDE-448B-B705-025D7742E8DC}"/>
              </a:ext>
            </a:extLst>
          </p:cNvPr>
          <p:cNvSpPr>
            <a:spLocks noGrp="1"/>
          </p:cNvSpPr>
          <p:nvPr>
            <p:ph type="sldNum" sz="quarter" idx="12"/>
          </p:nvPr>
        </p:nvSpPr>
        <p:spPr>
          <a:xfrm>
            <a:off x="6442997" y="6041362"/>
            <a:ext cx="512504" cy="365125"/>
          </a:xfrm>
        </p:spPr>
        <p:txBody>
          <a:bodyPr>
            <a:normAutofit/>
          </a:bodyPr>
          <a:lstStyle/>
          <a:p>
            <a:pPr>
              <a:spcAft>
                <a:spcPts val="600"/>
              </a:spcAft>
            </a:pPr>
            <a:fld id="{4ACF9EE9-D81C-4F79-B564-34001B3D727E}" type="slidenum">
              <a:rPr lang="en-GB">
                <a:solidFill>
                  <a:srgbClr val="FFFFFF"/>
                </a:solidFill>
              </a:rPr>
              <a:pPr>
                <a:spcAft>
                  <a:spcPts val="600"/>
                </a:spcAft>
              </a:pPr>
              <a:t>1</a:t>
            </a:fld>
            <a:endParaRPr lang="en-GB">
              <a:solidFill>
                <a:srgbClr val="FFFFFF"/>
              </a:solidFill>
            </a:endParaRPr>
          </a:p>
        </p:txBody>
      </p:sp>
      <p:sp>
        <p:nvSpPr>
          <p:cNvPr id="22"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501919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9" y="609600"/>
            <a:ext cx="7648121" cy="1099457"/>
          </a:xfrm>
        </p:spPr>
        <p:txBody>
          <a:bodyPr>
            <a:normAutofit/>
          </a:bodyPr>
          <a:lstStyle/>
          <a:p>
            <a:r>
              <a:rPr lang="en-GB"/>
              <a:t>Personnel of the Legal System</a:t>
            </a:r>
          </a:p>
        </p:txBody>
      </p:sp>
      <p:sp>
        <p:nvSpPr>
          <p:cNvPr id="30" name="Isosceles Triangle 29">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a:xfrm>
            <a:off x="7420899" y="6182876"/>
            <a:ext cx="512504" cy="365125"/>
          </a:xfrm>
        </p:spPr>
        <p:txBody>
          <a:bodyPr>
            <a:normAutofit/>
          </a:bodyPr>
          <a:lstStyle/>
          <a:p>
            <a:pPr>
              <a:spcAft>
                <a:spcPts val="600"/>
              </a:spcAft>
            </a:pPr>
            <a:fld id="{4ACF9EE9-D81C-4F79-B564-34001B3D727E}" type="slidenum">
              <a:rPr lang="en-GB"/>
              <a:pPr>
                <a:spcAft>
                  <a:spcPts val="600"/>
                </a:spcAft>
              </a:pPr>
              <a:t>2</a:t>
            </a:fld>
            <a:endParaRPr lang="en-GB"/>
          </a:p>
        </p:txBody>
      </p:sp>
      <p:sp>
        <p:nvSpPr>
          <p:cNvPr id="32" name="Isosceles Triangle 31">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6" name="Content Placeholder 2">
            <a:extLst>
              <a:ext uri="{FF2B5EF4-FFF2-40B4-BE49-F238E27FC236}">
                <a16:creationId xmlns:a16="http://schemas.microsoft.com/office/drawing/2014/main" id="{02B1E5E8-0BC2-4260-9F9F-03F6A5665B36}"/>
              </a:ext>
            </a:extLst>
          </p:cNvPr>
          <p:cNvGraphicFramePr>
            <a:graphicFrameLocks noGrp="1"/>
          </p:cNvGraphicFramePr>
          <p:nvPr>
            <p:ph idx="1"/>
            <p:extLst>
              <p:ext uri="{D42A27DB-BD31-4B8C-83A1-F6EECF244321}">
                <p14:modId xmlns:p14="http://schemas.microsoft.com/office/powerpoint/2010/main" val="4002869119"/>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9360" y="1382486"/>
            <a:ext cx="2660686" cy="4093028"/>
          </a:xfrm>
        </p:spPr>
        <p:txBody>
          <a:bodyPr anchor="ctr">
            <a:normAutofit/>
          </a:bodyPr>
          <a:lstStyle/>
          <a:p>
            <a:r>
              <a:rPr lang="en-GB" sz="3800"/>
              <a:t>Personnel of the Legal System</a:t>
            </a:r>
          </a:p>
        </p:txBody>
      </p:sp>
      <p:grpSp>
        <p:nvGrpSpPr>
          <p:cNvPr id="12" name="Group 1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13" name="Straight Connector 1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p:cNvSpPr>
            <a:spLocks noGrp="1"/>
          </p:cNvSpPr>
          <p:nvPr>
            <p:ph type="sldNum" sz="quarter" idx="12"/>
          </p:nvPr>
        </p:nvSpPr>
        <p:spPr>
          <a:xfrm>
            <a:off x="7896817" y="6041362"/>
            <a:ext cx="512504" cy="365125"/>
          </a:xfrm>
        </p:spPr>
        <p:txBody>
          <a:bodyPr>
            <a:normAutofit/>
          </a:bodyPr>
          <a:lstStyle/>
          <a:p>
            <a:pPr>
              <a:spcAft>
                <a:spcPts val="600"/>
              </a:spcAft>
            </a:pPr>
            <a:fld id="{4ACF9EE9-D81C-4F79-B564-34001B3D727E}" type="slidenum">
              <a:rPr lang="en-GB">
                <a:solidFill>
                  <a:srgbClr val="FFFFFF"/>
                </a:solidFill>
              </a:rPr>
              <a:pPr>
                <a:spcAft>
                  <a:spcPts val="600"/>
                </a:spcAft>
              </a:pPr>
              <a:t>3</a:t>
            </a:fld>
            <a:endParaRPr lang="en-GB">
              <a:solidFill>
                <a:srgbClr val="FFFFFF"/>
              </a:solidFill>
            </a:endParaRPr>
          </a:p>
        </p:txBody>
      </p:sp>
      <p:graphicFrame>
        <p:nvGraphicFramePr>
          <p:cNvPr id="6" name="Content Placeholder 2">
            <a:extLst>
              <a:ext uri="{FF2B5EF4-FFF2-40B4-BE49-F238E27FC236}">
                <a16:creationId xmlns:a16="http://schemas.microsoft.com/office/drawing/2014/main" id="{8379275B-6930-40A0-9CD6-980D2EC5B54C}"/>
              </a:ext>
            </a:extLst>
          </p:cNvPr>
          <p:cNvGraphicFramePr>
            <a:graphicFrameLocks noGrp="1"/>
          </p:cNvGraphicFramePr>
          <p:nvPr>
            <p:ph idx="1"/>
            <p:extLst>
              <p:ext uri="{D42A27DB-BD31-4B8C-83A1-F6EECF244321}">
                <p14:modId xmlns:p14="http://schemas.microsoft.com/office/powerpoint/2010/main" val="1226917430"/>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9360" y="1382486"/>
            <a:ext cx="2660686" cy="4093028"/>
          </a:xfrm>
        </p:spPr>
        <p:txBody>
          <a:bodyPr anchor="ctr">
            <a:normAutofit/>
          </a:bodyPr>
          <a:lstStyle/>
          <a:p>
            <a:r>
              <a:rPr lang="en-GB" sz="3800"/>
              <a:t>Personnel of the Legal System</a:t>
            </a:r>
          </a:p>
        </p:txBody>
      </p:sp>
      <p:grpSp>
        <p:nvGrpSpPr>
          <p:cNvPr id="12" name="Group 1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13" name="Straight Connector 1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p:cNvSpPr>
            <a:spLocks noGrp="1"/>
          </p:cNvSpPr>
          <p:nvPr>
            <p:ph type="sldNum" sz="quarter" idx="12"/>
          </p:nvPr>
        </p:nvSpPr>
        <p:spPr>
          <a:xfrm>
            <a:off x="7896817" y="6041362"/>
            <a:ext cx="512504" cy="365125"/>
          </a:xfrm>
        </p:spPr>
        <p:txBody>
          <a:bodyPr>
            <a:normAutofit/>
          </a:bodyPr>
          <a:lstStyle/>
          <a:p>
            <a:pPr>
              <a:spcAft>
                <a:spcPts val="600"/>
              </a:spcAft>
            </a:pPr>
            <a:fld id="{4ACF9EE9-D81C-4F79-B564-34001B3D727E}" type="slidenum">
              <a:rPr lang="en-GB">
                <a:solidFill>
                  <a:srgbClr val="FFFFFF"/>
                </a:solidFill>
              </a:rPr>
              <a:pPr>
                <a:spcAft>
                  <a:spcPts val="600"/>
                </a:spcAft>
              </a:pPr>
              <a:t>4</a:t>
            </a:fld>
            <a:endParaRPr lang="en-GB">
              <a:solidFill>
                <a:srgbClr val="FFFFFF"/>
              </a:solidFill>
            </a:endParaRPr>
          </a:p>
        </p:txBody>
      </p:sp>
      <p:graphicFrame>
        <p:nvGraphicFramePr>
          <p:cNvPr id="6" name="Content Placeholder 2">
            <a:extLst>
              <a:ext uri="{FF2B5EF4-FFF2-40B4-BE49-F238E27FC236}">
                <a16:creationId xmlns:a16="http://schemas.microsoft.com/office/drawing/2014/main" id="{56789AD6-F104-48E0-8D79-5898140BB03E}"/>
              </a:ext>
            </a:extLst>
          </p:cNvPr>
          <p:cNvGraphicFramePr>
            <a:graphicFrameLocks noGrp="1"/>
          </p:cNvGraphicFramePr>
          <p:nvPr>
            <p:ph idx="1"/>
            <p:extLst>
              <p:ext uri="{D42A27DB-BD31-4B8C-83A1-F6EECF244321}">
                <p14:modId xmlns:p14="http://schemas.microsoft.com/office/powerpoint/2010/main" val="1675132215"/>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8000" y="1253067"/>
            <a:ext cx="4616450" cy="4351866"/>
          </a:xfrm>
        </p:spPr>
        <p:txBody>
          <a:bodyPr anchor="ctr">
            <a:normAutofit/>
          </a:bodyPr>
          <a:lstStyle/>
          <a:p>
            <a:pPr>
              <a:lnSpc>
                <a:spcPct val="90000"/>
              </a:lnSpc>
            </a:pPr>
            <a:r>
              <a:rPr lang="en-GB" sz="1500"/>
              <a:t>As a  common law legal system, the judges of the ELS are selected from the legal profession (barristers and solicitors)</a:t>
            </a:r>
          </a:p>
          <a:p>
            <a:pPr>
              <a:lnSpc>
                <a:spcPct val="90000"/>
              </a:lnSpc>
            </a:pPr>
            <a:r>
              <a:rPr lang="en-GB" sz="1500"/>
              <a:t>Only since the </a:t>
            </a:r>
            <a:r>
              <a:rPr lang="en-GB" sz="1500" i="1"/>
              <a:t>Courts Act 1971</a:t>
            </a:r>
            <a:r>
              <a:rPr lang="en-GB" sz="1500"/>
              <a:t> have solicitors been able to be appointed as judges</a:t>
            </a:r>
          </a:p>
          <a:p>
            <a:pPr>
              <a:lnSpc>
                <a:spcPct val="90000"/>
              </a:lnSpc>
            </a:pPr>
            <a:r>
              <a:rPr lang="en-GB" sz="1500"/>
              <a:t>Before the </a:t>
            </a:r>
            <a:r>
              <a:rPr lang="en-GB" sz="1500" i="1"/>
              <a:t>Courts and Legal Services Act 1990</a:t>
            </a:r>
            <a:r>
              <a:rPr lang="en-GB" sz="1500"/>
              <a:t> solicitors could not be appointed to the High Court nor sit in the Court of Appeal or House of Lords</a:t>
            </a:r>
          </a:p>
          <a:p>
            <a:pPr>
              <a:lnSpc>
                <a:spcPct val="90000"/>
              </a:lnSpc>
            </a:pPr>
            <a:r>
              <a:rPr lang="en-GB" sz="1500"/>
              <a:t>In civil law legal systems (e.g. found in France, Germany, Italy and Spain) judges form an entirely separate profession to that of lawyers</a:t>
            </a:r>
          </a:p>
          <a:p>
            <a:pPr>
              <a:lnSpc>
                <a:spcPct val="90000"/>
              </a:lnSpc>
            </a:pPr>
            <a:r>
              <a:rPr lang="en-GB" sz="1500"/>
              <a:t>They are not recruited from the legal profession</a:t>
            </a:r>
          </a:p>
          <a:p>
            <a:pPr>
              <a:lnSpc>
                <a:spcPct val="90000"/>
              </a:lnSpc>
            </a:pPr>
            <a:r>
              <a:rPr lang="en-GB" sz="1500"/>
              <a:t>Judges are civil servants and join the judiciary upon graduating from law school</a:t>
            </a:r>
          </a:p>
          <a:p>
            <a:pPr>
              <a:lnSpc>
                <a:spcPct val="90000"/>
              </a:lnSpc>
            </a:pPr>
            <a:endParaRPr lang="en-GB" sz="1500"/>
          </a:p>
        </p:txBody>
      </p:sp>
      <p:sp>
        <p:nvSpPr>
          <p:cNvPr id="11" name="Rectangle 10">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3" name="Straight Connector 12">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a:xfrm>
            <a:off x="6442997" y="6041362"/>
            <a:ext cx="512504" cy="365125"/>
          </a:xfrm>
        </p:spPr>
        <p:txBody>
          <a:bodyPr>
            <a:normAutofit/>
          </a:bodyPr>
          <a:lstStyle/>
          <a:p>
            <a:pPr>
              <a:spcAft>
                <a:spcPts val="600"/>
              </a:spcAft>
            </a:pPr>
            <a:fld id="{4ACF9EE9-D81C-4F79-B564-34001B3D727E}" type="slidenum">
              <a:rPr lang="en-GB" smtClean="0"/>
              <a:pPr>
                <a:spcAft>
                  <a:spcPts val="600"/>
                </a:spcAft>
              </a:pPr>
              <a:t>5</a:t>
            </a:fld>
            <a:endParaRPr lang="en-GB"/>
          </a:p>
        </p:txBody>
      </p:sp>
      <p:sp>
        <p:nvSpPr>
          <p:cNvPr id="23"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72243" y="1253067"/>
            <a:ext cx="2528807" cy="4351866"/>
          </a:xfrm>
        </p:spPr>
        <p:txBody>
          <a:bodyPr anchor="ctr">
            <a:normAutofit/>
          </a:bodyPr>
          <a:lstStyle/>
          <a:p>
            <a:r>
              <a:rPr lang="en-GB">
                <a:solidFill>
                  <a:schemeClr val="bg1"/>
                </a:solidFill>
              </a:rPr>
              <a:t>Judges</a:t>
            </a: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962" y="1179151"/>
            <a:ext cx="2475485" cy="4463889"/>
          </a:xfrm>
        </p:spPr>
        <p:txBody>
          <a:bodyPr anchor="ctr">
            <a:normAutofit/>
          </a:bodyPr>
          <a:lstStyle/>
          <a:p>
            <a:r>
              <a:rPr lang="en-GB" dirty="0"/>
              <a:t>Judges</a:t>
            </a:r>
          </a:p>
        </p:txBody>
      </p:sp>
      <p:sp>
        <p:nvSpPr>
          <p:cNvPr id="11" name="Isosceles Triangle 10">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336549"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3" name="Straight Connector 12">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2502"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4188" y="1109145"/>
            <a:ext cx="4755762" cy="4603900"/>
          </a:xfrm>
        </p:spPr>
        <p:txBody>
          <a:bodyPr anchor="ctr">
            <a:normAutofit/>
          </a:bodyPr>
          <a:lstStyle/>
          <a:p>
            <a:pPr>
              <a:lnSpc>
                <a:spcPct val="90000"/>
              </a:lnSpc>
            </a:pPr>
            <a:r>
              <a:rPr lang="en-GB"/>
              <a:t>Lord Judge speaking in 2008 states:</a:t>
            </a:r>
          </a:p>
          <a:p>
            <a:pPr>
              <a:lnSpc>
                <a:spcPct val="90000"/>
              </a:lnSpc>
            </a:pPr>
            <a:r>
              <a:rPr lang="en-GB"/>
              <a:t>“</a:t>
            </a:r>
            <a:r>
              <a:rPr lang="en-GB" i="1"/>
              <a:t>To do right to all manner of people after the laws and usages of this realm without fear or favour, affection or ill-will”</a:t>
            </a:r>
          </a:p>
          <a:p>
            <a:pPr>
              <a:lnSpc>
                <a:spcPct val="90000"/>
              </a:lnSpc>
            </a:pPr>
            <a:r>
              <a:rPr lang="en-GB" i="1"/>
              <a:t>“He or she must of course know the law, and know how to apply it, but the judge must also be wise to the ways of the world. The judge must have the ability to make decisions.”</a:t>
            </a:r>
          </a:p>
          <a:p>
            <a:pPr>
              <a:lnSpc>
                <a:spcPct val="90000"/>
              </a:lnSpc>
            </a:pPr>
            <a:r>
              <a:rPr lang="en-GB" i="1"/>
              <a:t>Judges must have moral courage to make decisions that will be unpopular with the politicians and the media and the public.</a:t>
            </a:r>
          </a:p>
          <a:p>
            <a:pPr>
              <a:lnSpc>
                <a:spcPct val="90000"/>
              </a:lnSpc>
            </a:pPr>
            <a:r>
              <a:rPr lang="en-GB" i="1"/>
              <a:t>Defend the right to equal treatment before the law” </a:t>
            </a:r>
            <a:endParaRPr lang="en-GB"/>
          </a:p>
        </p:txBody>
      </p:sp>
      <p:sp>
        <p:nvSpPr>
          <p:cNvPr id="15" name="Isosceles Triangle 14">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523104" y="0"/>
            <a:ext cx="631947"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a:xfrm>
            <a:off x="6442997" y="6041362"/>
            <a:ext cx="512504" cy="365125"/>
          </a:xfrm>
        </p:spPr>
        <p:txBody>
          <a:bodyPr>
            <a:normAutofit/>
          </a:bodyPr>
          <a:lstStyle/>
          <a:p>
            <a:pPr>
              <a:spcAft>
                <a:spcPts val="600"/>
              </a:spcAft>
            </a:pPr>
            <a:fld id="{4ACF9EE9-D81C-4F79-B564-34001B3D727E}" type="slidenum">
              <a:rPr lang="en-GB" smtClean="0"/>
              <a:pPr>
                <a:spcAft>
                  <a:spcPts val="600"/>
                </a:spcAft>
              </a:pPr>
              <a:t>6</a:t>
            </a:fld>
            <a:endParaRPr lang="en-GB"/>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8000" y="1253067"/>
            <a:ext cx="4616450" cy="4351866"/>
          </a:xfrm>
        </p:spPr>
        <p:txBody>
          <a:bodyPr anchor="ctr">
            <a:normAutofit/>
          </a:bodyPr>
          <a:lstStyle/>
          <a:p>
            <a:r>
              <a:rPr lang="en-GB" dirty="0"/>
              <a:t>Changes to the role of the Lord Chancellor</a:t>
            </a:r>
          </a:p>
          <a:p>
            <a:endParaRPr lang="en-GB" dirty="0"/>
          </a:p>
          <a:p>
            <a:r>
              <a:rPr lang="en-GB" dirty="0"/>
              <a:t>No longer head of the judiciary that is now the Lord Chief Justice</a:t>
            </a:r>
          </a:p>
          <a:p>
            <a:r>
              <a:rPr lang="en-GB" dirty="0"/>
              <a:t>Still responsible for the operation of the courts system</a:t>
            </a:r>
          </a:p>
          <a:p>
            <a:r>
              <a:rPr lang="en-GB" dirty="0"/>
              <a:t>Member of the cabinet</a:t>
            </a:r>
          </a:p>
          <a:p>
            <a:r>
              <a:rPr lang="en-GB" dirty="0"/>
              <a:t>Can be appointed from either house. </a:t>
            </a:r>
          </a:p>
          <a:p>
            <a:r>
              <a:rPr lang="en-GB" dirty="0"/>
              <a:t>Independence of the judiciary S23 established the Supreme court </a:t>
            </a:r>
          </a:p>
        </p:txBody>
      </p:sp>
      <p:sp>
        <p:nvSpPr>
          <p:cNvPr id="11" name="Rectangle 10">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3" name="Straight Connector 12">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a:xfrm>
            <a:off x="6442997" y="6041362"/>
            <a:ext cx="512504" cy="365125"/>
          </a:xfrm>
        </p:spPr>
        <p:txBody>
          <a:bodyPr>
            <a:normAutofit/>
          </a:bodyPr>
          <a:lstStyle/>
          <a:p>
            <a:pPr>
              <a:spcAft>
                <a:spcPts val="600"/>
              </a:spcAft>
            </a:pPr>
            <a:fld id="{4ACF9EE9-D81C-4F79-B564-34001B3D727E}" type="slidenum">
              <a:rPr lang="en-GB" smtClean="0"/>
              <a:pPr>
                <a:spcAft>
                  <a:spcPts val="600"/>
                </a:spcAft>
              </a:pPr>
              <a:t>7</a:t>
            </a:fld>
            <a:endParaRPr lang="en-GB"/>
          </a:p>
        </p:txBody>
      </p:sp>
      <p:sp>
        <p:nvSpPr>
          <p:cNvPr id="23"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72243" y="1253067"/>
            <a:ext cx="2528807" cy="4351866"/>
          </a:xfrm>
        </p:spPr>
        <p:txBody>
          <a:bodyPr anchor="ctr">
            <a:normAutofit/>
          </a:bodyPr>
          <a:lstStyle/>
          <a:p>
            <a:r>
              <a:rPr lang="en-GB" sz="2800" dirty="0">
                <a:solidFill>
                  <a:schemeClr val="bg1"/>
                </a:solidFill>
              </a:rPr>
              <a:t>Constitutional Reform Act 2005 </a:t>
            </a:r>
          </a:p>
        </p:txBody>
      </p:sp>
    </p:spTree>
    <p:extLst>
      <p:ext uri="{BB962C8B-B14F-4D97-AF65-F5344CB8AC3E}">
        <p14:creationId xmlns:p14="http://schemas.microsoft.com/office/powerpoint/2010/main" val="3372357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3FE7B-7DD9-45A2-9573-2830F9391858}"/>
              </a:ext>
            </a:extLst>
          </p:cNvPr>
          <p:cNvSpPr>
            <a:spLocks noGrp="1"/>
          </p:cNvSpPr>
          <p:nvPr>
            <p:ph type="title"/>
          </p:nvPr>
        </p:nvSpPr>
        <p:spPr/>
        <p:txBody>
          <a:bodyPr/>
          <a:lstStyle/>
          <a:p>
            <a:r>
              <a:rPr lang="en-US" dirty="0"/>
              <a:t>Judges Salaries</a:t>
            </a:r>
            <a:endParaRPr lang="en-GB" dirty="0"/>
          </a:p>
        </p:txBody>
      </p:sp>
      <p:graphicFrame>
        <p:nvGraphicFramePr>
          <p:cNvPr id="5" name="Table 5">
            <a:extLst>
              <a:ext uri="{FF2B5EF4-FFF2-40B4-BE49-F238E27FC236}">
                <a16:creationId xmlns:a16="http://schemas.microsoft.com/office/drawing/2014/main" id="{5D7768B2-6F3C-4345-92FF-8D23307E1F14}"/>
              </a:ext>
            </a:extLst>
          </p:cNvPr>
          <p:cNvGraphicFramePr>
            <a:graphicFrameLocks noGrp="1"/>
          </p:cNvGraphicFramePr>
          <p:nvPr>
            <p:ph idx="1"/>
            <p:extLst>
              <p:ext uri="{D42A27DB-BD31-4B8C-83A1-F6EECF244321}">
                <p14:modId xmlns:p14="http://schemas.microsoft.com/office/powerpoint/2010/main" val="1760976073"/>
              </p:ext>
            </p:extLst>
          </p:nvPr>
        </p:nvGraphicFramePr>
        <p:xfrm>
          <a:off x="467544" y="1340768"/>
          <a:ext cx="6842721" cy="4985190"/>
        </p:xfrm>
        <a:graphic>
          <a:graphicData uri="http://schemas.openxmlformats.org/drawingml/2006/table">
            <a:tbl>
              <a:tblPr firstRow="1" bandRow="1">
                <a:tableStyleId>{5C22544A-7EE6-4342-B048-85BDC9FD1C3A}</a:tableStyleId>
              </a:tblPr>
              <a:tblGrid>
                <a:gridCol w="2280907">
                  <a:extLst>
                    <a:ext uri="{9D8B030D-6E8A-4147-A177-3AD203B41FA5}">
                      <a16:colId xmlns:a16="http://schemas.microsoft.com/office/drawing/2014/main" val="2793324128"/>
                    </a:ext>
                  </a:extLst>
                </a:gridCol>
                <a:gridCol w="2280907">
                  <a:extLst>
                    <a:ext uri="{9D8B030D-6E8A-4147-A177-3AD203B41FA5}">
                      <a16:colId xmlns:a16="http://schemas.microsoft.com/office/drawing/2014/main" val="109820236"/>
                    </a:ext>
                  </a:extLst>
                </a:gridCol>
                <a:gridCol w="2280907">
                  <a:extLst>
                    <a:ext uri="{9D8B030D-6E8A-4147-A177-3AD203B41FA5}">
                      <a16:colId xmlns:a16="http://schemas.microsoft.com/office/drawing/2014/main" val="3578759724"/>
                    </a:ext>
                  </a:extLst>
                </a:gridCol>
              </a:tblGrid>
              <a:tr h="388962">
                <a:tc>
                  <a:txBody>
                    <a:bodyPr/>
                    <a:lstStyle/>
                    <a:p>
                      <a:r>
                        <a:rPr lang="en-US" dirty="0"/>
                        <a:t>Judicial Title</a:t>
                      </a:r>
                      <a:endParaRPr lang="en-GB" dirty="0"/>
                    </a:p>
                  </a:txBody>
                  <a:tcPr/>
                </a:tc>
                <a:tc>
                  <a:txBody>
                    <a:bodyPr/>
                    <a:lstStyle/>
                    <a:p>
                      <a:r>
                        <a:rPr lang="en-US" dirty="0"/>
                        <a:t>Main court in which the judge presides </a:t>
                      </a:r>
                      <a:endParaRPr lang="en-GB" dirty="0"/>
                    </a:p>
                  </a:txBody>
                  <a:tcPr/>
                </a:tc>
                <a:tc>
                  <a:txBody>
                    <a:bodyPr/>
                    <a:lstStyle/>
                    <a:p>
                      <a:r>
                        <a:rPr lang="en-US" dirty="0"/>
                        <a:t>Salary 2019</a:t>
                      </a:r>
                      <a:endParaRPr lang="en-GB" dirty="0"/>
                    </a:p>
                  </a:txBody>
                  <a:tcPr/>
                </a:tc>
                <a:extLst>
                  <a:ext uri="{0D108BD9-81ED-4DB2-BD59-A6C34878D82A}">
                    <a16:rowId xmlns:a16="http://schemas.microsoft.com/office/drawing/2014/main" val="2127320998"/>
                  </a:ext>
                </a:extLst>
              </a:tr>
              <a:tr h="388962">
                <a:tc>
                  <a:txBody>
                    <a:bodyPr/>
                    <a:lstStyle/>
                    <a:p>
                      <a:r>
                        <a:rPr lang="en-US" dirty="0"/>
                        <a:t>DJ (MC) </a:t>
                      </a:r>
                      <a:endParaRPr lang="en-GB" dirty="0"/>
                    </a:p>
                  </a:txBody>
                  <a:tcPr/>
                </a:tc>
                <a:tc>
                  <a:txBody>
                    <a:bodyPr/>
                    <a:lstStyle/>
                    <a:p>
                      <a:r>
                        <a:rPr lang="en-US" dirty="0"/>
                        <a:t>Magistrates court</a:t>
                      </a:r>
                      <a:endParaRPr lang="en-GB" dirty="0"/>
                    </a:p>
                  </a:txBody>
                  <a:tcPr/>
                </a:tc>
                <a:tc>
                  <a:txBody>
                    <a:bodyPr/>
                    <a:lstStyle/>
                    <a:p>
                      <a:r>
                        <a:rPr lang="en-GB" dirty="0"/>
                        <a:t>£112,542</a:t>
                      </a:r>
                    </a:p>
                  </a:txBody>
                  <a:tcPr/>
                </a:tc>
                <a:extLst>
                  <a:ext uri="{0D108BD9-81ED-4DB2-BD59-A6C34878D82A}">
                    <a16:rowId xmlns:a16="http://schemas.microsoft.com/office/drawing/2014/main" val="2688532664"/>
                  </a:ext>
                </a:extLst>
              </a:tr>
              <a:tr h="388962">
                <a:tc>
                  <a:txBody>
                    <a:bodyPr/>
                    <a:lstStyle/>
                    <a:p>
                      <a:r>
                        <a:rPr lang="en-US" dirty="0"/>
                        <a:t>District Judge</a:t>
                      </a:r>
                      <a:endParaRPr lang="en-GB" dirty="0"/>
                    </a:p>
                  </a:txBody>
                  <a:tcPr/>
                </a:tc>
                <a:tc>
                  <a:txBody>
                    <a:bodyPr/>
                    <a:lstStyle/>
                    <a:p>
                      <a:r>
                        <a:rPr lang="en-US" dirty="0"/>
                        <a:t>County Court</a:t>
                      </a:r>
                      <a:endParaRPr lang="en-GB" dirty="0"/>
                    </a:p>
                  </a:txBody>
                  <a:tcPr/>
                </a:tc>
                <a:tc>
                  <a:txBody>
                    <a:bodyPr/>
                    <a:lstStyle/>
                    <a:p>
                      <a:r>
                        <a:rPr lang="en-GB" dirty="0"/>
                        <a:t>£112,542</a:t>
                      </a:r>
                    </a:p>
                  </a:txBody>
                  <a:tcPr/>
                </a:tc>
                <a:extLst>
                  <a:ext uri="{0D108BD9-81ED-4DB2-BD59-A6C34878D82A}">
                    <a16:rowId xmlns:a16="http://schemas.microsoft.com/office/drawing/2014/main" val="3818082779"/>
                  </a:ext>
                </a:extLst>
              </a:tr>
              <a:tr h="388962">
                <a:tc>
                  <a:txBody>
                    <a:bodyPr/>
                    <a:lstStyle/>
                    <a:p>
                      <a:r>
                        <a:rPr lang="en-US" dirty="0"/>
                        <a:t>Recorder (part time)</a:t>
                      </a:r>
                      <a:endParaRPr lang="en-GB" dirty="0"/>
                    </a:p>
                  </a:txBody>
                  <a:tcPr/>
                </a:tc>
                <a:tc>
                  <a:txBody>
                    <a:bodyPr/>
                    <a:lstStyle/>
                    <a:p>
                      <a:r>
                        <a:rPr lang="en-US" dirty="0"/>
                        <a:t>Crown and County</a:t>
                      </a:r>
                      <a:endParaRPr lang="en-GB" dirty="0"/>
                    </a:p>
                  </a:txBody>
                  <a:tcPr/>
                </a:tc>
                <a:tc>
                  <a:txBody>
                    <a:bodyPr/>
                    <a:lstStyle/>
                    <a:p>
                      <a:r>
                        <a:rPr lang="en-US" dirty="0"/>
                        <a:t>Pro rata circuit judge</a:t>
                      </a:r>
                      <a:endParaRPr lang="en-GB" dirty="0"/>
                    </a:p>
                  </a:txBody>
                  <a:tcPr/>
                </a:tc>
                <a:extLst>
                  <a:ext uri="{0D108BD9-81ED-4DB2-BD59-A6C34878D82A}">
                    <a16:rowId xmlns:a16="http://schemas.microsoft.com/office/drawing/2014/main" val="875267647"/>
                  </a:ext>
                </a:extLst>
              </a:tr>
              <a:tr h="388962">
                <a:tc>
                  <a:txBody>
                    <a:bodyPr/>
                    <a:lstStyle/>
                    <a:p>
                      <a:r>
                        <a:rPr lang="en-US" dirty="0"/>
                        <a:t>Circuit Judge</a:t>
                      </a:r>
                      <a:endParaRPr lang="en-GB" dirty="0"/>
                    </a:p>
                  </a:txBody>
                  <a:tcPr/>
                </a:tc>
                <a:tc>
                  <a:txBody>
                    <a:bodyPr/>
                    <a:lstStyle/>
                    <a:p>
                      <a:r>
                        <a:rPr lang="en-US" dirty="0"/>
                        <a:t>Crown and County</a:t>
                      </a:r>
                      <a:endParaRPr lang="en-GB" dirty="0"/>
                    </a:p>
                  </a:txBody>
                  <a:tcPr/>
                </a:tc>
                <a:tc>
                  <a:txBody>
                    <a:bodyPr/>
                    <a:lstStyle/>
                    <a:p>
                      <a:r>
                        <a:rPr lang="en-GB" dirty="0"/>
                        <a:t>£144,498</a:t>
                      </a:r>
                    </a:p>
                  </a:txBody>
                  <a:tcPr/>
                </a:tc>
                <a:extLst>
                  <a:ext uri="{0D108BD9-81ED-4DB2-BD59-A6C34878D82A}">
                    <a16:rowId xmlns:a16="http://schemas.microsoft.com/office/drawing/2014/main" val="79814692"/>
                  </a:ext>
                </a:extLst>
              </a:tr>
              <a:tr h="388962">
                <a:tc>
                  <a:txBody>
                    <a:bodyPr/>
                    <a:lstStyle/>
                    <a:p>
                      <a:r>
                        <a:rPr lang="en-US" dirty="0"/>
                        <a:t>High Court Judge</a:t>
                      </a:r>
                      <a:endParaRPr lang="en-GB" dirty="0"/>
                    </a:p>
                  </a:txBody>
                  <a:tcPr/>
                </a:tc>
                <a:tc>
                  <a:txBody>
                    <a:bodyPr/>
                    <a:lstStyle/>
                    <a:p>
                      <a:r>
                        <a:rPr lang="en-US" dirty="0"/>
                        <a:t>High and crown</a:t>
                      </a:r>
                      <a:endParaRPr lang="en-GB" dirty="0"/>
                    </a:p>
                  </a:txBody>
                  <a:tcPr/>
                </a:tc>
                <a:tc>
                  <a:txBody>
                    <a:bodyPr/>
                    <a:lstStyle/>
                    <a:p>
                      <a:r>
                        <a:rPr lang="en-GB" dirty="0"/>
                        <a:t>£188,901</a:t>
                      </a:r>
                    </a:p>
                  </a:txBody>
                  <a:tcPr/>
                </a:tc>
                <a:extLst>
                  <a:ext uri="{0D108BD9-81ED-4DB2-BD59-A6C34878D82A}">
                    <a16:rowId xmlns:a16="http://schemas.microsoft.com/office/drawing/2014/main" val="1098816750"/>
                  </a:ext>
                </a:extLst>
              </a:tr>
              <a:tr h="388962">
                <a:tc>
                  <a:txBody>
                    <a:bodyPr/>
                    <a:lstStyle/>
                    <a:p>
                      <a:r>
                        <a:rPr lang="en-US" dirty="0"/>
                        <a:t>Lord or Lady Justice of Appeal</a:t>
                      </a:r>
                      <a:endParaRPr lang="en-GB" dirty="0"/>
                    </a:p>
                  </a:txBody>
                  <a:tcPr/>
                </a:tc>
                <a:tc>
                  <a:txBody>
                    <a:bodyPr/>
                    <a:lstStyle/>
                    <a:p>
                      <a:r>
                        <a:rPr lang="en-US" dirty="0"/>
                        <a:t>Court of Appeal</a:t>
                      </a:r>
                      <a:endParaRPr lang="en-GB" dirty="0"/>
                    </a:p>
                  </a:txBody>
                  <a:tcPr/>
                </a:tc>
                <a:tc>
                  <a:txBody>
                    <a:bodyPr/>
                    <a:lstStyle/>
                    <a:p>
                      <a:r>
                        <a:rPr lang="en-GB" dirty="0"/>
                        <a:t>£215,094</a:t>
                      </a:r>
                    </a:p>
                    <a:p>
                      <a:endParaRPr lang="en-GB" dirty="0"/>
                    </a:p>
                  </a:txBody>
                  <a:tcPr/>
                </a:tc>
                <a:extLst>
                  <a:ext uri="{0D108BD9-81ED-4DB2-BD59-A6C34878D82A}">
                    <a16:rowId xmlns:a16="http://schemas.microsoft.com/office/drawing/2014/main" val="4178961182"/>
                  </a:ext>
                </a:extLst>
              </a:tr>
              <a:tr h="388962">
                <a:tc>
                  <a:txBody>
                    <a:bodyPr/>
                    <a:lstStyle/>
                    <a:p>
                      <a:r>
                        <a:rPr lang="en-US" dirty="0"/>
                        <a:t>Heads of Division</a:t>
                      </a:r>
                      <a:endParaRPr lang="en-GB" dirty="0"/>
                    </a:p>
                  </a:txBody>
                  <a:tcPr/>
                </a:tc>
                <a:tc>
                  <a:txBody>
                    <a:bodyPr/>
                    <a:lstStyle/>
                    <a:p>
                      <a:r>
                        <a:rPr lang="en-US" dirty="0"/>
                        <a:t>Court of Appeal</a:t>
                      </a:r>
                      <a:endParaRPr lang="en-GB" dirty="0"/>
                    </a:p>
                  </a:txBody>
                  <a:tcPr/>
                </a:tc>
                <a:tc>
                  <a:txBody>
                    <a:bodyPr/>
                    <a:lstStyle/>
                    <a:p>
                      <a:r>
                        <a:rPr lang="en-GB" dirty="0"/>
                        <a:t>£226,193</a:t>
                      </a:r>
                    </a:p>
                  </a:txBody>
                  <a:tcPr/>
                </a:tc>
                <a:extLst>
                  <a:ext uri="{0D108BD9-81ED-4DB2-BD59-A6C34878D82A}">
                    <a16:rowId xmlns:a16="http://schemas.microsoft.com/office/drawing/2014/main" val="2245411902"/>
                  </a:ext>
                </a:extLst>
              </a:tr>
              <a:tr h="388962">
                <a:tc>
                  <a:txBody>
                    <a:bodyPr/>
                    <a:lstStyle/>
                    <a:p>
                      <a:r>
                        <a:rPr lang="en-US" dirty="0"/>
                        <a:t>Justice of the Supreme Court </a:t>
                      </a:r>
                      <a:endParaRPr lang="en-GB" dirty="0"/>
                    </a:p>
                  </a:txBody>
                  <a:tcPr/>
                </a:tc>
                <a:tc>
                  <a:txBody>
                    <a:bodyPr/>
                    <a:lstStyle/>
                    <a:p>
                      <a:r>
                        <a:rPr lang="en-US" dirty="0"/>
                        <a:t>Supreme Court </a:t>
                      </a:r>
                      <a:endParaRPr lang="en-GB" dirty="0"/>
                    </a:p>
                  </a:txBody>
                  <a:tcPr/>
                </a:tc>
                <a:tc>
                  <a:txBody>
                    <a:bodyPr/>
                    <a:lstStyle/>
                    <a:p>
                      <a:r>
                        <a:rPr lang="en-GB" dirty="0"/>
                        <a:t>£262,264</a:t>
                      </a:r>
                    </a:p>
                    <a:p>
                      <a:endParaRPr lang="en-GB" sz="1050" dirty="0"/>
                    </a:p>
                    <a:p>
                      <a:r>
                        <a:rPr lang="en-US" sz="1050" dirty="0"/>
                        <a:t>Ministry of Justice Judicial Salaries from 1 October 2019</a:t>
                      </a:r>
                      <a:endParaRPr lang="en-GB" sz="1050" dirty="0"/>
                    </a:p>
                  </a:txBody>
                  <a:tcPr/>
                </a:tc>
                <a:extLst>
                  <a:ext uri="{0D108BD9-81ED-4DB2-BD59-A6C34878D82A}">
                    <a16:rowId xmlns:a16="http://schemas.microsoft.com/office/drawing/2014/main" val="1973543159"/>
                  </a:ext>
                </a:extLst>
              </a:tr>
            </a:tbl>
          </a:graphicData>
        </a:graphic>
      </p:graphicFrame>
      <p:sp>
        <p:nvSpPr>
          <p:cNvPr id="4" name="Slide Number Placeholder 3">
            <a:extLst>
              <a:ext uri="{FF2B5EF4-FFF2-40B4-BE49-F238E27FC236}">
                <a16:creationId xmlns:a16="http://schemas.microsoft.com/office/drawing/2014/main" id="{AE5856CD-E87E-4A39-8FE1-1C7F25FD5829}"/>
              </a:ext>
            </a:extLst>
          </p:cNvPr>
          <p:cNvSpPr>
            <a:spLocks noGrp="1"/>
          </p:cNvSpPr>
          <p:nvPr>
            <p:ph type="sldNum" sz="quarter" idx="12"/>
          </p:nvPr>
        </p:nvSpPr>
        <p:spPr/>
        <p:txBody>
          <a:bodyPr/>
          <a:lstStyle/>
          <a:p>
            <a:fld id="{4ACF9EE9-D81C-4F79-B564-34001B3D727E}" type="slidenum">
              <a:rPr lang="en-GB" smtClean="0"/>
              <a:pPr/>
              <a:t>8</a:t>
            </a:fld>
            <a:endParaRPr lang="en-GB"/>
          </a:p>
        </p:txBody>
      </p:sp>
    </p:spTree>
    <p:extLst>
      <p:ext uri="{BB962C8B-B14F-4D97-AF65-F5344CB8AC3E}">
        <p14:creationId xmlns:p14="http://schemas.microsoft.com/office/powerpoint/2010/main" val="35586986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3C187-28D9-40CB-BCAB-B257B4220C1B}"/>
              </a:ext>
            </a:extLst>
          </p:cNvPr>
          <p:cNvSpPr>
            <a:spLocks noGrp="1"/>
          </p:cNvSpPr>
          <p:nvPr>
            <p:ph type="title"/>
          </p:nvPr>
        </p:nvSpPr>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D6CE44F6-E396-4691-8BBB-D8AB845EB2E5}"/>
              </a:ext>
            </a:extLst>
          </p:cNvPr>
          <p:cNvSpPr>
            <a:spLocks noGrp="1"/>
          </p:cNvSpPr>
          <p:nvPr>
            <p:ph idx="1"/>
          </p:nvPr>
        </p:nvSpPr>
        <p:spPr/>
        <p:txBody>
          <a:bodyPr/>
          <a:lstStyle/>
          <a:p>
            <a:r>
              <a:rPr lang="en-US" dirty="0"/>
              <a:t>You are required to access the following website</a:t>
            </a:r>
          </a:p>
          <a:p>
            <a:r>
              <a:rPr lang="en-US" dirty="0">
                <a:hlinkClick r:id="rId2"/>
              </a:rPr>
              <a:t>https://www.judiciary.uk/about-the-judiciary/who-are-the-judiciary/</a:t>
            </a:r>
            <a:r>
              <a:rPr lang="en-US" dirty="0"/>
              <a:t> </a:t>
            </a:r>
          </a:p>
          <a:p>
            <a:r>
              <a:rPr lang="en-US" dirty="0"/>
              <a:t>Locate the biographies of the senior judiciary.  </a:t>
            </a:r>
          </a:p>
          <a:p>
            <a:r>
              <a:rPr lang="en-US" dirty="0"/>
              <a:t>Choose one to discuss</a:t>
            </a:r>
          </a:p>
          <a:p>
            <a:endParaRPr lang="en-GB" dirty="0"/>
          </a:p>
        </p:txBody>
      </p:sp>
      <p:sp>
        <p:nvSpPr>
          <p:cNvPr id="4" name="Slide Number Placeholder 3">
            <a:extLst>
              <a:ext uri="{FF2B5EF4-FFF2-40B4-BE49-F238E27FC236}">
                <a16:creationId xmlns:a16="http://schemas.microsoft.com/office/drawing/2014/main" id="{7A96B91A-D037-4840-94EF-4B3A43374BF4}"/>
              </a:ext>
            </a:extLst>
          </p:cNvPr>
          <p:cNvSpPr>
            <a:spLocks noGrp="1"/>
          </p:cNvSpPr>
          <p:nvPr>
            <p:ph type="sldNum" sz="quarter" idx="12"/>
          </p:nvPr>
        </p:nvSpPr>
        <p:spPr/>
        <p:txBody>
          <a:bodyPr/>
          <a:lstStyle/>
          <a:p>
            <a:fld id="{4ACF9EE9-D81C-4F79-B564-34001B3D727E}" type="slidenum">
              <a:rPr lang="en-GB" smtClean="0"/>
              <a:pPr/>
              <a:t>9</a:t>
            </a:fld>
            <a:endParaRPr lang="en-GB"/>
          </a:p>
        </p:txBody>
      </p:sp>
    </p:spTree>
    <p:extLst>
      <p:ext uri="{BB962C8B-B14F-4D97-AF65-F5344CB8AC3E}">
        <p14:creationId xmlns:p14="http://schemas.microsoft.com/office/powerpoint/2010/main" val="3669830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sz="4000" b="1" dirty="0"/>
              <a:t>Judges</a:t>
            </a:r>
          </a:p>
        </p:txBody>
      </p:sp>
      <p:sp>
        <p:nvSpPr>
          <p:cNvPr id="24579" name="Rectangle 3"/>
          <p:cNvSpPr>
            <a:spLocks noGrp="1" noChangeArrowheads="1"/>
          </p:cNvSpPr>
          <p:nvPr>
            <p:ph idx="1"/>
          </p:nvPr>
        </p:nvSpPr>
        <p:spPr>
          <a:xfrm>
            <a:off x="214282" y="1428736"/>
            <a:ext cx="8715436" cy="5214974"/>
          </a:xfrm>
        </p:spPr>
        <p:txBody>
          <a:bodyPr/>
          <a:lstStyle/>
          <a:p>
            <a:pPr>
              <a:buNone/>
            </a:pPr>
            <a:endParaRPr lang="en-US" dirty="0"/>
          </a:p>
        </p:txBody>
      </p:sp>
      <p:sp>
        <p:nvSpPr>
          <p:cNvPr id="6" name="Slide Number Placeholder 5"/>
          <p:cNvSpPr>
            <a:spLocks noGrp="1"/>
          </p:cNvSpPr>
          <p:nvPr>
            <p:ph type="sldNum" sz="quarter" idx="12"/>
          </p:nvPr>
        </p:nvSpPr>
        <p:spPr/>
        <p:txBody>
          <a:bodyPr/>
          <a:lstStyle/>
          <a:p>
            <a:fld id="{6FB3D886-750B-45F7-A13F-0044ADA1CF3F}" type="slidenum">
              <a:rPr lang="en-GB"/>
              <a:pPr/>
              <a:t>10</a:t>
            </a:fld>
            <a:endParaRPr lang="en-GB"/>
          </a:p>
        </p:txBody>
      </p:sp>
      <p:pic>
        <p:nvPicPr>
          <p:cNvPr id="7" name="Picture 5" descr="fig06_02"/>
          <p:cNvPicPr>
            <a:picLocks noGrp="1" noChangeAspect="1" noChangeArrowheads="1"/>
          </p:cNvPicPr>
          <p:nvPr>
            <p:ph type="dgm" idx="4294967295"/>
          </p:nvPr>
        </p:nvPicPr>
        <p:blipFill>
          <a:blip r:embed="rId2" cstate="print"/>
          <a:srcRect/>
          <a:stretch>
            <a:fillRect/>
          </a:stretch>
        </p:blipFill>
        <p:spPr>
          <a:xfrm>
            <a:off x="0" y="1500188"/>
            <a:ext cx="8001000" cy="4595812"/>
          </a:xfrm>
          <a:noFill/>
          <a:ln/>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8000" y="1253067"/>
            <a:ext cx="4616450" cy="4351866"/>
          </a:xfrm>
        </p:spPr>
        <p:txBody>
          <a:bodyPr anchor="ctr">
            <a:normAutofit/>
          </a:bodyPr>
          <a:lstStyle/>
          <a:p>
            <a:r>
              <a:rPr lang="en-GB" dirty="0"/>
              <a:t>Common law legal system is a lay-model</a:t>
            </a:r>
          </a:p>
          <a:p>
            <a:r>
              <a:rPr lang="en-GB" dirty="0"/>
              <a:t>A major role for non-legally qualified (lay) decision makers:</a:t>
            </a:r>
          </a:p>
          <a:p>
            <a:pPr lvl="1"/>
            <a:r>
              <a:rPr lang="en-GB" dirty="0"/>
              <a:t>Juries</a:t>
            </a:r>
          </a:p>
          <a:p>
            <a:pPr lvl="1"/>
            <a:r>
              <a:rPr lang="en-GB" dirty="0"/>
              <a:t>Magistrates</a:t>
            </a:r>
          </a:p>
          <a:p>
            <a:r>
              <a:rPr lang="en-GB" dirty="0"/>
              <a:t>‘Popular’ model of justice</a:t>
            </a:r>
          </a:p>
          <a:p>
            <a:r>
              <a:rPr lang="en-GB" dirty="0"/>
              <a:t>Contrast civil law legal systems found in continental Europe – ‘professional’ model of justice</a:t>
            </a:r>
          </a:p>
          <a:p>
            <a:endParaRPr lang="en-GB" dirty="0"/>
          </a:p>
          <a:p>
            <a:endParaRPr lang="en-GB" dirty="0"/>
          </a:p>
        </p:txBody>
      </p:sp>
      <p:sp>
        <p:nvSpPr>
          <p:cNvPr id="11" name="Rectangle 10">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3" name="Straight Connector 12">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a:xfrm>
            <a:off x="6442997" y="6041362"/>
            <a:ext cx="512504" cy="365125"/>
          </a:xfrm>
        </p:spPr>
        <p:txBody>
          <a:bodyPr>
            <a:normAutofit/>
          </a:bodyPr>
          <a:lstStyle/>
          <a:p>
            <a:pPr>
              <a:spcAft>
                <a:spcPts val="600"/>
              </a:spcAft>
            </a:pPr>
            <a:fld id="{4ACF9EE9-D81C-4F79-B564-34001B3D727E}" type="slidenum">
              <a:rPr lang="en-GB" smtClean="0"/>
              <a:pPr>
                <a:spcAft>
                  <a:spcPts val="600"/>
                </a:spcAft>
              </a:pPr>
              <a:t>11</a:t>
            </a:fld>
            <a:endParaRPr lang="en-GB"/>
          </a:p>
        </p:txBody>
      </p:sp>
      <p:sp>
        <p:nvSpPr>
          <p:cNvPr id="23"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72243" y="1253067"/>
            <a:ext cx="2528807" cy="4351866"/>
          </a:xfrm>
        </p:spPr>
        <p:txBody>
          <a:bodyPr anchor="ctr">
            <a:normAutofit/>
          </a:bodyPr>
          <a:lstStyle/>
          <a:p>
            <a:pPr lvl="0"/>
            <a:br>
              <a:rPr lang="en-GB" b="1">
                <a:solidFill>
                  <a:schemeClr val="bg1"/>
                </a:solidFill>
              </a:rPr>
            </a:br>
            <a:r>
              <a:rPr lang="en-GB" b="1">
                <a:solidFill>
                  <a:schemeClr val="bg1"/>
                </a:solidFill>
              </a:rPr>
              <a:t>Lay Decision Makers</a:t>
            </a:r>
            <a:br>
              <a:rPr lang="en-GB">
                <a:solidFill>
                  <a:schemeClr val="bg1"/>
                </a:solidFill>
              </a:rPr>
            </a:br>
            <a:endParaRPr lang="en-GB">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8000" y="1253067"/>
            <a:ext cx="4616450" cy="4351866"/>
          </a:xfrm>
        </p:spPr>
        <p:txBody>
          <a:bodyPr anchor="ctr">
            <a:normAutofit lnSpcReduction="10000"/>
          </a:bodyPr>
          <a:lstStyle/>
          <a:p>
            <a:pPr>
              <a:lnSpc>
                <a:spcPct val="90000"/>
              </a:lnSpc>
            </a:pPr>
            <a:r>
              <a:rPr lang="en-GB" sz="1700"/>
              <a:t>‘There is no requirement for lay magistrates to have any legal qualifications’ </a:t>
            </a:r>
          </a:p>
          <a:p>
            <a:pPr>
              <a:lnSpc>
                <a:spcPct val="90000"/>
              </a:lnSpc>
            </a:pPr>
            <a:r>
              <a:rPr lang="en-GB" sz="1700"/>
              <a:t>18-65 on appointment, retire at 70 </a:t>
            </a:r>
          </a:p>
          <a:p>
            <a:pPr>
              <a:lnSpc>
                <a:spcPct val="90000"/>
              </a:lnSpc>
            </a:pPr>
            <a:r>
              <a:rPr lang="en-GB" sz="1700"/>
              <a:t>Six key personal qualities </a:t>
            </a:r>
          </a:p>
          <a:p>
            <a:pPr lvl="1">
              <a:lnSpc>
                <a:spcPct val="90000"/>
              </a:lnSpc>
            </a:pPr>
            <a:r>
              <a:rPr lang="en-GB" sz="1700"/>
              <a:t>Good character, understanding and communication, social awareness, maturity and sound temperament, sound judgement and commitment and reliability.</a:t>
            </a:r>
          </a:p>
          <a:p>
            <a:pPr>
              <a:lnSpc>
                <a:spcPct val="90000"/>
              </a:lnSpc>
            </a:pPr>
            <a:r>
              <a:rPr lang="en-GB" sz="1700"/>
              <a:t>Live within the area </a:t>
            </a:r>
          </a:p>
          <a:p>
            <a:pPr>
              <a:lnSpc>
                <a:spcPct val="90000"/>
              </a:lnSpc>
            </a:pPr>
            <a:r>
              <a:rPr lang="en-GB" sz="1700"/>
              <a:t>Recruited and selected by a network of 47 local advisory committees </a:t>
            </a:r>
          </a:p>
          <a:p>
            <a:pPr>
              <a:lnSpc>
                <a:spcPct val="90000"/>
              </a:lnSpc>
            </a:pPr>
            <a:r>
              <a:rPr lang="en-GB" sz="1700"/>
              <a:t>Appointed by the Lord Chief Justice </a:t>
            </a:r>
          </a:p>
          <a:p>
            <a:pPr>
              <a:lnSpc>
                <a:spcPct val="90000"/>
              </a:lnSpc>
            </a:pPr>
            <a:r>
              <a:rPr lang="en-GB" sz="1700"/>
              <a:t>21,500 lay magistrates</a:t>
            </a:r>
          </a:p>
        </p:txBody>
      </p:sp>
      <p:sp>
        <p:nvSpPr>
          <p:cNvPr id="11" name="Rectangle 10">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3" name="Straight Connector 12">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a:xfrm>
            <a:off x="6442997" y="6041362"/>
            <a:ext cx="512504" cy="365125"/>
          </a:xfrm>
        </p:spPr>
        <p:txBody>
          <a:bodyPr>
            <a:normAutofit/>
          </a:bodyPr>
          <a:lstStyle/>
          <a:p>
            <a:pPr>
              <a:spcAft>
                <a:spcPts val="600"/>
              </a:spcAft>
            </a:pPr>
            <a:fld id="{4ACF9EE9-D81C-4F79-B564-34001B3D727E}" type="slidenum">
              <a:rPr lang="en-GB" smtClean="0"/>
              <a:pPr>
                <a:spcAft>
                  <a:spcPts val="600"/>
                </a:spcAft>
              </a:pPr>
              <a:t>12</a:t>
            </a:fld>
            <a:endParaRPr lang="en-GB"/>
          </a:p>
        </p:txBody>
      </p:sp>
      <p:sp>
        <p:nvSpPr>
          <p:cNvPr id="23"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72243" y="1253067"/>
            <a:ext cx="2528807" cy="4351866"/>
          </a:xfrm>
        </p:spPr>
        <p:txBody>
          <a:bodyPr anchor="ctr">
            <a:normAutofit/>
          </a:bodyPr>
          <a:lstStyle/>
          <a:p>
            <a:r>
              <a:rPr lang="en-GB" sz="3300" b="1">
                <a:solidFill>
                  <a:schemeClr val="bg1"/>
                </a:solidFill>
              </a:rPr>
              <a:t>Magistrates</a:t>
            </a:r>
            <a:endParaRPr lang="en-GB" sz="3300">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11" name="Straight Connector 10">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200149" y="4571999"/>
            <a:ext cx="5755351" cy="1087656"/>
          </a:xfrm>
        </p:spPr>
        <p:txBody>
          <a:bodyPr vert="horz" lIns="91440" tIns="45720" rIns="91440" bIns="45720" rtlCol="0" anchor="b">
            <a:normAutofit/>
          </a:bodyPr>
          <a:lstStyle/>
          <a:p>
            <a:r>
              <a:rPr lang="en-US" sz="4200" b="1" kern="1200">
                <a:solidFill>
                  <a:schemeClr val="accent1"/>
                </a:solidFill>
                <a:latin typeface="+mj-lt"/>
                <a:ea typeface="+mj-ea"/>
                <a:cs typeface="+mj-cs"/>
              </a:rPr>
              <a:t>Magistrates</a:t>
            </a:r>
          </a:p>
        </p:txBody>
      </p:sp>
      <p:pic>
        <p:nvPicPr>
          <p:cNvPr id="5" name="Picture 5" descr="fig06_01"/>
          <p:cNvPicPr>
            <a:picLocks noGrp="1" noChangeAspect="1" noChangeArrowheads="1"/>
          </p:cNvPicPr>
          <p:nvPr>
            <p:ph idx="1"/>
          </p:nvPr>
        </p:nvPicPr>
        <p:blipFill>
          <a:blip r:embed="rId2" cstate="print"/>
          <a:stretch>
            <a:fillRect/>
          </a:stretch>
        </p:blipFill>
        <p:spPr>
          <a:xfrm>
            <a:off x="1200150" y="1035092"/>
            <a:ext cx="5718872" cy="3216864"/>
          </a:xfrm>
          <a:prstGeom prst="rect">
            <a:avLst/>
          </a:prstGeom>
          <a:noFill/>
        </p:spPr>
      </p:pic>
      <p:sp>
        <p:nvSpPr>
          <p:cNvPr id="4" name="Slide Number Placeholder 3"/>
          <p:cNvSpPr>
            <a:spLocks noGrp="1"/>
          </p:cNvSpPr>
          <p:nvPr>
            <p:ph type="sldNum" sz="quarter" idx="12"/>
          </p:nvPr>
        </p:nvSpPr>
        <p:spPr>
          <a:xfrm>
            <a:off x="6406517" y="6352651"/>
            <a:ext cx="512504" cy="365125"/>
          </a:xfrm>
        </p:spPr>
        <p:txBody>
          <a:bodyPr vert="horz" lIns="91440" tIns="45720" rIns="91440" bIns="45720" rtlCol="0" anchor="ctr">
            <a:normAutofit/>
          </a:bodyPr>
          <a:lstStyle/>
          <a:p>
            <a:pPr>
              <a:spcAft>
                <a:spcPts val="600"/>
              </a:spcAft>
            </a:pPr>
            <a:fld id="{4ACF9EE9-D81C-4F79-B564-34001B3D727E}" type="slidenum">
              <a:rPr lang="en-US" smtClean="0">
                <a:latin typeface="+mn-lt"/>
                <a:cs typeface="+mn-cs"/>
              </a:rPr>
              <a:pPr>
                <a:spcAft>
                  <a:spcPts val="600"/>
                </a:spcAft>
              </a:pPr>
              <a:t>13</a:t>
            </a:fld>
            <a:endParaRPr lang="en-US">
              <a:latin typeface="+mn-lt"/>
              <a:cs typeface="+mn-cs"/>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AE1F7-0D59-45B0-9B07-7378CF592359}"/>
              </a:ext>
            </a:extLst>
          </p:cNvPr>
          <p:cNvSpPr>
            <a:spLocks noGrp="1"/>
          </p:cNvSpPr>
          <p:nvPr>
            <p:ph type="title"/>
          </p:nvPr>
        </p:nvSpPr>
        <p:spPr/>
        <p:txBody>
          <a:bodyPr>
            <a:normAutofit fontScale="90000"/>
          </a:bodyPr>
          <a:lstStyle/>
          <a:p>
            <a:r>
              <a:rPr lang="en-GB" dirty="0"/>
              <a:t>Becoming a </a:t>
            </a:r>
            <a:br>
              <a:rPr lang="en-GB" dirty="0"/>
            </a:br>
            <a:r>
              <a:rPr lang="en-GB" dirty="0"/>
              <a:t>Magistrate – Reflective Question</a:t>
            </a:r>
          </a:p>
        </p:txBody>
      </p:sp>
      <p:sp>
        <p:nvSpPr>
          <p:cNvPr id="3" name="Content Placeholder 2">
            <a:extLst>
              <a:ext uri="{FF2B5EF4-FFF2-40B4-BE49-F238E27FC236}">
                <a16:creationId xmlns:a16="http://schemas.microsoft.com/office/drawing/2014/main" id="{57F16911-179A-4A52-9C6F-2F05F0456CDD}"/>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Read the guidance for becoming a magistrate at Becoming a magistrate: guidance for applicants - </a:t>
            </a:r>
            <a:r>
              <a:rPr lang="en-GB" b="0" i="0" u="none" strike="noStrike" dirty="0">
                <a:solidFill>
                  <a:srgbClr val="000000"/>
                </a:solidFill>
                <a:effectLst/>
                <a:latin typeface="Times New Roman" panose="02020603050405020304" pitchFamily="18" charset="0"/>
                <a:hlinkClick r:id="rId2"/>
              </a:rPr>
              <a:t>https://www.gov.uk/government/publications/become-a-magistrate-application-form-guidance-notes</a:t>
            </a:r>
            <a:r>
              <a:rPr lang="en-GB" b="0" i="0" dirty="0">
                <a:solidFill>
                  <a:srgbClr val="000000"/>
                </a:solidFill>
                <a:effectLst/>
                <a:latin typeface="Times New Roman" panose="02020603050405020304" pitchFamily="18" charset="0"/>
              </a:rPr>
              <a:t>.</a:t>
            </a:r>
          </a:p>
          <a:p>
            <a:pPr algn="just"/>
            <a:r>
              <a:rPr lang="en-GB" b="0" i="0" dirty="0">
                <a:solidFill>
                  <a:srgbClr val="000000"/>
                </a:solidFill>
                <a:effectLst/>
                <a:latin typeface="Times New Roman" panose="02020603050405020304" pitchFamily="18" charset="0"/>
              </a:rPr>
              <a:t>What questions are prospective candidates advised to ask themselves before applying?</a:t>
            </a:r>
          </a:p>
          <a:p>
            <a:pPr algn="just"/>
            <a:r>
              <a:rPr lang="en-GB" b="0" i="0" dirty="0">
                <a:solidFill>
                  <a:srgbClr val="000000"/>
                </a:solidFill>
                <a:effectLst/>
                <a:latin typeface="Times New Roman" panose="02020603050405020304" pitchFamily="18" charset="0"/>
              </a:rPr>
              <a:t>Do you have any friends or family who might be interested?</a:t>
            </a:r>
          </a:p>
          <a:p>
            <a:endParaRPr lang="en-GB" dirty="0"/>
          </a:p>
        </p:txBody>
      </p:sp>
      <p:sp>
        <p:nvSpPr>
          <p:cNvPr id="4" name="Slide Number Placeholder 3">
            <a:extLst>
              <a:ext uri="{FF2B5EF4-FFF2-40B4-BE49-F238E27FC236}">
                <a16:creationId xmlns:a16="http://schemas.microsoft.com/office/drawing/2014/main" id="{B8AA7242-00A0-4BA0-8994-E4CE0815D5BF}"/>
              </a:ext>
            </a:extLst>
          </p:cNvPr>
          <p:cNvSpPr>
            <a:spLocks noGrp="1"/>
          </p:cNvSpPr>
          <p:nvPr>
            <p:ph type="sldNum" sz="quarter" idx="12"/>
          </p:nvPr>
        </p:nvSpPr>
        <p:spPr/>
        <p:txBody>
          <a:bodyPr/>
          <a:lstStyle/>
          <a:p>
            <a:fld id="{4ACF9EE9-D81C-4F79-B564-34001B3D727E}" type="slidenum">
              <a:rPr lang="en-GB" smtClean="0"/>
              <a:pPr/>
              <a:t>14</a:t>
            </a:fld>
            <a:endParaRPr lang="en-GB"/>
          </a:p>
        </p:txBody>
      </p:sp>
    </p:spTree>
    <p:extLst>
      <p:ext uri="{BB962C8B-B14F-4D97-AF65-F5344CB8AC3E}">
        <p14:creationId xmlns:p14="http://schemas.microsoft.com/office/powerpoint/2010/main" val="8102669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1353"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482600" y="816638"/>
            <a:ext cx="2525519" cy="5224724"/>
          </a:xfrm>
        </p:spPr>
        <p:txBody>
          <a:bodyPr anchor="ctr">
            <a:normAutofit/>
          </a:bodyPr>
          <a:lstStyle/>
          <a:p>
            <a:r>
              <a:rPr lang="en-GB" b="1" dirty="0"/>
              <a:t>Role and selection of Juries</a:t>
            </a:r>
            <a:endParaRPr lang="en-GB" dirty="0"/>
          </a:p>
        </p:txBody>
      </p:sp>
      <p:sp>
        <p:nvSpPr>
          <p:cNvPr id="4" name="Slide Number Placeholder 3"/>
          <p:cNvSpPr>
            <a:spLocks noGrp="1"/>
          </p:cNvSpPr>
          <p:nvPr>
            <p:ph type="sldNum" sz="quarter" idx="12"/>
          </p:nvPr>
        </p:nvSpPr>
        <p:spPr>
          <a:xfrm>
            <a:off x="6442997" y="6041362"/>
            <a:ext cx="512504" cy="365125"/>
          </a:xfrm>
        </p:spPr>
        <p:txBody>
          <a:bodyPr>
            <a:normAutofit/>
          </a:bodyPr>
          <a:lstStyle/>
          <a:p>
            <a:pPr>
              <a:spcAft>
                <a:spcPts val="600"/>
              </a:spcAft>
            </a:pPr>
            <a:fld id="{4ACF9EE9-D81C-4F79-B564-34001B3D727E}" type="slidenum">
              <a:rPr lang="en-GB" smtClean="0"/>
              <a:pPr>
                <a:spcAft>
                  <a:spcPts val="600"/>
                </a:spcAft>
              </a:pPr>
              <a:t>15</a:t>
            </a:fld>
            <a:endParaRPr lang="en-GB"/>
          </a:p>
        </p:txBody>
      </p:sp>
      <p:sp>
        <p:nvSpPr>
          <p:cNvPr id="3" name="Content Placeholder 2"/>
          <p:cNvSpPr>
            <a:spLocks noGrp="1"/>
          </p:cNvSpPr>
          <p:nvPr>
            <p:ph idx="1"/>
          </p:nvPr>
        </p:nvSpPr>
        <p:spPr>
          <a:xfrm>
            <a:off x="3490721" y="816638"/>
            <a:ext cx="3464779" cy="5224724"/>
          </a:xfrm>
        </p:spPr>
        <p:txBody>
          <a:bodyPr anchor="ctr">
            <a:normAutofit/>
          </a:bodyPr>
          <a:lstStyle/>
          <a:p>
            <a:r>
              <a:rPr lang="en-GB" dirty="0"/>
              <a:t>Role of Jury</a:t>
            </a:r>
          </a:p>
          <a:p>
            <a:r>
              <a:rPr lang="en-GB" b="1" u="sng" dirty="0"/>
              <a:t>Crown Court</a:t>
            </a:r>
          </a:p>
          <a:p>
            <a:r>
              <a:rPr lang="en-GB" dirty="0"/>
              <a:t>Decide guilt or innocence in serious criminal offences</a:t>
            </a:r>
          </a:p>
          <a:p>
            <a:r>
              <a:rPr lang="en-GB" dirty="0"/>
              <a:t>Strict rules about the independence of the jury in reaching its decision – see p.288 S&amp;K</a:t>
            </a:r>
          </a:p>
          <a:p>
            <a:r>
              <a:rPr lang="en-GB" dirty="0"/>
              <a:t>Only 3% of criminal cases go to Crown Court</a:t>
            </a:r>
          </a:p>
          <a:p>
            <a:r>
              <a:rPr lang="en-GB" dirty="0"/>
              <a:t>Only 1/3 of those result in jury trial</a:t>
            </a:r>
          </a:p>
        </p:txBody>
      </p:sp>
    </p:spTree>
    <p:extLst>
      <p:ext uri="{BB962C8B-B14F-4D97-AF65-F5344CB8AC3E}">
        <p14:creationId xmlns:p14="http://schemas.microsoft.com/office/powerpoint/2010/main" val="18251884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8000" y="1253067"/>
            <a:ext cx="4616450" cy="4351866"/>
          </a:xfrm>
        </p:spPr>
        <p:txBody>
          <a:bodyPr anchor="ctr">
            <a:normAutofit/>
          </a:bodyPr>
          <a:lstStyle/>
          <a:p>
            <a:pPr>
              <a:lnSpc>
                <a:spcPct val="90000"/>
              </a:lnSpc>
            </a:pPr>
            <a:r>
              <a:rPr lang="en-GB" sz="1500"/>
              <a:t>S1 Juries Act 1974</a:t>
            </a:r>
          </a:p>
          <a:p>
            <a:pPr>
              <a:lnSpc>
                <a:spcPct val="90000"/>
              </a:lnSpc>
            </a:pPr>
            <a:r>
              <a:rPr lang="en-GB" sz="1500"/>
              <a:t>Selection - system of </a:t>
            </a:r>
            <a:r>
              <a:rPr lang="en-GB" sz="1500" i="1"/>
              <a:t>random selection</a:t>
            </a:r>
          </a:p>
          <a:p>
            <a:pPr>
              <a:lnSpc>
                <a:spcPct val="90000"/>
              </a:lnSpc>
            </a:pPr>
            <a:r>
              <a:rPr lang="en-GB" sz="1500"/>
              <a:t>Jury</a:t>
            </a:r>
            <a:r>
              <a:rPr lang="en-GB" sz="1500" i="1"/>
              <a:t> </a:t>
            </a:r>
            <a:r>
              <a:rPr lang="en-GB" sz="1500"/>
              <a:t>will be a cross section of society</a:t>
            </a:r>
          </a:p>
          <a:p>
            <a:pPr>
              <a:lnSpc>
                <a:spcPct val="90000"/>
              </a:lnSpc>
            </a:pPr>
            <a:r>
              <a:rPr lang="en-GB" sz="1500"/>
              <a:t>18-75</a:t>
            </a:r>
          </a:p>
          <a:p>
            <a:pPr>
              <a:lnSpc>
                <a:spcPct val="90000"/>
              </a:lnSpc>
            </a:pPr>
            <a:r>
              <a:rPr lang="en-GB" sz="1500"/>
              <a:t>Be on the electoral role</a:t>
            </a:r>
          </a:p>
          <a:p>
            <a:pPr>
              <a:lnSpc>
                <a:spcPct val="90000"/>
              </a:lnSpc>
            </a:pPr>
            <a:r>
              <a:rPr lang="en-GB" sz="1500"/>
              <a:t>Have lived in the UK for at least 5 years</a:t>
            </a:r>
          </a:p>
          <a:p>
            <a:pPr>
              <a:lnSpc>
                <a:spcPct val="90000"/>
              </a:lnSpc>
            </a:pPr>
            <a:r>
              <a:rPr lang="en-GB" sz="1500"/>
              <a:t>Challenge for cause</a:t>
            </a:r>
          </a:p>
          <a:p>
            <a:pPr>
              <a:lnSpc>
                <a:spcPct val="90000"/>
              </a:lnSpc>
            </a:pPr>
            <a:r>
              <a:rPr lang="en-GB" sz="1500"/>
              <a:t>‘Stand by for the Crown’</a:t>
            </a:r>
          </a:p>
          <a:p>
            <a:pPr>
              <a:lnSpc>
                <a:spcPct val="90000"/>
              </a:lnSpc>
            </a:pPr>
            <a:r>
              <a:rPr lang="en-GB" sz="1500"/>
              <a:t>Amendments by the Criminal Justice Act 2003</a:t>
            </a:r>
          </a:p>
          <a:p>
            <a:pPr>
              <a:lnSpc>
                <a:spcPct val="90000"/>
              </a:lnSpc>
            </a:pPr>
            <a:r>
              <a:rPr lang="en-GB" sz="1500"/>
              <a:t>Discretionary excusal</a:t>
            </a:r>
          </a:p>
          <a:p>
            <a:pPr>
              <a:lnSpc>
                <a:spcPct val="90000"/>
              </a:lnSpc>
            </a:pPr>
            <a:r>
              <a:rPr lang="en-GB" sz="1500"/>
              <a:t>Vetting for exceptional cases </a:t>
            </a:r>
          </a:p>
          <a:p>
            <a:pPr>
              <a:lnSpc>
                <a:spcPct val="90000"/>
              </a:lnSpc>
            </a:pPr>
            <a:r>
              <a:rPr lang="en-GB" sz="1500"/>
              <a:t>Trial without Jury  S44 CJA2003</a:t>
            </a:r>
          </a:p>
          <a:p>
            <a:pPr marL="0" indent="0">
              <a:lnSpc>
                <a:spcPct val="90000"/>
              </a:lnSpc>
              <a:buNone/>
            </a:pPr>
            <a:endParaRPr lang="en-GB" sz="1500"/>
          </a:p>
          <a:p>
            <a:pPr>
              <a:lnSpc>
                <a:spcPct val="90000"/>
              </a:lnSpc>
            </a:pPr>
            <a:endParaRPr lang="en-GB" sz="1500"/>
          </a:p>
        </p:txBody>
      </p:sp>
      <p:sp>
        <p:nvSpPr>
          <p:cNvPr id="11" name="Rectangle 10">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3" name="Straight Connector 12">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a:xfrm>
            <a:off x="6442997" y="6041362"/>
            <a:ext cx="512504" cy="365125"/>
          </a:xfrm>
        </p:spPr>
        <p:txBody>
          <a:bodyPr>
            <a:normAutofit/>
          </a:bodyPr>
          <a:lstStyle/>
          <a:p>
            <a:pPr>
              <a:spcAft>
                <a:spcPts val="600"/>
              </a:spcAft>
            </a:pPr>
            <a:fld id="{4ACF9EE9-D81C-4F79-B564-34001B3D727E}" type="slidenum">
              <a:rPr lang="en-GB" smtClean="0"/>
              <a:pPr>
                <a:spcAft>
                  <a:spcPts val="600"/>
                </a:spcAft>
              </a:pPr>
              <a:t>16</a:t>
            </a:fld>
            <a:endParaRPr lang="en-GB"/>
          </a:p>
        </p:txBody>
      </p:sp>
      <p:sp>
        <p:nvSpPr>
          <p:cNvPr id="23"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72243" y="1253067"/>
            <a:ext cx="2528807" cy="4351866"/>
          </a:xfrm>
        </p:spPr>
        <p:txBody>
          <a:bodyPr anchor="ctr">
            <a:normAutofit/>
          </a:bodyPr>
          <a:lstStyle/>
          <a:p>
            <a:r>
              <a:rPr lang="en-GB" b="1">
                <a:solidFill>
                  <a:schemeClr val="bg1"/>
                </a:solidFill>
              </a:rPr>
              <a:t>Role and selection of Juries</a:t>
            </a:r>
            <a:endParaRPr lang="en-GB">
              <a:solidFill>
                <a:schemeClr val="bg1"/>
              </a:solidFill>
            </a:endParaRPr>
          </a:p>
        </p:txBody>
      </p:sp>
    </p:spTree>
    <p:extLst>
      <p:ext uri="{BB962C8B-B14F-4D97-AF65-F5344CB8AC3E}">
        <p14:creationId xmlns:p14="http://schemas.microsoft.com/office/powerpoint/2010/main" val="10808468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BD2FD-BBF6-4670-8BC5-8BDD9B70C029}"/>
              </a:ext>
            </a:extLst>
          </p:cNvPr>
          <p:cNvSpPr>
            <a:spLocks noGrp="1"/>
          </p:cNvSpPr>
          <p:nvPr>
            <p:ph type="title"/>
          </p:nvPr>
        </p:nvSpPr>
        <p:spPr/>
        <p:txBody>
          <a:bodyPr/>
          <a:lstStyle/>
          <a:p>
            <a:r>
              <a:rPr lang="en-GB" dirty="0"/>
              <a:t>Jury Secrecy </a:t>
            </a:r>
          </a:p>
        </p:txBody>
      </p:sp>
      <p:sp>
        <p:nvSpPr>
          <p:cNvPr id="3" name="Content Placeholder 2">
            <a:extLst>
              <a:ext uri="{FF2B5EF4-FFF2-40B4-BE49-F238E27FC236}">
                <a16:creationId xmlns:a16="http://schemas.microsoft.com/office/drawing/2014/main" id="{9C2106E0-12F8-4B98-ABE3-B38C7230181B}"/>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In order for the discussions of juries to be fair, it has been a long-­standing rule that all discussions among jurors should be kept secret. If such discussions were subsequently revealed, individual jurors, who may have voted in favour of a guilty verdict, could be threatened by convicted defendants. More generally, the rule has helped encourage free and open discussions in juries. This rule is now set out in </a:t>
            </a:r>
            <a:r>
              <a:rPr lang="en-GB" b="1" i="0" dirty="0">
                <a:solidFill>
                  <a:srgbClr val="000000"/>
                </a:solidFill>
                <a:effectLst/>
                <a:latin typeface="Times New Roman" panose="02020603050405020304" pitchFamily="18" charset="0"/>
              </a:rPr>
              <a:t>ss20D–20G Juries Act 1974</a:t>
            </a:r>
            <a:r>
              <a:rPr lang="en-GB" b="0" i="0" dirty="0">
                <a:solidFill>
                  <a:srgbClr val="000000"/>
                </a:solidFill>
                <a:effectLst/>
                <a:latin typeface="Times New Roman" panose="02020603050405020304" pitchFamily="18" charset="0"/>
              </a:rPr>
              <a:t>. Some very limited exceptions apply. These exceptions allow jurors to disclose information to the police, the judge or a member of the court staff which relates to a possible offence or contempt of court by another juror or which may provide grounds for an appeal by the defendant.</a:t>
            </a:r>
            <a:endParaRPr lang="en-GB" dirty="0"/>
          </a:p>
        </p:txBody>
      </p:sp>
      <p:sp>
        <p:nvSpPr>
          <p:cNvPr id="4" name="Slide Number Placeholder 3">
            <a:extLst>
              <a:ext uri="{FF2B5EF4-FFF2-40B4-BE49-F238E27FC236}">
                <a16:creationId xmlns:a16="http://schemas.microsoft.com/office/drawing/2014/main" id="{BEB8FC0A-0303-4E01-AB86-DFA751D28C20}"/>
              </a:ext>
            </a:extLst>
          </p:cNvPr>
          <p:cNvSpPr>
            <a:spLocks noGrp="1"/>
          </p:cNvSpPr>
          <p:nvPr>
            <p:ph type="sldNum" sz="quarter" idx="12"/>
          </p:nvPr>
        </p:nvSpPr>
        <p:spPr/>
        <p:txBody>
          <a:bodyPr/>
          <a:lstStyle/>
          <a:p>
            <a:fld id="{4ACF9EE9-D81C-4F79-B564-34001B3D727E}" type="slidenum">
              <a:rPr lang="en-GB" smtClean="0"/>
              <a:pPr/>
              <a:t>17</a:t>
            </a:fld>
            <a:endParaRPr lang="en-GB"/>
          </a:p>
        </p:txBody>
      </p:sp>
    </p:spTree>
    <p:extLst>
      <p:ext uri="{BB962C8B-B14F-4D97-AF65-F5344CB8AC3E}">
        <p14:creationId xmlns:p14="http://schemas.microsoft.com/office/powerpoint/2010/main" val="24635478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F4D44-629E-49C1-ABE2-3445449646DB}"/>
              </a:ext>
            </a:extLst>
          </p:cNvPr>
          <p:cNvSpPr>
            <a:spLocks noGrp="1"/>
          </p:cNvSpPr>
          <p:nvPr>
            <p:ph type="title"/>
          </p:nvPr>
        </p:nvSpPr>
        <p:spPr/>
        <p:txBody>
          <a:bodyPr/>
          <a:lstStyle/>
          <a:p>
            <a:r>
              <a:rPr lang="en-GB" dirty="0"/>
              <a:t>Juries and the Internet</a:t>
            </a:r>
          </a:p>
        </p:txBody>
      </p:sp>
      <p:sp>
        <p:nvSpPr>
          <p:cNvPr id="3" name="Content Placeholder 2">
            <a:extLst>
              <a:ext uri="{FF2B5EF4-FFF2-40B4-BE49-F238E27FC236}">
                <a16:creationId xmlns:a16="http://schemas.microsoft.com/office/drawing/2014/main" id="{5B8BB4E0-E139-4D2B-9CC4-3AB0DA3E9A83}"/>
              </a:ext>
            </a:extLst>
          </p:cNvPr>
          <p:cNvSpPr>
            <a:spLocks noGrp="1"/>
          </p:cNvSpPr>
          <p:nvPr>
            <p:ph idx="1"/>
          </p:nvPr>
        </p:nvSpPr>
        <p:spPr/>
        <p:txBody>
          <a:bodyPr>
            <a:normAutofit lnSpcReduction="10000"/>
          </a:bodyPr>
          <a:lstStyle/>
          <a:p>
            <a:r>
              <a:rPr lang="en-GB" b="0" i="0" dirty="0">
                <a:solidFill>
                  <a:srgbClr val="000000"/>
                </a:solidFill>
                <a:effectLst/>
                <a:latin typeface="Times New Roman" panose="02020603050405020304" pitchFamily="18" charset="0"/>
              </a:rPr>
              <a:t>There is a very important principle of English criminal law requiring jurors to make their decisions using </a:t>
            </a:r>
            <a:r>
              <a:rPr lang="en-GB" b="1" i="0" dirty="0">
                <a:solidFill>
                  <a:srgbClr val="000000"/>
                </a:solidFill>
                <a:effectLst/>
                <a:latin typeface="Times New Roman" panose="02020603050405020304" pitchFamily="18" charset="0"/>
              </a:rPr>
              <a:t>only</a:t>
            </a:r>
            <a:r>
              <a:rPr lang="en-GB" b="0" i="0" dirty="0">
                <a:solidFill>
                  <a:srgbClr val="000000"/>
                </a:solidFill>
                <a:effectLst/>
                <a:latin typeface="Times New Roman" panose="02020603050405020304" pitchFamily="18" charset="0"/>
              </a:rPr>
              <a:t> evidence at the trial itself. One of the most important reasons for this rule is that juries should not be influenced by knowledge that a defendant has been convicted of other crimes. (The fact that a defendant has committed a previous crime does </a:t>
            </a:r>
            <a:r>
              <a:rPr lang="en-GB" b="1" i="0" dirty="0">
                <a:solidFill>
                  <a:srgbClr val="000000"/>
                </a:solidFill>
                <a:effectLst/>
                <a:latin typeface="Times New Roman" panose="02020603050405020304" pitchFamily="18" charset="0"/>
              </a:rPr>
              <a:t>not</a:t>
            </a:r>
            <a:r>
              <a:rPr lang="en-GB" b="0" i="0" dirty="0">
                <a:solidFill>
                  <a:srgbClr val="000000"/>
                </a:solidFill>
                <a:effectLst/>
                <a:latin typeface="Times New Roman" panose="02020603050405020304" pitchFamily="18" charset="0"/>
              </a:rPr>
              <a:t> mean that he or she has committed </a:t>
            </a:r>
            <a:r>
              <a:rPr lang="en-GB" b="1" i="0" dirty="0">
                <a:solidFill>
                  <a:srgbClr val="000000"/>
                </a:solidFill>
                <a:effectLst/>
                <a:latin typeface="Times New Roman" panose="02020603050405020304" pitchFamily="18" charset="0"/>
              </a:rPr>
              <a:t>this</a:t>
            </a:r>
            <a:r>
              <a:rPr lang="en-GB" b="0" i="0" dirty="0">
                <a:solidFill>
                  <a:srgbClr val="000000"/>
                </a:solidFill>
                <a:effectLst/>
                <a:latin typeface="Times New Roman" panose="02020603050405020304" pitchFamily="18" charset="0"/>
              </a:rPr>
              <a:t> crime.) There have been a number of recent cases where jurors have been unable to resist the temptation to seek further information about the defendant and the circumstances of the case on the internet. In </a:t>
            </a:r>
            <a:r>
              <a:rPr lang="en-GB" b="1" i="1" dirty="0">
                <a:solidFill>
                  <a:srgbClr val="000000"/>
                </a:solidFill>
                <a:effectLst/>
                <a:latin typeface="Times New Roman" panose="02020603050405020304" pitchFamily="18" charset="0"/>
              </a:rPr>
              <a:t>Attorney-General v </a:t>
            </a:r>
            <a:r>
              <a:rPr lang="en-GB" b="1" i="1" dirty="0" err="1">
                <a:solidFill>
                  <a:srgbClr val="000000"/>
                </a:solidFill>
                <a:effectLst/>
                <a:latin typeface="Times New Roman" panose="02020603050405020304" pitchFamily="18" charset="0"/>
              </a:rPr>
              <a:t>Fraill</a:t>
            </a:r>
            <a:r>
              <a:rPr lang="en-GB" b="1" i="1" dirty="0">
                <a:solidFill>
                  <a:srgbClr val="000000"/>
                </a:solidFill>
                <a:effectLst/>
                <a:latin typeface="Times New Roman" panose="02020603050405020304" pitchFamily="18" charset="0"/>
              </a:rPr>
              <a:t> and Another; Knox [2011]</a:t>
            </a:r>
            <a:r>
              <a:rPr lang="en-GB" b="0" i="0" dirty="0">
                <a:solidFill>
                  <a:srgbClr val="000000"/>
                </a:solidFill>
                <a:effectLst/>
                <a:latin typeface="Times New Roman" panose="02020603050405020304" pitchFamily="18" charset="0"/>
              </a:rPr>
              <a:t> a juror was held to be in contempt of court for communicating via Facebook with a defendant, and the trial had to be halted at vast public expense.</a:t>
            </a:r>
            <a:endParaRPr lang="en-GB" dirty="0"/>
          </a:p>
        </p:txBody>
      </p:sp>
      <p:sp>
        <p:nvSpPr>
          <p:cNvPr id="4" name="Slide Number Placeholder 3">
            <a:extLst>
              <a:ext uri="{FF2B5EF4-FFF2-40B4-BE49-F238E27FC236}">
                <a16:creationId xmlns:a16="http://schemas.microsoft.com/office/drawing/2014/main" id="{94B88EB8-09F1-435C-9A2B-1C5E24F610F2}"/>
              </a:ext>
            </a:extLst>
          </p:cNvPr>
          <p:cNvSpPr>
            <a:spLocks noGrp="1"/>
          </p:cNvSpPr>
          <p:nvPr>
            <p:ph type="sldNum" sz="quarter" idx="12"/>
          </p:nvPr>
        </p:nvSpPr>
        <p:spPr/>
        <p:txBody>
          <a:bodyPr/>
          <a:lstStyle/>
          <a:p>
            <a:fld id="{4ACF9EE9-D81C-4F79-B564-34001B3D727E}" type="slidenum">
              <a:rPr lang="en-GB" smtClean="0"/>
              <a:pPr/>
              <a:t>18</a:t>
            </a:fld>
            <a:endParaRPr lang="en-GB"/>
          </a:p>
        </p:txBody>
      </p:sp>
    </p:spTree>
    <p:extLst>
      <p:ext uri="{BB962C8B-B14F-4D97-AF65-F5344CB8AC3E}">
        <p14:creationId xmlns:p14="http://schemas.microsoft.com/office/powerpoint/2010/main" val="7957167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592F5-6AB0-4E74-A42D-6D601CEBE205}"/>
              </a:ext>
            </a:extLst>
          </p:cNvPr>
          <p:cNvSpPr>
            <a:spLocks noGrp="1"/>
          </p:cNvSpPr>
          <p:nvPr>
            <p:ph type="title"/>
          </p:nvPr>
        </p:nvSpPr>
        <p:spPr/>
        <p:txBody>
          <a:bodyPr/>
          <a:lstStyle/>
          <a:p>
            <a:r>
              <a:rPr lang="en-GB" dirty="0"/>
              <a:t>Reflective Question </a:t>
            </a:r>
          </a:p>
        </p:txBody>
      </p:sp>
      <p:sp>
        <p:nvSpPr>
          <p:cNvPr id="3" name="Content Placeholder 2">
            <a:extLst>
              <a:ext uri="{FF2B5EF4-FFF2-40B4-BE49-F238E27FC236}">
                <a16:creationId xmlns:a16="http://schemas.microsoft.com/office/drawing/2014/main" id="{5CB8427E-440D-4BA2-954E-B319360F51FD}"/>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Read the following BBC report on jurors using the internet for research </a:t>
            </a:r>
            <a:r>
              <a:rPr lang="en-GB" b="0" i="0" u="none" strike="noStrike" dirty="0">
                <a:solidFill>
                  <a:srgbClr val="000000"/>
                </a:solidFill>
                <a:effectLst/>
                <a:latin typeface="Times New Roman" panose="02020603050405020304" pitchFamily="18" charset="0"/>
                <a:hlinkClick r:id="rId2"/>
              </a:rPr>
              <a:t>https://www.bbc.co.uk/news/uk-22550323</a:t>
            </a:r>
            <a:r>
              <a:rPr lang="en-GB" b="0" i="0" dirty="0">
                <a:solidFill>
                  <a:srgbClr val="000000"/>
                </a:solidFill>
                <a:effectLst/>
                <a:latin typeface="Times New Roman" panose="02020603050405020304" pitchFamily="18" charset="0"/>
              </a:rPr>
              <a:t> - BBC News.</a:t>
            </a:r>
          </a:p>
          <a:p>
            <a:pPr algn="just"/>
            <a:r>
              <a:rPr lang="en-GB" b="0" i="0" dirty="0">
                <a:solidFill>
                  <a:srgbClr val="000000"/>
                </a:solidFill>
                <a:effectLst/>
                <a:latin typeface="Times New Roman" panose="02020603050405020304" pitchFamily="18" charset="0"/>
              </a:rPr>
              <a:t>How realistic is it to expect jurors not to use the internet? What dangers do you think could arise if they do?</a:t>
            </a:r>
          </a:p>
          <a:p>
            <a:endParaRPr lang="en-GB" dirty="0"/>
          </a:p>
        </p:txBody>
      </p:sp>
      <p:sp>
        <p:nvSpPr>
          <p:cNvPr id="4" name="Slide Number Placeholder 3">
            <a:extLst>
              <a:ext uri="{FF2B5EF4-FFF2-40B4-BE49-F238E27FC236}">
                <a16:creationId xmlns:a16="http://schemas.microsoft.com/office/drawing/2014/main" id="{770F7ED8-A262-4E28-998B-C170147D899C}"/>
              </a:ext>
            </a:extLst>
          </p:cNvPr>
          <p:cNvSpPr>
            <a:spLocks noGrp="1"/>
          </p:cNvSpPr>
          <p:nvPr>
            <p:ph type="sldNum" sz="quarter" idx="12"/>
          </p:nvPr>
        </p:nvSpPr>
        <p:spPr/>
        <p:txBody>
          <a:bodyPr/>
          <a:lstStyle/>
          <a:p>
            <a:fld id="{4ACF9EE9-D81C-4F79-B564-34001B3D727E}" type="slidenum">
              <a:rPr lang="en-GB" smtClean="0"/>
              <a:pPr/>
              <a:t>19</a:t>
            </a:fld>
            <a:endParaRPr lang="en-GB"/>
          </a:p>
        </p:txBody>
      </p:sp>
    </p:spTree>
    <p:extLst>
      <p:ext uri="{BB962C8B-B14F-4D97-AF65-F5344CB8AC3E}">
        <p14:creationId xmlns:p14="http://schemas.microsoft.com/office/powerpoint/2010/main" val="37002525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8E3B6-B3A5-44DF-B337-4AF6BA12804B}"/>
              </a:ext>
            </a:extLst>
          </p:cNvPr>
          <p:cNvSpPr>
            <a:spLocks noGrp="1"/>
          </p:cNvSpPr>
          <p:nvPr>
            <p:ph type="title"/>
          </p:nvPr>
        </p:nvSpPr>
        <p:spPr/>
        <p:txBody>
          <a:bodyPr/>
          <a:lstStyle/>
          <a:p>
            <a:r>
              <a:rPr lang="en-GB" dirty="0"/>
              <a:t>Advantages of Juries </a:t>
            </a:r>
          </a:p>
        </p:txBody>
      </p:sp>
      <p:sp>
        <p:nvSpPr>
          <p:cNvPr id="3" name="Content Placeholder 2">
            <a:extLst>
              <a:ext uri="{FF2B5EF4-FFF2-40B4-BE49-F238E27FC236}">
                <a16:creationId xmlns:a16="http://schemas.microsoft.com/office/drawing/2014/main" id="{5733443E-8BA3-4723-9BBB-15D494491BBF}"/>
              </a:ext>
            </a:extLst>
          </p:cNvPr>
          <p:cNvSpPr>
            <a:spLocks noGrp="1"/>
          </p:cNvSpPr>
          <p:nvPr>
            <p:ph idx="1"/>
          </p:nvPr>
        </p:nvSpPr>
        <p:spPr/>
        <p:txBody>
          <a:bodyPr>
            <a:normAutofit fontScale="70000" lnSpcReduction="20000"/>
          </a:bodyPr>
          <a:lstStyle/>
          <a:p>
            <a:pPr algn="just">
              <a:buFont typeface="Arial" panose="020B0604020202020204" pitchFamily="34" charset="0"/>
              <a:buChar char="•"/>
            </a:pPr>
            <a:r>
              <a:rPr lang="en-GB" b="0" i="0" dirty="0">
                <a:solidFill>
                  <a:srgbClr val="000000"/>
                </a:solidFill>
                <a:effectLst/>
                <a:latin typeface="Times New Roman" panose="02020603050405020304" pitchFamily="18" charset="0"/>
              </a:rPr>
              <a:t>independence – jurors are not employees of the state and are seen as a constitutional protection against abuse by the police and prosecution authorities;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trial by your </a:t>
            </a:r>
            <a:r>
              <a:rPr lang="en-GB" b="1" i="0" dirty="0">
                <a:solidFill>
                  <a:srgbClr val="000000"/>
                </a:solidFill>
                <a:effectLst/>
                <a:latin typeface="Times New Roman" panose="02020603050405020304" pitchFamily="18" charset="0"/>
              </a:rPr>
              <a:t>peers</a:t>
            </a:r>
            <a:r>
              <a:rPr lang="en-GB" b="0" i="0" dirty="0">
                <a:solidFill>
                  <a:srgbClr val="000000"/>
                </a:solidFill>
                <a:effectLst/>
                <a:latin typeface="Times New Roman" panose="02020603050405020304" pitchFamily="18" charset="0"/>
              </a:rPr>
              <a:t> (equals) – this is a fundamental right;</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involvement of ordinary people in the criminal justice system – this gives ordinary people greater confidence that the law is fair and reflects the values of their local communities;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confidence in jury system by legal professionals – generally, judges and lawyers working in the Crown Court are still strongly in favour of retaining the jury system; and</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occasionally, juries will acquit a person who has been charged with a crime where the law seems to be particularly harsh, despite clear evidence (and instructions from the judge) pointing to a guilty verdict. Such a verdict may sometimes lead to a change in the criminal law. In </a:t>
            </a:r>
            <a:r>
              <a:rPr lang="en-GB" b="1" i="1" dirty="0">
                <a:solidFill>
                  <a:srgbClr val="000000"/>
                </a:solidFill>
                <a:effectLst/>
                <a:latin typeface="Times New Roman" panose="02020603050405020304" pitchFamily="18" charset="0"/>
              </a:rPr>
              <a:t>Ponting [1985]</a:t>
            </a:r>
            <a:r>
              <a:rPr lang="en-GB" b="0" i="0" dirty="0">
                <a:solidFill>
                  <a:srgbClr val="000000"/>
                </a:solidFill>
                <a:effectLst/>
                <a:latin typeface="Times New Roman" panose="02020603050405020304" pitchFamily="18" charset="0"/>
              </a:rPr>
              <a:t> a civil servant was charged with “leaking” official secrets under the </a:t>
            </a:r>
            <a:r>
              <a:rPr lang="en-GB" b="1" i="0" dirty="0">
                <a:solidFill>
                  <a:srgbClr val="000000"/>
                </a:solidFill>
                <a:effectLst/>
                <a:latin typeface="Times New Roman" panose="02020603050405020304" pitchFamily="18" charset="0"/>
              </a:rPr>
              <a:t>Official Secrets Act 1911</a:t>
            </a:r>
            <a:r>
              <a:rPr lang="en-GB" b="0" i="0" dirty="0">
                <a:solidFill>
                  <a:srgbClr val="000000"/>
                </a:solidFill>
                <a:effectLst/>
                <a:latin typeface="Times New Roman" panose="02020603050405020304" pitchFamily="18" charset="0"/>
              </a:rPr>
              <a:t>. The jury acquitted him, despite strong evidence that he had, in fact, disclosed details about the controversial sinking of the Argentinian ship, </a:t>
            </a:r>
            <a:r>
              <a:rPr lang="en-GB" b="0" i="1" dirty="0">
                <a:solidFill>
                  <a:srgbClr val="000000"/>
                </a:solidFill>
                <a:effectLst/>
                <a:latin typeface="Times New Roman" panose="02020603050405020304" pitchFamily="18" charset="0"/>
              </a:rPr>
              <a:t>General Belgrano</a:t>
            </a:r>
            <a:r>
              <a:rPr lang="en-GB" b="0" i="0" dirty="0">
                <a:solidFill>
                  <a:srgbClr val="000000"/>
                </a:solidFill>
                <a:effectLst/>
                <a:latin typeface="Times New Roman" panose="02020603050405020304" pitchFamily="18" charset="0"/>
              </a:rPr>
              <a:t>, during the Falklands War. The jury appears to have believed that it was important that the public were aware of the true facts about the sinking. </a:t>
            </a:r>
            <a:r>
              <a:rPr lang="en-GB" b="1" i="0" dirty="0">
                <a:solidFill>
                  <a:srgbClr val="000000"/>
                </a:solidFill>
                <a:effectLst/>
                <a:latin typeface="Times New Roman" panose="02020603050405020304" pitchFamily="18" charset="0"/>
              </a:rPr>
              <a:t>NB</a:t>
            </a:r>
            <a:r>
              <a:rPr lang="en-GB" b="0" i="0" dirty="0">
                <a:solidFill>
                  <a:srgbClr val="000000"/>
                </a:solidFill>
                <a:effectLst/>
                <a:latin typeface="Times New Roman" panose="02020603050405020304" pitchFamily="18" charset="0"/>
              </a:rPr>
              <a:t> Of course, some people may </a:t>
            </a:r>
            <a:r>
              <a:rPr lang="en-GB" b="1" i="0" dirty="0">
                <a:solidFill>
                  <a:srgbClr val="000000"/>
                </a:solidFill>
                <a:effectLst/>
                <a:latin typeface="Times New Roman" panose="02020603050405020304" pitchFamily="18" charset="0"/>
              </a:rPr>
              <a:t>not</a:t>
            </a:r>
            <a:r>
              <a:rPr lang="en-GB" b="0" i="0" dirty="0">
                <a:solidFill>
                  <a:srgbClr val="000000"/>
                </a:solidFill>
                <a:effectLst/>
                <a:latin typeface="Times New Roman" panose="02020603050405020304" pitchFamily="18" charset="0"/>
              </a:rPr>
              <a:t> consider the law applying to the crime in question to be particularly harsh – in their view the willingness of a jury to a</a:t>
            </a:r>
          </a:p>
          <a:p>
            <a:endParaRPr lang="en-GB" dirty="0"/>
          </a:p>
        </p:txBody>
      </p:sp>
      <p:sp>
        <p:nvSpPr>
          <p:cNvPr id="4" name="Slide Number Placeholder 3">
            <a:extLst>
              <a:ext uri="{FF2B5EF4-FFF2-40B4-BE49-F238E27FC236}">
                <a16:creationId xmlns:a16="http://schemas.microsoft.com/office/drawing/2014/main" id="{10B0D52C-8FAD-494E-AFE9-D23E12CF36B2}"/>
              </a:ext>
            </a:extLst>
          </p:cNvPr>
          <p:cNvSpPr>
            <a:spLocks noGrp="1"/>
          </p:cNvSpPr>
          <p:nvPr>
            <p:ph type="sldNum" sz="quarter" idx="12"/>
          </p:nvPr>
        </p:nvSpPr>
        <p:spPr/>
        <p:txBody>
          <a:bodyPr/>
          <a:lstStyle/>
          <a:p>
            <a:fld id="{4ACF9EE9-D81C-4F79-B564-34001B3D727E}" type="slidenum">
              <a:rPr lang="en-GB" smtClean="0"/>
              <a:pPr/>
              <a:t>20</a:t>
            </a:fld>
            <a:endParaRPr lang="en-GB"/>
          </a:p>
        </p:txBody>
      </p:sp>
    </p:spTree>
    <p:extLst>
      <p:ext uri="{BB962C8B-B14F-4D97-AF65-F5344CB8AC3E}">
        <p14:creationId xmlns:p14="http://schemas.microsoft.com/office/powerpoint/2010/main" val="31567387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A94ED-FD51-40C2-9190-C00FA91D661E}"/>
              </a:ext>
            </a:extLst>
          </p:cNvPr>
          <p:cNvSpPr>
            <a:spLocks noGrp="1"/>
          </p:cNvSpPr>
          <p:nvPr>
            <p:ph type="title"/>
          </p:nvPr>
        </p:nvSpPr>
        <p:spPr/>
        <p:txBody>
          <a:bodyPr/>
          <a:lstStyle/>
          <a:p>
            <a:r>
              <a:rPr lang="en-GB" dirty="0"/>
              <a:t>Disadvantages of Juries </a:t>
            </a:r>
          </a:p>
        </p:txBody>
      </p:sp>
      <p:sp>
        <p:nvSpPr>
          <p:cNvPr id="3" name="Content Placeholder 2">
            <a:extLst>
              <a:ext uri="{FF2B5EF4-FFF2-40B4-BE49-F238E27FC236}">
                <a16:creationId xmlns:a16="http://schemas.microsoft.com/office/drawing/2014/main" id="{AC5A2E51-0D62-42E1-9580-2B8C3444F75A}"/>
              </a:ext>
            </a:extLst>
          </p:cNvPr>
          <p:cNvSpPr>
            <a:spLocks noGrp="1"/>
          </p:cNvSpPr>
          <p:nvPr>
            <p:ph idx="1"/>
          </p:nvPr>
        </p:nvSpPr>
        <p:spPr/>
        <p:txBody>
          <a:bodyPr>
            <a:normAutofit fontScale="62500" lnSpcReduction="20000"/>
          </a:bodyPr>
          <a:lstStyle/>
          <a:p>
            <a:pPr algn="just">
              <a:buFont typeface="Arial" panose="020B0604020202020204" pitchFamily="34" charset="0"/>
              <a:buChar char="•"/>
            </a:pPr>
            <a:r>
              <a:rPr lang="en-GB" b="0" i="0" dirty="0">
                <a:solidFill>
                  <a:srgbClr val="000000"/>
                </a:solidFill>
                <a:effectLst/>
                <a:latin typeface="Times New Roman" panose="02020603050405020304" pitchFamily="18" charset="0"/>
              </a:rPr>
              <a:t>cost – jury trials can be extremely expensive. Trials before a single judge may be shorter and therefore require less time spent by expensive barristers and a judge;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domination of jury discussions by one or two articulate (or bossy) individuals – the danger here is that they may unduly influence the decision. Permitting legal professionals to act as jurors has increased this risk as their legal knowledge may give them additional influence;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inappropriate waste of time of skilled professionals – although jury service is a public duty, it may not be the best use of time for a skilled surgeon who could otherwise be operating to save patients’ lives;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difficulties understanding complex technical facts or legal issues – this has been a particular concern in relation to major fraud trials where jurors are expected to make decisions based on large amounts of complex financial information;</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publicity – jurors may be influenced by information in the media about a case, particularly those involving celebrities or horrific details. Some jurors have been unwilling to follow very clear instructions not to use the internet to find out further information;</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secrecy of jury discussions – the restrictions imposed by </a:t>
            </a:r>
            <a:r>
              <a:rPr lang="en-GB" b="1" i="0" dirty="0">
                <a:solidFill>
                  <a:srgbClr val="000000"/>
                </a:solidFill>
                <a:effectLst/>
                <a:latin typeface="Times New Roman" panose="02020603050405020304" pitchFamily="18" charset="0"/>
              </a:rPr>
              <a:t>ss20D–20G Juries Act 1974</a:t>
            </a:r>
            <a:r>
              <a:rPr lang="en-GB" b="0" i="0" dirty="0">
                <a:solidFill>
                  <a:srgbClr val="000000"/>
                </a:solidFill>
                <a:effectLst/>
                <a:latin typeface="Times New Roman" panose="02020603050405020304" pitchFamily="18" charset="0"/>
              </a:rPr>
              <a:t> have caused difficulties for researchers investigating the competence of juries; and</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risk of jury-tampering – occasionally, there have been cases where jurors or their families have been threatened or bribed. Judge-only trials were introduced in Northern Ireland in 1972 for terrorism offences to minimise this problem.</a:t>
            </a:r>
          </a:p>
          <a:p>
            <a:endParaRPr lang="en-GB" dirty="0"/>
          </a:p>
        </p:txBody>
      </p:sp>
      <p:sp>
        <p:nvSpPr>
          <p:cNvPr id="4" name="Slide Number Placeholder 3">
            <a:extLst>
              <a:ext uri="{FF2B5EF4-FFF2-40B4-BE49-F238E27FC236}">
                <a16:creationId xmlns:a16="http://schemas.microsoft.com/office/drawing/2014/main" id="{0681B0B5-0E90-4003-B10B-613608B8B2A6}"/>
              </a:ext>
            </a:extLst>
          </p:cNvPr>
          <p:cNvSpPr>
            <a:spLocks noGrp="1"/>
          </p:cNvSpPr>
          <p:nvPr>
            <p:ph type="sldNum" sz="quarter" idx="12"/>
          </p:nvPr>
        </p:nvSpPr>
        <p:spPr/>
        <p:txBody>
          <a:bodyPr/>
          <a:lstStyle/>
          <a:p>
            <a:fld id="{4ACF9EE9-D81C-4F79-B564-34001B3D727E}" type="slidenum">
              <a:rPr lang="en-GB" smtClean="0"/>
              <a:pPr/>
              <a:t>21</a:t>
            </a:fld>
            <a:endParaRPr lang="en-GB"/>
          </a:p>
        </p:txBody>
      </p:sp>
    </p:spTree>
    <p:extLst>
      <p:ext uri="{BB962C8B-B14F-4D97-AF65-F5344CB8AC3E}">
        <p14:creationId xmlns:p14="http://schemas.microsoft.com/office/powerpoint/2010/main" val="8200954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F069A-6069-4C1A-A759-894CD804E477}"/>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110E9594-3BFB-4AA6-97E5-0B5EB56F92C6}"/>
              </a:ext>
            </a:extLst>
          </p:cNvPr>
          <p:cNvSpPr>
            <a:spLocks noGrp="1"/>
          </p:cNvSpPr>
          <p:nvPr>
            <p:ph idx="1"/>
          </p:nvPr>
        </p:nvSpPr>
        <p:spPr/>
        <p:txBody>
          <a:bodyPr>
            <a:normAutofit fontScale="92500" lnSpcReduction="20000"/>
          </a:bodyPr>
          <a:lstStyle/>
          <a:p>
            <a:pPr algn="just">
              <a:buFont typeface="Arial" panose="020B0604020202020204" pitchFamily="34" charset="0"/>
              <a:buChar char="•"/>
            </a:pPr>
            <a:r>
              <a:rPr lang="en-GB" b="0" i="0" dirty="0">
                <a:solidFill>
                  <a:srgbClr val="000000"/>
                </a:solidFill>
                <a:effectLst/>
                <a:latin typeface="Times New Roman" panose="02020603050405020304" pitchFamily="18" charset="0"/>
              </a:rPr>
              <a:t> (1) There are three distinct branches of the legal profession in England and Wales: chartered legal executives, solicitors and barristers. Each has distinct but overlapping roles and distinct qualification systems.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  (2) Chartered legal executives work in a variety of organisations, including law firms local councils and central government. Some chartered legal executives become partners in firms and take management responsibilities.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  (3) Chartered Legal Executives qualify through the CILEX Professional Qualification (CPQ), which is a flexible, competency-based framework. Its features include specialist pathways in different practice areas. Chartered legal executives are then able to undertake additional advocacy training in civil litigation, criminal litigation or family litigation leading to advocacy rights in the lower courts.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 </a:t>
            </a:r>
            <a:endParaRPr lang="en-GB" dirty="0"/>
          </a:p>
        </p:txBody>
      </p:sp>
      <p:sp>
        <p:nvSpPr>
          <p:cNvPr id="4" name="Slide Number Placeholder 3">
            <a:extLst>
              <a:ext uri="{FF2B5EF4-FFF2-40B4-BE49-F238E27FC236}">
                <a16:creationId xmlns:a16="http://schemas.microsoft.com/office/drawing/2014/main" id="{6E840165-06E1-4F51-9E06-08929D712736}"/>
              </a:ext>
            </a:extLst>
          </p:cNvPr>
          <p:cNvSpPr>
            <a:spLocks noGrp="1"/>
          </p:cNvSpPr>
          <p:nvPr>
            <p:ph type="sldNum" sz="quarter" idx="12"/>
          </p:nvPr>
        </p:nvSpPr>
        <p:spPr/>
        <p:txBody>
          <a:bodyPr/>
          <a:lstStyle/>
          <a:p>
            <a:fld id="{4ACF9EE9-D81C-4F79-B564-34001B3D727E}" type="slidenum">
              <a:rPr lang="en-GB" smtClean="0"/>
              <a:pPr/>
              <a:t>22</a:t>
            </a:fld>
            <a:endParaRPr lang="en-GB"/>
          </a:p>
        </p:txBody>
      </p:sp>
    </p:spTree>
    <p:extLst>
      <p:ext uri="{BB962C8B-B14F-4D97-AF65-F5344CB8AC3E}">
        <p14:creationId xmlns:p14="http://schemas.microsoft.com/office/powerpoint/2010/main" val="28997823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9DB38-132B-4893-BAB9-36F4E93F315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AE90225-FAB6-49A4-8F35-4204FDA103BD}"/>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 (4) Most solicitors work in partnerships (law firms), but some work within other organisations. Solicitors have rights of audience in some of the lower courts, in particular, the County Court and Magistrates’ Courts. They are able to obtain the Higher Rights of Audience Qualification and become solicitor advocates. This entitles them to represent clients in all courts.</a:t>
            </a:r>
          </a:p>
          <a:p>
            <a:r>
              <a:rPr lang="en-GB" b="0" i="0" dirty="0">
                <a:solidFill>
                  <a:srgbClr val="000000"/>
                </a:solidFill>
                <a:effectLst/>
                <a:latin typeface="Times New Roman" panose="02020603050405020304" pitchFamily="18" charset="0"/>
              </a:rPr>
              <a:t>(5) From Autumn 2021 all solicitors will be required to gain a degree (or equivalent), then take the Solicitors Qualifying Exam and undertake a period of supervised work.</a:t>
            </a:r>
          </a:p>
          <a:p>
            <a:endParaRPr lang="en-GB" dirty="0"/>
          </a:p>
        </p:txBody>
      </p:sp>
      <p:sp>
        <p:nvSpPr>
          <p:cNvPr id="4" name="Slide Number Placeholder 3">
            <a:extLst>
              <a:ext uri="{FF2B5EF4-FFF2-40B4-BE49-F238E27FC236}">
                <a16:creationId xmlns:a16="http://schemas.microsoft.com/office/drawing/2014/main" id="{E3152D5C-9F63-4B2D-B46A-EF80032C7573}"/>
              </a:ext>
            </a:extLst>
          </p:cNvPr>
          <p:cNvSpPr>
            <a:spLocks noGrp="1"/>
          </p:cNvSpPr>
          <p:nvPr>
            <p:ph type="sldNum" sz="quarter" idx="12"/>
          </p:nvPr>
        </p:nvSpPr>
        <p:spPr/>
        <p:txBody>
          <a:bodyPr/>
          <a:lstStyle/>
          <a:p>
            <a:fld id="{4ACF9EE9-D81C-4F79-B564-34001B3D727E}" type="slidenum">
              <a:rPr lang="en-GB" smtClean="0"/>
              <a:pPr/>
              <a:t>23</a:t>
            </a:fld>
            <a:endParaRPr lang="en-GB"/>
          </a:p>
        </p:txBody>
      </p:sp>
    </p:spTree>
    <p:extLst>
      <p:ext uri="{BB962C8B-B14F-4D97-AF65-F5344CB8AC3E}">
        <p14:creationId xmlns:p14="http://schemas.microsoft.com/office/powerpoint/2010/main" val="42133576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AD6D2-9EC3-402C-813A-D91F85AD899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A8FFB1F-6E75-43C5-B148-07B7DB62AF86}"/>
              </a:ext>
            </a:extLst>
          </p:cNvPr>
          <p:cNvSpPr>
            <a:spLocks noGrp="1"/>
          </p:cNvSpPr>
          <p:nvPr>
            <p:ph idx="1"/>
          </p:nvPr>
        </p:nvSpPr>
        <p:spPr/>
        <p:txBody>
          <a:bodyPr>
            <a:normAutofit/>
          </a:bodyPr>
          <a:lstStyle/>
          <a:p>
            <a:pPr algn="just">
              <a:buFont typeface="Arial" panose="020B0604020202020204" pitchFamily="34" charset="0"/>
              <a:buChar char="•"/>
            </a:pPr>
            <a:r>
              <a:rPr lang="en-GB" b="0" i="0" dirty="0">
                <a:solidFill>
                  <a:srgbClr val="000000"/>
                </a:solidFill>
                <a:effectLst/>
                <a:latin typeface="Times New Roman" panose="02020603050405020304" pitchFamily="18" charset="0"/>
              </a:rPr>
              <a:t>   (6) Barristers are self-employed but work together in shared offices (chambers). They are supported by a barrister’s clerk who negotiates fees on their behalf with law firms. Some barristers receive instructions directly from clients under a public access scheme. The main elements of a barrister’s work are advocacy and preparing written opinions on legal cases.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  (7) A prospective barrister must gain a degree in law (or an equivalent postgraduate qualification) before taking the Bar Professional Training Course and completing a period of work under supervision, known as pupillage.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 </a:t>
            </a:r>
            <a:endParaRPr lang="en-GB" dirty="0"/>
          </a:p>
        </p:txBody>
      </p:sp>
      <p:sp>
        <p:nvSpPr>
          <p:cNvPr id="4" name="Slide Number Placeholder 3">
            <a:extLst>
              <a:ext uri="{FF2B5EF4-FFF2-40B4-BE49-F238E27FC236}">
                <a16:creationId xmlns:a16="http://schemas.microsoft.com/office/drawing/2014/main" id="{22F4DED9-1341-4CB4-A2E7-925CD312D0C1}"/>
              </a:ext>
            </a:extLst>
          </p:cNvPr>
          <p:cNvSpPr>
            <a:spLocks noGrp="1"/>
          </p:cNvSpPr>
          <p:nvPr>
            <p:ph type="sldNum" sz="quarter" idx="12"/>
          </p:nvPr>
        </p:nvSpPr>
        <p:spPr/>
        <p:txBody>
          <a:bodyPr/>
          <a:lstStyle/>
          <a:p>
            <a:fld id="{4ACF9EE9-D81C-4F79-B564-34001B3D727E}" type="slidenum">
              <a:rPr lang="en-GB" smtClean="0"/>
              <a:pPr/>
              <a:t>24</a:t>
            </a:fld>
            <a:endParaRPr lang="en-GB"/>
          </a:p>
        </p:txBody>
      </p:sp>
    </p:spTree>
    <p:extLst>
      <p:ext uri="{BB962C8B-B14F-4D97-AF65-F5344CB8AC3E}">
        <p14:creationId xmlns:p14="http://schemas.microsoft.com/office/powerpoint/2010/main" val="26248341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2A034-F514-48F6-95BC-DBD00F3E06E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51AFF56-A3C9-4EEF-AB2D-3EEC232DA8AC}"/>
              </a:ext>
            </a:extLst>
          </p:cNvPr>
          <p:cNvSpPr>
            <a:spLocks noGrp="1"/>
          </p:cNvSpPr>
          <p:nvPr>
            <p:ph idx="1"/>
          </p:nvPr>
        </p:nvSpPr>
        <p:spPr/>
        <p:txBody>
          <a:bodyPr/>
          <a:lstStyle/>
          <a:p>
            <a:pPr algn="just">
              <a:buFont typeface="Arial" panose="020B0604020202020204" pitchFamily="34" charset="0"/>
              <a:buChar char="•"/>
            </a:pPr>
            <a:r>
              <a:rPr lang="en-GB" b="0" i="0" dirty="0">
                <a:solidFill>
                  <a:srgbClr val="000000"/>
                </a:solidFill>
                <a:effectLst/>
                <a:latin typeface="Times New Roman" panose="02020603050405020304" pitchFamily="18" charset="0"/>
              </a:rPr>
              <a:t> (8) The Lord Chancellor and Secretary of State for Justice is the government minister in overall charge of the courts and justice system.</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 (9) Judges in England and Wales are not an independent legal profession, but are drawn from experienced lawyers. Judges are appointed by the Judicial Appointments Commission, which operates a formal system of applications for judges.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(10) Most judges in the English legal system will hear cases in more than one court and will often cover both criminal and civil law.</a:t>
            </a:r>
          </a:p>
          <a:p>
            <a:endParaRPr lang="en-GB" dirty="0"/>
          </a:p>
        </p:txBody>
      </p:sp>
      <p:sp>
        <p:nvSpPr>
          <p:cNvPr id="4" name="Slide Number Placeholder 3">
            <a:extLst>
              <a:ext uri="{FF2B5EF4-FFF2-40B4-BE49-F238E27FC236}">
                <a16:creationId xmlns:a16="http://schemas.microsoft.com/office/drawing/2014/main" id="{3C0CB091-9C1D-4C57-97B7-FBF5C2F476BE}"/>
              </a:ext>
            </a:extLst>
          </p:cNvPr>
          <p:cNvSpPr>
            <a:spLocks noGrp="1"/>
          </p:cNvSpPr>
          <p:nvPr>
            <p:ph type="sldNum" sz="quarter" idx="12"/>
          </p:nvPr>
        </p:nvSpPr>
        <p:spPr/>
        <p:txBody>
          <a:bodyPr/>
          <a:lstStyle/>
          <a:p>
            <a:fld id="{4ACF9EE9-D81C-4F79-B564-34001B3D727E}" type="slidenum">
              <a:rPr lang="en-GB" smtClean="0"/>
              <a:pPr/>
              <a:t>25</a:t>
            </a:fld>
            <a:endParaRPr lang="en-GB"/>
          </a:p>
        </p:txBody>
      </p:sp>
    </p:spTree>
    <p:extLst>
      <p:ext uri="{BB962C8B-B14F-4D97-AF65-F5344CB8AC3E}">
        <p14:creationId xmlns:p14="http://schemas.microsoft.com/office/powerpoint/2010/main" val="152623664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2A972-0890-46E3-816E-1CD77F9066A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ACEA11-A209-4456-8418-7F4FEFEB780C}"/>
              </a:ext>
            </a:extLst>
          </p:cNvPr>
          <p:cNvSpPr>
            <a:spLocks noGrp="1"/>
          </p:cNvSpPr>
          <p:nvPr>
            <p:ph idx="1"/>
          </p:nvPr>
        </p:nvSpPr>
        <p:spPr/>
        <p:txBody>
          <a:bodyPr/>
          <a:lstStyle/>
          <a:p>
            <a:pPr algn="just">
              <a:buFont typeface="Arial" panose="020B0604020202020204" pitchFamily="34" charset="0"/>
              <a:buChar char="•"/>
            </a:pPr>
            <a:r>
              <a:rPr lang="en-GB" b="0" i="0" dirty="0">
                <a:solidFill>
                  <a:srgbClr val="000000"/>
                </a:solidFill>
                <a:effectLst/>
                <a:latin typeface="Times New Roman" panose="02020603050405020304" pitchFamily="18" charset="0"/>
              </a:rPr>
              <a:t>(11) Lay magistrates (who are not legally qualified) hear most low-level criminal cases in the Magistrates’ Court, along with some limited non-criminal work.</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(12) In Crown Court trials, juries are responsible for deciding verdicts (whether or not the defendant </a:t>
            </a:r>
            <a:r>
              <a:rPr lang="en-GB" b="1" i="0" dirty="0">
                <a:solidFill>
                  <a:srgbClr val="000000"/>
                </a:solidFill>
                <a:effectLst/>
                <a:latin typeface="Times New Roman" panose="02020603050405020304" pitchFamily="18" charset="0"/>
              </a:rPr>
              <a:t>did</a:t>
            </a:r>
            <a:r>
              <a:rPr lang="en-GB" b="0" i="0" dirty="0">
                <a:solidFill>
                  <a:srgbClr val="000000"/>
                </a:solidFill>
                <a:effectLst/>
                <a:latin typeface="Times New Roman" panose="02020603050405020304" pitchFamily="18" charset="0"/>
              </a:rPr>
              <a:t> commit the crime). The judge is responsible for all decisions of law and for sentencing guilty defendants.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(13) Advantages of jury trials include independence and trial by your peers. Disadvantages include cost, difficulties in understanding complex technical and legal points and the unwillingness of some jurors to follow instructions not to use the internet to research the case.</a:t>
            </a:r>
          </a:p>
          <a:p>
            <a:endParaRPr lang="en-GB" dirty="0"/>
          </a:p>
        </p:txBody>
      </p:sp>
      <p:sp>
        <p:nvSpPr>
          <p:cNvPr id="4" name="Slide Number Placeholder 3">
            <a:extLst>
              <a:ext uri="{FF2B5EF4-FFF2-40B4-BE49-F238E27FC236}">
                <a16:creationId xmlns:a16="http://schemas.microsoft.com/office/drawing/2014/main" id="{C76904F3-8513-4D82-9A9B-9324CA4A95B1}"/>
              </a:ext>
            </a:extLst>
          </p:cNvPr>
          <p:cNvSpPr>
            <a:spLocks noGrp="1"/>
          </p:cNvSpPr>
          <p:nvPr>
            <p:ph type="sldNum" sz="quarter" idx="12"/>
          </p:nvPr>
        </p:nvSpPr>
        <p:spPr/>
        <p:txBody>
          <a:bodyPr/>
          <a:lstStyle/>
          <a:p>
            <a:fld id="{4ACF9EE9-D81C-4F79-B564-34001B3D727E}" type="slidenum">
              <a:rPr lang="en-GB" smtClean="0"/>
              <a:pPr/>
              <a:t>26</a:t>
            </a:fld>
            <a:endParaRPr lang="en-GB"/>
          </a:p>
        </p:txBody>
      </p:sp>
    </p:spTree>
    <p:extLst>
      <p:ext uri="{BB962C8B-B14F-4D97-AF65-F5344CB8AC3E}">
        <p14:creationId xmlns:p14="http://schemas.microsoft.com/office/powerpoint/2010/main" val="21299935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3055</Words>
  <Application>Microsoft Office PowerPoint</Application>
  <PresentationFormat>On-screen Show (4:3)</PresentationFormat>
  <Paragraphs>212</Paragraphs>
  <Slides>26</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Times New Roman</vt:lpstr>
      <vt:lpstr>Trebuchet MS</vt:lpstr>
      <vt:lpstr>Wingdings 3</vt:lpstr>
      <vt:lpstr>Facet</vt:lpstr>
      <vt:lpstr>Legal process</vt:lpstr>
      <vt:lpstr>Personnel of the Legal System</vt:lpstr>
      <vt:lpstr>Personnel of the Legal System</vt:lpstr>
      <vt:lpstr>Personnel of the Legal System</vt:lpstr>
      <vt:lpstr>Judges</vt:lpstr>
      <vt:lpstr>Judges</vt:lpstr>
      <vt:lpstr>Constitutional Reform Act 2005 </vt:lpstr>
      <vt:lpstr>Judges Salaries</vt:lpstr>
      <vt:lpstr>Activity</vt:lpstr>
      <vt:lpstr>Judges</vt:lpstr>
      <vt:lpstr> Lay Decision Makers </vt:lpstr>
      <vt:lpstr>Magistrates</vt:lpstr>
      <vt:lpstr>Magistrates</vt:lpstr>
      <vt:lpstr>Becoming a  Magistrate – Reflective Question</vt:lpstr>
      <vt:lpstr>Role and selection of Juries</vt:lpstr>
      <vt:lpstr>Role and selection of Juries</vt:lpstr>
      <vt:lpstr>Jury Secrecy </vt:lpstr>
      <vt:lpstr>Juries and the Internet</vt:lpstr>
      <vt:lpstr>Reflective Question </vt:lpstr>
      <vt:lpstr>Advantages of Juries </vt:lpstr>
      <vt:lpstr>Disadvantages of Juries </vt:lpstr>
      <vt:lpstr>Summary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process</dc:title>
  <dc:creator>Bronwen Williams</dc:creator>
  <cp:lastModifiedBy>Sian Turvey</cp:lastModifiedBy>
  <cp:revision>6</cp:revision>
  <dcterms:created xsi:type="dcterms:W3CDTF">2020-10-27T09:55:59Z</dcterms:created>
  <dcterms:modified xsi:type="dcterms:W3CDTF">2022-02-24T10:49:37Z</dcterms:modified>
</cp:coreProperties>
</file>