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72" r:id="rId10"/>
    <p:sldId id="273" r:id="rId11"/>
    <p:sldId id="268" r:id="rId12"/>
    <p:sldId id="269" r:id="rId13"/>
    <p:sldId id="270" r:id="rId14"/>
    <p:sldId id="263" r:id="rId15"/>
    <p:sldId id="264" r:id="rId16"/>
    <p:sldId id="265" r:id="rId17"/>
    <p:sldId id="266" r:id="rId18"/>
    <p:sldId id="27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02BDD26-5649-49E0-B611-482170D26024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02BDD26-5649-49E0-B611-482170D26024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2BDD26-5649-49E0-B611-482170D26024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02BDD26-5649-49E0-B611-482170D26024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BE6491F-2799-4F69-9AF7-A8067451E7C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Bidding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Sports Events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15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9672" y="1600200"/>
            <a:ext cx="7067128" cy="506916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Catalyst </a:t>
            </a:r>
          </a:p>
          <a:p>
            <a:r>
              <a:rPr lang="en-GB" dirty="0" smtClean="0"/>
              <a:t>Economic Development</a:t>
            </a:r>
          </a:p>
          <a:p>
            <a:r>
              <a:rPr lang="en-GB" dirty="0" smtClean="0"/>
              <a:t>Urban Regeneration</a:t>
            </a:r>
          </a:p>
          <a:p>
            <a:r>
              <a:rPr lang="en-GB" dirty="0" smtClean="0"/>
              <a:t>Promote City / Regional Tourism Destinations</a:t>
            </a:r>
          </a:p>
          <a:p>
            <a:r>
              <a:rPr lang="en-GB" dirty="0" smtClean="0"/>
              <a:t>Brand Identity</a:t>
            </a:r>
          </a:p>
          <a:p>
            <a:r>
              <a:rPr lang="en-GB" dirty="0" smtClean="0"/>
              <a:t>Civic Pride </a:t>
            </a:r>
          </a:p>
          <a:p>
            <a:r>
              <a:rPr lang="en-GB" dirty="0" smtClean="0"/>
              <a:t>Community Identity</a:t>
            </a:r>
          </a:p>
          <a:p>
            <a:r>
              <a:rPr lang="en-GB" dirty="0" smtClean="0"/>
              <a:t>Social Inclusion</a:t>
            </a:r>
          </a:p>
          <a:p>
            <a:r>
              <a:rPr lang="en-GB" dirty="0" smtClean="0"/>
              <a:t>Social Impacts</a:t>
            </a:r>
          </a:p>
          <a:p>
            <a:r>
              <a:rPr lang="en-GB" dirty="0" smtClean="0"/>
              <a:t>Cultural Impacts</a:t>
            </a:r>
          </a:p>
          <a:p>
            <a:r>
              <a:rPr lang="en-GB" dirty="0" smtClean="0"/>
              <a:t>Sports Development</a:t>
            </a:r>
          </a:p>
          <a:p>
            <a:r>
              <a:rPr lang="en-GB" dirty="0" smtClean="0"/>
              <a:t>Transport and Logistics</a:t>
            </a:r>
          </a:p>
          <a:p>
            <a:r>
              <a:rPr lang="en-GB" dirty="0" smtClean="0"/>
              <a:t>Infrastructure</a:t>
            </a:r>
          </a:p>
          <a:p>
            <a:r>
              <a:rPr lang="en-GB" dirty="0" smtClean="0"/>
              <a:t>Future Events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Bidding Benefits V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12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816" y="1124744"/>
            <a:ext cx="5770984" cy="573325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Preparation = Critical Element</a:t>
            </a:r>
          </a:p>
          <a:p>
            <a:r>
              <a:rPr lang="en-GB" dirty="0" smtClean="0"/>
              <a:t>Strategic Developments</a:t>
            </a:r>
          </a:p>
          <a:p>
            <a:r>
              <a:rPr lang="en-GB" dirty="0" smtClean="0"/>
              <a:t>Government Policies</a:t>
            </a:r>
          </a:p>
          <a:p>
            <a:r>
              <a:rPr lang="en-GB" dirty="0" smtClean="0"/>
              <a:t>Legislation</a:t>
            </a:r>
          </a:p>
          <a:p>
            <a:r>
              <a:rPr lang="en-GB" dirty="0" smtClean="0"/>
              <a:t>Taxation Costs</a:t>
            </a:r>
          </a:p>
          <a:p>
            <a:r>
              <a:rPr lang="en-GB" dirty="0" smtClean="0"/>
              <a:t>Taxation for Funding</a:t>
            </a:r>
          </a:p>
          <a:p>
            <a:r>
              <a:rPr lang="en-GB" dirty="0" smtClean="0"/>
              <a:t>Government Funding</a:t>
            </a:r>
          </a:p>
          <a:p>
            <a:r>
              <a:rPr lang="en-GB" dirty="0" smtClean="0"/>
              <a:t>Visa Costs </a:t>
            </a:r>
          </a:p>
          <a:p>
            <a:r>
              <a:rPr lang="en-GB" dirty="0" smtClean="0"/>
              <a:t>Rights Fees</a:t>
            </a:r>
          </a:p>
          <a:p>
            <a:r>
              <a:rPr lang="en-GB" dirty="0" smtClean="0"/>
              <a:t>Policing</a:t>
            </a:r>
          </a:p>
          <a:p>
            <a:r>
              <a:rPr lang="en-GB" dirty="0" smtClean="0"/>
              <a:t>Security</a:t>
            </a:r>
          </a:p>
          <a:p>
            <a:r>
              <a:rPr lang="en-GB" dirty="0" smtClean="0"/>
              <a:t>NGB’s</a:t>
            </a:r>
          </a:p>
          <a:p>
            <a:r>
              <a:rPr lang="en-GB" dirty="0" smtClean="0"/>
              <a:t>Commercial Sponsorship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Bidding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3532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869160"/>
          </a:xfrm>
        </p:spPr>
        <p:txBody>
          <a:bodyPr/>
          <a:lstStyle/>
          <a:p>
            <a:r>
              <a:rPr lang="en-GB" dirty="0" smtClean="0"/>
              <a:t>Government Support and Funding</a:t>
            </a:r>
          </a:p>
          <a:p>
            <a:r>
              <a:rPr lang="en-GB" dirty="0" smtClean="0"/>
              <a:t>Federal level Bidding</a:t>
            </a:r>
          </a:p>
          <a:p>
            <a:r>
              <a:rPr lang="en-GB" dirty="0" smtClean="0"/>
              <a:t>NGB’s Government Support</a:t>
            </a:r>
          </a:p>
          <a:p>
            <a:r>
              <a:rPr lang="en-GB" dirty="0" smtClean="0"/>
              <a:t>Development of the Sport</a:t>
            </a:r>
          </a:p>
          <a:p>
            <a:r>
              <a:rPr lang="en-GB" dirty="0" smtClean="0"/>
              <a:t>Media Attention</a:t>
            </a:r>
          </a:p>
          <a:p>
            <a:r>
              <a:rPr lang="en-GB" dirty="0" smtClean="0"/>
              <a:t>Sponsorship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751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018451"/>
          </a:xfrm>
        </p:spPr>
        <p:txBody>
          <a:bodyPr/>
          <a:lstStyle/>
          <a:p>
            <a:r>
              <a:rPr lang="en-GB" dirty="0" smtClean="0"/>
              <a:t>Event Objectives</a:t>
            </a:r>
          </a:p>
          <a:p>
            <a:r>
              <a:rPr lang="en-GB" dirty="0" smtClean="0"/>
              <a:t>Venue Selection / Development</a:t>
            </a:r>
          </a:p>
          <a:p>
            <a:r>
              <a:rPr lang="en-GB" dirty="0" smtClean="0"/>
              <a:t>Strategic Planning</a:t>
            </a:r>
          </a:p>
          <a:p>
            <a:r>
              <a:rPr lang="en-GB" dirty="0" smtClean="0"/>
              <a:t>Feasibility Studies</a:t>
            </a:r>
          </a:p>
          <a:p>
            <a:r>
              <a:rPr lang="en-GB" dirty="0" smtClean="0"/>
              <a:t>Bid Procedures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004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784976" cy="5184576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HM Treasury Feasibility Study</a:t>
            </a:r>
          </a:p>
          <a:p>
            <a:r>
              <a:rPr lang="en-GB" dirty="0" smtClean="0"/>
              <a:t>Chance for Success</a:t>
            </a:r>
          </a:p>
          <a:p>
            <a:r>
              <a:rPr lang="en-GB" dirty="0" smtClean="0"/>
              <a:t>FA Decision to Bid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Positives</a:t>
            </a:r>
          </a:p>
          <a:p>
            <a:r>
              <a:rPr lang="en-GB" dirty="0" smtClean="0"/>
              <a:t>Economic Impacts</a:t>
            </a:r>
          </a:p>
          <a:p>
            <a:r>
              <a:rPr lang="en-GB" dirty="0" smtClean="0"/>
              <a:t>11 suitable existing Stadia </a:t>
            </a:r>
          </a:p>
          <a:p>
            <a:r>
              <a:rPr lang="en-GB" dirty="0" smtClean="0"/>
              <a:t>Solid Foundation of Public Support</a:t>
            </a:r>
          </a:p>
          <a:p>
            <a:r>
              <a:rPr lang="en-GB" dirty="0" smtClean="0"/>
              <a:t>Well placed to handle international visitors</a:t>
            </a:r>
          </a:p>
          <a:p>
            <a:r>
              <a:rPr lang="en-GB" dirty="0" smtClean="0"/>
              <a:t>Excellent recent record in bidding and winning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Negatives</a:t>
            </a:r>
          </a:p>
          <a:p>
            <a:r>
              <a:rPr lang="en-GB" dirty="0" smtClean="0"/>
              <a:t>Costs</a:t>
            </a:r>
          </a:p>
          <a:p>
            <a:r>
              <a:rPr lang="en-GB" dirty="0" smtClean="0"/>
              <a:t>Responsibilities for costs need to be established before bid</a:t>
            </a:r>
          </a:p>
          <a:p>
            <a:r>
              <a:rPr lang="en-GB" dirty="0" smtClean="0"/>
              <a:t>Only 6 of the 11 Stadia reach FIFA Standards</a:t>
            </a:r>
          </a:p>
          <a:p>
            <a:r>
              <a:rPr lang="en-GB" dirty="0" smtClean="0"/>
              <a:t>Uneven spread of stadia</a:t>
            </a:r>
          </a:p>
          <a:p>
            <a:r>
              <a:rPr lang="en-GB" dirty="0" smtClean="0"/>
              <a:t>FA need to implement recs from Burns Structural Review to have Corporate Decision making and Structures to bid</a:t>
            </a:r>
          </a:p>
          <a:p>
            <a:r>
              <a:rPr lang="en-GB" dirty="0" smtClean="0"/>
              <a:t>Need to do more to overcome fear of football related violence and potential costs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England Bid for 2018 World Cup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8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234475"/>
          </a:xfrm>
        </p:spPr>
        <p:txBody>
          <a:bodyPr/>
          <a:lstStyle/>
          <a:p>
            <a:r>
              <a:rPr lang="en-GB" dirty="0" smtClean="0"/>
              <a:t>1. CANDIDATE CITIES PRESENT</a:t>
            </a:r>
          </a:p>
          <a:p>
            <a:endParaRPr lang="en-GB" dirty="0" smtClean="0"/>
          </a:p>
          <a:p>
            <a:r>
              <a:rPr lang="en-GB" dirty="0" smtClean="0"/>
              <a:t>2. PREPARATION OF BID DOCUMENTS</a:t>
            </a:r>
          </a:p>
          <a:p>
            <a:endParaRPr lang="en-GB" dirty="0" smtClean="0"/>
          </a:p>
          <a:p>
            <a:r>
              <a:rPr lang="en-GB" dirty="0" smtClean="0"/>
              <a:t>3.POLITICAL LOBBYING</a:t>
            </a:r>
          </a:p>
          <a:p>
            <a:endParaRPr lang="en-GB" dirty="0" smtClean="0"/>
          </a:p>
          <a:p>
            <a:r>
              <a:rPr lang="en-GB" dirty="0" smtClean="0"/>
              <a:t>4. INTERNATIONAL FEDERATION ELECTIONS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BID STAGES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003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0405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Alleged Corruption and Scandal surrounding 2018 (Russia) and 2022 (Qatar)</a:t>
            </a:r>
          </a:p>
          <a:p>
            <a:r>
              <a:rPr lang="en-GB" dirty="0" smtClean="0"/>
              <a:t>Qatar – Controversial</a:t>
            </a:r>
          </a:p>
          <a:p>
            <a:r>
              <a:rPr lang="en-GB" dirty="0" smtClean="0"/>
              <a:t>40 Degrees </a:t>
            </a:r>
            <a:r>
              <a:rPr lang="en-GB" dirty="0" err="1" smtClean="0"/>
              <a:t>Celcius</a:t>
            </a:r>
            <a:r>
              <a:rPr lang="en-GB" dirty="0" smtClean="0"/>
              <a:t> (100 Degrees Fahrenheit)</a:t>
            </a:r>
          </a:p>
          <a:p>
            <a:r>
              <a:rPr lang="en-GB" dirty="0" smtClean="0"/>
              <a:t>Country’s lack of football tradition</a:t>
            </a:r>
          </a:p>
          <a:p>
            <a:r>
              <a:rPr lang="en-GB" dirty="0" smtClean="0"/>
              <a:t>Lack of existing Facilities</a:t>
            </a:r>
          </a:p>
          <a:p>
            <a:r>
              <a:rPr lang="en-GB" dirty="0" smtClean="0"/>
              <a:t>Human Rights Issues</a:t>
            </a:r>
          </a:p>
          <a:p>
            <a:r>
              <a:rPr lang="en-GB" dirty="0" smtClean="0"/>
              <a:t>Alleged treatment of migrant workers</a:t>
            </a:r>
          </a:p>
          <a:p>
            <a:r>
              <a:rPr lang="en-GB" dirty="0" smtClean="0"/>
              <a:t>Harold </a:t>
            </a:r>
            <a:r>
              <a:rPr lang="en-GB" dirty="0" err="1" smtClean="0"/>
              <a:t>Mayne</a:t>
            </a:r>
            <a:r>
              <a:rPr lang="en-GB" dirty="0" smtClean="0"/>
              <a:t>- Nicholls Chair of Bid  Evaluation Group asked personal favours from Qatar shortly before publishing report…</a:t>
            </a:r>
          </a:p>
          <a:p>
            <a:r>
              <a:rPr lang="en-GB" dirty="0" smtClean="0"/>
              <a:t>Compare Qatar and England Reports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Corruption and Scandal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35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2010 Cash for votes 1</a:t>
            </a:r>
            <a:r>
              <a:rPr lang="en-GB" baseline="30000" dirty="0" smtClean="0"/>
              <a:t>st</a:t>
            </a:r>
            <a:r>
              <a:rPr lang="en-GB" dirty="0" smtClean="0"/>
              <a:t> exposed</a:t>
            </a:r>
          </a:p>
          <a:p>
            <a:r>
              <a:rPr lang="en-GB" dirty="0" smtClean="0"/>
              <a:t>Oceania President recorded admitting being offered “huge” payments for his support with 2018 and he had received $10-20m</a:t>
            </a:r>
          </a:p>
          <a:p>
            <a:r>
              <a:rPr lang="en-GB" dirty="0" smtClean="0"/>
              <a:t>Nigeria $800k to build 4 artificial pitches</a:t>
            </a:r>
          </a:p>
          <a:p>
            <a:r>
              <a:rPr lang="en-GB" dirty="0" smtClean="0"/>
              <a:t>Referees committee also exposed and Exec member</a:t>
            </a:r>
          </a:p>
          <a:p>
            <a:r>
              <a:rPr lang="en-GB" dirty="0" err="1" smtClean="0"/>
              <a:t>Blatter</a:t>
            </a:r>
            <a:r>
              <a:rPr lang="en-GB" dirty="0" smtClean="0"/>
              <a:t> promises full investigation</a:t>
            </a:r>
          </a:p>
          <a:p>
            <a:r>
              <a:rPr lang="en-GB" dirty="0" smtClean="0"/>
              <a:t>Spain and Portugal bid accused of concluding with Qatar and then they accuse UK of colluding with USA</a:t>
            </a:r>
          </a:p>
          <a:p>
            <a:r>
              <a:rPr lang="en-GB" dirty="0" smtClean="0"/>
              <a:t>Dec 2010 Russia and Qatar win bid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FIFA Corruption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79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836712"/>
            <a:ext cx="8892480" cy="5688632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Jan 2011 Qatar Corruption revealed</a:t>
            </a:r>
          </a:p>
          <a:p>
            <a:r>
              <a:rPr lang="en-GB" dirty="0" smtClean="0"/>
              <a:t>Evidence of Qatar – Spain and Portugal collusion</a:t>
            </a:r>
          </a:p>
          <a:p>
            <a:r>
              <a:rPr lang="en-GB" dirty="0" smtClean="0"/>
              <a:t>FA v VIFA</a:t>
            </a:r>
          </a:p>
          <a:p>
            <a:r>
              <a:rPr lang="en-GB" dirty="0" err="1" smtClean="0"/>
              <a:t>Blatter</a:t>
            </a:r>
            <a:r>
              <a:rPr lang="en-GB" dirty="0" smtClean="0"/>
              <a:t> re – elected offering $1b in development funds to the 208 member </a:t>
            </a:r>
            <a:r>
              <a:rPr lang="en-GB" dirty="0" err="1" smtClean="0"/>
              <a:t>assocs</a:t>
            </a:r>
            <a:r>
              <a:rPr lang="en-GB" dirty="0" smtClean="0"/>
              <a:t> that decide his fate</a:t>
            </a:r>
          </a:p>
          <a:p>
            <a:r>
              <a:rPr lang="en-GB" dirty="0" smtClean="0"/>
              <a:t>Bin </a:t>
            </a:r>
            <a:r>
              <a:rPr lang="en-GB" dirty="0" err="1" smtClean="0"/>
              <a:t>Hamman</a:t>
            </a:r>
            <a:r>
              <a:rPr lang="en-GB" dirty="0" smtClean="0"/>
              <a:t> potential candidate suspended as </a:t>
            </a:r>
            <a:r>
              <a:rPr lang="en-GB" dirty="0" err="1" smtClean="0"/>
              <a:t>Guinei</a:t>
            </a:r>
            <a:r>
              <a:rPr lang="en-GB" dirty="0" smtClean="0"/>
              <a:t> Parliament accuse him of facilitating bribes on behalf of Qatar and he and VP Jack Warner accused of trading bribes for votes in the election</a:t>
            </a:r>
          </a:p>
          <a:p>
            <a:r>
              <a:rPr lang="en-GB" dirty="0" smtClean="0"/>
              <a:t>Qatar bribery claim dismissed</a:t>
            </a:r>
          </a:p>
          <a:p>
            <a:r>
              <a:rPr lang="en-GB" dirty="0" smtClean="0"/>
              <a:t>Dec 2011 FBI investigation into FIFA</a:t>
            </a:r>
          </a:p>
          <a:p>
            <a:r>
              <a:rPr lang="en-GB" dirty="0" smtClean="0"/>
              <a:t>July 2012 FIFA launches investigation  </a:t>
            </a:r>
          </a:p>
          <a:p>
            <a:r>
              <a:rPr lang="en-GB" dirty="0" smtClean="0"/>
              <a:t>August 2013 </a:t>
            </a:r>
            <a:r>
              <a:rPr lang="en-GB" dirty="0" err="1" smtClean="0"/>
              <a:t>Blatter</a:t>
            </a:r>
            <a:r>
              <a:rPr lang="en-GB" dirty="0" smtClean="0"/>
              <a:t> accepts Qatar mistake</a:t>
            </a:r>
          </a:p>
          <a:p>
            <a:r>
              <a:rPr lang="en-GB" dirty="0" smtClean="0"/>
              <a:t>June 2014 Fresh allegations of </a:t>
            </a:r>
            <a:r>
              <a:rPr lang="en-GB" dirty="0" err="1" smtClean="0"/>
              <a:t>bribary</a:t>
            </a:r>
            <a:endParaRPr lang="en-GB" dirty="0" smtClean="0"/>
          </a:p>
          <a:p>
            <a:r>
              <a:rPr lang="en-GB" dirty="0" smtClean="0"/>
              <a:t>Sept 2014 Garcia Report Blocked</a:t>
            </a:r>
          </a:p>
          <a:p>
            <a:r>
              <a:rPr lang="en-GB" dirty="0" smtClean="0"/>
              <a:t>Nov 2014 Summary released clearing Russia and Qatar and Garcia resigns</a:t>
            </a:r>
          </a:p>
          <a:p>
            <a:r>
              <a:rPr lang="en-GB" dirty="0" smtClean="0"/>
              <a:t>Jan 2015 FIFA sponsors withdraw</a:t>
            </a:r>
          </a:p>
          <a:p>
            <a:r>
              <a:rPr lang="en-GB" dirty="0" smtClean="0"/>
              <a:t>Jan 2015 </a:t>
            </a:r>
            <a:r>
              <a:rPr lang="en-GB" dirty="0" err="1" smtClean="0"/>
              <a:t>Blatter</a:t>
            </a:r>
            <a:r>
              <a:rPr lang="en-GB" dirty="0" smtClean="0"/>
              <a:t> faces challenge from Prince Ali Bin Hussein of Jordan and Greg Dyke</a:t>
            </a:r>
          </a:p>
          <a:p>
            <a:r>
              <a:rPr lang="en-GB" dirty="0" smtClean="0"/>
              <a:t>March 2015 Documentary evidence that Warner was paid $1.2m by Qatari’s</a:t>
            </a:r>
          </a:p>
          <a:p>
            <a:r>
              <a:rPr lang="en-GB" dirty="0" smtClean="0"/>
              <a:t>Qatar World Cup Moved to the winter</a:t>
            </a:r>
          </a:p>
          <a:p>
            <a:r>
              <a:rPr lang="en-GB" dirty="0" smtClean="0"/>
              <a:t>May 2015 FIFA Officials arrested in US Corruption Case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Road to Bribery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567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8052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Set up 2012</a:t>
            </a:r>
          </a:p>
          <a:p>
            <a:r>
              <a:rPr lang="en-GB" dirty="0" smtClean="0"/>
              <a:t>Leave no Stone unturned!</a:t>
            </a:r>
          </a:p>
          <a:p>
            <a:r>
              <a:rPr lang="en-GB" dirty="0" smtClean="0"/>
              <a:t>Irregularities</a:t>
            </a:r>
          </a:p>
          <a:p>
            <a:r>
              <a:rPr lang="en-GB" dirty="0" smtClean="0"/>
              <a:t>Michael Garcia – Chief Independent Investigator</a:t>
            </a:r>
          </a:p>
          <a:p>
            <a:r>
              <a:rPr lang="en-GB" dirty="0" smtClean="0"/>
              <a:t>Reportedly Interviewed majority of FIFA Exec</a:t>
            </a:r>
          </a:p>
          <a:p>
            <a:r>
              <a:rPr lang="en-GB" dirty="0" smtClean="0"/>
              <a:t>Examining Business Deals</a:t>
            </a:r>
          </a:p>
          <a:p>
            <a:r>
              <a:rPr lang="en-GB" dirty="0" smtClean="0"/>
              <a:t>Seeking Interviews with 9 rival bidders</a:t>
            </a:r>
          </a:p>
          <a:p>
            <a:r>
              <a:rPr lang="en-GB" dirty="0" smtClean="0"/>
              <a:t>Offered anonymity to whistle blow</a:t>
            </a:r>
          </a:p>
          <a:p>
            <a:r>
              <a:rPr lang="en-GB" dirty="0" smtClean="0"/>
              <a:t>2014 </a:t>
            </a:r>
            <a:r>
              <a:rPr lang="en-GB" dirty="0" err="1" smtClean="0"/>
              <a:t>Indpendant</a:t>
            </a:r>
            <a:r>
              <a:rPr lang="en-GB" dirty="0" smtClean="0"/>
              <a:t> Governance Committee published 15 page report backing Garcia on anti corruption investigations</a:t>
            </a:r>
          </a:p>
          <a:p>
            <a:r>
              <a:rPr lang="en-GB" dirty="0" err="1" smtClean="0"/>
              <a:t>Blatta</a:t>
            </a:r>
            <a:r>
              <a:rPr lang="en-GB" dirty="0" smtClean="0"/>
              <a:t> Investigations</a:t>
            </a:r>
          </a:p>
          <a:p>
            <a:r>
              <a:rPr lang="en-GB" dirty="0" smtClean="0"/>
              <a:t>2015 FIFA placed on hold 2026 Bids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Investigation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54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Salt Lake City Bid </a:t>
            </a:r>
          </a:p>
          <a:p>
            <a:r>
              <a:rPr lang="en-GB" dirty="0" smtClean="0"/>
              <a:t>1999 Expelled 6 IOC members</a:t>
            </a:r>
          </a:p>
          <a:p>
            <a:r>
              <a:rPr lang="en-GB" dirty="0" smtClean="0"/>
              <a:t>Taking $0.75m Bribes in gifts and cash</a:t>
            </a:r>
          </a:p>
          <a:p>
            <a:r>
              <a:rPr lang="en-GB" dirty="0" smtClean="0"/>
              <a:t>Created reforms to bidding process</a:t>
            </a:r>
          </a:p>
          <a:p>
            <a:r>
              <a:rPr lang="en-GB" dirty="0" smtClean="0"/>
              <a:t>Banned IOC member visits</a:t>
            </a:r>
          </a:p>
          <a:p>
            <a:r>
              <a:rPr lang="en-GB" dirty="0" smtClean="0"/>
              <a:t>Established IOC Ethics </a:t>
            </a:r>
            <a:r>
              <a:rPr lang="en-GB" dirty="0" err="1" smtClean="0"/>
              <a:t>Commision</a:t>
            </a:r>
            <a:r>
              <a:rPr lang="en-GB" dirty="0" smtClean="0"/>
              <a:t> – 9 members and majority not IOC members</a:t>
            </a:r>
          </a:p>
          <a:p>
            <a:r>
              <a:rPr lang="en-GB" dirty="0" smtClean="0"/>
              <a:t>Strict guidelines re bidders </a:t>
            </a:r>
            <a:r>
              <a:rPr lang="en-GB" dirty="0" err="1" smtClean="0"/>
              <a:t>behavour</a:t>
            </a:r>
            <a:endParaRPr lang="en-GB" dirty="0" smtClean="0"/>
          </a:p>
          <a:p>
            <a:r>
              <a:rPr lang="en-GB" dirty="0" smtClean="0"/>
              <a:t>Olympic Agenda 2020 (2013) is considering re introduction of visits controlled and paid for by IOC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Olympic </a:t>
            </a:r>
            <a:r>
              <a:rPr lang="en-GB" dirty="0" err="1" smtClean="0"/>
              <a:t>Bribary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5831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83968" y="1268760"/>
            <a:ext cx="4402832" cy="5589240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China 2008 </a:t>
            </a:r>
          </a:p>
          <a:p>
            <a:r>
              <a:rPr lang="en-GB" dirty="0" smtClean="0"/>
              <a:t>Human Rights</a:t>
            </a:r>
          </a:p>
          <a:p>
            <a:r>
              <a:rPr lang="en-GB" dirty="0" smtClean="0"/>
              <a:t>Pollution and Air Quality</a:t>
            </a:r>
          </a:p>
          <a:p>
            <a:endParaRPr lang="en-GB" dirty="0" smtClean="0"/>
          </a:p>
          <a:p>
            <a:r>
              <a:rPr lang="en-GB" b="1" dirty="0" err="1" smtClean="0">
                <a:solidFill>
                  <a:srgbClr val="FF0000"/>
                </a:solidFill>
              </a:rPr>
              <a:t>Sotchi</a:t>
            </a:r>
            <a:r>
              <a:rPr lang="en-GB" b="1" dirty="0" smtClean="0">
                <a:solidFill>
                  <a:srgbClr val="FF0000"/>
                </a:solidFill>
              </a:rPr>
              <a:t> 2014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 smtClean="0"/>
              <a:t>Alleged Corruption</a:t>
            </a:r>
          </a:p>
          <a:p>
            <a:r>
              <a:rPr lang="en-GB" dirty="0" smtClean="0"/>
              <a:t>Over expenditure – Costs $50b</a:t>
            </a:r>
          </a:p>
          <a:p>
            <a:r>
              <a:rPr lang="en-GB" dirty="0" smtClean="0"/>
              <a:t>Forced Evictions</a:t>
            </a:r>
          </a:p>
          <a:p>
            <a:r>
              <a:rPr lang="en-GB" dirty="0" smtClean="0"/>
              <a:t>Treatment of Migrant Workers</a:t>
            </a:r>
          </a:p>
          <a:p>
            <a:r>
              <a:rPr lang="en-GB" dirty="0" smtClean="0"/>
              <a:t>Homosexuality Bans</a:t>
            </a:r>
          </a:p>
          <a:p>
            <a:endParaRPr lang="en-GB" dirty="0"/>
          </a:p>
          <a:p>
            <a:r>
              <a:rPr lang="en-GB" b="1" dirty="0" smtClean="0">
                <a:solidFill>
                  <a:srgbClr val="FF0000"/>
                </a:solidFill>
              </a:rPr>
              <a:t>Rio 2016</a:t>
            </a:r>
          </a:p>
          <a:p>
            <a:r>
              <a:rPr lang="en-GB" dirty="0" smtClean="0"/>
              <a:t>Mass Poverty</a:t>
            </a:r>
          </a:p>
          <a:p>
            <a:r>
              <a:rPr lang="en-GB" dirty="0" smtClean="0"/>
              <a:t>Forced Evictions</a:t>
            </a:r>
          </a:p>
          <a:p>
            <a:r>
              <a:rPr lang="en-GB" dirty="0" smtClean="0"/>
              <a:t>Economic Issues </a:t>
            </a:r>
          </a:p>
          <a:p>
            <a:r>
              <a:rPr lang="en-GB" dirty="0" smtClean="0"/>
              <a:t>Political Instability</a:t>
            </a:r>
          </a:p>
          <a:p>
            <a:r>
              <a:rPr lang="en-GB" dirty="0" smtClean="0"/>
              <a:t>Lack of preparation</a:t>
            </a:r>
          </a:p>
          <a:p>
            <a:r>
              <a:rPr lang="en-GB" dirty="0" smtClean="0"/>
              <a:t>Viruses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Recent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22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46443"/>
          </a:xfrm>
        </p:spPr>
        <p:txBody>
          <a:bodyPr>
            <a:normAutofit/>
          </a:bodyPr>
          <a:lstStyle/>
          <a:p>
            <a:r>
              <a:rPr lang="en-GB" dirty="0" smtClean="0"/>
              <a:t>1990’s Issues of Bribery</a:t>
            </a:r>
          </a:p>
          <a:p>
            <a:r>
              <a:rPr lang="en-GB" dirty="0" smtClean="0"/>
              <a:t>Determined by IOC Vote 7 years before</a:t>
            </a:r>
          </a:p>
          <a:p>
            <a:r>
              <a:rPr lang="en-GB" dirty="0" smtClean="0"/>
              <a:t>IOC Exec Board responsibility for determining the process</a:t>
            </a:r>
          </a:p>
          <a:p>
            <a:r>
              <a:rPr lang="en-GB" dirty="0" smtClean="0"/>
              <a:t>Two key phases of Application</a:t>
            </a:r>
          </a:p>
          <a:p>
            <a:r>
              <a:rPr lang="en-GB" dirty="0" smtClean="0"/>
              <a:t>2 year process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OLYMPIC BIDDING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5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0"/>
            <a:ext cx="8856984" cy="5832648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sz="2700" b="1" dirty="0">
                <a:solidFill>
                  <a:srgbClr val="FF0000"/>
                </a:solidFill>
              </a:rPr>
              <a:t>Phase 1 APPLICATION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NOA put forward applicant City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Complete questionnaire in “IOC’s Candidate Acceptance Procedures” to provide overview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Used by working group to produce report to determine hosts potential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IOC Exec Board decides which Cities to be accepted  based on </a:t>
            </a:r>
            <a:r>
              <a:rPr lang="en-GB" sz="2700" dirty="0" smtClean="0">
                <a:solidFill>
                  <a:prstClr val="black"/>
                </a:solidFill>
              </a:rPr>
              <a:t>report</a:t>
            </a:r>
          </a:p>
          <a:p>
            <a:pPr lvl="0"/>
            <a:endParaRPr lang="en-GB" sz="2700" dirty="0" smtClean="0">
              <a:solidFill>
                <a:prstClr val="black"/>
              </a:solidFill>
            </a:endParaRPr>
          </a:p>
          <a:p>
            <a:pPr lvl="0"/>
            <a:r>
              <a:rPr lang="en-GB" sz="2700" b="1" dirty="0" smtClean="0">
                <a:solidFill>
                  <a:srgbClr val="FF0000"/>
                </a:solidFill>
              </a:rPr>
              <a:t>Phase 2 CANDIDATURE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Submit Candidature File to IOC completing questions in IOC Candidature Procedure and Questionnaire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Evaluation Commission (IOC members and reps from </a:t>
            </a:r>
            <a:r>
              <a:rPr lang="en-GB" sz="2700" dirty="0" err="1" smtClean="0">
                <a:solidFill>
                  <a:prstClr val="black"/>
                </a:solidFill>
              </a:rPr>
              <a:t>Internatonal</a:t>
            </a:r>
            <a:r>
              <a:rPr lang="en-GB" sz="2700" dirty="0" smtClean="0">
                <a:solidFill>
                  <a:prstClr val="black"/>
                </a:solidFill>
              </a:rPr>
              <a:t> Feds, NOA’s, IOC Athletes Commission and International Paralympics) analyses Candidature File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Evaluation Commission City Inspection Visits (1999 IOC member visits stopped)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EC prepares report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Final Candidate Cities list determined by IOC Exec Board 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IOC members at IOC General Assembly elect the host City by a process of elimination</a:t>
            </a:r>
            <a:endParaRPr lang="en-GB" sz="2700" dirty="0">
              <a:solidFill>
                <a:prstClr val="black"/>
              </a:solidFill>
            </a:endParaRPr>
          </a:p>
          <a:p>
            <a:pPr lvl="0"/>
            <a:endParaRPr lang="en-GB" sz="2700" dirty="0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2856" y="116632"/>
            <a:ext cx="7211144" cy="864096"/>
          </a:xfrm>
        </p:spPr>
        <p:txBody>
          <a:bodyPr>
            <a:normAutofit/>
          </a:bodyPr>
          <a:lstStyle/>
          <a:p>
            <a:r>
              <a:rPr lang="en-GB" dirty="0" smtClean="0"/>
              <a:t>Application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138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84784"/>
            <a:ext cx="7920880" cy="482453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Operational Factors </a:t>
            </a:r>
            <a:r>
              <a:rPr lang="en-GB" dirty="0" smtClean="0"/>
              <a:t>(Ability to Organise &amp; Host)</a:t>
            </a:r>
          </a:p>
          <a:p>
            <a:r>
              <a:rPr lang="en-GB" dirty="0" smtClean="0"/>
              <a:t>Political </a:t>
            </a:r>
            <a:r>
              <a:rPr lang="en-GB" dirty="0" err="1" smtClean="0"/>
              <a:t>Suppport</a:t>
            </a:r>
            <a:endParaRPr lang="en-GB" dirty="0" smtClean="0"/>
          </a:p>
          <a:p>
            <a:r>
              <a:rPr lang="en-GB" dirty="0" smtClean="0"/>
              <a:t>Infrastructure</a:t>
            </a:r>
          </a:p>
          <a:p>
            <a:r>
              <a:rPr lang="en-GB" dirty="0" smtClean="0"/>
              <a:t>Existing Facilities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Supporting Factors</a:t>
            </a:r>
          </a:p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Exposure</a:t>
            </a:r>
          </a:p>
          <a:p>
            <a:r>
              <a:rPr lang="en-GB" dirty="0" smtClean="0"/>
              <a:t>Stakeholders</a:t>
            </a:r>
          </a:p>
          <a:p>
            <a:r>
              <a:rPr lang="en-GB" dirty="0" smtClean="0"/>
              <a:t>Communities</a:t>
            </a:r>
          </a:p>
          <a:p>
            <a:r>
              <a:rPr lang="en-GB" dirty="0" smtClean="0"/>
              <a:t>Accountability</a:t>
            </a:r>
          </a:p>
          <a:p>
            <a:r>
              <a:rPr lang="en-GB" dirty="0" smtClean="0"/>
              <a:t>Relationship Marketing</a:t>
            </a:r>
          </a:p>
          <a:p>
            <a:r>
              <a:rPr lang="en-GB" dirty="0" smtClean="0"/>
              <a:t>Bid Team Composition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Criteria for Successful Bidding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9711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268760"/>
            <a:ext cx="7056784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Stability</a:t>
            </a:r>
          </a:p>
          <a:p>
            <a:r>
              <a:rPr lang="en-GB" dirty="0" smtClean="0"/>
              <a:t>Security</a:t>
            </a:r>
          </a:p>
          <a:p>
            <a:r>
              <a:rPr lang="en-GB" dirty="0" smtClean="0"/>
              <a:t>Government Support</a:t>
            </a:r>
          </a:p>
          <a:p>
            <a:r>
              <a:rPr lang="en-GB" dirty="0" smtClean="0"/>
              <a:t>Taxation for Athletes</a:t>
            </a:r>
          </a:p>
          <a:p>
            <a:r>
              <a:rPr lang="en-GB" dirty="0" smtClean="0"/>
              <a:t>VAT on Sports Events</a:t>
            </a:r>
          </a:p>
          <a:p>
            <a:r>
              <a:rPr lang="en-GB" dirty="0" smtClean="0"/>
              <a:t>Migration</a:t>
            </a:r>
          </a:p>
          <a:p>
            <a:r>
              <a:rPr lang="en-GB" dirty="0" smtClean="0"/>
              <a:t>Cost of Bid</a:t>
            </a:r>
          </a:p>
          <a:p>
            <a:r>
              <a:rPr lang="en-GB" dirty="0" smtClean="0"/>
              <a:t>Cost of Hosting the Event </a:t>
            </a:r>
          </a:p>
          <a:p>
            <a:r>
              <a:rPr lang="en-GB" dirty="0" smtClean="0"/>
              <a:t>Commercial Sponsorship</a:t>
            </a:r>
          </a:p>
          <a:p>
            <a:r>
              <a:rPr lang="en-GB" dirty="0" smtClean="0"/>
              <a:t>Competition</a:t>
            </a:r>
          </a:p>
          <a:p>
            <a:r>
              <a:rPr lang="en-GB" dirty="0" smtClean="0"/>
              <a:t>Emerging Nations</a:t>
            </a:r>
          </a:p>
          <a:p>
            <a:r>
              <a:rPr lang="en-GB" dirty="0" smtClean="0"/>
              <a:t>Sport Development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Issues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4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481328"/>
            <a:ext cx="8856984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New IOC President – Thomas Bach (2013) Olympic Agenda 2020 Strategic Agenda</a:t>
            </a:r>
          </a:p>
          <a:p>
            <a:r>
              <a:rPr lang="en-GB" dirty="0" smtClean="0"/>
              <a:t>3 new Themes</a:t>
            </a:r>
          </a:p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Credibility</a:t>
            </a:r>
          </a:p>
          <a:p>
            <a:r>
              <a:rPr lang="en-GB" dirty="0" smtClean="0"/>
              <a:t>Youth</a:t>
            </a:r>
          </a:p>
          <a:p>
            <a:endParaRPr lang="en-GB" dirty="0" smtClean="0"/>
          </a:p>
          <a:p>
            <a:r>
              <a:rPr lang="en-GB" dirty="0" smtClean="0"/>
              <a:t>Promote Social and Economic Benefits of Hosting</a:t>
            </a:r>
          </a:p>
          <a:p>
            <a:r>
              <a:rPr lang="en-GB" dirty="0" smtClean="0"/>
              <a:t>Maximise use of existing and temp facilities</a:t>
            </a:r>
          </a:p>
          <a:p>
            <a:r>
              <a:rPr lang="en-GB" dirty="0" smtClean="0"/>
              <a:t>Financial Transparency</a:t>
            </a:r>
          </a:p>
          <a:p>
            <a:r>
              <a:rPr lang="en-GB" dirty="0" smtClean="0"/>
              <a:t>Increased Gender Equality</a:t>
            </a:r>
          </a:p>
          <a:p>
            <a:r>
              <a:rPr lang="en-GB" dirty="0" smtClean="0"/>
              <a:t>Improved Decision Making on Bids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OLYMPIC DEVELOPMENTS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67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127</TotalTime>
  <Words>941</Words>
  <Application>Microsoft Office PowerPoint</Application>
  <PresentationFormat>On-screen Show (4:3)</PresentationFormat>
  <Paragraphs>206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Lucida Sans Unicode</vt:lpstr>
      <vt:lpstr>Verdana</vt:lpstr>
      <vt:lpstr>Wingdings 2</vt:lpstr>
      <vt:lpstr>Wingdings 3</vt:lpstr>
      <vt:lpstr>Concourse</vt:lpstr>
      <vt:lpstr>Bidding</vt:lpstr>
      <vt:lpstr>Bidding Benefits V Costs</vt:lpstr>
      <vt:lpstr>Bidding Process</vt:lpstr>
      <vt:lpstr>International Concepts</vt:lpstr>
      <vt:lpstr>Process</vt:lpstr>
      <vt:lpstr>England Bid for 2018 World Cup</vt:lpstr>
      <vt:lpstr>BID STAGES</vt:lpstr>
      <vt:lpstr>Corruption and Scandal</vt:lpstr>
      <vt:lpstr>FIFA Corruption</vt:lpstr>
      <vt:lpstr>Road to Bribery</vt:lpstr>
      <vt:lpstr>Investigation</vt:lpstr>
      <vt:lpstr>Olympic Bribary</vt:lpstr>
      <vt:lpstr>Recent Issues</vt:lpstr>
      <vt:lpstr>OLYMPIC BIDDING PROCESS</vt:lpstr>
      <vt:lpstr>Application Process</vt:lpstr>
      <vt:lpstr>Criteria for Successful Bidding</vt:lpstr>
      <vt:lpstr>Additional Issues</vt:lpstr>
      <vt:lpstr>NEW OLYMPIC DEVELOPMENTS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Bidding</dc:title>
  <dc:creator>Tablet8</dc:creator>
  <cp:lastModifiedBy>Jacqui Jones</cp:lastModifiedBy>
  <cp:revision>13</cp:revision>
  <dcterms:created xsi:type="dcterms:W3CDTF">2016-04-19T19:05:53Z</dcterms:created>
  <dcterms:modified xsi:type="dcterms:W3CDTF">2017-11-21T13:05:04Z</dcterms:modified>
</cp:coreProperties>
</file>