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7" r:id="rId2"/>
    <p:sldId id="312" r:id="rId3"/>
    <p:sldId id="258" r:id="rId4"/>
    <p:sldId id="268" r:id="rId5"/>
    <p:sldId id="263" r:id="rId6"/>
    <p:sldId id="262" r:id="rId7"/>
    <p:sldId id="315" r:id="rId8"/>
    <p:sldId id="264" r:id="rId9"/>
    <p:sldId id="265" r:id="rId10"/>
    <p:sldId id="266" r:id="rId11"/>
    <p:sldId id="316" r:id="rId12"/>
    <p:sldId id="267" r:id="rId13"/>
    <p:sldId id="270" r:id="rId14"/>
    <p:sldId id="271" r:id="rId15"/>
    <p:sldId id="317" r:id="rId16"/>
    <p:sldId id="319" r:id="rId17"/>
    <p:sldId id="318" r:id="rId18"/>
    <p:sldId id="320" r:id="rId19"/>
    <p:sldId id="314"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82" autoAdjust="0"/>
    <p:restoredTop sz="94660"/>
  </p:normalViewPr>
  <p:slideViewPr>
    <p:cSldViewPr>
      <p:cViewPr varScale="1">
        <p:scale>
          <a:sx n="75" d="100"/>
          <a:sy n="75" d="100"/>
        </p:scale>
        <p:origin x="1012"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S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B241F13A-777F-4705-8AF5-A8F9A402CCCB}" type="datetimeFigureOut">
              <a:rPr lang="en-GB" smtClean="0"/>
              <a:t>10/02/2022</a:t>
            </a:fld>
            <a:endParaRPr lang="en-GB"/>
          </a:p>
        </p:txBody>
      </p:sp>
      <p:sp>
        <p:nvSpPr>
          <p:cNvPr id="5" name="Footer Placeholder 4"/>
          <p:cNvSpPr>
            <a:spLocks noGrp="1"/>
          </p:cNvSpPr>
          <p:nvPr>
            <p:ph type="ftr" sz="quarter" idx="11"/>
          </p:nvPr>
        </p:nvSpPr>
        <p:spPr>
          <a:xfrm>
            <a:off x="1921934" y="5054602"/>
            <a:ext cx="4064860" cy="279400"/>
          </a:xfrm>
        </p:spPr>
        <p:txBody>
          <a:bodyPr/>
          <a:lstStyle/>
          <a:p>
            <a:endParaRPr lang="en-GB"/>
          </a:p>
        </p:txBody>
      </p:sp>
      <p:sp>
        <p:nvSpPr>
          <p:cNvPr id="6" name="Slide Number Placeholder 5"/>
          <p:cNvSpPr>
            <a:spLocks noGrp="1"/>
          </p:cNvSpPr>
          <p:nvPr>
            <p:ph type="sldNum" sz="quarter" idx="12"/>
          </p:nvPr>
        </p:nvSpPr>
        <p:spPr>
          <a:xfrm>
            <a:off x="6817317" y="5054602"/>
            <a:ext cx="413483" cy="279400"/>
          </a:xfrm>
        </p:spPr>
        <p:txBody>
          <a:bodyPr/>
          <a:lstStyle/>
          <a:p>
            <a:fld id="{1DE7A57B-A53D-4DD9-89B2-BC9E914060C7}" type="slidenum">
              <a:rPr lang="en-GB" smtClean="0"/>
              <a:t>‹#›</a:t>
            </a:fld>
            <a:endParaRPr lang="en-GB"/>
          </a:p>
        </p:txBody>
      </p:sp>
      <p:cxnSp>
        <p:nvCxnSpPr>
          <p:cNvPr id="15" name="Straight Connector 14"/>
          <p:cNvCxnSpPr/>
          <p:nvPr/>
        </p:nvCxnSpPr>
        <p:spPr>
          <a:xfrm>
            <a:off x="2019825" y="3471329"/>
            <a:ext cx="511308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35682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41F13A-777F-4705-8AF5-A8F9A402CCCB}" type="datetimeFigureOut">
              <a:rPr lang="en-GB" smtClean="0"/>
              <a:t>10/02/2022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119510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t>10/02/2022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cxnSp>
        <p:nvCxnSpPr>
          <p:cNvPr id="31" name="Straight Connector 30"/>
          <p:cNvCxnSpPr/>
          <p:nvPr/>
        </p:nvCxnSpPr>
        <p:spPr>
          <a:xfrm>
            <a:off x="1278466" y="3599392"/>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53454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79576"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241F13A-777F-4705-8AF5-A8F9A402CCCB}" type="datetimeFigureOut">
              <a:rPr lang="en-GB" smtClean="0"/>
              <a:t>10/02/2022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04428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241F13A-777F-4705-8AF5-A8F9A402CCCB}" type="datetimeFigureOut">
              <a:rPr lang="en-GB" smtClean="0"/>
              <a:t>10/02/2022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E7A57B-A53D-4DD9-89B2-BC9E914060C7}" type="slidenum">
              <a:rPr lang="en-GB" smtClean="0"/>
              <a:t>‹#›</a:t>
            </a:fld>
            <a:endParaRPr lang="en-GB"/>
          </a:p>
        </p:txBody>
      </p:sp>
      <p:cxnSp>
        <p:nvCxnSpPr>
          <p:cNvPr id="41" name="Straight Connector 40"/>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4300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241F13A-777F-4705-8AF5-A8F9A402CCCB}" type="datetimeFigureOut">
              <a:rPr lang="en-GB" smtClean="0"/>
              <a:t>10/02/2022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E7A57B-A53D-4DD9-89B2-BC9E914060C7}" type="slidenum">
              <a:rPr lang="en-GB" smtClean="0"/>
              <a:t>‹#›</a:t>
            </a:fld>
            <a:endParaRPr lang="en-GB"/>
          </a:p>
        </p:txBody>
      </p:sp>
      <p:cxnSp>
        <p:nvCxnSpPr>
          <p:cNvPr id="14" name="Straight Connector 13"/>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30767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41F13A-777F-4705-8AF5-A8F9A402CCCB}" type="datetimeFigureOut">
              <a:rPr lang="en-GB" smtClean="0"/>
              <a:t>10/02/2022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764599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10/02/2022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cxnSp>
        <p:nvCxnSpPr>
          <p:cNvPr id="16" name="Straight Connector 15"/>
          <p:cNvCxnSpPr/>
          <p:nvPr/>
        </p:nvCxnSpPr>
        <p:spPr>
          <a:xfrm>
            <a:off x="1278466" y="2912533"/>
            <a:ext cx="233359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200686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218221"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10/02/2022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795308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10/02/2022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540479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t>10/02/2022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cxnSp>
        <p:nvCxnSpPr>
          <p:cNvPr id="15" name="Straight Connector 14"/>
          <p:cNvCxnSpPr/>
          <p:nvPr/>
        </p:nvCxnSpPr>
        <p:spPr>
          <a:xfrm>
            <a:off x="1278465" y="4140199"/>
            <a:ext cx="66064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12683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t>10/02/2022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870791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t>10/02/2022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2054448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t>10/02/2022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526140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t>10/02/2022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cxnSp>
        <p:nvCxnSpPr>
          <p:cNvPr id="15" name="Straight Connector 14"/>
          <p:cNvCxnSpPr/>
          <p:nvPr/>
        </p:nvCxnSpPr>
        <p:spPr>
          <a:xfrm>
            <a:off x="1278469" y="3429000"/>
            <a:ext cx="6606421"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74694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41F13A-777F-4705-8AF5-A8F9A402CCCB}" type="datetimeFigureOut">
              <a:rPr lang="en-GB" smtClean="0"/>
              <a:t>10/02/2022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cxnSp>
        <p:nvCxnSpPr>
          <p:cNvPr id="14" name="Straight Connector 13"/>
          <p:cNvCxnSpPr/>
          <p:nvPr/>
        </p:nvCxnSpPr>
        <p:spPr>
          <a:xfrm>
            <a:off x="1278466" y="2354670"/>
            <a:ext cx="660642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89699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41F13A-777F-4705-8AF5-A8F9A402CCCB}" type="datetimeFigureOut">
              <a:rPr lang="en-GB" smtClean="0"/>
              <a:t>10/02/2022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cxnSp>
        <p:nvCxnSpPr>
          <p:cNvPr id="14" name="Straight Connector 13"/>
          <p:cNvCxnSpPr/>
          <p:nvPr/>
        </p:nvCxnSpPr>
        <p:spPr>
          <a:xfrm>
            <a:off x="6245512" y="906873"/>
            <a:ext cx="0" cy="4968993"/>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86466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S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241F13A-777F-4705-8AF5-A8F9A402CCCB}" type="datetimeFigureOut">
              <a:rPr lang="en-GB" smtClean="0"/>
              <a:t>10/02/2022</a:t>
            </a:fld>
            <a:endParaRPr lang="en-GB"/>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DE7A57B-A53D-4DD9-89B2-BC9E914060C7}" type="slidenum">
              <a:rPr lang="en-GB" smtClean="0"/>
              <a:t>‹#›</a:t>
            </a:fld>
            <a:endParaRPr lang="en-GB"/>
          </a:p>
        </p:txBody>
      </p:sp>
    </p:spTree>
    <p:extLst>
      <p:ext uri="{BB962C8B-B14F-4D97-AF65-F5344CB8AC3E}">
        <p14:creationId xmlns:p14="http://schemas.microsoft.com/office/powerpoint/2010/main" val="185971426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pzeYcDy7vE" TargetMode="External"/><Relationship Id="rId2" Type="http://schemas.openxmlformats.org/officeDocument/2006/relationships/hyperlink" Target="https://www.youtube.com/watch?v=r61ks18Bd7I"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dwMNyig6FJ8" TargetMode="External"/><Relationship Id="rId2" Type="http://schemas.openxmlformats.org/officeDocument/2006/relationships/hyperlink" Target="https://www.youtube.com/watch?v=uvvFE1fj88Q"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theguardian.com/society/2009/apr/15/stereotypes-young-people" TargetMode="External"/><Relationship Id="rId2" Type="http://schemas.openxmlformats.org/officeDocument/2006/relationships/hyperlink" Target="https://vimeo.com/189317752"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tnlcommunityfund.org.uk/news/press-releases/2022-01-11/2022-upswing-in-people-feeling-part-of-their-community" TargetMode="External"/><Relationship Id="rId2" Type="http://schemas.openxmlformats.org/officeDocument/2006/relationships/hyperlink" Target="https://www.theguardian.com/society/2009/apr/15/stereotypes-young-people" TargetMode="External"/><Relationship Id="rId1" Type="http://schemas.openxmlformats.org/officeDocument/2006/relationships/slideLayout" Target="../slideLayouts/slideLayout6.xml"/><Relationship Id="rId4" Type="http://schemas.openxmlformats.org/officeDocument/2006/relationships/hyperlink" Target="https://vimeo.com/18931775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5656" y="2348880"/>
            <a:ext cx="8928992" cy="936104"/>
          </a:xfrm>
        </p:spPr>
        <p:txBody>
          <a:bodyPr>
            <a:normAutofit/>
          </a:bodyPr>
          <a:lstStyle/>
          <a:p>
            <a:pPr algn="l"/>
            <a:r>
              <a:rPr lang="en-US" sz="3600" b="1" dirty="0">
                <a:latin typeface="Arial" panose="020B0604020202020204" pitchFamily="34" charset="0"/>
                <a:cs typeface="Arial" panose="020B0604020202020204" pitchFamily="34" charset="0"/>
              </a:rPr>
              <a:t>Misrepresentations of Youth…</a:t>
            </a:r>
          </a:p>
        </p:txBody>
      </p:sp>
      <p:sp>
        <p:nvSpPr>
          <p:cNvPr id="8" name="TextBox 7"/>
          <p:cNvSpPr txBox="1"/>
          <p:nvPr/>
        </p:nvSpPr>
        <p:spPr>
          <a:xfrm>
            <a:off x="7343800" y="6023248"/>
            <a:ext cx="1800200" cy="400110"/>
          </a:xfrm>
          <a:prstGeom prst="rect">
            <a:avLst/>
          </a:prstGeom>
          <a:noFill/>
        </p:spPr>
        <p:txBody>
          <a:bodyPr wrap="square" rtlCol="0">
            <a:spAutoFit/>
          </a:bodyPr>
          <a:lstStyle/>
          <a:p>
            <a:r>
              <a:rPr lang="en-GB" sz="2000" b="1" dirty="0"/>
              <a:t>Joanne Davies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6A2102F0-A4AC-46EC-BAF8-6FC35C129AD0}"/>
              </a:ext>
            </a:extLst>
          </p:cNvPr>
          <p:cNvSpPr>
            <a:spLocks noGrp="1" noChangeArrowheads="1"/>
          </p:cNvSpPr>
          <p:nvPr>
            <p:ph type="title"/>
          </p:nvPr>
        </p:nvSpPr>
        <p:spPr>
          <a:xfrm>
            <a:off x="470665" y="2852936"/>
            <a:ext cx="8229600" cy="994122"/>
          </a:xfrm>
        </p:spPr>
        <p:txBody>
          <a:bodyPr>
            <a:normAutofit/>
          </a:bodyPr>
          <a:lstStyle/>
          <a:p>
            <a:r>
              <a:rPr lang="en-GB" altLang="en-US" b="1" dirty="0">
                <a:latin typeface="Arial" panose="020B0604020202020204" pitchFamily="34" charset="0"/>
                <a:cs typeface="Arial" panose="020B0604020202020204" pitchFamily="34" charset="0"/>
              </a:rPr>
              <a:t>Activity 1</a:t>
            </a:r>
          </a:p>
        </p:txBody>
      </p:sp>
      <p:sp>
        <p:nvSpPr>
          <p:cNvPr id="6147" name="Content Placeholder 2">
            <a:extLst>
              <a:ext uri="{FF2B5EF4-FFF2-40B4-BE49-F238E27FC236}">
                <a16:creationId xmlns:a16="http://schemas.microsoft.com/office/drawing/2014/main" id="{28870F55-E0EC-41D2-B1D3-7FFADFAB7C0A}"/>
              </a:ext>
            </a:extLst>
          </p:cNvPr>
          <p:cNvSpPr>
            <a:spLocks noGrp="1" noChangeArrowheads="1"/>
          </p:cNvSpPr>
          <p:nvPr>
            <p:ph idx="1"/>
          </p:nvPr>
        </p:nvSpPr>
        <p:spPr>
          <a:xfrm>
            <a:off x="471890" y="4293096"/>
            <a:ext cx="8229600" cy="994122"/>
          </a:xfrm>
        </p:spPr>
        <p:txBody>
          <a:bodyPr>
            <a:normAutofit fontScale="85000" lnSpcReduction="10000"/>
          </a:bodyPr>
          <a:lstStyle/>
          <a:p>
            <a:r>
              <a:rPr lang="en-GB" altLang="en-US" sz="2400" dirty="0">
                <a:latin typeface="Arial" panose="020B0604020202020204" pitchFamily="34" charset="0"/>
                <a:cs typeface="Arial" panose="020B0604020202020204" pitchFamily="34" charset="0"/>
              </a:rPr>
              <a:t>Think about all the words you know that describe the period of youth. </a:t>
            </a:r>
          </a:p>
          <a:p>
            <a:r>
              <a:rPr lang="en-GB" altLang="en-US" dirty="0">
                <a:latin typeface="Arial" panose="020B0604020202020204" pitchFamily="34" charset="0"/>
                <a:cs typeface="Arial" panose="020B0604020202020204" pitchFamily="34" charset="0"/>
              </a:rPr>
              <a:t>What are some of the things we call young people?</a:t>
            </a:r>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p>
        </p:txBody>
      </p:sp>
      <p:sp>
        <p:nvSpPr>
          <p:cNvPr id="2" name="TextBox 1">
            <a:extLst>
              <a:ext uri="{FF2B5EF4-FFF2-40B4-BE49-F238E27FC236}">
                <a16:creationId xmlns:a16="http://schemas.microsoft.com/office/drawing/2014/main" id="{7B34BE94-5795-48A8-97FD-74DA59166D05}"/>
              </a:ext>
            </a:extLst>
          </p:cNvPr>
          <p:cNvSpPr txBox="1"/>
          <p:nvPr/>
        </p:nvSpPr>
        <p:spPr>
          <a:xfrm>
            <a:off x="457200" y="847507"/>
            <a:ext cx="8229600" cy="1446550"/>
          </a:xfrm>
          <a:prstGeom prst="rect">
            <a:avLst/>
          </a:prstGeom>
          <a:noFill/>
        </p:spPr>
        <p:txBody>
          <a:bodyPr wrap="square" rtlCol="0">
            <a:spAutoFit/>
          </a:bodyPr>
          <a:lstStyle/>
          <a:p>
            <a:pPr algn="ctr"/>
            <a:r>
              <a:rPr lang="en-GB" sz="4400" b="1" dirty="0">
                <a:latin typeface="Arial" panose="020B0604020202020204" pitchFamily="34" charset="0"/>
                <a:cs typeface="Arial" panose="020B0604020202020204" pitchFamily="34" charset="0"/>
              </a:rPr>
              <a:t>Representations of Young People</a:t>
            </a:r>
          </a:p>
        </p:txBody>
      </p:sp>
    </p:spTree>
    <p:extLst>
      <p:ext uri="{BB962C8B-B14F-4D97-AF65-F5344CB8AC3E}">
        <p14:creationId xmlns:p14="http://schemas.microsoft.com/office/powerpoint/2010/main" val="4217553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FE42831C-4388-446D-8FF7-A08DAD9476BD}"/>
              </a:ext>
            </a:extLst>
          </p:cNvPr>
          <p:cNvSpPr>
            <a:spLocks noGrp="1" noChangeArrowheads="1"/>
          </p:cNvSpPr>
          <p:nvPr>
            <p:ph type="title"/>
          </p:nvPr>
        </p:nvSpPr>
        <p:spPr>
          <a:xfrm>
            <a:off x="395536" y="1124744"/>
            <a:ext cx="8229600" cy="1143000"/>
          </a:xfrm>
        </p:spPr>
        <p:txBody>
          <a:bodyPr>
            <a:normAutofit/>
          </a:bodyPr>
          <a:lstStyle/>
          <a:p>
            <a:r>
              <a:rPr lang="en-GB" altLang="en-US" sz="4400" b="1" dirty="0">
                <a:latin typeface="Arial" panose="020B0604020202020204" pitchFamily="34" charset="0"/>
                <a:cs typeface="Arial" panose="020B0604020202020204" pitchFamily="34" charset="0"/>
              </a:rPr>
              <a:t>Activity 2 </a:t>
            </a:r>
          </a:p>
        </p:txBody>
      </p:sp>
      <p:sp>
        <p:nvSpPr>
          <p:cNvPr id="7171" name="Content Placeholder 2">
            <a:extLst>
              <a:ext uri="{FF2B5EF4-FFF2-40B4-BE49-F238E27FC236}">
                <a16:creationId xmlns:a16="http://schemas.microsoft.com/office/drawing/2014/main" id="{D055CFFD-B4A5-4265-86E7-881A88B96DB9}"/>
              </a:ext>
            </a:extLst>
          </p:cNvPr>
          <p:cNvSpPr>
            <a:spLocks noGrp="1" noChangeArrowheads="1"/>
          </p:cNvSpPr>
          <p:nvPr>
            <p:ph idx="1"/>
          </p:nvPr>
        </p:nvSpPr>
        <p:spPr>
          <a:xfrm>
            <a:off x="539552" y="2420888"/>
            <a:ext cx="8229600" cy="4525963"/>
          </a:xfrm>
        </p:spPr>
        <p:txBody>
          <a:bodyPr>
            <a:normAutofit/>
          </a:bodyPr>
          <a:lstStyle/>
          <a:p>
            <a:pPr>
              <a:spcBef>
                <a:spcPts val="600"/>
              </a:spcBef>
              <a:spcAft>
                <a:spcPts val="600"/>
              </a:spcAft>
            </a:pPr>
            <a:r>
              <a:rPr lang="en-GB" altLang="en-US" dirty="0">
                <a:latin typeface="Arial" panose="020B0604020202020204" pitchFamily="34" charset="0"/>
                <a:cs typeface="Arial" panose="020B0604020202020204" pitchFamily="34" charset="0"/>
              </a:rPr>
              <a:t>Spend a few minutes writing down all the negative things that you have heard regarding young people recently. </a:t>
            </a:r>
          </a:p>
          <a:p>
            <a:pPr>
              <a:spcBef>
                <a:spcPts val="600"/>
              </a:spcBef>
              <a:spcAft>
                <a:spcPts val="600"/>
              </a:spcAft>
            </a:pPr>
            <a:r>
              <a:rPr lang="en-GB" altLang="en-US" dirty="0">
                <a:latin typeface="Arial" panose="020B0604020202020204" pitchFamily="34" charset="0"/>
                <a:cs typeface="Arial" panose="020B0604020202020204" pitchFamily="34" charset="0"/>
              </a:rPr>
              <a:t>For example think of how young people are depicted in terms of violent activity, involvement in gangs, teenage pregnancy, binge drinking etc. </a:t>
            </a:r>
          </a:p>
          <a:p>
            <a:pPr>
              <a:spcBef>
                <a:spcPts val="600"/>
              </a:spcBef>
              <a:spcAft>
                <a:spcPts val="600"/>
              </a:spcAft>
            </a:pPr>
            <a:r>
              <a:rPr lang="en-GB" altLang="en-US" dirty="0">
                <a:latin typeface="Arial" panose="020B0604020202020204" pitchFamily="34" charset="0"/>
                <a:cs typeface="Arial" panose="020B0604020202020204" pitchFamily="34" charset="0"/>
              </a:rPr>
              <a:t>Then write a list of all the positive things you have heard regarding young people in recent weeks.</a:t>
            </a:r>
          </a:p>
        </p:txBody>
      </p:sp>
    </p:spTree>
    <p:extLst>
      <p:ext uri="{BB962C8B-B14F-4D97-AF65-F5344CB8AC3E}">
        <p14:creationId xmlns:p14="http://schemas.microsoft.com/office/powerpoint/2010/main" val="3033052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17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BE71E37C-7CFB-48C1-AD29-A4AA4FDFD2AD}"/>
              </a:ext>
            </a:extLst>
          </p:cNvPr>
          <p:cNvSpPr>
            <a:spLocks noGrp="1" noChangeArrowheads="1"/>
          </p:cNvSpPr>
          <p:nvPr>
            <p:ph type="title"/>
          </p:nvPr>
        </p:nvSpPr>
        <p:spPr/>
        <p:txBody>
          <a:bodyPr>
            <a:normAutofit/>
          </a:bodyPr>
          <a:lstStyle/>
          <a:p>
            <a:r>
              <a:rPr lang="en-GB" altLang="en-US" sz="4400" b="1" dirty="0">
                <a:latin typeface="Arial" panose="020B0604020202020204" pitchFamily="34" charset="0"/>
                <a:cs typeface="Arial" panose="020B0604020202020204" pitchFamily="34" charset="0"/>
              </a:rPr>
              <a:t>Activity 2</a:t>
            </a:r>
          </a:p>
        </p:txBody>
      </p:sp>
      <p:sp>
        <p:nvSpPr>
          <p:cNvPr id="8195" name="Content Placeholder 2">
            <a:extLst>
              <a:ext uri="{FF2B5EF4-FFF2-40B4-BE49-F238E27FC236}">
                <a16:creationId xmlns:a16="http://schemas.microsoft.com/office/drawing/2014/main" id="{C78A459E-1CFC-4026-BBC3-BABCA87DC3CE}"/>
              </a:ext>
            </a:extLst>
          </p:cNvPr>
          <p:cNvSpPr>
            <a:spLocks noGrp="1" noChangeArrowheads="1"/>
          </p:cNvSpPr>
          <p:nvPr>
            <p:ph idx="1"/>
          </p:nvPr>
        </p:nvSpPr>
        <p:spPr/>
        <p:txBody>
          <a:bodyPr/>
          <a:lstStyle/>
          <a:p>
            <a:r>
              <a:rPr lang="en-GB" altLang="en-US" dirty="0">
                <a:latin typeface="Arial" panose="020B0604020202020204" pitchFamily="34" charset="0"/>
                <a:cs typeface="Arial" panose="020B0604020202020204" pitchFamily="34" charset="0"/>
              </a:rPr>
              <a:t>Compare your two lists. Was one easier to put together than the other? Do you have more or less on your negative or positive list? If so why do you think this is?</a:t>
            </a:r>
          </a:p>
          <a:p>
            <a:r>
              <a:rPr lang="en-GB" altLang="en-US" dirty="0">
                <a:latin typeface="Arial" panose="020B0604020202020204" pitchFamily="34" charset="0"/>
                <a:cs typeface="Arial" panose="020B0604020202020204" pitchFamily="34" charset="0"/>
              </a:rPr>
              <a:t>Have your own thoughts and feelings regarding young people been challenged or confirmed during this activity?</a:t>
            </a:r>
          </a:p>
        </p:txBody>
      </p:sp>
    </p:spTree>
    <p:extLst>
      <p:ext uri="{BB962C8B-B14F-4D97-AF65-F5344CB8AC3E}">
        <p14:creationId xmlns:p14="http://schemas.microsoft.com/office/powerpoint/2010/main" val="791521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4B985A-DF5D-4C40-A8CE-09856F9A9C62}"/>
              </a:ext>
            </a:extLst>
          </p:cNvPr>
          <p:cNvSpPr>
            <a:spLocks noGrp="1"/>
          </p:cNvSpPr>
          <p:nvPr>
            <p:ph idx="4294967295"/>
          </p:nvPr>
        </p:nvSpPr>
        <p:spPr>
          <a:xfrm>
            <a:off x="827584" y="1341438"/>
            <a:ext cx="7513141" cy="1223962"/>
          </a:xfrm>
        </p:spPr>
        <p:txBody>
          <a:bodyPr>
            <a:noAutofit/>
          </a:bodyPr>
          <a:lstStyle/>
          <a:p>
            <a:pPr>
              <a:defRPr/>
            </a:pPr>
            <a:r>
              <a:rPr lang="en-GB" sz="1600" dirty="0">
                <a:latin typeface="Arial" panose="020B0604020202020204" pitchFamily="34" charset="0"/>
                <a:cs typeface="Arial" panose="020B0604020202020204" pitchFamily="34" charset="0"/>
              </a:rPr>
              <a:t>There appears to be a wealth of literature that explores the lives of young people and a vast amount of observers believe that today’s young people are ‘excessive drinkers’, ‘lazy’ ‘violent’, ‘drug abusers’, ‘involved in risky sexual behaviour’ and ‘incapable of using their free time wisely’</a:t>
            </a:r>
          </a:p>
        </p:txBody>
      </p:sp>
      <p:pic>
        <p:nvPicPr>
          <p:cNvPr id="9220" name="Picture 3">
            <a:extLst>
              <a:ext uri="{FF2B5EF4-FFF2-40B4-BE49-F238E27FC236}">
                <a16:creationId xmlns:a16="http://schemas.microsoft.com/office/drawing/2014/main" id="{C38580C2-D776-4D69-975C-9462D4A345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4529784"/>
            <a:ext cx="2889671"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4">
            <a:extLst>
              <a:ext uri="{FF2B5EF4-FFF2-40B4-BE49-F238E27FC236}">
                <a16:creationId xmlns:a16="http://schemas.microsoft.com/office/drawing/2014/main" id="{ECB4E723-5E22-46E0-B731-C6E708040F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2711654"/>
            <a:ext cx="2676525" cy="1704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a:extLst>
              <a:ext uri="{FF2B5EF4-FFF2-40B4-BE49-F238E27FC236}">
                <a16:creationId xmlns:a16="http://schemas.microsoft.com/office/drawing/2014/main" id="{805597E7-34CA-48E3-A36A-0EAE18F0D9AE}"/>
              </a:ext>
            </a:extLst>
          </p:cNvPr>
          <p:cNvSpPr txBox="1"/>
          <p:nvPr/>
        </p:nvSpPr>
        <p:spPr>
          <a:xfrm>
            <a:off x="457199" y="486698"/>
            <a:ext cx="8229600" cy="769441"/>
          </a:xfrm>
          <a:prstGeom prst="rect">
            <a:avLst/>
          </a:prstGeom>
          <a:noFill/>
        </p:spPr>
        <p:txBody>
          <a:bodyPr wrap="square" rtlCol="0">
            <a:spAutoFit/>
          </a:bodyPr>
          <a:lstStyle/>
          <a:p>
            <a:pPr algn="ctr"/>
            <a:r>
              <a:rPr lang="en-GB" sz="4400" b="1" dirty="0">
                <a:latin typeface="Arial" panose="020B0604020202020204" pitchFamily="34" charset="0"/>
                <a:cs typeface="Arial" panose="020B0604020202020204" pitchFamily="34" charset="0"/>
              </a:rPr>
              <a:t>Representations of Youth</a:t>
            </a:r>
          </a:p>
        </p:txBody>
      </p:sp>
      <p:sp>
        <p:nvSpPr>
          <p:cNvPr id="2" name="TextBox 1">
            <a:extLst>
              <a:ext uri="{FF2B5EF4-FFF2-40B4-BE49-F238E27FC236}">
                <a16:creationId xmlns:a16="http://schemas.microsoft.com/office/drawing/2014/main" id="{2D937933-833F-471E-AFA9-BBA438F0A263}"/>
              </a:ext>
            </a:extLst>
          </p:cNvPr>
          <p:cNvSpPr txBox="1"/>
          <p:nvPr/>
        </p:nvSpPr>
        <p:spPr>
          <a:xfrm>
            <a:off x="5778326" y="2413781"/>
            <a:ext cx="2952328"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(Adams and </a:t>
            </a:r>
            <a:r>
              <a:rPr lang="en-GB" sz="1200" dirty="0" err="1">
                <a:latin typeface="Arial" panose="020B0604020202020204" pitchFamily="34" charset="0"/>
                <a:cs typeface="Arial" panose="020B0604020202020204" pitchFamily="34" charset="0"/>
              </a:rPr>
              <a:t>Berzonsky</a:t>
            </a:r>
            <a:r>
              <a:rPr lang="en-GB" sz="1200" dirty="0">
                <a:latin typeface="Arial" panose="020B0604020202020204" pitchFamily="34" charset="0"/>
                <a:cs typeface="Arial" panose="020B0604020202020204" pitchFamily="34" charset="0"/>
              </a:rPr>
              <a:t>, 2006, p. xxii). </a:t>
            </a:r>
          </a:p>
        </p:txBody>
      </p:sp>
      <p:pic>
        <p:nvPicPr>
          <p:cNvPr id="5" name="Picture 4">
            <a:extLst>
              <a:ext uri="{FF2B5EF4-FFF2-40B4-BE49-F238E27FC236}">
                <a16:creationId xmlns:a16="http://schemas.microsoft.com/office/drawing/2014/main" id="{51686682-F21A-427E-A715-A26BE16413F1}"/>
              </a:ext>
            </a:extLst>
          </p:cNvPr>
          <p:cNvPicPr>
            <a:picLocks noChangeAspect="1"/>
          </p:cNvPicPr>
          <p:nvPr/>
        </p:nvPicPr>
        <p:blipFill>
          <a:blip r:embed="rId4"/>
          <a:stretch>
            <a:fillRect/>
          </a:stretch>
        </p:blipFill>
        <p:spPr>
          <a:xfrm>
            <a:off x="5220072" y="4529784"/>
            <a:ext cx="2748534" cy="1781653"/>
          </a:xfrm>
          <a:prstGeom prst="rect">
            <a:avLst/>
          </a:prstGeom>
        </p:spPr>
      </p:pic>
      <p:pic>
        <p:nvPicPr>
          <p:cNvPr id="8" name="Picture 7" descr="C:\Users\j.davies1\AppData\Local\Microsoft\Windows\INetCache\Content.MSO\F9E91E7A.tmp"/>
          <p:cNvPicPr/>
          <p:nvPr/>
        </p:nvPicPr>
        <p:blipFill>
          <a:blip r:embed="rId5">
            <a:extLst>
              <a:ext uri="{28A0092B-C50C-407E-A947-70E740481C1C}">
                <a14:useLocalDpi xmlns:a14="http://schemas.microsoft.com/office/drawing/2010/main" val="0"/>
              </a:ext>
            </a:extLst>
          </a:blip>
          <a:srcRect/>
          <a:stretch>
            <a:fillRect/>
          </a:stretch>
        </p:blipFill>
        <p:spPr bwMode="auto">
          <a:xfrm>
            <a:off x="4571999" y="2850336"/>
            <a:ext cx="2941955" cy="1550670"/>
          </a:xfrm>
          <a:prstGeom prst="rect">
            <a:avLst/>
          </a:prstGeom>
          <a:noFill/>
          <a:ln>
            <a:noFill/>
          </a:ln>
        </p:spPr>
      </p:pic>
    </p:spTree>
    <p:extLst>
      <p:ext uri="{BB962C8B-B14F-4D97-AF65-F5344CB8AC3E}">
        <p14:creationId xmlns:p14="http://schemas.microsoft.com/office/powerpoint/2010/main" val="2847755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2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2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4BE63B9C-4E38-4339-B334-E690F38124EA}"/>
              </a:ext>
            </a:extLst>
          </p:cNvPr>
          <p:cNvSpPr>
            <a:spLocks noGrp="1" noChangeArrowheads="1"/>
          </p:cNvSpPr>
          <p:nvPr>
            <p:ph type="title"/>
          </p:nvPr>
        </p:nvSpPr>
        <p:spPr/>
        <p:txBody>
          <a:bodyPr>
            <a:normAutofit/>
          </a:bodyPr>
          <a:lstStyle/>
          <a:p>
            <a:r>
              <a:rPr lang="en-GB" altLang="en-US" sz="4400" b="1" dirty="0">
                <a:latin typeface="Arial" panose="020B0604020202020204" pitchFamily="34" charset="0"/>
                <a:cs typeface="Arial" panose="020B0604020202020204" pitchFamily="34" charset="0"/>
              </a:rPr>
              <a:t>Youth and ‘moral panics’</a:t>
            </a:r>
          </a:p>
        </p:txBody>
      </p:sp>
      <p:sp>
        <p:nvSpPr>
          <p:cNvPr id="12291" name="Content Placeholder 2">
            <a:extLst>
              <a:ext uri="{FF2B5EF4-FFF2-40B4-BE49-F238E27FC236}">
                <a16:creationId xmlns:a16="http://schemas.microsoft.com/office/drawing/2014/main" id="{26BB3F21-F42B-4266-90CC-1259E524EAD9}"/>
              </a:ext>
            </a:extLst>
          </p:cNvPr>
          <p:cNvSpPr>
            <a:spLocks noGrp="1" noChangeArrowheads="1"/>
          </p:cNvSpPr>
          <p:nvPr>
            <p:ph idx="1"/>
          </p:nvPr>
        </p:nvSpPr>
        <p:spPr>
          <a:xfrm>
            <a:off x="539552" y="2420888"/>
            <a:ext cx="8229600" cy="3629000"/>
          </a:xfrm>
        </p:spPr>
        <p:txBody>
          <a:bodyPr>
            <a:normAutofit lnSpcReduction="10000"/>
          </a:bodyPr>
          <a:lstStyle/>
          <a:p>
            <a:r>
              <a:rPr lang="en-US" altLang="en-US" sz="2800" dirty="0">
                <a:latin typeface="Arial" panose="020B0604020202020204" pitchFamily="34" charset="0"/>
                <a:cs typeface="Arial" panose="020B0604020202020204" pitchFamily="34" charset="0"/>
              </a:rPr>
              <a:t>When we think about constructs such as youth, it is often coupled with a discussion that explores this period as a time of heightened risk and threat around which ‘moral panics’ may emerge. </a:t>
            </a:r>
          </a:p>
          <a:p>
            <a:r>
              <a:rPr lang="en-US" altLang="en-US" sz="2800" dirty="0">
                <a:latin typeface="Arial" panose="020B0604020202020204" pitchFamily="34" charset="0"/>
                <a:cs typeface="Arial" panose="020B0604020202020204" pitchFamily="34" charset="0"/>
              </a:rPr>
              <a:t>Cohen (1972) defines the occurrence of a moral panic as: A condition, episode, person or group of persons (who) emerged to become defined as a threat to societal values and interest. </a:t>
            </a:r>
          </a:p>
        </p:txBody>
      </p:sp>
    </p:spTree>
    <p:extLst>
      <p:ext uri="{BB962C8B-B14F-4D97-AF65-F5344CB8AC3E}">
        <p14:creationId xmlns:p14="http://schemas.microsoft.com/office/powerpoint/2010/main" val="30998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Arial" panose="020B0604020202020204" pitchFamily="34" charset="0"/>
                <a:cs typeface="Arial" panose="020B0604020202020204" pitchFamily="34" charset="0"/>
              </a:rPr>
              <a:t>Youth and ‘moral panics’</a:t>
            </a:r>
          </a:p>
        </p:txBody>
      </p:sp>
      <p:sp>
        <p:nvSpPr>
          <p:cNvPr id="3" name="Content Placeholder 2"/>
          <p:cNvSpPr>
            <a:spLocks noGrp="1"/>
          </p:cNvSpPr>
          <p:nvPr>
            <p:ph idx="1"/>
          </p:nvPr>
        </p:nvSpPr>
        <p:spPr>
          <a:xfrm>
            <a:off x="539552" y="2564904"/>
            <a:ext cx="8229600" cy="4525963"/>
          </a:xfrm>
        </p:spPr>
        <p:txBody>
          <a:bodyPr/>
          <a:lstStyle/>
          <a:p>
            <a:r>
              <a:rPr lang="en-GB" dirty="0">
                <a:latin typeface="Arial" panose="020B0604020202020204" pitchFamily="34" charset="0"/>
                <a:cs typeface="Arial" panose="020B0604020202020204" pitchFamily="34" charset="0"/>
              </a:rPr>
              <a:t>Mods, Rockers and Moral Panics</a:t>
            </a:r>
          </a:p>
          <a:p>
            <a:r>
              <a:rPr lang="en-GB" dirty="0">
                <a:latin typeface="Arial" panose="020B0604020202020204" pitchFamily="34" charset="0"/>
                <a:cs typeface="Arial" panose="020B0604020202020204" pitchFamily="34" charset="0"/>
                <a:hlinkClick r:id="rId2"/>
              </a:rPr>
              <a:t>https://www.youtube.com/watch?v=r61ks18Bd7I</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Hoodies  </a:t>
            </a:r>
            <a:r>
              <a:rPr lang="en-GB" dirty="0">
                <a:latin typeface="Arial" panose="020B0604020202020204" pitchFamily="34" charset="0"/>
                <a:cs typeface="Arial" panose="020B0604020202020204" pitchFamily="34" charset="0"/>
                <a:hlinkClick r:id="rId3"/>
              </a:rPr>
              <a:t>https://www.youtube.com/watch?v=-pzeYcDy7vE</a:t>
            </a:r>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What other more recent Moral Panics about young people can you identify?</a:t>
            </a:r>
          </a:p>
        </p:txBody>
      </p:sp>
    </p:spTree>
    <p:extLst>
      <p:ext uri="{BB962C8B-B14F-4D97-AF65-F5344CB8AC3E}">
        <p14:creationId xmlns:p14="http://schemas.microsoft.com/office/powerpoint/2010/main" val="1364969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39B2C37-1BC8-4B30-B5CE-47DD593B879B}"/>
              </a:ext>
            </a:extLst>
          </p:cNvPr>
          <p:cNvSpPr>
            <a:spLocks noGrp="1" noChangeArrowheads="1"/>
          </p:cNvSpPr>
          <p:nvPr>
            <p:ph type="title"/>
          </p:nvPr>
        </p:nvSpPr>
        <p:spPr/>
        <p:txBody>
          <a:bodyPr>
            <a:normAutofit/>
          </a:bodyPr>
          <a:lstStyle/>
          <a:p>
            <a:r>
              <a:rPr lang="en-GB" altLang="en-US" sz="4400" b="1" dirty="0">
                <a:latin typeface="Arial" panose="020B0604020202020204" pitchFamily="34" charset="0"/>
                <a:cs typeface="Arial" panose="020B0604020202020204" pitchFamily="34" charset="0"/>
              </a:rPr>
              <a:t>Youth and ‘moral panics’</a:t>
            </a:r>
          </a:p>
        </p:txBody>
      </p:sp>
      <p:sp>
        <p:nvSpPr>
          <p:cNvPr id="13315" name="Content Placeholder 2">
            <a:extLst>
              <a:ext uri="{FF2B5EF4-FFF2-40B4-BE49-F238E27FC236}">
                <a16:creationId xmlns:a16="http://schemas.microsoft.com/office/drawing/2014/main" id="{3C4F7AEB-3D79-427D-A2E2-521A2E1A24F2}"/>
              </a:ext>
            </a:extLst>
          </p:cNvPr>
          <p:cNvSpPr>
            <a:spLocks noGrp="1" noChangeArrowheads="1"/>
          </p:cNvSpPr>
          <p:nvPr>
            <p:ph idx="1"/>
          </p:nvPr>
        </p:nvSpPr>
        <p:spPr>
          <a:xfrm>
            <a:off x="899592" y="2852936"/>
            <a:ext cx="6798736" cy="3444997"/>
          </a:xfrm>
        </p:spPr>
        <p:txBody>
          <a:bodyPr/>
          <a:lstStyle/>
          <a:p>
            <a:pPr algn="just"/>
            <a:r>
              <a:rPr lang="en-GB" altLang="en-US" dirty="0">
                <a:latin typeface="Arial" panose="020B0604020202020204" pitchFamily="34" charset="0"/>
                <a:cs typeface="Arial" panose="020B0604020202020204" pitchFamily="34" charset="0"/>
              </a:rPr>
              <a:t>Cohen is not saying here that a particular issue, risk or threat does not exist but that it may be exaggerated out of proportion by those such as the media, politicians, or other viewed as in authority or as ‘experts’. </a:t>
            </a:r>
          </a:p>
        </p:txBody>
      </p:sp>
    </p:spTree>
    <p:extLst>
      <p:ext uri="{BB962C8B-B14F-4D97-AF65-F5344CB8AC3E}">
        <p14:creationId xmlns:p14="http://schemas.microsoft.com/office/powerpoint/2010/main" val="4256737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2BEE5C2-31D3-4459-BDEF-9DD0C084F6A0}"/>
              </a:ext>
            </a:extLst>
          </p:cNvPr>
          <p:cNvSpPr>
            <a:spLocks noGrp="1" noChangeArrowheads="1"/>
          </p:cNvSpPr>
          <p:nvPr>
            <p:ph type="title"/>
          </p:nvPr>
        </p:nvSpPr>
        <p:spPr/>
        <p:txBody>
          <a:bodyPr>
            <a:normAutofit/>
          </a:bodyPr>
          <a:lstStyle/>
          <a:p>
            <a:r>
              <a:rPr lang="en-GB" altLang="en-US" sz="4400" b="1" dirty="0">
                <a:latin typeface="Arial" panose="020B0604020202020204" pitchFamily="34" charset="0"/>
                <a:cs typeface="Arial" panose="020B0604020202020204" pitchFamily="34" charset="0"/>
              </a:rPr>
              <a:t>Youth and ‘moral panics’</a:t>
            </a:r>
          </a:p>
        </p:txBody>
      </p:sp>
      <p:sp>
        <p:nvSpPr>
          <p:cNvPr id="14339" name="Content Placeholder 2">
            <a:extLst>
              <a:ext uri="{FF2B5EF4-FFF2-40B4-BE49-F238E27FC236}">
                <a16:creationId xmlns:a16="http://schemas.microsoft.com/office/drawing/2014/main" id="{28E73F7A-78BE-49CA-BB04-8234F1CABF3B}"/>
              </a:ext>
            </a:extLst>
          </p:cNvPr>
          <p:cNvSpPr>
            <a:spLocks noGrp="1" noChangeArrowheads="1"/>
          </p:cNvSpPr>
          <p:nvPr>
            <p:ph idx="1"/>
          </p:nvPr>
        </p:nvSpPr>
        <p:spPr>
          <a:xfrm>
            <a:off x="1176866" y="2636912"/>
            <a:ext cx="6798736" cy="3444997"/>
          </a:xfrm>
        </p:spPr>
        <p:txBody>
          <a:bodyPr/>
          <a:lstStyle/>
          <a:p>
            <a:r>
              <a:rPr lang="en-GB" altLang="en-US" dirty="0">
                <a:latin typeface="Arial" panose="020B0604020202020204" pitchFamily="34" charset="0"/>
                <a:cs typeface="Arial" panose="020B0604020202020204" pitchFamily="34" charset="0"/>
              </a:rPr>
              <a:t>Feelings around a particular issue become heightened, and ‘solutions’ to problems abound in ways that are disproportionate to the actual issues.</a:t>
            </a:r>
          </a:p>
          <a:p>
            <a:r>
              <a:rPr lang="en-GB" altLang="en-US" dirty="0">
                <a:latin typeface="Arial" panose="020B0604020202020204" pitchFamily="34" charset="0"/>
                <a:cs typeface="Arial" panose="020B0604020202020204" pitchFamily="34" charset="0"/>
              </a:rPr>
              <a:t>He goes on to discuss how the panic may disappear, linger almost as </a:t>
            </a:r>
            <a:r>
              <a:rPr lang="en-GB" altLang="en-US" i="1" dirty="0">
                <a:latin typeface="Arial" panose="020B0604020202020204" pitchFamily="34" charset="0"/>
                <a:cs typeface="Arial" panose="020B0604020202020204" pitchFamily="34" charset="0"/>
              </a:rPr>
              <a:t>folklore</a:t>
            </a:r>
            <a:r>
              <a:rPr lang="en-GB" altLang="en-US" dirty="0">
                <a:latin typeface="Arial" panose="020B0604020202020204" pitchFamily="34" charset="0"/>
                <a:cs typeface="Arial" panose="020B0604020202020204" pitchFamily="34" charset="0"/>
              </a:rPr>
              <a:t>, or lead to change in policy and law.</a:t>
            </a:r>
          </a:p>
        </p:txBody>
      </p:sp>
    </p:spTree>
    <p:extLst>
      <p:ext uri="{BB962C8B-B14F-4D97-AF65-F5344CB8AC3E}">
        <p14:creationId xmlns:p14="http://schemas.microsoft.com/office/powerpoint/2010/main" val="3782636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8679DCF-E919-4108-BE65-ADFEEDF5FE8C}"/>
              </a:ext>
            </a:extLst>
          </p:cNvPr>
          <p:cNvSpPr>
            <a:spLocks noGrp="1" noChangeArrowheads="1"/>
          </p:cNvSpPr>
          <p:nvPr>
            <p:ph type="title"/>
          </p:nvPr>
        </p:nvSpPr>
        <p:spPr/>
        <p:txBody>
          <a:bodyPr>
            <a:normAutofit/>
          </a:bodyPr>
          <a:lstStyle/>
          <a:p>
            <a:r>
              <a:rPr lang="en-GB" altLang="en-US" sz="4400" b="1" dirty="0">
                <a:latin typeface="Arial" panose="020B0604020202020204" pitchFamily="34" charset="0"/>
                <a:cs typeface="Arial" panose="020B0604020202020204" pitchFamily="34" charset="0"/>
              </a:rPr>
              <a:t>Youth and ‘moral panics’</a:t>
            </a:r>
          </a:p>
        </p:txBody>
      </p:sp>
      <p:sp>
        <p:nvSpPr>
          <p:cNvPr id="15363" name="Content Placeholder 2">
            <a:extLst>
              <a:ext uri="{FF2B5EF4-FFF2-40B4-BE49-F238E27FC236}">
                <a16:creationId xmlns:a16="http://schemas.microsoft.com/office/drawing/2014/main" id="{E8FC0055-392B-47AC-9455-BB9A19C1F722}"/>
              </a:ext>
            </a:extLst>
          </p:cNvPr>
          <p:cNvSpPr>
            <a:spLocks noGrp="1" noChangeArrowheads="1"/>
          </p:cNvSpPr>
          <p:nvPr>
            <p:ph idx="1"/>
          </p:nvPr>
        </p:nvSpPr>
        <p:spPr/>
        <p:txBody>
          <a:bodyPr/>
          <a:lstStyle/>
          <a:p>
            <a:r>
              <a:rPr lang="en-GB" altLang="en-US" dirty="0">
                <a:latin typeface="Arial" panose="020B0604020202020204" pitchFamily="34" charset="0"/>
                <a:cs typeface="Arial" panose="020B0604020202020204" pitchFamily="34" charset="0"/>
              </a:rPr>
              <a:t>All of this revolves around the emergence of new panics to replace the old.</a:t>
            </a:r>
          </a:p>
          <a:p>
            <a:r>
              <a:rPr lang="en-GB" altLang="en-US" dirty="0">
                <a:latin typeface="Arial" panose="020B0604020202020204" pitchFamily="34" charset="0"/>
                <a:cs typeface="Arial" panose="020B0604020202020204" pitchFamily="34" charset="0"/>
              </a:rPr>
              <a:t>This can result in an issue being exaggerated to such an extent that it becomes more difficult to debate and discuss. </a:t>
            </a:r>
          </a:p>
          <a:p>
            <a:r>
              <a:rPr lang="en-GB" altLang="en-US" dirty="0">
                <a:latin typeface="Arial" panose="020B0604020202020204" pitchFamily="34" charset="0"/>
                <a:cs typeface="Arial" panose="020B0604020202020204" pitchFamily="34" charset="0"/>
              </a:rPr>
              <a:t>It becomes surrounded by myth and misinformation. </a:t>
            </a:r>
          </a:p>
        </p:txBody>
      </p:sp>
    </p:spTree>
    <p:extLst>
      <p:ext uri="{BB962C8B-B14F-4D97-AF65-F5344CB8AC3E}">
        <p14:creationId xmlns:p14="http://schemas.microsoft.com/office/powerpoint/2010/main" val="2294713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400" b="1" dirty="0">
                <a:latin typeface="Arial" panose="020B0604020202020204" pitchFamily="34" charset="0"/>
                <a:cs typeface="Arial" panose="020B0604020202020204" pitchFamily="34" charset="0"/>
              </a:rPr>
              <a:t>Is Youth Culture Disappearing?</a:t>
            </a:r>
          </a:p>
        </p:txBody>
      </p:sp>
      <p:sp>
        <p:nvSpPr>
          <p:cNvPr id="3" name="Content Placeholder 2"/>
          <p:cNvSpPr>
            <a:spLocks noGrp="1"/>
          </p:cNvSpPr>
          <p:nvPr>
            <p:ph idx="1"/>
          </p:nvPr>
        </p:nvSpPr>
        <p:spPr>
          <a:xfrm>
            <a:off x="1176866" y="2564904"/>
            <a:ext cx="7211558" cy="3444997"/>
          </a:xfrm>
        </p:spPr>
        <p:txBody>
          <a:bodyPr/>
          <a:lstStyle/>
          <a:p>
            <a:r>
              <a:rPr lang="en-GB" dirty="0">
                <a:latin typeface="Arial" panose="020B0604020202020204" pitchFamily="34" charset="0"/>
                <a:cs typeface="Arial" panose="020B0604020202020204" pitchFamily="34" charset="0"/>
              </a:rPr>
              <a:t>Young Blood: Exploration into British Youth Culture  Youth In Transition</a:t>
            </a:r>
          </a:p>
          <a:p>
            <a:r>
              <a:rPr lang="en-GB" dirty="0">
                <a:latin typeface="Arial" panose="020B0604020202020204" pitchFamily="34" charset="0"/>
                <a:cs typeface="Arial" panose="020B0604020202020204" pitchFamily="34" charset="0"/>
                <a:hlinkClick r:id="rId2"/>
              </a:rPr>
              <a:t>https://www.youtube.com/watch?v=uvvFE1fj88Q</a:t>
            </a:r>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Where have All the Subcultures Gone?</a:t>
            </a:r>
          </a:p>
          <a:p>
            <a:r>
              <a:rPr lang="en-GB" dirty="0">
                <a:latin typeface="Arial" panose="020B0604020202020204" pitchFamily="34" charset="0"/>
                <a:cs typeface="Arial" panose="020B0604020202020204" pitchFamily="34" charset="0"/>
                <a:hlinkClick r:id="rId3"/>
              </a:rPr>
              <a:t>https://www.youtube.com/watch?v=dwMNyig6FJ8</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4151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F2B8858-8231-46B6-B1FC-E728888D8FD5}"/>
              </a:ext>
            </a:extLst>
          </p:cNvPr>
          <p:cNvSpPr>
            <a:spLocks noGrp="1" noChangeArrowheads="1"/>
          </p:cNvSpPr>
          <p:nvPr>
            <p:ph type="title"/>
          </p:nvPr>
        </p:nvSpPr>
        <p:spPr/>
        <p:txBody>
          <a:bodyPr>
            <a:normAutofit/>
          </a:bodyPr>
          <a:lstStyle/>
          <a:p>
            <a:r>
              <a:rPr lang="en-GB" altLang="en-US" sz="4400" b="1" dirty="0">
                <a:latin typeface="Arial" panose="020B0604020202020204" pitchFamily="34" charset="0"/>
                <a:cs typeface="Arial" panose="020B0604020202020204" pitchFamily="34" charset="0"/>
              </a:rPr>
              <a:t>Youth and ‘moral panics’</a:t>
            </a:r>
          </a:p>
        </p:txBody>
      </p:sp>
      <p:sp>
        <p:nvSpPr>
          <p:cNvPr id="16387" name="Content Placeholder 2">
            <a:extLst>
              <a:ext uri="{FF2B5EF4-FFF2-40B4-BE49-F238E27FC236}">
                <a16:creationId xmlns:a16="http://schemas.microsoft.com/office/drawing/2014/main" id="{DABA0939-B388-4739-BA76-6206AF089041}"/>
              </a:ext>
            </a:extLst>
          </p:cNvPr>
          <p:cNvSpPr>
            <a:spLocks noGrp="1" noChangeArrowheads="1"/>
          </p:cNvSpPr>
          <p:nvPr>
            <p:ph idx="1"/>
          </p:nvPr>
        </p:nvSpPr>
        <p:spPr>
          <a:xfrm>
            <a:off x="1176864" y="2490135"/>
            <a:ext cx="7283567" cy="3444997"/>
          </a:xfrm>
        </p:spPr>
        <p:txBody>
          <a:bodyPr>
            <a:normAutofit fontScale="92500" lnSpcReduction="20000"/>
          </a:bodyPr>
          <a:lstStyle/>
          <a:p>
            <a:r>
              <a:rPr lang="en-GB" altLang="en-US" sz="2800" dirty="0">
                <a:latin typeface="Arial" panose="020B0604020202020204" pitchFamily="34" charset="0"/>
                <a:cs typeface="Arial" panose="020B0604020202020204" pitchFamily="34" charset="0"/>
              </a:rPr>
              <a:t>The issue itself can sometimes become a taboo subject, which may lead to misinterpretation and individual and groups become uniformed or misinformed about the facts. </a:t>
            </a:r>
          </a:p>
          <a:p>
            <a:r>
              <a:rPr lang="en-GB" altLang="en-US" sz="2800" dirty="0">
                <a:latin typeface="Arial" panose="020B0604020202020204" pitchFamily="34" charset="0"/>
                <a:cs typeface="Arial" panose="020B0604020202020204" pitchFamily="34" charset="0"/>
              </a:rPr>
              <a:t>This can lead to the creation of stereotypes and prejudices that result in what is often termed </a:t>
            </a:r>
            <a:r>
              <a:rPr lang="en-GB" altLang="en-US" sz="2800" i="1" dirty="0">
                <a:latin typeface="Arial" panose="020B0604020202020204" pitchFamily="34" charset="0"/>
                <a:cs typeface="Arial" panose="020B0604020202020204" pitchFamily="34" charset="0"/>
              </a:rPr>
              <a:t>Knee-jerk</a:t>
            </a:r>
            <a:r>
              <a:rPr lang="en-GB" altLang="en-US" sz="2800" dirty="0">
                <a:latin typeface="Arial" panose="020B0604020202020204" pitchFamily="34" charset="0"/>
                <a:cs typeface="Arial" panose="020B0604020202020204" pitchFamily="34" charset="0"/>
              </a:rPr>
              <a:t> policy reaction or overly disproportionate initiatives to tackle the issue. </a:t>
            </a:r>
          </a:p>
        </p:txBody>
      </p:sp>
    </p:spTree>
    <p:extLst>
      <p:ext uri="{BB962C8B-B14F-4D97-AF65-F5344CB8AC3E}">
        <p14:creationId xmlns:p14="http://schemas.microsoft.com/office/powerpoint/2010/main" val="1520335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F0222D5-5377-4F63-A95E-C6E4B047B809}"/>
              </a:ext>
            </a:extLst>
          </p:cNvPr>
          <p:cNvSpPr>
            <a:spLocks noGrp="1" noChangeArrowheads="1"/>
          </p:cNvSpPr>
          <p:nvPr>
            <p:ph type="title"/>
          </p:nvPr>
        </p:nvSpPr>
        <p:spPr/>
        <p:txBody>
          <a:bodyPr>
            <a:normAutofit/>
          </a:bodyPr>
          <a:lstStyle/>
          <a:p>
            <a:r>
              <a:rPr lang="en-GB" altLang="en-US" sz="4400" b="1" dirty="0">
                <a:latin typeface="Arial" panose="020B0604020202020204" pitchFamily="34" charset="0"/>
                <a:cs typeface="Arial" panose="020B0604020202020204" pitchFamily="34" charset="0"/>
              </a:rPr>
              <a:t>Youth and ‘moral panics’</a:t>
            </a:r>
          </a:p>
        </p:txBody>
      </p:sp>
      <p:sp>
        <p:nvSpPr>
          <p:cNvPr id="17411" name="Content Placeholder 2">
            <a:extLst>
              <a:ext uri="{FF2B5EF4-FFF2-40B4-BE49-F238E27FC236}">
                <a16:creationId xmlns:a16="http://schemas.microsoft.com/office/drawing/2014/main" id="{A8739DAB-2000-451E-AAB1-3DE81F9EC71B}"/>
              </a:ext>
            </a:extLst>
          </p:cNvPr>
          <p:cNvSpPr>
            <a:spLocks noGrp="1" noChangeArrowheads="1"/>
          </p:cNvSpPr>
          <p:nvPr>
            <p:ph idx="1"/>
          </p:nvPr>
        </p:nvSpPr>
        <p:spPr/>
        <p:txBody>
          <a:bodyPr/>
          <a:lstStyle/>
          <a:p>
            <a:r>
              <a:rPr lang="en-US" altLang="en-US" dirty="0">
                <a:latin typeface="Arial" panose="020B0604020202020204" pitchFamily="34" charset="0"/>
                <a:cs typeface="Arial" panose="020B0604020202020204" pitchFamily="34" charset="0"/>
              </a:rPr>
              <a:t>As this lecture has highlighted, much of the debate around young people tends to focus on negative images and behavior.</a:t>
            </a:r>
          </a:p>
          <a:p>
            <a:r>
              <a:rPr lang="en-US" altLang="en-US" dirty="0">
                <a:latin typeface="Arial" panose="020B0604020202020204" pitchFamily="34" charset="0"/>
                <a:cs typeface="Arial" panose="020B0604020202020204" pitchFamily="34" charset="0"/>
              </a:rPr>
              <a:t>Young people are often portrayed by the media, politics and society in general as troubled and troublesome, politically apathetic, risk takers and as self interested. </a:t>
            </a:r>
          </a:p>
        </p:txBody>
      </p:sp>
    </p:spTree>
    <p:extLst>
      <p:ext uri="{BB962C8B-B14F-4D97-AF65-F5344CB8AC3E}">
        <p14:creationId xmlns:p14="http://schemas.microsoft.com/office/powerpoint/2010/main" val="150332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0E6EB26-A6EA-4BA0-998A-9B3D41BC8952}"/>
              </a:ext>
            </a:extLst>
          </p:cNvPr>
          <p:cNvSpPr>
            <a:spLocks noGrp="1" noChangeArrowheads="1"/>
          </p:cNvSpPr>
          <p:nvPr>
            <p:ph type="title"/>
          </p:nvPr>
        </p:nvSpPr>
        <p:spPr>
          <a:xfrm>
            <a:off x="596534" y="1089300"/>
            <a:ext cx="8229600" cy="1143000"/>
          </a:xfrm>
        </p:spPr>
        <p:txBody>
          <a:bodyPr>
            <a:normAutofit/>
          </a:bodyPr>
          <a:lstStyle/>
          <a:p>
            <a:r>
              <a:rPr lang="en-GB" altLang="en-US" sz="4400" b="1" dirty="0">
                <a:latin typeface="Arial" panose="020B0604020202020204" pitchFamily="34" charset="0"/>
                <a:cs typeface="Arial" panose="020B0604020202020204" pitchFamily="34" charset="0"/>
              </a:rPr>
              <a:t>Youth and ‘moral panics’</a:t>
            </a:r>
          </a:p>
        </p:txBody>
      </p:sp>
      <p:sp>
        <p:nvSpPr>
          <p:cNvPr id="18435" name="Content Placeholder 2">
            <a:extLst>
              <a:ext uri="{FF2B5EF4-FFF2-40B4-BE49-F238E27FC236}">
                <a16:creationId xmlns:a16="http://schemas.microsoft.com/office/drawing/2014/main" id="{F92FEE95-2852-4CE5-98F5-61D2EAD5F615}"/>
              </a:ext>
            </a:extLst>
          </p:cNvPr>
          <p:cNvSpPr>
            <a:spLocks noGrp="1" noChangeArrowheads="1"/>
          </p:cNvSpPr>
          <p:nvPr>
            <p:ph idx="1"/>
          </p:nvPr>
        </p:nvSpPr>
        <p:spPr>
          <a:xfrm>
            <a:off x="395536" y="2636912"/>
            <a:ext cx="8352928" cy="3753544"/>
          </a:xfrm>
        </p:spPr>
        <p:txBody>
          <a:bodyPr>
            <a:normAutofit/>
          </a:bodyPr>
          <a:lstStyle/>
          <a:p>
            <a:r>
              <a:rPr lang="en-US" altLang="en-US" dirty="0">
                <a:latin typeface="Arial" panose="020B0604020202020204" pitchFamily="34" charset="0"/>
                <a:cs typeface="Arial" panose="020B0604020202020204" pitchFamily="34" charset="0"/>
              </a:rPr>
              <a:t>In actual fact many young people are actively engaged as citizens in their local, national and international communities in positive action for change working towards better rights and an improved way of life for themselves and others. </a:t>
            </a:r>
          </a:p>
          <a:p>
            <a:r>
              <a:rPr lang="en-US" altLang="en-US" dirty="0">
                <a:latin typeface="Arial" panose="020B0604020202020204" pitchFamily="34" charset="0"/>
                <a:cs typeface="Arial" panose="020B0604020202020204" pitchFamily="34" charset="0"/>
              </a:rPr>
              <a:t>This has been supported by research such as that carried out by Kar &amp; Devi (2018)</a:t>
            </a:r>
          </a:p>
          <a:p>
            <a:r>
              <a:rPr lang="en-US" altLang="en-US" dirty="0">
                <a:latin typeface="Arial" panose="020B0604020202020204" pitchFamily="34" charset="0"/>
                <a:cs typeface="Arial" panose="020B0604020202020204" pitchFamily="34" charset="0"/>
              </a:rPr>
              <a:t>We will now undertake a reading exercise on this research</a:t>
            </a:r>
          </a:p>
        </p:txBody>
      </p:sp>
      <p:sp>
        <p:nvSpPr>
          <p:cNvPr id="5" name="TextBox 4">
            <a:extLst>
              <a:ext uri="{FF2B5EF4-FFF2-40B4-BE49-F238E27FC236}">
                <a16:creationId xmlns:a16="http://schemas.microsoft.com/office/drawing/2014/main" id="{706199C7-6186-49AC-8B3D-CE7A0AE65435}"/>
              </a:ext>
            </a:extLst>
          </p:cNvPr>
          <p:cNvSpPr txBox="1"/>
          <p:nvPr/>
        </p:nvSpPr>
        <p:spPr>
          <a:xfrm>
            <a:off x="1331640" y="5488456"/>
            <a:ext cx="6480720" cy="461665"/>
          </a:xfrm>
          <a:prstGeom prst="rect">
            <a:avLst/>
          </a:prstGeom>
          <a:noFill/>
        </p:spPr>
        <p:txBody>
          <a:bodyPr wrap="square" rtlCol="0">
            <a:spAutoFit/>
          </a:bodyPr>
          <a:lstStyle/>
          <a:p>
            <a:pPr algn="ctr"/>
            <a:r>
              <a:rPr lang="en-GB" sz="2400" i="1" dirty="0"/>
              <a:t>`</a:t>
            </a:r>
          </a:p>
        </p:txBody>
      </p:sp>
    </p:spTree>
    <p:extLst>
      <p:ext uri="{BB962C8B-B14F-4D97-AF65-F5344CB8AC3E}">
        <p14:creationId xmlns:p14="http://schemas.microsoft.com/office/powerpoint/2010/main" val="1477333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970" y="1153950"/>
            <a:ext cx="7704856" cy="1143000"/>
          </a:xfrm>
        </p:spPr>
        <p:txBody>
          <a:bodyPr>
            <a:noAutofit/>
          </a:bodyPr>
          <a:lstStyle/>
          <a:p>
            <a:r>
              <a:rPr lang="en-GB" sz="4400" b="1" dirty="0">
                <a:latin typeface="Arial" panose="020B0604020202020204" pitchFamily="34" charset="0"/>
                <a:cs typeface="Arial" panose="020B0604020202020204" pitchFamily="34" charset="0"/>
              </a:rPr>
              <a:t>What Issues do Young People Face in the UK Today?</a:t>
            </a:r>
            <a:br>
              <a:rPr lang="en-GB" sz="4400" b="1" dirty="0">
                <a:latin typeface="Arial" panose="020B0604020202020204" pitchFamily="34" charset="0"/>
                <a:cs typeface="Arial" panose="020B0604020202020204" pitchFamily="34" charset="0"/>
              </a:rPr>
            </a:br>
            <a:endParaRPr lang="en-GB" sz="4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55576" y="3212976"/>
            <a:ext cx="8229600" cy="3196952"/>
          </a:xfrm>
        </p:spPr>
        <p:txBody>
          <a:bodyPr>
            <a:normAutofit fontScale="70000" lnSpcReduction="20000"/>
          </a:bodyPr>
          <a:lstStyle/>
          <a:p>
            <a:r>
              <a:rPr lang="en-GB" sz="2400" dirty="0">
                <a:latin typeface="Arial" panose="020B0604020202020204" pitchFamily="34" charset="0"/>
                <a:cs typeface="Arial" panose="020B0604020202020204" pitchFamily="34" charset="0"/>
              </a:rPr>
              <a:t>Social Media</a:t>
            </a:r>
          </a:p>
          <a:p>
            <a:r>
              <a:rPr lang="en-GB" sz="2400" dirty="0">
                <a:latin typeface="Arial" panose="020B0604020202020204" pitchFamily="34" charset="0"/>
                <a:cs typeface="Arial" panose="020B0604020202020204" pitchFamily="34" charset="0"/>
              </a:rPr>
              <a:t>Bullying (</a:t>
            </a:r>
            <a:r>
              <a:rPr lang="en-GB" sz="2400" dirty="0" err="1">
                <a:latin typeface="Arial" panose="020B0604020202020204" pitchFamily="34" charset="0"/>
                <a:cs typeface="Arial" panose="020B0604020202020204" pitchFamily="34" charset="0"/>
              </a:rPr>
              <a:t>incl</a:t>
            </a:r>
            <a:r>
              <a:rPr lang="en-GB" sz="2400" dirty="0">
                <a:latin typeface="Arial" panose="020B0604020202020204" pitchFamily="34" charset="0"/>
                <a:cs typeface="Arial" panose="020B0604020202020204" pitchFamily="34" charset="0"/>
              </a:rPr>
              <a:t> cyber bullying)</a:t>
            </a:r>
          </a:p>
          <a:p>
            <a:r>
              <a:rPr lang="en-GB" sz="2400" dirty="0">
                <a:latin typeface="Arial" panose="020B0604020202020204" pitchFamily="34" charset="0"/>
                <a:cs typeface="Arial" panose="020B0604020202020204" pitchFamily="34" charset="0"/>
              </a:rPr>
              <a:t>Trolling</a:t>
            </a:r>
          </a:p>
          <a:p>
            <a:r>
              <a:rPr lang="en-GB" sz="2400" dirty="0">
                <a:latin typeface="Arial" panose="020B0604020202020204" pitchFamily="34" charset="0"/>
                <a:cs typeface="Arial" panose="020B0604020202020204" pitchFamily="34" charset="0"/>
              </a:rPr>
              <a:t>School</a:t>
            </a:r>
          </a:p>
          <a:p>
            <a:r>
              <a:rPr lang="en-GB" sz="2400" dirty="0">
                <a:latin typeface="Arial" panose="020B0604020202020204" pitchFamily="34" charset="0"/>
                <a:cs typeface="Arial" panose="020B0604020202020204" pitchFamily="34" charset="0"/>
              </a:rPr>
              <a:t>Uncertain Futures</a:t>
            </a:r>
          </a:p>
          <a:p>
            <a:r>
              <a:rPr lang="en-GB" sz="2400" dirty="0">
                <a:latin typeface="Arial" panose="020B0604020202020204" pitchFamily="34" charset="0"/>
                <a:cs typeface="Arial" panose="020B0604020202020204" pitchFamily="34" charset="0"/>
              </a:rPr>
              <a:t>Young Carers</a:t>
            </a:r>
          </a:p>
          <a:p>
            <a:r>
              <a:rPr lang="en-GB" sz="2400" dirty="0">
                <a:latin typeface="Arial" panose="020B0604020202020204" pitchFamily="34" charset="0"/>
                <a:cs typeface="Arial" panose="020B0604020202020204" pitchFamily="34" charset="0"/>
              </a:rPr>
              <a:t>Consumerism</a:t>
            </a:r>
          </a:p>
          <a:p>
            <a:r>
              <a:rPr lang="en-GB" sz="2400" dirty="0">
                <a:latin typeface="Arial" panose="020B0604020202020204" pitchFamily="34" charset="0"/>
                <a:cs typeface="Arial" panose="020B0604020202020204" pitchFamily="34" charset="0"/>
              </a:rPr>
              <a:t>Globalisation</a:t>
            </a:r>
          </a:p>
          <a:p>
            <a:r>
              <a:rPr lang="en-GB" sz="2400" dirty="0">
                <a:latin typeface="Arial" panose="020B0604020202020204" pitchFamily="34" charset="0"/>
                <a:cs typeface="Arial" panose="020B0604020202020204" pitchFamily="34" charset="0"/>
              </a:rPr>
              <a:t>And that is without the added issues associated with the pandemic</a:t>
            </a:r>
          </a:p>
          <a:p>
            <a:endParaRPr lang="en-GB" dirty="0"/>
          </a:p>
          <a:p>
            <a:endParaRPr lang="en-GB" dirty="0"/>
          </a:p>
        </p:txBody>
      </p:sp>
      <p:sp>
        <p:nvSpPr>
          <p:cNvPr id="4" name="TextBox 3"/>
          <p:cNvSpPr txBox="1"/>
          <p:nvPr/>
        </p:nvSpPr>
        <p:spPr>
          <a:xfrm>
            <a:off x="1115616" y="2386848"/>
            <a:ext cx="3898776" cy="646331"/>
          </a:xfrm>
          <a:prstGeom prst="rect">
            <a:avLst/>
          </a:prstGeom>
          <a:noFill/>
        </p:spPr>
        <p:txBody>
          <a:bodyPr wrap="square" rtlCol="0">
            <a:spAutoFit/>
          </a:bodyPr>
          <a:lstStyle/>
          <a:p>
            <a:r>
              <a:rPr lang="en-GB" sz="3600" dirty="0">
                <a:latin typeface="Arial" panose="020B0604020202020204" pitchFamily="34" charset="0"/>
                <a:cs typeface="Arial" panose="020B0604020202020204" pitchFamily="34" charset="0"/>
              </a:rPr>
              <a:t>Discuss…</a:t>
            </a:r>
          </a:p>
        </p:txBody>
      </p:sp>
    </p:spTree>
    <p:extLst>
      <p:ext uri="{BB962C8B-B14F-4D97-AF65-F5344CB8AC3E}">
        <p14:creationId xmlns:p14="http://schemas.microsoft.com/office/powerpoint/2010/main" val="498545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How Have Perceptions of ‘Youth’ Changed in the 21</a:t>
            </a:r>
            <a:r>
              <a:rPr lang="en-GB" b="1" baseline="30000" dirty="0">
                <a:latin typeface="Arial" panose="020B0604020202020204" pitchFamily="34" charset="0"/>
                <a:cs typeface="Arial" panose="020B0604020202020204" pitchFamily="34" charset="0"/>
              </a:rPr>
              <a:t>st</a:t>
            </a:r>
            <a:r>
              <a:rPr lang="en-GB" b="1" dirty="0">
                <a:latin typeface="Arial" panose="020B0604020202020204" pitchFamily="34" charset="0"/>
                <a:cs typeface="Arial" panose="020B0604020202020204" pitchFamily="34" charset="0"/>
              </a:rPr>
              <a:t> Century?</a:t>
            </a:r>
          </a:p>
        </p:txBody>
      </p:sp>
      <p:sp>
        <p:nvSpPr>
          <p:cNvPr id="3" name="Content Placeholder 2"/>
          <p:cNvSpPr>
            <a:spLocks noGrp="1"/>
          </p:cNvSpPr>
          <p:nvPr>
            <p:ph idx="1"/>
          </p:nvPr>
        </p:nvSpPr>
        <p:spPr>
          <a:xfrm>
            <a:off x="2627784" y="3140968"/>
            <a:ext cx="3466728" cy="1108720"/>
          </a:xfrm>
        </p:spPr>
        <p:txBody>
          <a:bodyPr>
            <a:normAutofit fontScale="92500"/>
          </a:bodyPr>
          <a:lstStyle/>
          <a:p>
            <a:pPr marL="0" indent="0">
              <a:buNone/>
            </a:pPr>
            <a:r>
              <a:rPr lang="en-GB" sz="5400" b="1" dirty="0">
                <a:latin typeface="Arial" panose="020B0604020202020204" pitchFamily="34" charset="0"/>
                <a:cs typeface="Arial" panose="020B0604020202020204" pitchFamily="34" charset="0"/>
              </a:rPr>
              <a:t>Discuss…</a:t>
            </a:r>
          </a:p>
        </p:txBody>
      </p:sp>
    </p:spTree>
    <p:extLst>
      <p:ext uri="{BB962C8B-B14F-4D97-AF65-F5344CB8AC3E}">
        <p14:creationId xmlns:p14="http://schemas.microsoft.com/office/powerpoint/2010/main" val="22904714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Hoodies can be Goodies</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Watch the following clip, read the following article and discuss</a:t>
            </a:r>
          </a:p>
          <a:p>
            <a:endParaRPr lang="en-GB" dirty="0">
              <a:latin typeface="Arial" panose="020B0604020202020204" pitchFamily="34" charset="0"/>
              <a:cs typeface="Arial" panose="020B0604020202020204" pitchFamily="34" charset="0"/>
            </a:endParaRPr>
          </a:p>
        </p:txBody>
      </p:sp>
      <p:sp>
        <p:nvSpPr>
          <p:cNvPr id="4" name="Rectangle 3"/>
          <p:cNvSpPr/>
          <p:nvPr/>
        </p:nvSpPr>
        <p:spPr>
          <a:xfrm>
            <a:off x="2195736" y="3284984"/>
            <a:ext cx="3275256" cy="369332"/>
          </a:xfrm>
          <a:prstGeom prst="rect">
            <a:avLst/>
          </a:prstGeom>
        </p:spPr>
        <p:txBody>
          <a:bodyPr wrap="none">
            <a:spAutoFit/>
          </a:bodyPr>
          <a:lstStyle/>
          <a:p>
            <a:r>
              <a:rPr lang="en-GB" dirty="0">
                <a:latin typeface="Arial" panose="020B0604020202020204" pitchFamily="34" charset="0"/>
                <a:cs typeface="Arial" panose="020B0604020202020204" pitchFamily="34" charset="0"/>
                <a:hlinkClick r:id="rId2"/>
              </a:rPr>
              <a:t>https://vimeo.com/189317752 </a:t>
            </a:r>
            <a:endParaRPr lang="en-GB" dirty="0">
              <a:latin typeface="Arial" panose="020B0604020202020204" pitchFamily="34" charset="0"/>
              <a:cs typeface="Arial" panose="020B0604020202020204" pitchFamily="34" charset="0"/>
            </a:endParaRPr>
          </a:p>
        </p:txBody>
      </p:sp>
      <p:sp>
        <p:nvSpPr>
          <p:cNvPr id="5" name="Rectangle 4"/>
          <p:cNvSpPr/>
          <p:nvPr/>
        </p:nvSpPr>
        <p:spPr>
          <a:xfrm>
            <a:off x="2195736" y="4151838"/>
            <a:ext cx="4572000" cy="646331"/>
          </a:xfrm>
          <a:prstGeom prst="rect">
            <a:avLst/>
          </a:prstGeom>
        </p:spPr>
        <p:txBody>
          <a:bodyPr>
            <a:spAutoFit/>
          </a:bodyPr>
          <a:lstStyle/>
          <a:p>
            <a:r>
              <a:rPr lang="en-GB" dirty="0">
                <a:latin typeface="Arial" panose="020B0604020202020204" pitchFamily="34" charset="0"/>
                <a:cs typeface="Arial" panose="020B0604020202020204" pitchFamily="34" charset="0"/>
                <a:hlinkClick r:id="rId3"/>
              </a:rPr>
              <a:t>https://www.theguardian.com/society/2009/apr/15/stereotypes-young-people</a:t>
            </a:r>
            <a:r>
              <a:rPr lang="en-GB"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6052684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6D694-5449-47A9-8433-5575B58CE3BC}"/>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Youth Leading the Way???</a:t>
            </a:r>
          </a:p>
        </p:txBody>
      </p:sp>
      <p:sp>
        <p:nvSpPr>
          <p:cNvPr id="3" name="Content Placeholder 2">
            <a:extLst>
              <a:ext uri="{FF2B5EF4-FFF2-40B4-BE49-F238E27FC236}">
                <a16:creationId xmlns:a16="http://schemas.microsoft.com/office/drawing/2014/main" id="{C92D8F41-4C4B-4438-B051-7834C1925A82}"/>
              </a:ext>
            </a:extLst>
          </p:cNvPr>
          <p:cNvSpPr>
            <a:spLocks noGrp="1"/>
          </p:cNvSpPr>
          <p:nvPr>
            <p:ph idx="1"/>
          </p:nvPr>
        </p:nvSpPr>
        <p:spPr>
          <a:xfrm>
            <a:off x="539552" y="2497666"/>
            <a:ext cx="8136904" cy="3444997"/>
          </a:xfrm>
        </p:spPr>
        <p:txBody>
          <a:bodyPr>
            <a:normAutofit fontScale="85000" lnSpcReduction="10000"/>
          </a:bodyPr>
          <a:lstStyle/>
          <a:p>
            <a:pPr algn="l"/>
            <a:r>
              <a:rPr lang="en-GB" dirty="0">
                <a:solidFill>
                  <a:srgbClr val="333333"/>
                </a:solidFill>
                <a:latin typeface="Arial" panose="020B0604020202020204" pitchFamily="34" charset="0"/>
                <a:cs typeface="Arial" panose="020B0604020202020204" pitchFamily="34" charset="0"/>
              </a:rPr>
              <a:t>N</a:t>
            </a:r>
            <a:r>
              <a:rPr lang="en-GB" b="0" i="0" dirty="0">
                <a:solidFill>
                  <a:srgbClr val="333333"/>
                </a:solidFill>
                <a:effectLst/>
                <a:latin typeface="Arial" panose="020B0604020202020204" pitchFamily="34" charset="0"/>
                <a:cs typeface="Arial" panose="020B0604020202020204" pitchFamily="34" charset="0"/>
              </a:rPr>
              <a:t>ew research from The National Lottery Community Fund shows that almost three quarters of people in the UK feel part of their local community, and that safety on the streets, young people and mental health are amongst their priorities for their community in 2022:</a:t>
            </a:r>
          </a:p>
          <a:p>
            <a:pPr algn="l">
              <a:buFont typeface="Arial" panose="020B0604020202020204" pitchFamily="34" charset="0"/>
              <a:buChar char="•"/>
            </a:pPr>
            <a:r>
              <a:rPr lang="en-GB" b="1" i="0" dirty="0">
                <a:solidFill>
                  <a:srgbClr val="333333"/>
                </a:solidFill>
                <a:effectLst/>
                <a:latin typeface="Arial" panose="020B0604020202020204" pitchFamily="34" charset="0"/>
                <a:cs typeface="Arial" panose="020B0604020202020204" pitchFamily="34" charset="0"/>
              </a:rPr>
              <a:t>Over seven in ten (73%) say they feel part of their local community - 68% say it’s important to them to feel like this</a:t>
            </a:r>
            <a:endParaRPr lang="en-GB" b="0" i="0" dirty="0">
              <a:solidFill>
                <a:srgbClr val="333333"/>
              </a:solidFill>
              <a:effectLst/>
              <a:latin typeface="Arial" panose="020B0604020202020204" pitchFamily="34" charset="0"/>
              <a:cs typeface="Arial" panose="020B0604020202020204" pitchFamily="34" charset="0"/>
            </a:endParaRPr>
          </a:p>
          <a:p>
            <a:pPr algn="l">
              <a:buFont typeface="Arial" panose="020B0604020202020204" pitchFamily="34" charset="0"/>
              <a:buChar char="•"/>
            </a:pPr>
            <a:r>
              <a:rPr lang="en-GB" b="1" i="0" dirty="0">
                <a:solidFill>
                  <a:srgbClr val="333333"/>
                </a:solidFill>
                <a:effectLst/>
                <a:latin typeface="Arial" panose="020B0604020202020204" pitchFamily="34" charset="0"/>
                <a:cs typeface="Arial" panose="020B0604020202020204" pitchFamily="34" charset="0"/>
              </a:rPr>
              <a:t>Young people are leading the way – 18 to 24 year olds are more likely to feel connected to their local community, more likely to see this as important and more likely to volunteer or help out in 2022</a:t>
            </a:r>
            <a:endParaRPr lang="en-GB" b="0" i="0" dirty="0">
              <a:solidFill>
                <a:srgbClr val="333333"/>
              </a:solidFill>
              <a:effectLst/>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2D3984B-76FD-4D95-A360-B9B4A20D1B16}"/>
              </a:ext>
            </a:extLst>
          </p:cNvPr>
          <p:cNvSpPr txBox="1"/>
          <p:nvPr/>
        </p:nvSpPr>
        <p:spPr>
          <a:xfrm>
            <a:off x="6372200" y="5743128"/>
            <a:ext cx="2664296" cy="307777"/>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(Community Fund, 2022)</a:t>
            </a:r>
          </a:p>
        </p:txBody>
      </p:sp>
    </p:spTree>
    <p:extLst>
      <p:ext uri="{BB962C8B-B14F-4D97-AF65-F5344CB8AC3E}">
        <p14:creationId xmlns:p14="http://schemas.microsoft.com/office/powerpoint/2010/main" val="34216333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0AE7E-5B1B-4D21-8957-A4A6823B83B3}"/>
              </a:ext>
            </a:extLst>
          </p:cNvPr>
          <p:cNvSpPr>
            <a:spLocks noGrp="1"/>
          </p:cNvSpPr>
          <p:nvPr>
            <p:ph type="title"/>
          </p:nvPr>
        </p:nvSpPr>
        <p:spPr>
          <a:xfrm>
            <a:off x="251520" y="1379838"/>
            <a:ext cx="8229600" cy="646331"/>
          </a:xfrm>
        </p:spPr>
        <p:txBody>
          <a:bodyPr>
            <a:noAutofit/>
          </a:bodyPr>
          <a:lstStyle/>
          <a:p>
            <a:r>
              <a:rPr lang="en-GB" sz="4400" b="1" dirty="0">
                <a:latin typeface="Arial" panose="020B0604020202020204" pitchFamily="34" charset="0"/>
                <a:cs typeface="Arial" panose="020B0604020202020204" pitchFamily="34" charset="0"/>
              </a:rPr>
              <a:t>References</a:t>
            </a:r>
          </a:p>
        </p:txBody>
      </p:sp>
      <p:sp>
        <p:nvSpPr>
          <p:cNvPr id="3" name="TextBox 2">
            <a:extLst>
              <a:ext uri="{FF2B5EF4-FFF2-40B4-BE49-F238E27FC236}">
                <a16:creationId xmlns:a16="http://schemas.microsoft.com/office/drawing/2014/main" id="{07F0D067-B7A6-4163-87DC-56F9F364A130}"/>
              </a:ext>
            </a:extLst>
          </p:cNvPr>
          <p:cNvSpPr txBox="1"/>
          <p:nvPr/>
        </p:nvSpPr>
        <p:spPr>
          <a:xfrm>
            <a:off x="688740" y="2454907"/>
            <a:ext cx="7355160" cy="461665"/>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Adams, G. R. &amp; </a:t>
            </a:r>
            <a:r>
              <a:rPr lang="en-GB" sz="1200" dirty="0" err="1">
                <a:latin typeface="Arial" panose="020B0604020202020204" pitchFamily="34" charset="0"/>
                <a:cs typeface="Arial" panose="020B0604020202020204" pitchFamily="34" charset="0"/>
              </a:rPr>
              <a:t>Berzonsky</a:t>
            </a:r>
            <a:r>
              <a:rPr lang="en-GB" sz="1200" dirty="0">
                <a:latin typeface="Arial" panose="020B0604020202020204" pitchFamily="34" charset="0"/>
                <a:cs typeface="Arial" panose="020B0604020202020204" pitchFamily="34" charset="0"/>
              </a:rPr>
              <a:t>. M. D. (Eds.) (2006) </a:t>
            </a:r>
            <a:r>
              <a:rPr lang="en-GB" sz="1200" i="1" dirty="0">
                <a:latin typeface="Arial" panose="020B0604020202020204" pitchFamily="34" charset="0"/>
                <a:cs typeface="Arial" panose="020B0604020202020204" pitchFamily="34" charset="0"/>
              </a:rPr>
              <a:t>Blackwell Handbook of Adolescence</a:t>
            </a:r>
            <a:r>
              <a:rPr lang="en-GB" sz="1200" dirty="0">
                <a:latin typeface="Arial" panose="020B0604020202020204" pitchFamily="34" charset="0"/>
                <a:cs typeface="Arial" panose="020B0604020202020204" pitchFamily="34" charset="0"/>
              </a:rPr>
              <a:t> Oxford: Blackwell Publishing</a:t>
            </a:r>
            <a:endParaRPr lang="en-GB" sz="1200" i="1"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427C7DC5-3919-4E0E-938C-BDE89791E0F6}"/>
              </a:ext>
            </a:extLst>
          </p:cNvPr>
          <p:cNvSpPr txBox="1"/>
          <p:nvPr/>
        </p:nvSpPr>
        <p:spPr>
          <a:xfrm>
            <a:off x="679363" y="4556927"/>
            <a:ext cx="7915708" cy="646331"/>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Mitchell </a:t>
            </a:r>
            <a:r>
              <a:rPr lang="en-GB" sz="1200" i="1" dirty="0">
                <a:latin typeface="Arial" panose="020B0604020202020204" pitchFamily="34" charset="0"/>
                <a:cs typeface="Arial" panose="020B0604020202020204" pitchFamily="34" charset="0"/>
              </a:rPr>
              <a:t>et al</a:t>
            </a:r>
            <a:r>
              <a:rPr lang="en-GB" sz="1200" dirty="0">
                <a:latin typeface="Arial" panose="020B0604020202020204" pitchFamily="34" charset="0"/>
                <a:cs typeface="Arial" panose="020B0604020202020204" pitchFamily="34" charset="0"/>
              </a:rPr>
              <a:t> (2009) </a:t>
            </a:r>
            <a:r>
              <a:rPr lang="en-GB" sz="1200" i="1" dirty="0">
                <a:latin typeface="Arial" panose="020B0604020202020204" pitchFamily="34" charset="0"/>
                <a:cs typeface="Arial" panose="020B0604020202020204" pitchFamily="34" charset="0"/>
              </a:rPr>
              <a:t>'It seems that we can only be interesting if we are smoking, snorting or stabbing’</a:t>
            </a:r>
            <a:r>
              <a:rPr lang="en-GB" sz="1200" dirty="0">
                <a:latin typeface="Arial" panose="020B0604020202020204" pitchFamily="34" charset="0"/>
                <a:cs typeface="Arial" panose="020B0604020202020204" pitchFamily="34" charset="0"/>
              </a:rPr>
              <a:t> The Guardian Available at: </a:t>
            </a:r>
            <a:r>
              <a:rPr lang="en-GB" sz="1200" dirty="0">
                <a:latin typeface="Arial" panose="020B0604020202020204" pitchFamily="34" charset="0"/>
                <a:cs typeface="Arial" panose="020B0604020202020204" pitchFamily="34" charset="0"/>
                <a:hlinkClick r:id="rId2"/>
              </a:rPr>
              <a:t>https://www.theguardian.com/society/2009/apr/15/stereotypes-young-people</a:t>
            </a:r>
            <a:r>
              <a:rPr lang="en-GB" sz="1200" dirty="0">
                <a:latin typeface="Arial" panose="020B0604020202020204" pitchFamily="34" charset="0"/>
                <a:cs typeface="Arial" panose="020B0604020202020204" pitchFamily="34" charset="0"/>
              </a:rPr>
              <a:t> (Accessed: 20 November 2020)</a:t>
            </a:r>
            <a:endParaRPr lang="en-GB" sz="1200" i="1"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347B00C2-C140-4CEE-AE63-385C18E95E05}"/>
              </a:ext>
            </a:extLst>
          </p:cNvPr>
          <p:cNvSpPr txBox="1"/>
          <p:nvPr/>
        </p:nvSpPr>
        <p:spPr>
          <a:xfrm>
            <a:off x="681338" y="2915317"/>
            <a:ext cx="7355160" cy="1015663"/>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Cohen, S. (1978) </a:t>
            </a:r>
            <a:r>
              <a:rPr lang="en-GB" sz="1200" i="1" dirty="0">
                <a:latin typeface="Arial" panose="020B0604020202020204" pitchFamily="34" charset="0"/>
                <a:cs typeface="Arial" panose="020B0604020202020204" pitchFamily="34" charset="0"/>
              </a:rPr>
              <a:t>Folk Devils and Moral Panics, </a:t>
            </a:r>
            <a:r>
              <a:rPr lang="en-GB" sz="1200" dirty="0">
                <a:latin typeface="Arial" panose="020B0604020202020204" pitchFamily="34" charset="0"/>
                <a:cs typeface="Arial" panose="020B0604020202020204" pitchFamily="34" charset="0"/>
              </a:rPr>
              <a:t>London: MacGibbon and Kee</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Community Fund (2022) 2022: </a:t>
            </a:r>
            <a:r>
              <a:rPr lang="en-GB" sz="1200" i="1" dirty="0">
                <a:latin typeface="Arial" panose="020B0604020202020204" pitchFamily="34" charset="0"/>
                <a:cs typeface="Arial" panose="020B0604020202020204" pitchFamily="34" charset="0"/>
              </a:rPr>
              <a:t>Upswing in people feeling part of their community, with young people leading the way </a:t>
            </a:r>
            <a:r>
              <a:rPr lang="en-GB" sz="1200" dirty="0">
                <a:latin typeface="Arial" panose="020B0604020202020204" pitchFamily="34" charset="0"/>
                <a:cs typeface="Arial" panose="020B0604020202020204" pitchFamily="34" charset="0"/>
              </a:rPr>
              <a:t>Available at: </a:t>
            </a:r>
            <a:r>
              <a:rPr lang="en-GB" sz="1200" dirty="0">
                <a:latin typeface="Arial" panose="020B0604020202020204" pitchFamily="34" charset="0"/>
                <a:cs typeface="Arial" panose="020B0604020202020204" pitchFamily="34" charset="0"/>
                <a:hlinkClick r:id="rId3"/>
              </a:rPr>
              <a:t>https://www.tnlcommunityfund.org.uk/news/press-releases/2022-01-11/2022-upswing-in-people-feeling-part-of-their-community</a:t>
            </a:r>
            <a:r>
              <a:rPr lang="en-GB" sz="1200" dirty="0">
                <a:latin typeface="Arial" panose="020B0604020202020204" pitchFamily="34" charset="0"/>
                <a:cs typeface="Arial" panose="020B0604020202020204" pitchFamily="34" charset="0"/>
              </a:rPr>
              <a:t> (Accessed: 27 January 2022).</a:t>
            </a:r>
            <a:endParaRPr lang="en-GB" sz="1200" i="1"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9B45CE73-3FA8-4444-A750-8C9A8FD08624}"/>
              </a:ext>
            </a:extLst>
          </p:cNvPr>
          <p:cNvSpPr txBox="1"/>
          <p:nvPr/>
        </p:nvSpPr>
        <p:spPr>
          <a:xfrm>
            <a:off x="688740" y="5367541"/>
            <a:ext cx="7355160" cy="461665"/>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Phillips, L. (2008) </a:t>
            </a:r>
            <a:r>
              <a:rPr lang="en-GB" sz="1200" i="1" dirty="0">
                <a:latin typeface="Arial" panose="020B0604020202020204" pitchFamily="34" charset="0"/>
                <a:cs typeface="Arial" panose="020B0604020202020204" pitchFamily="34" charset="0"/>
              </a:rPr>
              <a:t>Mischief: Hoodies Can Be Goodies</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4"/>
              </a:rPr>
              <a:t>https://vimeo.com/189317752 </a:t>
            </a:r>
            <a:r>
              <a:rPr lang="en-GB" sz="1200" dirty="0">
                <a:latin typeface="Arial" panose="020B0604020202020204" pitchFamily="34" charset="0"/>
                <a:cs typeface="Arial" panose="020B0604020202020204" pitchFamily="34" charset="0"/>
              </a:rPr>
              <a:t> (Accessed: 20 November 2020)</a:t>
            </a:r>
            <a:endParaRPr lang="en-GB" sz="1200" i="1"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B1DCBB58-7CC0-43BD-80A3-CE7DB0A5F9D1}"/>
              </a:ext>
            </a:extLst>
          </p:cNvPr>
          <p:cNvSpPr txBox="1"/>
          <p:nvPr/>
        </p:nvSpPr>
        <p:spPr>
          <a:xfrm>
            <a:off x="688740" y="3956763"/>
            <a:ext cx="7930513" cy="461665"/>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Kar, S. &amp; Devi, R (2018) ‘Pro social tendency among adolescents: An exploratory study’ </a:t>
            </a:r>
            <a:r>
              <a:rPr lang="en-GB" sz="1200" i="1" dirty="0">
                <a:latin typeface="Arial" panose="020B0604020202020204" pitchFamily="34" charset="0"/>
                <a:cs typeface="Arial" panose="020B0604020202020204" pitchFamily="34" charset="0"/>
              </a:rPr>
              <a:t>PEDAGOGIKA.SK</a:t>
            </a:r>
            <a:r>
              <a:rPr lang="en-GB" sz="1200" dirty="0">
                <a:latin typeface="Arial" panose="020B0604020202020204" pitchFamily="34" charset="0"/>
                <a:cs typeface="Arial" panose="020B0604020202020204" pitchFamily="34" charset="0"/>
              </a:rPr>
              <a:t>, Vol. 9,.(4), pp.196-205</a:t>
            </a:r>
          </a:p>
        </p:txBody>
      </p:sp>
    </p:spTree>
    <p:extLst>
      <p:ext uri="{BB962C8B-B14F-4D97-AF65-F5344CB8AC3E}">
        <p14:creationId xmlns:p14="http://schemas.microsoft.com/office/powerpoint/2010/main" val="247270697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4"/>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Organic</Template>
  <TotalTime>2422</TotalTime>
  <Words>1195</Words>
  <Application>Microsoft Office PowerPoint</Application>
  <PresentationFormat>On-screen Show (4:3)</PresentationFormat>
  <Paragraphs>79</Paragraphs>
  <Slides>19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19</vt:i4>
      </vt:variant>
    </vt:vector>
  </HeadingPairs>
  <TitlesOfParts>
    <vt:vector size="22" baseType="lpstr">
      <vt:lpstr>Arial</vt:lpstr>
      <vt:lpstr>Garamond</vt:lpstr>
      <vt:lpstr>Organic</vt:lpstr>
      <vt:lpstr>Misrepresentations of Youth…</vt:lpstr>
      <vt:lpstr>Activity 1</vt:lpstr>
      <vt:lpstr>Activity 2 </vt:lpstr>
      <vt:lpstr>Activity 2</vt:lpstr>
      <vt:lpstr>PowerPoint Presentation</vt:lpstr>
      <vt:lpstr>Youth and ‘moral panics’</vt:lpstr>
      <vt:lpstr>Youth and ‘moral panics’</vt:lpstr>
      <vt:lpstr>Youth and ‘moral panics’</vt:lpstr>
      <vt:lpstr>Youth and ‘moral panics’</vt:lpstr>
      <vt:lpstr>Youth and ‘moral panics’</vt:lpstr>
      <vt:lpstr>Is Youth Culture Disappearing?</vt:lpstr>
      <vt:lpstr>Youth and ‘moral panics’</vt:lpstr>
      <vt:lpstr>Youth and ‘moral panics’</vt:lpstr>
      <vt:lpstr>Youth and ‘moral panics’</vt:lpstr>
      <vt:lpstr>What Issues do Young People Face in the UK Today? </vt:lpstr>
      <vt:lpstr>How Have Perceptions of ‘Youth’ Changed in the 21st Century?</vt:lpstr>
      <vt:lpstr>Hoodies can be Goodies</vt:lpstr>
      <vt:lpstr>Youth Leading the Way???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SJSI5021 Hot Topics Module Outline</dc:title>
  <dc:creator>Ken Dicks</dc:creator>
  <cp:lastModifiedBy>Joanne Davies</cp:lastModifiedBy>
  <cp:revision>134</cp:revision>
  <dcterms:created xsi:type="dcterms:W3CDTF">2016-09-29T11:33:04Z</dcterms:created>
  <dcterms:modified xsi:type="dcterms:W3CDTF">2022-02-10T07:13:34Z</dcterms:modified>
</cp:coreProperties>
</file>