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2.xml" ContentType="application/vnd.openxmlformats-officedocument.them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 id="2147483667" r:id="rId2"/>
  </p:sldMasterIdLst>
  <p:sldIdLst>
    <p:sldId id="318" r:id="rId3"/>
    <p:sldId id="258" r:id="rId4"/>
    <p:sldId id="294" r:id="rId5"/>
    <p:sldId id="303" r:id="rId6"/>
    <p:sldId id="306" r:id="rId7"/>
    <p:sldId id="302" r:id="rId8"/>
    <p:sldId id="307" r:id="rId9"/>
    <p:sldId id="312" r:id="rId10"/>
    <p:sldId id="316" r:id="rId11"/>
    <p:sldId id="335" r:id="rId12"/>
    <p:sldId id="262" r:id="rId13"/>
    <p:sldId id="336" r:id="rId14"/>
    <p:sldId id="263" r:id="rId15"/>
    <p:sldId id="282" r:id="rId16"/>
    <p:sldId id="271" r:id="rId17"/>
    <p:sldId id="298" r:id="rId18"/>
    <p:sldId id="299" r:id="rId19"/>
    <p:sldId id="297" r:id="rId20"/>
    <p:sldId id="305" r:id="rId21"/>
    <p:sldId id="337" r:id="rId22"/>
    <p:sldId id="295" r:id="rId23"/>
    <p:sldId id="296" r:id="rId24"/>
    <p:sldId id="281" r:id="rId25"/>
    <p:sldId id="317" r:id="rId26"/>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521415D9-36F7-43E2-AB2F-B90AF26B5E84}">
      <p14:sectionLst xmlns:p14="http://schemas.microsoft.com/office/powerpoint/2010/main">
        <p14:section name="Default Section" id="{187EC0A1-1AC2-43A0-9A8A-EB974AF55A47}">
          <p14:sldIdLst>
            <p14:sldId id="318"/>
            <p14:sldId id="258"/>
            <p14:sldId id="294"/>
            <p14:sldId id="303"/>
            <p14:sldId id="306"/>
            <p14:sldId id="302"/>
            <p14:sldId id="307"/>
            <p14:sldId id="312"/>
            <p14:sldId id="316"/>
            <p14:sldId id="335"/>
            <p14:sldId id="262"/>
            <p14:sldId id="336"/>
            <p14:sldId id="263"/>
            <p14:sldId id="282"/>
            <p14:sldId id="271"/>
            <p14:sldId id="298"/>
            <p14:sldId id="299"/>
            <p14:sldId id="297"/>
            <p14:sldId id="305"/>
            <p14:sldId id="337"/>
            <p14:sldId id="295"/>
            <p14:sldId id="296"/>
            <p14:sldId id="281"/>
            <p14:sldId id="317"/>
          </p14:sldIdLst>
        </p14:section>
      </p14:sectionLst>
    </p:ex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2A93BA2B-E0A9-4615-9A10-D2481D29C854}" v="45" dt="2025-09-02T10:45:40.025"/>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27451" autoAdjust="0"/>
    <p:restoredTop sz="94660"/>
  </p:normalViewPr>
  <p:slideViewPr>
    <p:cSldViewPr snapToGrid="0">
      <p:cViewPr varScale="1">
        <p:scale>
          <a:sx n="75" d="100"/>
          <a:sy n="75" d="100"/>
        </p:scale>
        <p:origin x="42" y="387"/>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6.xml"/><Relationship Id="rId13" Type="http://schemas.openxmlformats.org/officeDocument/2006/relationships/slide" Target="slides/slide11.xml"/><Relationship Id="rId18" Type="http://schemas.openxmlformats.org/officeDocument/2006/relationships/slide" Target="slides/slide16.xml"/><Relationship Id="rId26" Type="http://schemas.openxmlformats.org/officeDocument/2006/relationships/slide" Target="slides/slide24.xml"/><Relationship Id="rId3" Type="http://schemas.openxmlformats.org/officeDocument/2006/relationships/slide" Target="slides/slide1.xml"/><Relationship Id="rId21" Type="http://schemas.openxmlformats.org/officeDocument/2006/relationships/slide" Target="slides/slide19.xml"/><Relationship Id="rId7" Type="http://schemas.openxmlformats.org/officeDocument/2006/relationships/slide" Target="slides/slide5.xml"/><Relationship Id="rId12" Type="http://schemas.openxmlformats.org/officeDocument/2006/relationships/slide" Target="slides/slide10.xml"/><Relationship Id="rId17" Type="http://schemas.openxmlformats.org/officeDocument/2006/relationships/slide" Target="slides/slide15.xml"/><Relationship Id="rId25" Type="http://schemas.openxmlformats.org/officeDocument/2006/relationships/slide" Target="slides/slide23.xml"/><Relationship Id="rId2" Type="http://schemas.openxmlformats.org/officeDocument/2006/relationships/slideMaster" Target="slideMasters/slideMaster2.xml"/><Relationship Id="rId16" Type="http://schemas.openxmlformats.org/officeDocument/2006/relationships/slide" Target="slides/slide14.xml"/><Relationship Id="rId20" Type="http://schemas.openxmlformats.org/officeDocument/2006/relationships/slide" Target="slides/slide18.xml"/><Relationship Id="rId29"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4.xml"/><Relationship Id="rId11" Type="http://schemas.openxmlformats.org/officeDocument/2006/relationships/slide" Target="slides/slide9.xml"/><Relationship Id="rId24" Type="http://schemas.openxmlformats.org/officeDocument/2006/relationships/slide" Target="slides/slide22.xml"/><Relationship Id="rId5" Type="http://schemas.openxmlformats.org/officeDocument/2006/relationships/slide" Target="slides/slide3.xml"/><Relationship Id="rId15" Type="http://schemas.openxmlformats.org/officeDocument/2006/relationships/slide" Target="slides/slide13.xml"/><Relationship Id="rId23" Type="http://schemas.openxmlformats.org/officeDocument/2006/relationships/slide" Target="slides/slide21.xml"/><Relationship Id="rId28" Type="http://schemas.openxmlformats.org/officeDocument/2006/relationships/viewProps" Target="viewProps.xml"/><Relationship Id="rId10" Type="http://schemas.openxmlformats.org/officeDocument/2006/relationships/slide" Target="slides/slide8.xml"/><Relationship Id="rId19" Type="http://schemas.openxmlformats.org/officeDocument/2006/relationships/slide" Target="slides/slide17.xml"/><Relationship Id="rId31" Type="http://schemas.microsoft.com/office/2015/10/relationships/revisionInfo" Target="revisionInfo.xml"/><Relationship Id="rId4" Type="http://schemas.openxmlformats.org/officeDocument/2006/relationships/slide" Target="slides/slide2.xml"/><Relationship Id="rId9" Type="http://schemas.openxmlformats.org/officeDocument/2006/relationships/slide" Target="slides/slide7.xml"/><Relationship Id="rId14" Type="http://schemas.openxmlformats.org/officeDocument/2006/relationships/slide" Target="slides/slide12.xml"/><Relationship Id="rId22" Type="http://schemas.openxmlformats.org/officeDocument/2006/relationships/slide" Target="slides/slide20.xml"/><Relationship Id="rId27" Type="http://schemas.openxmlformats.org/officeDocument/2006/relationships/presProps" Target="presProps.xml"/><Relationship Id="rId30" Type="http://schemas.openxmlformats.org/officeDocument/2006/relationships/tableStyles" Target="tableStyle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name="Title Slide">
    <p:spTree>
      <p:nvGrpSpPr>
        <p:cNvPr id="1" name=""/>
        <p:cNvGrpSpPr/>
        <p:nvPr/>
      </p:nvGrpSpPr>
      <p:grpSpPr>
        <a:xfrm>
          <a:off x="0" y="0"/>
          <a:ext cx="0" cy="0"/>
          <a:chOff x="0" y="0"/>
          <a:chExt cx="0" cy="0"/>
        </a:xfrm>
      </p:grpSpPr>
    </p:spTree>
    <p:extLst>
      <p:ext uri="{BB962C8B-B14F-4D97-AF65-F5344CB8AC3E}">
        <p14:creationId xmlns:p14="http://schemas.microsoft.com/office/powerpoint/2010/main" val="233986229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title">
  <p:cSld name="1_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450CF7D-7327-671D-0CD6-007BEFEBFEF1}"/>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FAC08AC4-40BB-7CF0-4442-3DF7B5818F9D}"/>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2F9DAF0A-44A4-B8D5-DF94-E12EC80FA909}"/>
              </a:ext>
            </a:extLst>
          </p:cNvPr>
          <p:cNvSpPr>
            <a:spLocks noGrp="1"/>
          </p:cNvSpPr>
          <p:nvPr>
            <p:ph type="dt" sz="half" idx="10"/>
          </p:nvPr>
        </p:nvSpPr>
        <p:spPr/>
        <p:txBody>
          <a:bodyPr/>
          <a:lstStyle/>
          <a:p>
            <a:fld id="{E0D488CE-5750-4FB5-B03F-E3DDFB4B5485}" type="datetimeFigureOut">
              <a:rPr lang="en-GB" smtClean="0"/>
              <a:t>06/09/2026</a:t>
            </a:fld>
            <a:endParaRPr lang="en-GB"/>
          </a:p>
        </p:txBody>
      </p:sp>
      <p:sp>
        <p:nvSpPr>
          <p:cNvPr id="5" name="Footer Placeholder 4">
            <a:extLst>
              <a:ext uri="{FF2B5EF4-FFF2-40B4-BE49-F238E27FC236}">
                <a16:creationId xmlns:a16="http://schemas.microsoft.com/office/drawing/2014/main" id="{BC4C671E-74B4-2691-5A83-EE0D4C4F03DA}"/>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0008D220-D62E-FF47-086D-3EF72CFE757F}"/>
              </a:ext>
            </a:extLst>
          </p:cNvPr>
          <p:cNvSpPr>
            <a:spLocks noGrp="1"/>
          </p:cNvSpPr>
          <p:nvPr>
            <p:ph type="sldNum" sz="quarter" idx="12"/>
          </p:nvPr>
        </p:nvSpPr>
        <p:spPr/>
        <p:txBody>
          <a:bodyPr/>
          <a:lstStyle/>
          <a:p>
            <a:fld id="{10BFC8A2-F012-4CA3-85D1-FAFD2153904F}" type="slidenum">
              <a:rPr lang="en-GB" smtClean="0"/>
              <a:t>‹#›</a:t>
            </a:fld>
            <a:endParaRPr lang="en-GB"/>
          </a:p>
        </p:txBody>
      </p:sp>
    </p:spTree>
    <p:extLst>
      <p:ext uri="{BB962C8B-B14F-4D97-AF65-F5344CB8AC3E}">
        <p14:creationId xmlns:p14="http://schemas.microsoft.com/office/powerpoint/2010/main" val="68070941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twoObj">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A730870-EB6C-7D1B-0E1B-9A0C0413A17B}"/>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7E28F4E7-E4FA-88C5-AEAA-861BE918D3C9}"/>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B33B40A0-9544-5977-124E-2EBD61AF3D3E}"/>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5061335D-2B82-A356-08A2-1435E54DDD49}"/>
              </a:ext>
            </a:extLst>
          </p:cNvPr>
          <p:cNvSpPr>
            <a:spLocks noGrp="1"/>
          </p:cNvSpPr>
          <p:nvPr>
            <p:ph type="dt" sz="half" idx="10"/>
          </p:nvPr>
        </p:nvSpPr>
        <p:spPr/>
        <p:txBody>
          <a:bodyPr/>
          <a:lstStyle/>
          <a:p>
            <a:fld id="{E0D488CE-5750-4FB5-B03F-E3DDFB4B5485}" type="datetimeFigureOut">
              <a:rPr lang="en-GB" smtClean="0"/>
              <a:t>06/09/2026</a:t>
            </a:fld>
            <a:endParaRPr lang="en-GB"/>
          </a:p>
        </p:txBody>
      </p:sp>
      <p:sp>
        <p:nvSpPr>
          <p:cNvPr id="6" name="Footer Placeholder 5">
            <a:extLst>
              <a:ext uri="{FF2B5EF4-FFF2-40B4-BE49-F238E27FC236}">
                <a16:creationId xmlns:a16="http://schemas.microsoft.com/office/drawing/2014/main" id="{10FBDFA6-0E2A-4868-3C7C-75AE68F1C22F}"/>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CC504B12-23BE-E941-D183-976370FF95DE}"/>
              </a:ext>
            </a:extLst>
          </p:cNvPr>
          <p:cNvSpPr>
            <a:spLocks noGrp="1"/>
          </p:cNvSpPr>
          <p:nvPr>
            <p:ph type="sldNum" sz="quarter" idx="12"/>
          </p:nvPr>
        </p:nvSpPr>
        <p:spPr/>
        <p:txBody>
          <a:bodyPr/>
          <a:lstStyle/>
          <a:p>
            <a:fld id="{10BFC8A2-F012-4CA3-85D1-FAFD2153904F}" type="slidenum">
              <a:rPr lang="en-GB" smtClean="0"/>
              <a:t>‹#›</a:t>
            </a:fld>
            <a:endParaRPr lang="en-GB"/>
          </a:p>
        </p:txBody>
      </p:sp>
    </p:spTree>
    <p:extLst>
      <p:ext uri="{BB962C8B-B14F-4D97-AF65-F5344CB8AC3E}">
        <p14:creationId xmlns:p14="http://schemas.microsoft.com/office/powerpoint/2010/main" val="382026057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obj">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0C45F24-C29B-927D-E692-B6229258555B}"/>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EAAE5EA0-998D-151B-F1E7-F24FDA41851E}"/>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F387C019-80FB-B653-6879-C787D88E5AD6}"/>
              </a:ext>
            </a:extLst>
          </p:cNvPr>
          <p:cNvSpPr>
            <a:spLocks noGrp="1"/>
          </p:cNvSpPr>
          <p:nvPr>
            <p:ph type="dt" sz="half" idx="10"/>
          </p:nvPr>
        </p:nvSpPr>
        <p:spPr/>
        <p:txBody>
          <a:bodyPr/>
          <a:lstStyle/>
          <a:p>
            <a:fld id="{E0D488CE-5750-4FB5-B03F-E3DDFB4B5485}" type="datetimeFigureOut">
              <a:rPr lang="en-GB" smtClean="0"/>
              <a:t>06/09/2026</a:t>
            </a:fld>
            <a:endParaRPr lang="en-GB"/>
          </a:p>
        </p:txBody>
      </p:sp>
      <p:sp>
        <p:nvSpPr>
          <p:cNvPr id="5" name="Footer Placeholder 4">
            <a:extLst>
              <a:ext uri="{FF2B5EF4-FFF2-40B4-BE49-F238E27FC236}">
                <a16:creationId xmlns:a16="http://schemas.microsoft.com/office/drawing/2014/main" id="{73F1CD76-C482-8321-405B-2E868FE5309D}"/>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40F34C94-F55C-0428-7486-6CD6A1AF0EB5}"/>
              </a:ext>
            </a:extLst>
          </p:cNvPr>
          <p:cNvSpPr>
            <a:spLocks noGrp="1"/>
          </p:cNvSpPr>
          <p:nvPr>
            <p:ph type="sldNum" sz="quarter" idx="12"/>
          </p:nvPr>
        </p:nvSpPr>
        <p:spPr/>
        <p:txBody>
          <a:bodyPr/>
          <a:lstStyle/>
          <a:p>
            <a:fld id="{10BFC8A2-F012-4CA3-85D1-FAFD2153904F}" type="slidenum">
              <a:rPr lang="en-GB" smtClean="0"/>
              <a:t>‹#›</a:t>
            </a:fld>
            <a:endParaRPr lang="en-GB"/>
          </a:p>
        </p:txBody>
      </p:sp>
    </p:spTree>
    <p:extLst>
      <p:ext uri="{BB962C8B-B14F-4D97-AF65-F5344CB8AC3E}">
        <p14:creationId xmlns:p14="http://schemas.microsoft.com/office/powerpoint/2010/main" val="322754016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C9333EC-95AA-66F5-DE88-F9837DA5A92D}"/>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65586517-76BB-EC6D-02D5-0AE9DFD3C265}"/>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D07DBD7A-F6CE-DF2B-8090-675454726FE5}"/>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F8EF43FD-9587-6D91-AE11-C76AD744DEE9}"/>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EADEFE40-5BA1-7B70-BDD7-C6E4E37EC115}"/>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2653DB2F-DE2E-9490-9AAE-4A611F7080C8}"/>
              </a:ext>
            </a:extLst>
          </p:cNvPr>
          <p:cNvSpPr>
            <a:spLocks noGrp="1"/>
          </p:cNvSpPr>
          <p:nvPr>
            <p:ph type="dt" sz="half" idx="10"/>
          </p:nvPr>
        </p:nvSpPr>
        <p:spPr/>
        <p:txBody>
          <a:bodyPr/>
          <a:lstStyle/>
          <a:p>
            <a:fld id="{E0D488CE-5750-4FB5-B03F-E3DDFB4B5485}" type="datetimeFigureOut">
              <a:rPr lang="en-GB" smtClean="0"/>
              <a:t>06/09/2026</a:t>
            </a:fld>
            <a:endParaRPr lang="en-GB"/>
          </a:p>
        </p:txBody>
      </p:sp>
      <p:sp>
        <p:nvSpPr>
          <p:cNvPr id="8" name="Footer Placeholder 7">
            <a:extLst>
              <a:ext uri="{FF2B5EF4-FFF2-40B4-BE49-F238E27FC236}">
                <a16:creationId xmlns:a16="http://schemas.microsoft.com/office/drawing/2014/main" id="{655E2496-98CB-5709-DC82-398F72913462}"/>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F950EDCD-0334-A45F-E083-87BB2094EE7E}"/>
              </a:ext>
            </a:extLst>
          </p:cNvPr>
          <p:cNvSpPr>
            <a:spLocks noGrp="1"/>
          </p:cNvSpPr>
          <p:nvPr>
            <p:ph type="sldNum" sz="quarter" idx="12"/>
          </p:nvPr>
        </p:nvSpPr>
        <p:spPr/>
        <p:txBody>
          <a:bodyPr/>
          <a:lstStyle/>
          <a:p>
            <a:fld id="{10BFC8A2-F012-4CA3-85D1-FAFD2153904F}" type="slidenum">
              <a:rPr lang="en-GB" smtClean="0"/>
              <a:t>‹#›</a:t>
            </a:fld>
            <a:endParaRPr lang="en-GB"/>
          </a:p>
        </p:txBody>
      </p:sp>
    </p:spTree>
    <p:extLst>
      <p:ext uri="{BB962C8B-B14F-4D97-AF65-F5344CB8AC3E}">
        <p14:creationId xmlns:p14="http://schemas.microsoft.com/office/powerpoint/2010/main" val="6344926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objTx">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DA7E614-76DA-A6B5-E98D-95E2F0EDBD32}"/>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8A082922-8DF8-EDE2-61AD-47BEA1C984B2}"/>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056672FB-A1D4-17A7-11B6-8882F4966083}"/>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3F101D24-4022-1CB8-755F-AE7C104B534A}"/>
              </a:ext>
            </a:extLst>
          </p:cNvPr>
          <p:cNvSpPr>
            <a:spLocks noGrp="1"/>
          </p:cNvSpPr>
          <p:nvPr>
            <p:ph type="dt" sz="half" idx="10"/>
          </p:nvPr>
        </p:nvSpPr>
        <p:spPr/>
        <p:txBody>
          <a:bodyPr/>
          <a:lstStyle/>
          <a:p>
            <a:fld id="{E0D488CE-5750-4FB5-B03F-E3DDFB4B5485}" type="datetimeFigureOut">
              <a:rPr lang="en-GB" smtClean="0"/>
              <a:t>06/09/2026</a:t>
            </a:fld>
            <a:endParaRPr lang="en-GB"/>
          </a:p>
        </p:txBody>
      </p:sp>
      <p:sp>
        <p:nvSpPr>
          <p:cNvPr id="6" name="Footer Placeholder 5">
            <a:extLst>
              <a:ext uri="{FF2B5EF4-FFF2-40B4-BE49-F238E27FC236}">
                <a16:creationId xmlns:a16="http://schemas.microsoft.com/office/drawing/2014/main" id="{BB973A85-DEA3-746E-17FF-B2E1BF6CA0B1}"/>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79D92224-F555-8099-7299-809E4316C372}"/>
              </a:ext>
            </a:extLst>
          </p:cNvPr>
          <p:cNvSpPr>
            <a:spLocks noGrp="1"/>
          </p:cNvSpPr>
          <p:nvPr>
            <p:ph type="sldNum" sz="quarter" idx="12"/>
          </p:nvPr>
        </p:nvSpPr>
        <p:spPr/>
        <p:txBody>
          <a:bodyPr/>
          <a:lstStyle/>
          <a:p>
            <a:fld id="{10BFC8A2-F012-4CA3-85D1-FAFD2153904F}" type="slidenum">
              <a:rPr lang="en-GB" smtClean="0"/>
              <a:t>‹#›</a:t>
            </a:fld>
            <a:endParaRPr lang="en-GB"/>
          </a:p>
        </p:txBody>
      </p:sp>
    </p:spTree>
    <p:extLst>
      <p:ext uri="{BB962C8B-B14F-4D97-AF65-F5344CB8AC3E}">
        <p14:creationId xmlns:p14="http://schemas.microsoft.com/office/powerpoint/2010/main" val="308200543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2258730-AE93-FF0E-710A-F58BDEA4B57A}"/>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a:extLst>
              <a:ext uri="{FF2B5EF4-FFF2-40B4-BE49-F238E27FC236}">
                <a16:creationId xmlns:a16="http://schemas.microsoft.com/office/drawing/2014/main" id="{55C8CAC4-FE14-692D-39DD-E8D37A7D6F96}"/>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Tree>
    <p:extLst>
      <p:ext uri="{BB962C8B-B14F-4D97-AF65-F5344CB8AC3E}">
        <p14:creationId xmlns:p14="http://schemas.microsoft.com/office/powerpoint/2010/main" val="107301064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22592FF-730A-3ACC-F2C1-FD23CD86FDAD}"/>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E3D8554D-302E-6091-A417-1F656929E894}"/>
              </a:ext>
            </a:extLst>
          </p:cNvPr>
          <p:cNvSpPr>
            <a:spLocks noGrp="1"/>
          </p:cNvSpPr>
          <p:nvPr>
            <p:ph idx="1"/>
          </p:nvPr>
        </p:nvSpPr>
        <p:spPr>
          <a:xfrm>
            <a:off x="838200" y="1825626"/>
            <a:ext cx="10515600" cy="364089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19936918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FFDA8D8-3E08-E825-EEC7-DA6D9D83E5E2}"/>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E48770BF-58AF-3C36-FB4C-29139C11C436}"/>
              </a:ext>
            </a:extLst>
          </p:cNvPr>
          <p:cNvSpPr>
            <a:spLocks noGrp="1"/>
          </p:cNvSpPr>
          <p:nvPr>
            <p:ph sz="half" idx="1"/>
          </p:nvPr>
        </p:nvSpPr>
        <p:spPr>
          <a:xfrm>
            <a:off x="838200" y="1825625"/>
            <a:ext cx="5156200" cy="380986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CB631763-20BB-AD5E-505E-1B10D5D9BDBA}"/>
              </a:ext>
            </a:extLst>
          </p:cNvPr>
          <p:cNvSpPr>
            <a:spLocks noGrp="1"/>
          </p:cNvSpPr>
          <p:nvPr>
            <p:ph sz="half" idx="2"/>
          </p:nvPr>
        </p:nvSpPr>
        <p:spPr>
          <a:xfrm>
            <a:off x="6197600" y="1825625"/>
            <a:ext cx="5156200" cy="380986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426526804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FABAB3A-AB48-2E71-E045-5905840D90D8}"/>
              </a:ext>
            </a:extLst>
          </p:cNvPr>
          <p:cNvSpPr>
            <a:spLocks noGrp="1"/>
          </p:cNvSpPr>
          <p:nvPr>
            <p:ph type="title"/>
          </p:nvPr>
        </p:nvSpPr>
        <p:spPr>
          <a:xfrm>
            <a:off x="840317" y="365126"/>
            <a:ext cx="10515600" cy="1325563"/>
          </a:xfrm>
        </p:spPr>
        <p:txBody>
          <a:bodyPr/>
          <a:lstStyle/>
          <a:p>
            <a:r>
              <a:rPr lang="en-US"/>
              <a:t>Click to edit Master title style</a:t>
            </a:r>
          </a:p>
        </p:txBody>
      </p:sp>
      <p:sp>
        <p:nvSpPr>
          <p:cNvPr id="3" name="Text Placeholder 2">
            <a:extLst>
              <a:ext uri="{FF2B5EF4-FFF2-40B4-BE49-F238E27FC236}">
                <a16:creationId xmlns:a16="http://schemas.microsoft.com/office/drawing/2014/main" id="{14D3FA62-806F-8FBE-B4E4-05253FC077EE}"/>
              </a:ext>
            </a:extLst>
          </p:cNvPr>
          <p:cNvSpPr>
            <a:spLocks noGrp="1"/>
          </p:cNvSpPr>
          <p:nvPr>
            <p:ph type="body" idx="1"/>
          </p:nvPr>
        </p:nvSpPr>
        <p:spPr>
          <a:xfrm>
            <a:off x="840318" y="1681163"/>
            <a:ext cx="5158316"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FB42DAB3-9F42-9E68-2677-7F1BCD9DBCC1}"/>
              </a:ext>
            </a:extLst>
          </p:cNvPr>
          <p:cNvSpPr>
            <a:spLocks noGrp="1"/>
          </p:cNvSpPr>
          <p:nvPr>
            <p:ph sz="half" idx="2"/>
          </p:nvPr>
        </p:nvSpPr>
        <p:spPr>
          <a:xfrm>
            <a:off x="840318" y="2505075"/>
            <a:ext cx="5158316" cy="308071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FD676026-1C42-780C-0DA1-36F0677FB4C8}"/>
              </a:ext>
            </a:extLst>
          </p:cNvPr>
          <p:cNvSpPr>
            <a:spLocks noGrp="1"/>
          </p:cNvSpPr>
          <p:nvPr>
            <p:ph type="body" sz="quarter" idx="3"/>
          </p:nvPr>
        </p:nvSpPr>
        <p:spPr>
          <a:xfrm>
            <a:off x="6172200" y="1681163"/>
            <a:ext cx="518371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F1FD8196-3603-CBCC-3637-B437E1B8CB5D}"/>
              </a:ext>
            </a:extLst>
          </p:cNvPr>
          <p:cNvSpPr>
            <a:spLocks noGrp="1"/>
          </p:cNvSpPr>
          <p:nvPr>
            <p:ph sz="quarter" idx="4"/>
          </p:nvPr>
        </p:nvSpPr>
        <p:spPr>
          <a:xfrm>
            <a:off x="6172200" y="2505075"/>
            <a:ext cx="5183717" cy="308071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423832651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E32A9CC-E3FD-E6D5-35FF-D4EBDDABB6CE}"/>
              </a:ext>
            </a:extLst>
          </p:cNvPr>
          <p:cNvSpPr>
            <a:spLocks noGrp="1"/>
          </p:cNvSpPr>
          <p:nvPr>
            <p:ph type="title"/>
          </p:nvPr>
        </p:nvSpPr>
        <p:spPr>
          <a:xfrm>
            <a:off x="840318" y="457200"/>
            <a:ext cx="3932767" cy="1600200"/>
          </a:xfr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09F3A581-13D0-8570-8E69-9821B85D70E3}"/>
              </a:ext>
            </a:extLst>
          </p:cNvPr>
          <p:cNvSpPr>
            <a:spLocks noGrp="1"/>
          </p:cNvSpPr>
          <p:nvPr>
            <p:ph idx="1"/>
          </p:nvPr>
        </p:nvSpPr>
        <p:spPr>
          <a:xfrm>
            <a:off x="5183717" y="457201"/>
            <a:ext cx="6172200" cy="5403850"/>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F0F2BCBE-6ED5-3286-7E74-9AE28B2A2E71}"/>
              </a:ext>
            </a:extLst>
          </p:cNvPr>
          <p:cNvSpPr>
            <a:spLocks noGrp="1"/>
          </p:cNvSpPr>
          <p:nvPr>
            <p:ph type="body" sz="half" idx="2"/>
          </p:nvPr>
        </p:nvSpPr>
        <p:spPr>
          <a:xfrm>
            <a:off x="840318" y="2057400"/>
            <a:ext cx="393276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Tree>
    <p:extLst>
      <p:ext uri="{BB962C8B-B14F-4D97-AF65-F5344CB8AC3E}">
        <p14:creationId xmlns:p14="http://schemas.microsoft.com/office/powerpoint/2010/main" val="2532374871"/>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3D3CEE0-7BAA-340E-518E-5EC828F3BBEB}"/>
              </a:ext>
            </a:extLst>
          </p:cNvPr>
          <p:cNvSpPr>
            <a:spLocks noGrp="1"/>
          </p:cNvSpPr>
          <p:nvPr>
            <p:ph type="title"/>
          </p:nvPr>
        </p:nvSpPr>
        <p:spPr>
          <a:xfrm>
            <a:off x="840318" y="457200"/>
            <a:ext cx="3932767" cy="1600200"/>
          </a:xfr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22AE6492-A546-CC16-D9B7-B3125889A403}"/>
              </a:ext>
            </a:extLst>
          </p:cNvPr>
          <p:cNvSpPr>
            <a:spLocks noGrp="1"/>
          </p:cNvSpPr>
          <p:nvPr>
            <p:ph type="pic" idx="1"/>
          </p:nvPr>
        </p:nvSpPr>
        <p:spPr>
          <a:xfrm>
            <a:off x="5183717" y="457200"/>
            <a:ext cx="6172200" cy="5403851"/>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EDA98CA9-D03F-6D93-BD5E-2BAE75F09913}"/>
              </a:ext>
            </a:extLst>
          </p:cNvPr>
          <p:cNvSpPr>
            <a:spLocks noGrp="1"/>
          </p:cNvSpPr>
          <p:nvPr>
            <p:ph type="body" sz="half" idx="2"/>
          </p:nvPr>
        </p:nvSpPr>
        <p:spPr>
          <a:xfrm>
            <a:off x="840318" y="2057400"/>
            <a:ext cx="393276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Tree>
    <p:extLst>
      <p:ext uri="{BB962C8B-B14F-4D97-AF65-F5344CB8AC3E}">
        <p14:creationId xmlns:p14="http://schemas.microsoft.com/office/powerpoint/2010/main" val="95124586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image" Target="../media/image1.png"/><Relationship Id="rId3" Type="http://schemas.openxmlformats.org/officeDocument/2006/relationships/slideLayout" Target="../slideLayouts/slideLayout3.xml"/><Relationship Id="rId7"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5" Type="http://schemas.openxmlformats.org/officeDocument/2006/relationships/slideLayout" Target="../slideLayouts/slideLayout5.xml"/><Relationship Id="rId4" Type="http://schemas.openxmlformats.org/officeDocument/2006/relationships/slideLayout" Target="../slideLayouts/slideLayout4.xml"/></Relationships>
</file>

<file path=ppt/slideMasters/_rels/slideMaster2.xml.rels><?xml version="1.0" encoding="UTF-8" standalone="yes"?>
<Relationships xmlns="http://schemas.openxmlformats.org/package/2006/relationships"><Relationship Id="rId8" Type="http://schemas.openxmlformats.org/officeDocument/2006/relationships/image" Target="../media/image2.png"/><Relationship Id="rId3" Type="http://schemas.openxmlformats.org/officeDocument/2006/relationships/slideLayout" Target="../slideLayouts/slideLayout9.xml"/><Relationship Id="rId7" Type="http://schemas.openxmlformats.org/officeDocument/2006/relationships/theme" Target="../theme/theme2.xml"/><Relationship Id="rId2" Type="http://schemas.openxmlformats.org/officeDocument/2006/relationships/slideLayout" Target="../slideLayouts/slideLayout8.xml"/><Relationship Id="rId1" Type="http://schemas.openxmlformats.org/officeDocument/2006/relationships/slideLayout" Target="../slideLayouts/slideLayout7.xml"/><Relationship Id="rId6" Type="http://schemas.openxmlformats.org/officeDocument/2006/relationships/slideLayout" Target="../slideLayouts/slideLayout12.xml"/><Relationship Id="rId5" Type="http://schemas.openxmlformats.org/officeDocument/2006/relationships/slideLayout" Target="../slideLayouts/slideLayout11.xml"/><Relationship Id="rId4" Type="http://schemas.openxmlformats.org/officeDocument/2006/relationships/slideLayout" Target="../slideLayouts/slideLayout10.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4" name="Picture 3" descr="A blue background with white text&#10;&#10;Description automatically generated with low confidence">
            <a:extLst>
              <a:ext uri="{FF2B5EF4-FFF2-40B4-BE49-F238E27FC236}">
                <a16:creationId xmlns:a16="http://schemas.microsoft.com/office/drawing/2014/main" id="{54B31FAD-A0B3-FC30-DEA7-D7A295A647D4}"/>
              </a:ext>
            </a:extLst>
          </p:cNvPr>
          <p:cNvPicPr>
            <a:picLocks noChangeAspect="1"/>
          </p:cNvPicPr>
          <p:nvPr/>
        </p:nvPicPr>
        <p:blipFill>
          <a:blip r:embed="rId8"/>
          <a:stretch>
            <a:fillRect/>
          </a:stretch>
        </p:blipFill>
        <p:spPr>
          <a:xfrm>
            <a:off x="0" y="0"/>
            <a:ext cx="12192000" cy="6858000"/>
          </a:xfrm>
          <a:prstGeom prst="rect">
            <a:avLst/>
          </a:prstGeom>
        </p:spPr>
      </p:pic>
    </p:spTree>
    <p:extLst>
      <p:ext uri="{BB962C8B-B14F-4D97-AF65-F5344CB8AC3E}">
        <p14:creationId xmlns:p14="http://schemas.microsoft.com/office/powerpoint/2010/main" val="2599467954"/>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C0D12B95-E5E9-0A88-2236-8231CA4F8808}"/>
              </a:ext>
            </a:extLst>
          </p:cNvPr>
          <p:cNvSpPr>
            <a:spLocks noGrp="1"/>
          </p:cNvSpPr>
          <p:nvPr>
            <p:ph type="title"/>
          </p:nvPr>
        </p:nvSpPr>
        <p:spPr>
          <a:xfrm>
            <a:off x="838200" y="365126"/>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11E218A4-832E-EF8D-0DFA-D359DCE4D901}"/>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E258DF01-6422-7867-AD66-61635F4058B1}"/>
              </a:ext>
            </a:extLst>
          </p:cNvPr>
          <p:cNvSpPr>
            <a:spLocks noGrp="1"/>
          </p:cNvSpPr>
          <p:nvPr>
            <p:ph type="dt" sz="half" idx="2"/>
          </p:nvPr>
        </p:nvSpPr>
        <p:spPr>
          <a:xfrm>
            <a:off x="838200" y="6356351"/>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7755CD24-C473-2E4F-9AE6-964E15D7F65F}" type="datetimeFigureOut">
              <a:rPr lang="en-US" smtClean="0"/>
              <a:t>9/6/2026</a:t>
            </a:fld>
            <a:endParaRPr lang="en-US"/>
          </a:p>
        </p:txBody>
      </p:sp>
      <p:sp>
        <p:nvSpPr>
          <p:cNvPr id="5" name="Footer Placeholder 4">
            <a:extLst>
              <a:ext uri="{FF2B5EF4-FFF2-40B4-BE49-F238E27FC236}">
                <a16:creationId xmlns:a16="http://schemas.microsoft.com/office/drawing/2014/main" id="{327AB7A4-DB46-D777-91C4-92DB57F61457}"/>
              </a:ext>
            </a:extLst>
          </p:cNvPr>
          <p:cNvSpPr>
            <a:spLocks noGrp="1"/>
          </p:cNvSpPr>
          <p:nvPr>
            <p:ph type="ftr" sz="quarter" idx="3"/>
          </p:nvPr>
        </p:nvSpPr>
        <p:spPr>
          <a:xfrm>
            <a:off x="4038600" y="6356351"/>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F7AD2823-7223-BDB7-2635-F1184CC9FD31}"/>
              </a:ext>
            </a:extLst>
          </p:cNvPr>
          <p:cNvSpPr>
            <a:spLocks noGrp="1"/>
          </p:cNvSpPr>
          <p:nvPr>
            <p:ph type="sldNum" sz="quarter" idx="4"/>
          </p:nvPr>
        </p:nvSpPr>
        <p:spPr>
          <a:xfrm>
            <a:off x="8610600" y="6356351"/>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67302E44-E074-904B-9870-14DEF89A79BD}" type="slidenum">
              <a:rPr lang="en-US" smtClean="0"/>
              <a:t>‹#›</a:t>
            </a:fld>
            <a:endParaRPr lang="en-US"/>
          </a:p>
        </p:txBody>
      </p:sp>
      <p:pic>
        <p:nvPicPr>
          <p:cNvPr id="8" name="Picture 7" descr="A picture containing text, screenshot, businesscard, design&#10;&#10;Description automatically generated">
            <a:extLst>
              <a:ext uri="{FF2B5EF4-FFF2-40B4-BE49-F238E27FC236}">
                <a16:creationId xmlns:a16="http://schemas.microsoft.com/office/drawing/2014/main" id="{22DAAF22-B42F-17F3-6C35-7E6E3C1B7110}"/>
              </a:ext>
            </a:extLst>
          </p:cNvPr>
          <p:cNvPicPr>
            <a:picLocks noChangeAspect="1"/>
          </p:cNvPicPr>
          <p:nvPr/>
        </p:nvPicPr>
        <p:blipFill>
          <a:blip r:embed="rId8"/>
          <a:stretch>
            <a:fillRect/>
          </a:stretch>
        </p:blipFill>
        <p:spPr>
          <a:xfrm>
            <a:off x="0" y="0"/>
            <a:ext cx="12192000" cy="6858000"/>
          </a:xfrm>
          <a:prstGeom prst="rect">
            <a:avLst/>
          </a:prstGeom>
        </p:spPr>
      </p:pic>
    </p:spTree>
    <p:extLst>
      <p:ext uri="{BB962C8B-B14F-4D97-AF65-F5344CB8AC3E}">
        <p14:creationId xmlns:p14="http://schemas.microsoft.com/office/powerpoint/2010/main" val="906709660"/>
      </p:ext>
    </p:extLst>
  </p:cSld>
  <p:clrMap bg1="lt1" tx1="dk1" bg2="lt2" tx2="dk2" accent1="accent1" accent2="accent2" accent3="accent3" accent4="accent4" accent5="accent5" accent6="accent6" hlink="hlink" folHlink="folHlink"/>
  <p:sldLayoutIdLst>
    <p:sldLayoutId id="2147483668" r:id="rId1"/>
    <p:sldLayoutId id="2147483669" r:id="rId2"/>
    <p:sldLayoutId id="2147483670" r:id="rId3"/>
    <p:sldLayoutId id="2147483671" r:id="rId4"/>
    <p:sldLayoutId id="2147483672" r:id="rId5"/>
    <p:sldLayoutId id="2147483673" r:id="rId6"/>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9.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9.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9.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9.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9.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9.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8.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9.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8.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8.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8.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8.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9.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9.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9.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9.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9.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9.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9.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9.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9.xml"/></Relationships>
</file>

<file path=ppt/slides/_rels/slide23.xml.rels><?xml version="1.0" encoding="UTF-8" standalone="yes"?>
<Relationships xmlns="http://schemas.openxmlformats.org/package/2006/relationships"><Relationship Id="rId3" Type="http://schemas.openxmlformats.org/officeDocument/2006/relationships/hyperlink" Target="https://educationendowmentfoundation.org.uk/news/eef-blog-managing-behaviour-the-challenge-of-consistency" TargetMode="External"/><Relationship Id="rId2" Type="http://schemas.openxmlformats.org/officeDocument/2006/relationships/hyperlink" Target="https://www.suttontrust.com/wp-content/uploads/2019/12/What-makes-great-teaching-FINAL-4.11.14-1.pdf" TargetMode="External"/><Relationship Id="rId1" Type="http://schemas.openxmlformats.org/officeDocument/2006/relationships/slideLayout" Target="../slideLayouts/slideLayout8.xml"/><Relationship Id="rId6" Type="http://schemas.openxmlformats.org/officeDocument/2006/relationships/hyperlink" Target="https://estyn.gov.wales/improvement-resources/building-respectful-relationships-to-create-a-learning-culture/" TargetMode="External"/><Relationship Id="rId5" Type="http://schemas.openxmlformats.org/officeDocument/2006/relationships/hyperlink" Target="https://estyn.gov.wales/improvement-resources/establishing-behaviour-management-and-reward-methods-as-a-result-of-pupils-responsibility/" TargetMode="External"/><Relationship Id="rId4" Type="http://schemas.openxmlformats.org/officeDocument/2006/relationships/hyperlink" Target="https://educationendowmentfoundation.org.uk/education-evidence/teaching-learning-toolkit/behaviour-interventions" TargetMode="External"/></Relationships>
</file>

<file path=ppt/slides/_rels/slide24.xml.rels><?xml version="1.0" encoding="UTF-8" standalone="yes"?>
<Relationships xmlns="http://schemas.openxmlformats.org/package/2006/relationships"><Relationship Id="rId3" Type="http://schemas.openxmlformats.org/officeDocument/2006/relationships/hyperlink" Target="https://www.uwtsd.ac.uk/cy/rhaglen-chyrsiau/ol-raddedig/addysgu-addysg-tar/tar-cynradd-gyda-sac-llawn-amser-llawn-amser" TargetMode="External"/><Relationship Id="rId2" Type="http://schemas.openxmlformats.org/officeDocument/2006/relationships/hyperlink" Target="https://www.edglossary.org/classroom-management/" TargetMode="External"/><Relationship Id="rId1" Type="http://schemas.openxmlformats.org/officeDocument/2006/relationships/slideLayout" Target="../slideLayouts/slideLayout8.xml"/><Relationship Id="rId4" Type="http://schemas.openxmlformats.org/officeDocument/2006/relationships/hyperlink" Target="https://www.uwtsd.ac.uk/programme-courses/postgraduate-pgce/teaching-education-and-pgce/pgce-primary-qts-full-time-full"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A6C5B3C-1050-B2F7-A066-B187BF96EF72}"/>
              </a:ext>
            </a:extLst>
          </p:cNvPr>
          <p:cNvSpPr>
            <a:spLocks noGrp="1"/>
          </p:cNvSpPr>
          <p:nvPr>
            <p:ph type="ctrTitle"/>
          </p:nvPr>
        </p:nvSpPr>
        <p:spPr/>
        <p:txBody>
          <a:bodyPr/>
          <a:lstStyle/>
          <a:p>
            <a:r>
              <a:rPr lang="en-GB" dirty="0"/>
              <a:t>ECIE6008</a:t>
            </a:r>
          </a:p>
        </p:txBody>
      </p:sp>
      <p:sp>
        <p:nvSpPr>
          <p:cNvPr id="3" name="Subtitle 2">
            <a:extLst>
              <a:ext uri="{FF2B5EF4-FFF2-40B4-BE49-F238E27FC236}">
                <a16:creationId xmlns:a16="http://schemas.microsoft.com/office/drawing/2014/main" id="{8A7CFAFA-3A96-954C-81CD-5680343F6301}"/>
              </a:ext>
            </a:extLst>
          </p:cNvPr>
          <p:cNvSpPr>
            <a:spLocks noGrp="1"/>
          </p:cNvSpPr>
          <p:nvPr>
            <p:ph type="subTitle" idx="1"/>
          </p:nvPr>
        </p:nvSpPr>
        <p:spPr/>
        <p:txBody>
          <a:bodyPr>
            <a:normAutofit fontScale="92500" lnSpcReduction="10000"/>
          </a:bodyPr>
          <a:lstStyle/>
          <a:p>
            <a:r>
              <a:rPr lang="cy-GB" sz="3600" b="1" dirty="0"/>
              <a:t>Rheoli'r Dosbarth</a:t>
            </a:r>
            <a:endParaRPr lang="en-GB" sz="3600" b="1" dirty="0"/>
          </a:p>
          <a:p>
            <a:r>
              <a:rPr lang="en-GB" sz="3600" b="1" i="1" dirty="0">
                <a:solidFill>
                  <a:schemeClr val="accent1"/>
                </a:solidFill>
              </a:rPr>
              <a:t>Classroom Management</a:t>
            </a:r>
          </a:p>
          <a:p>
            <a:r>
              <a:rPr lang="en-GB" sz="3600" dirty="0" err="1"/>
              <a:t>Darlith</a:t>
            </a:r>
            <a:r>
              <a:rPr lang="en-GB" sz="3600" dirty="0"/>
              <a:t> 2/</a:t>
            </a:r>
            <a:r>
              <a:rPr lang="en-GB" sz="3600" i="1" dirty="0">
                <a:solidFill>
                  <a:schemeClr val="accent1"/>
                </a:solidFill>
              </a:rPr>
              <a:t>Lecture 2</a:t>
            </a:r>
          </a:p>
        </p:txBody>
      </p:sp>
    </p:spTree>
    <p:extLst>
      <p:ext uri="{BB962C8B-B14F-4D97-AF65-F5344CB8AC3E}">
        <p14:creationId xmlns:p14="http://schemas.microsoft.com/office/powerpoint/2010/main" val="408263119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DB888C4-281E-A6D7-AB2A-CFDFF9FE05CE}"/>
              </a:ext>
            </a:extLst>
          </p:cNvPr>
          <p:cNvSpPr>
            <a:spLocks noGrp="1"/>
          </p:cNvSpPr>
          <p:nvPr>
            <p:ph type="title"/>
          </p:nvPr>
        </p:nvSpPr>
        <p:spPr/>
        <p:txBody>
          <a:bodyPr>
            <a:normAutofit/>
          </a:bodyPr>
          <a:lstStyle/>
          <a:p>
            <a:r>
              <a:rPr lang="en-GB" sz="4000" dirty="0" err="1">
                <a:latin typeface="+mn-lt"/>
              </a:rPr>
              <a:t>Rheolaeth</a:t>
            </a:r>
            <a:r>
              <a:rPr lang="en-GB" sz="4000" dirty="0">
                <a:latin typeface="+mn-lt"/>
              </a:rPr>
              <a:t> Dosbarth          </a:t>
            </a:r>
            <a:r>
              <a:rPr lang="en-GB" sz="4000" i="1" dirty="0">
                <a:solidFill>
                  <a:srgbClr val="0070C0"/>
                </a:solidFill>
                <a:latin typeface="Calibri" panose="020F0502020204030204" pitchFamily="34" charset="0"/>
                <a:ea typeface="Calibri" panose="020F0502020204030204" pitchFamily="34" charset="0"/>
                <a:cs typeface="Calibri" panose="020F0502020204030204" pitchFamily="34" charset="0"/>
              </a:rPr>
              <a:t>Classroom Management</a:t>
            </a:r>
          </a:p>
        </p:txBody>
      </p:sp>
      <p:sp>
        <p:nvSpPr>
          <p:cNvPr id="3" name="Content Placeholder 2">
            <a:extLst>
              <a:ext uri="{FF2B5EF4-FFF2-40B4-BE49-F238E27FC236}">
                <a16:creationId xmlns:a16="http://schemas.microsoft.com/office/drawing/2014/main" id="{429AC68F-3ED6-C3D0-8C39-55341D438F99}"/>
              </a:ext>
            </a:extLst>
          </p:cNvPr>
          <p:cNvSpPr>
            <a:spLocks noGrp="1"/>
          </p:cNvSpPr>
          <p:nvPr>
            <p:ph sz="half" idx="1"/>
          </p:nvPr>
        </p:nvSpPr>
        <p:spPr/>
        <p:txBody>
          <a:bodyPr/>
          <a:lstStyle/>
          <a:p>
            <a:pPr marL="0" indent="0">
              <a:buNone/>
            </a:pPr>
            <a:r>
              <a:rPr lang="en-GB" b="1" i="1" dirty="0" err="1"/>
              <a:t>Asesiad</a:t>
            </a:r>
            <a:r>
              <a:rPr lang="en-GB" b="1" i="1" dirty="0"/>
              <a:t> 1</a:t>
            </a:r>
            <a:endParaRPr lang="en-GB" dirty="0"/>
          </a:p>
          <a:p>
            <a:pPr marL="0" indent="0">
              <a:buNone/>
            </a:pPr>
            <a:r>
              <a:rPr lang="en-GB" b="1" i="1" dirty="0" err="1"/>
              <a:t>Traethawd</a:t>
            </a:r>
            <a:r>
              <a:rPr lang="en-GB" b="1" i="1" dirty="0"/>
              <a:t>: </a:t>
            </a:r>
            <a:r>
              <a:rPr lang="en-GB" b="1" i="1" dirty="0" err="1"/>
              <a:t>Datblygu</a:t>
            </a:r>
            <a:r>
              <a:rPr lang="en-GB" b="1" i="1" dirty="0"/>
              <a:t> </a:t>
            </a:r>
            <a:r>
              <a:rPr lang="en-GB" b="1" i="1" dirty="0" err="1"/>
              <a:t>Rheoli</a:t>
            </a:r>
            <a:r>
              <a:rPr lang="en-GB" b="1" i="1" dirty="0"/>
              <a:t> Dosbarth </a:t>
            </a:r>
            <a:r>
              <a:rPr lang="en-GB" b="1" i="1" dirty="0" err="1"/>
              <a:t>Effeithiol</a:t>
            </a:r>
            <a:r>
              <a:rPr lang="en-GB" b="1" i="1" dirty="0"/>
              <a:t>: </a:t>
            </a:r>
            <a:r>
              <a:rPr lang="en-GB" b="1" i="1" dirty="0" err="1"/>
              <a:t>Myfyrdod</a:t>
            </a:r>
            <a:r>
              <a:rPr lang="en-GB" b="1" i="1" dirty="0"/>
              <a:t> </a:t>
            </a:r>
            <a:r>
              <a:rPr lang="en-GB" b="1" i="1" dirty="0" err="1"/>
              <a:t>Beirniadol</a:t>
            </a:r>
            <a:r>
              <a:rPr lang="en-GB" b="1" i="1" dirty="0"/>
              <a:t> </a:t>
            </a:r>
            <a:r>
              <a:rPr lang="en-GB" b="1" i="1" dirty="0" err="1"/>
              <a:t>ar</a:t>
            </a:r>
            <a:r>
              <a:rPr lang="en-GB" b="1" i="1" dirty="0"/>
              <a:t> </a:t>
            </a:r>
            <a:r>
              <a:rPr lang="en-GB" b="1" i="1" dirty="0" err="1"/>
              <a:t>Theori</a:t>
            </a:r>
            <a:r>
              <a:rPr lang="en-GB" b="1" i="1" dirty="0"/>
              <a:t>, </a:t>
            </a:r>
            <a:r>
              <a:rPr lang="en-GB" b="1" i="1" dirty="0" err="1"/>
              <a:t>Ymchwil</a:t>
            </a:r>
            <a:r>
              <a:rPr lang="en-GB" b="1" i="1" dirty="0"/>
              <a:t> ac </a:t>
            </a:r>
            <a:r>
              <a:rPr lang="en-GB" b="1" i="1" dirty="0" err="1"/>
              <a:t>Ymarfer</a:t>
            </a:r>
            <a:r>
              <a:rPr lang="en-GB" b="1" i="1" dirty="0"/>
              <a:t> </a:t>
            </a:r>
            <a:r>
              <a:rPr lang="en-GB" b="1" i="1" dirty="0" err="1"/>
              <a:t>Proffesiynol</a:t>
            </a:r>
            <a:r>
              <a:rPr lang="en-GB" b="1" i="1" dirty="0"/>
              <a:t> </a:t>
            </a:r>
            <a:endParaRPr lang="en-GB" dirty="0"/>
          </a:p>
          <a:p>
            <a:pPr marL="0" indent="0">
              <a:buNone/>
            </a:pPr>
            <a:r>
              <a:rPr lang="en-GB" b="1" i="1" dirty="0"/>
              <a:t>[</a:t>
            </a:r>
            <a:r>
              <a:rPr lang="en-GB" b="1" i="1" dirty="0" err="1"/>
              <a:t>Cyfrif</a:t>
            </a:r>
            <a:r>
              <a:rPr lang="en-GB" b="1" i="1" dirty="0"/>
              <a:t> </a:t>
            </a:r>
            <a:r>
              <a:rPr lang="en-GB" b="1" i="1" dirty="0" err="1"/>
              <a:t>geiriau</a:t>
            </a:r>
            <a:r>
              <a:rPr lang="en-GB" b="1" i="1" dirty="0"/>
              <a:t>: 2,000 o </a:t>
            </a:r>
            <a:r>
              <a:rPr lang="en-GB" b="1" i="1" dirty="0" err="1"/>
              <a:t>eiriau</a:t>
            </a:r>
            <a:r>
              <a:rPr lang="en-GB" b="1" i="1" dirty="0"/>
              <a:t> +/- 10%]</a:t>
            </a:r>
            <a:endParaRPr lang="en-GB" dirty="0"/>
          </a:p>
          <a:p>
            <a:endParaRPr lang="en-GB" dirty="0"/>
          </a:p>
        </p:txBody>
      </p:sp>
      <p:sp>
        <p:nvSpPr>
          <p:cNvPr id="4" name="Content Placeholder 3">
            <a:extLst>
              <a:ext uri="{FF2B5EF4-FFF2-40B4-BE49-F238E27FC236}">
                <a16:creationId xmlns:a16="http://schemas.microsoft.com/office/drawing/2014/main" id="{2ADA666E-8A76-63E6-A83E-D06A96D8E516}"/>
              </a:ext>
            </a:extLst>
          </p:cNvPr>
          <p:cNvSpPr>
            <a:spLocks noGrp="1"/>
          </p:cNvSpPr>
          <p:nvPr>
            <p:ph sz="half" idx="2"/>
          </p:nvPr>
        </p:nvSpPr>
        <p:spPr/>
        <p:txBody>
          <a:bodyPr/>
          <a:lstStyle/>
          <a:p>
            <a:pPr marL="0" indent="0">
              <a:buNone/>
            </a:pPr>
            <a:r>
              <a:rPr lang="en-GB" b="1" i="1" dirty="0">
                <a:solidFill>
                  <a:schemeClr val="accent1">
                    <a:lumMod val="75000"/>
                  </a:schemeClr>
                </a:solidFill>
              </a:rPr>
              <a:t>Assessment 1</a:t>
            </a:r>
          </a:p>
          <a:p>
            <a:pPr marL="0" indent="0">
              <a:buNone/>
            </a:pPr>
            <a:r>
              <a:rPr lang="en-GB" b="1" i="1" dirty="0">
                <a:solidFill>
                  <a:schemeClr val="accent1">
                    <a:lumMod val="75000"/>
                  </a:schemeClr>
                </a:solidFill>
              </a:rPr>
              <a:t>Essay: Developing Effective Classroom Management: A Critical Reflection on Theory, Research and Professional Practice </a:t>
            </a:r>
          </a:p>
          <a:p>
            <a:pPr marL="0" indent="0">
              <a:buNone/>
            </a:pPr>
            <a:r>
              <a:rPr lang="en-GB" b="1" i="1" dirty="0">
                <a:solidFill>
                  <a:schemeClr val="accent1">
                    <a:lumMod val="75000"/>
                  </a:schemeClr>
                </a:solidFill>
              </a:rPr>
              <a:t>[Word count:</a:t>
            </a:r>
            <a:r>
              <a:rPr lang="en-GB" i="1" dirty="0">
                <a:solidFill>
                  <a:schemeClr val="accent1">
                    <a:lumMod val="75000"/>
                  </a:schemeClr>
                </a:solidFill>
              </a:rPr>
              <a:t> </a:t>
            </a:r>
            <a:r>
              <a:rPr lang="en-GB" b="1" i="1" dirty="0">
                <a:solidFill>
                  <a:schemeClr val="accent1">
                    <a:lumMod val="75000"/>
                  </a:schemeClr>
                </a:solidFill>
              </a:rPr>
              <a:t>2,000 words +/-10%]</a:t>
            </a:r>
            <a:endParaRPr lang="en-GB" i="1" dirty="0">
              <a:solidFill>
                <a:schemeClr val="accent1">
                  <a:lumMod val="75000"/>
                </a:schemeClr>
              </a:solidFill>
            </a:endParaRPr>
          </a:p>
        </p:txBody>
      </p:sp>
    </p:spTree>
    <p:extLst>
      <p:ext uri="{BB962C8B-B14F-4D97-AF65-F5344CB8AC3E}">
        <p14:creationId xmlns:p14="http://schemas.microsoft.com/office/powerpoint/2010/main" val="297484319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 name="Title 12"/>
          <p:cNvSpPr>
            <a:spLocks noGrp="1"/>
          </p:cNvSpPr>
          <p:nvPr>
            <p:ph type="title"/>
          </p:nvPr>
        </p:nvSpPr>
        <p:spPr>
          <a:xfrm>
            <a:off x="6384032" y="76200"/>
            <a:ext cx="4892219" cy="1397000"/>
          </a:xfrm>
        </p:spPr>
        <p:txBody>
          <a:bodyPr>
            <a:normAutofit/>
          </a:bodyPr>
          <a:lstStyle/>
          <a:p>
            <a:pPr algn="r"/>
            <a:r>
              <a:rPr lang="en-US" i="1" dirty="0">
                <a:solidFill>
                  <a:schemeClr val="accent1"/>
                </a:solidFill>
                <a:latin typeface="+mn-lt"/>
              </a:rPr>
              <a:t>Theories and</a:t>
            </a:r>
            <a:br>
              <a:rPr lang="en-US" i="1" dirty="0">
                <a:solidFill>
                  <a:schemeClr val="accent1"/>
                </a:solidFill>
                <a:latin typeface="+mn-lt"/>
              </a:rPr>
            </a:br>
            <a:r>
              <a:rPr lang="en-US" i="1" dirty="0">
                <a:solidFill>
                  <a:schemeClr val="accent1"/>
                </a:solidFill>
                <a:latin typeface="+mn-lt"/>
              </a:rPr>
              <a:t>Theorists</a:t>
            </a:r>
          </a:p>
        </p:txBody>
      </p:sp>
      <p:sp>
        <p:nvSpPr>
          <p:cNvPr id="14" name="Content Placeholder 13"/>
          <p:cNvSpPr>
            <a:spLocks noGrp="1"/>
          </p:cNvSpPr>
          <p:nvPr>
            <p:ph sz="half" idx="1"/>
          </p:nvPr>
        </p:nvSpPr>
        <p:spPr>
          <a:xfrm>
            <a:off x="406400" y="1825625"/>
            <a:ext cx="5588000" cy="3809862"/>
          </a:xfrm>
        </p:spPr>
        <p:txBody>
          <a:bodyPr>
            <a:normAutofit/>
          </a:bodyPr>
          <a:lstStyle/>
          <a:p>
            <a:pPr marL="0" indent="0" fontAlgn="base" hangingPunct="0">
              <a:buNone/>
            </a:pPr>
            <a:endParaRPr lang="en-GB" sz="3200" dirty="0"/>
          </a:p>
          <a:p>
            <a:pPr lvl="0"/>
            <a:endParaRPr lang="en-GB" dirty="0"/>
          </a:p>
        </p:txBody>
      </p:sp>
      <p:sp>
        <p:nvSpPr>
          <p:cNvPr id="2" name="Content Placeholder 1"/>
          <p:cNvSpPr>
            <a:spLocks noGrp="1"/>
          </p:cNvSpPr>
          <p:nvPr>
            <p:ph sz="half" idx="2"/>
          </p:nvPr>
        </p:nvSpPr>
        <p:spPr>
          <a:xfrm>
            <a:off x="6193877" y="1701800"/>
            <a:ext cx="4977104" cy="4470400"/>
          </a:xfrm>
        </p:spPr>
        <p:txBody>
          <a:bodyPr>
            <a:normAutofit/>
          </a:bodyPr>
          <a:lstStyle/>
          <a:p>
            <a:pPr marL="0" indent="0" fontAlgn="base" hangingPunct="0">
              <a:buNone/>
            </a:pPr>
            <a:r>
              <a:rPr lang="en-GB" sz="3200" i="1" dirty="0">
                <a:solidFill>
                  <a:schemeClr val="accent1"/>
                </a:solidFill>
              </a:rPr>
              <a:t>Behavioural (focus on ‘fixing’ behaviours)</a:t>
            </a:r>
          </a:p>
          <a:p>
            <a:pPr marL="0" indent="0" fontAlgn="base" hangingPunct="0">
              <a:buNone/>
            </a:pPr>
            <a:r>
              <a:rPr lang="en-GB" sz="3200" i="1" dirty="0">
                <a:solidFill>
                  <a:schemeClr val="accent1"/>
                </a:solidFill>
              </a:rPr>
              <a:t>Cognitive (focus on thoughts, not behaviours)</a:t>
            </a:r>
          </a:p>
          <a:p>
            <a:pPr marL="0" indent="0" fontAlgn="base" hangingPunct="0">
              <a:buNone/>
            </a:pPr>
            <a:r>
              <a:rPr lang="en-GB" sz="3200" i="1" dirty="0">
                <a:solidFill>
                  <a:schemeClr val="accent1"/>
                </a:solidFill>
              </a:rPr>
              <a:t>Humanistic (focus on removing negative influences)</a:t>
            </a:r>
          </a:p>
          <a:p>
            <a:pPr marL="0" indent="0" fontAlgn="base" hangingPunct="0">
              <a:buNone/>
            </a:pPr>
            <a:endParaRPr lang="en-GB" sz="3200" i="1" dirty="0"/>
          </a:p>
          <a:p>
            <a:pPr marL="0" indent="0" fontAlgn="base" hangingPunct="0">
              <a:buNone/>
            </a:pPr>
            <a:endParaRPr lang="en-GB" sz="3200" i="1" dirty="0"/>
          </a:p>
        </p:txBody>
      </p:sp>
      <p:sp>
        <p:nvSpPr>
          <p:cNvPr id="6" name="Title 12"/>
          <p:cNvSpPr txBox="1">
            <a:spLocks/>
          </p:cNvSpPr>
          <p:nvPr/>
        </p:nvSpPr>
        <p:spPr>
          <a:xfrm>
            <a:off x="191345" y="122106"/>
            <a:ext cx="4892219" cy="1397000"/>
          </a:xfrm>
          <a:prstGeom prst="rect">
            <a:avLst/>
          </a:prstGeom>
        </p:spPr>
        <p:txBody>
          <a:bodyPr vert="horz" lIns="121899" tIns="60949" rIns="121899" bIns="60949" rtlCol="0" anchor="b">
            <a:normAutofit/>
          </a:bodyPr>
          <a:lstStyle>
            <a:lvl1pPr algn="l" defTabSz="1218987" rtl="0" eaLnBrk="1" latinLnBrk="0" hangingPunct="1">
              <a:lnSpc>
                <a:spcPct val="85000"/>
              </a:lnSpc>
              <a:spcBef>
                <a:spcPct val="0"/>
              </a:spcBef>
              <a:buNone/>
              <a:tabLst/>
              <a:defRPr sz="4400" kern="1200" cap="none" baseline="0">
                <a:solidFill>
                  <a:schemeClr val="tx1"/>
                </a:solidFill>
                <a:latin typeface="+mj-lt"/>
                <a:ea typeface="+mj-ea"/>
                <a:cs typeface="+mj-cs"/>
              </a:defRPr>
            </a:lvl1pPr>
          </a:lstStyle>
          <a:p>
            <a:r>
              <a:rPr lang="en-US" dirty="0" err="1">
                <a:latin typeface="+mn-lt"/>
              </a:rPr>
              <a:t>Damcaniaethau</a:t>
            </a:r>
            <a:r>
              <a:rPr lang="en-US" dirty="0">
                <a:latin typeface="+mn-lt"/>
              </a:rPr>
              <a:t> a </a:t>
            </a:r>
            <a:r>
              <a:rPr lang="en-US" dirty="0" err="1">
                <a:latin typeface="+mn-lt"/>
              </a:rPr>
              <a:t>damcaniaethwyr</a:t>
            </a:r>
            <a:endParaRPr lang="en-US" dirty="0">
              <a:latin typeface="+mn-lt"/>
            </a:endParaRPr>
          </a:p>
        </p:txBody>
      </p:sp>
      <p:sp>
        <p:nvSpPr>
          <p:cNvPr id="7" name="Content Placeholder 1"/>
          <p:cNvSpPr txBox="1">
            <a:spLocks/>
          </p:cNvSpPr>
          <p:nvPr/>
        </p:nvSpPr>
        <p:spPr>
          <a:xfrm>
            <a:off x="479376" y="1700808"/>
            <a:ext cx="4977104" cy="4968552"/>
          </a:xfrm>
          <a:prstGeom prst="rect">
            <a:avLst/>
          </a:prstGeom>
        </p:spPr>
        <p:txBody>
          <a:bodyPr vert="horz" lIns="121899" tIns="60949" rIns="121899" bIns="60949" rtlCol="0">
            <a:normAutofit/>
          </a:bodyPr>
          <a:lstStyle>
            <a:lvl1pPr marL="304747" indent="-304747" algn="l" defTabSz="1218987" rtl="0" eaLnBrk="1" latinLnBrk="0" hangingPunct="1">
              <a:lnSpc>
                <a:spcPct val="95000"/>
              </a:lnSpc>
              <a:spcBef>
                <a:spcPts val="1866"/>
              </a:spcBef>
              <a:buSzPct val="100000"/>
              <a:buFont typeface="Arial" pitchFamily="34" charset="0"/>
              <a:buChar char="•"/>
              <a:defRPr sz="2400" kern="1200">
                <a:solidFill>
                  <a:schemeClr val="tx1"/>
                </a:solidFill>
                <a:latin typeface="+mn-lt"/>
                <a:ea typeface="+mn-ea"/>
                <a:cs typeface="+mn-cs"/>
              </a:defRPr>
            </a:lvl1pPr>
            <a:lvl2pPr marL="731392" indent="-304747" algn="l" defTabSz="1218987" rtl="0" eaLnBrk="1" latinLnBrk="0" hangingPunct="1">
              <a:lnSpc>
                <a:spcPct val="95000"/>
              </a:lnSpc>
              <a:spcBef>
                <a:spcPts val="1066"/>
              </a:spcBef>
              <a:buSzPct val="100000"/>
              <a:buFont typeface="Century Gothic" pitchFamily="34" charset="0"/>
              <a:buChar char="–"/>
              <a:defRPr sz="2000" kern="1200">
                <a:solidFill>
                  <a:schemeClr val="tx1"/>
                </a:solidFill>
                <a:latin typeface="+mn-lt"/>
                <a:ea typeface="+mn-ea"/>
                <a:cs typeface="+mn-cs"/>
              </a:defRPr>
            </a:lvl2pPr>
            <a:lvl3pPr marL="1158037" indent="-304747" algn="l" defTabSz="1218987" rtl="0" eaLnBrk="1" latinLnBrk="0" hangingPunct="1">
              <a:lnSpc>
                <a:spcPct val="95000"/>
              </a:lnSpc>
              <a:spcBef>
                <a:spcPts val="1066"/>
              </a:spcBef>
              <a:buSzPct val="100000"/>
              <a:buFont typeface="Century Gothic" pitchFamily="34" charset="0"/>
              <a:buChar char="–"/>
              <a:defRPr sz="1800" kern="1200">
                <a:solidFill>
                  <a:schemeClr val="tx1"/>
                </a:solidFill>
                <a:latin typeface="+mn-lt"/>
                <a:ea typeface="+mn-ea"/>
                <a:cs typeface="+mn-cs"/>
              </a:defRPr>
            </a:lvl3pPr>
            <a:lvl4pPr marL="1584683" indent="-304747" algn="l" defTabSz="1218987" rtl="0" eaLnBrk="1" latinLnBrk="0" hangingPunct="1">
              <a:lnSpc>
                <a:spcPct val="95000"/>
              </a:lnSpc>
              <a:spcBef>
                <a:spcPts val="1066"/>
              </a:spcBef>
              <a:buSzPct val="100000"/>
              <a:buFont typeface="Century Gothic" pitchFamily="34" charset="0"/>
              <a:buChar char="–"/>
              <a:defRPr sz="1800" kern="1200">
                <a:solidFill>
                  <a:schemeClr val="tx1"/>
                </a:solidFill>
                <a:latin typeface="+mn-lt"/>
                <a:ea typeface="+mn-ea"/>
                <a:cs typeface="+mn-cs"/>
              </a:defRPr>
            </a:lvl4pPr>
            <a:lvl5pPr marL="2011328" indent="-304747" algn="l" defTabSz="1218987" rtl="0" eaLnBrk="1" latinLnBrk="0" hangingPunct="1">
              <a:lnSpc>
                <a:spcPct val="95000"/>
              </a:lnSpc>
              <a:spcBef>
                <a:spcPts val="1066"/>
              </a:spcBef>
              <a:buSzPct val="100000"/>
              <a:buFont typeface="Century Gothic" pitchFamily="34" charset="0"/>
              <a:buChar char="–"/>
              <a:defRPr sz="1800" kern="1200">
                <a:solidFill>
                  <a:schemeClr val="tx1"/>
                </a:solidFill>
                <a:latin typeface="+mn-lt"/>
                <a:ea typeface="+mn-ea"/>
                <a:cs typeface="+mn-cs"/>
              </a:defRPr>
            </a:lvl5pPr>
            <a:lvl6pPr marL="2011328" indent="-304747" algn="l" defTabSz="1218987" rtl="0" eaLnBrk="1" latinLnBrk="0" hangingPunct="1">
              <a:lnSpc>
                <a:spcPct val="95000"/>
              </a:lnSpc>
              <a:spcBef>
                <a:spcPts val="1066"/>
              </a:spcBef>
              <a:buSzPct val="90000"/>
              <a:buFont typeface="Century Gothic" pitchFamily="34" charset="0"/>
              <a:buChar char="–"/>
              <a:defRPr sz="1800" kern="1200">
                <a:solidFill>
                  <a:schemeClr val="tx1"/>
                </a:solidFill>
                <a:latin typeface="+mn-lt"/>
                <a:ea typeface="+mn-ea"/>
                <a:cs typeface="+mn-cs"/>
              </a:defRPr>
            </a:lvl6pPr>
            <a:lvl7pPr marL="2011328" indent="-304747" algn="l" defTabSz="1218987" rtl="0" eaLnBrk="1" latinLnBrk="0" hangingPunct="1">
              <a:lnSpc>
                <a:spcPct val="95000"/>
              </a:lnSpc>
              <a:spcBef>
                <a:spcPts val="1066"/>
              </a:spcBef>
              <a:buSzPct val="90000"/>
              <a:buFont typeface="Century Gothic" pitchFamily="34" charset="0"/>
              <a:buChar char="–"/>
              <a:defRPr sz="1800" kern="1200">
                <a:solidFill>
                  <a:schemeClr val="tx1"/>
                </a:solidFill>
                <a:latin typeface="+mn-lt"/>
                <a:ea typeface="+mn-ea"/>
                <a:cs typeface="+mn-cs"/>
              </a:defRPr>
            </a:lvl7pPr>
            <a:lvl8pPr marL="2011328" indent="-304747" algn="l" defTabSz="1218987" rtl="0" eaLnBrk="1" latinLnBrk="0" hangingPunct="1">
              <a:lnSpc>
                <a:spcPct val="95000"/>
              </a:lnSpc>
              <a:spcBef>
                <a:spcPts val="1066"/>
              </a:spcBef>
              <a:buSzPct val="90000"/>
              <a:buFont typeface="Century Gothic" pitchFamily="34" charset="0"/>
              <a:buChar char="–"/>
              <a:defRPr sz="1800" kern="1200">
                <a:solidFill>
                  <a:schemeClr val="tx1"/>
                </a:solidFill>
                <a:latin typeface="+mn-lt"/>
                <a:ea typeface="+mn-ea"/>
                <a:cs typeface="+mn-cs"/>
              </a:defRPr>
            </a:lvl8pPr>
            <a:lvl9pPr marL="2011328" indent="-304747" algn="l" defTabSz="1218987" rtl="0" eaLnBrk="1" latinLnBrk="0" hangingPunct="1">
              <a:lnSpc>
                <a:spcPct val="95000"/>
              </a:lnSpc>
              <a:spcBef>
                <a:spcPts val="1066"/>
              </a:spcBef>
              <a:buSzPct val="90000"/>
              <a:buFont typeface="Century Gothic" pitchFamily="34" charset="0"/>
              <a:buChar char="–"/>
              <a:defRPr sz="1800" kern="1200">
                <a:solidFill>
                  <a:schemeClr val="tx1"/>
                </a:solidFill>
                <a:latin typeface="+mn-lt"/>
                <a:ea typeface="+mn-ea"/>
                <a:cs typeface="+mn-cs"/>
              </a:defRPr>
            </a:lvl9pPr>
          </a:lstStyle>
          <a:p>
            <a:r>
              <a:rPr lang="en-GB" sz="2800" dirty="0" err="1"/>
              <a:t>Ymddygiadol</a:t>
            </a:r>
            <a:r>
              <a:rPr lang="en-GB" sz="2800" dirty="0"/>
              <a:t> (</a:t>
            </a:r>
            <a:r>
              <a:rPr lang="en-GB" sz="2800" dirty="0" err="1"/>
              <a:t>canolbwyntio</a:t>
            </a:r>
            <a:r>
              <a:rPr lang="en-GB" sz="2800" dirty="0"/>
              <a:t> </a:t>
            </a:r>
            <a:r>
              <a:rPr lang="en-GB" sz="2800" dirty="0" err="1"/>
              <a:t>ar</a:t>
            </a:r>
            <a:r>
              <a:rPr lang="en-GB" sz="2800" dirty="0"/>
              <a:t> '</a:t>
            </a:r>
            <a:r>
              <a:rPr lang="en-GB" sz="2800" dirty="0" err="1"/>
              <a:t>drwsio</a:t>
            </a:r>
            <a:r>
              <a:rPr lang="en-GB" sz="2800" dirty="0"/>
              <a:t>' </a:t>
            </a:r>
            <a:r>
              <a:rPr lang="en-GB" sz="2800" dirty="0" err="1"/>
              <a:t>ymddygiad</a:t>
            </a:r>
            <a:r>
              <a:rPr lang="en-GB" sz="2800" dirty="0"/>
              <a:t>)</a:t>
            </a:r>
          </a:p>
          <a:p>
            <a:r>
              <a:rPr lang="en-GB" sz="2800" dirty="0" err="1"/>
              <a:t>Gwybyddol</a:t>
            </a:r>
            <a:r>
              <a:rPr lang="en-GB" sz="2800" dirty="0"/>
              <a:t> (</a:t>
            </a:r>
            <a:r>
              <a:rPr lang="en-GB" sz="2800" dirty="0" err="1"/>
              <a:t>canolbwyntio</a:t>
            </a:r>
            <a:r>
              <a:rPr lang="en-GB" sz="2800" dirty="0"/>
              <a:t> </a:t>
            </a:r>
            <a:r>
              <a:rPr lang="en-GB" sz="2800" dirty="0" err="1"/>
              <a:t>ar</a:t>
            </a:r>
            <a:r>
              <a:rPr lang="en-GB" sz="2800" dirty="0"/>
              <a:t> </a:t>
            </a:r>
            <a:r>
              <a:rPr lang="en-GB" sz="2800" dirty="0" err="1"/>
              <a:t>feddyliau</a:t>
            </a:r>
            <a:r>
              <a:rPr lang="en-GB" sz="2800" dirty="0"/>
              <a:t>, </a:t>
            </a:r>
            <a:r>
              <a:rPr lang="en-GB" sz="2800" dirty="0" err="1"/>
              <a:t>nid</a:t>
            </a:r>
            <a:r>
              <a:rPr lang="en-GB" sz="2800" dirty="0"/>
              <a:t> </a:t>
            </a:r>
            <a:r>
              <a:rPr lang="en-GB" sz="2800" dirty="0" err="1"/>
              <a:t>ymddygiad</a:t>
            </a:r>
            <a:r>
              <a:rPr lang="en-GB" sz="2800" dirty="0"/>
              <a:t>)</a:t>
            </a:r>
          </a:p>
          <a:p>
            <a:r>
              <a:rPr lang="en-GB" sz="2800" dirty="0" err="1"/>
              <a:t>Dyneiddiol</a:t>
            </a:r>
            <a:r>
              <a:rPr lang="en-GB" sz="2800" dirty="0"/>
              <a:t> (</a:t>
            </a:r>
            <a:r>
              <a:rPr lang="en-GB" sz="2800" dirty="0" err="1"/>
              <a:t>canolbwyntio</a:t>
            </a:r>
            <a:r>
              <a:rPr lang="en-GB" sz="2800" dirty="0"/>
              <a:t> </a:t>
            </a:r>
            <a:r>
              <a:rPr lang="en-GB" sz="2800" dirty="0" err="1"/>
              <a:t>ar</a:t>
            </a:r>
            <a:r>
              <a:rPr lang="en-GB" sz="2800" dirty="0"/>
              <a:t> </a:t>
            </a:r>
            <a:r>
              <a:rPr lang="en-GB" sz="2800" dirty="0" err="1"/>
              <a:t>gael</a:t>
            </a:r>
            <a:r>
              <a:rPr lang="en-GB" sz="2800" dirty="0"/>
              <a:t> </a:t>
            </a:r>
            <a:r>
              <a:rPr lang="en-GB" sz="2800" dirty="0" err="1"/>
              <a:t>gwared</a:t>
            </a:r>
            <a:r>
              <a:rPr lang="en-GB" sz="2800" dirty="0"/>
              <a:t> </a:t>
            </a:r>
            <a:r>
              <a:rPr lang="en-GB" sz="2800" dirty="0" err="1"/>
              <a:t>ar</a:t>
            </a:r>
            <a:r>
              <a:rPr lang="en-GB" sz="2800" dirty="0"/>
              <a:t> </a:t>
            </a:r>
            <a:r>
              <a:rPr lang="en-GB" sz="2800" dirty="0" err="1"/>
              <a:t>ddylanwadau</a:t>
            </a:r>
            <a:r>
              <a:rPr lang="en-GB" sz="2800" dirty="0"/>
              <a:t> </a:t>
            </a:r>
            <a:r>
              <a:rPr lang="en-GB" sz="2800" dirty="0" err="1"/>
              <a:t>negyddol</a:t>
            </a:r>
            <a:r>
              <a:rPr lang="en-GB" sz="2800" dirty="0"/>
              <a:t>)</a:t>
            </a:r>
          </a:p>
          <a:p>
            <a:pPr marL="0" indent="0" fontAlgn="base" hangingPunct="0">
              <a:buNone/>
            </a:pPr>
            <a:endParaRPr lang="en-GB" sz="3200" dirty="0"/>
          </a:p>
          <a:p>
            <a:pPr marL="0" indent="0" fontAlgn="base" hangingPunct="0">
              <a:buNone/>
            </a:pPr>
            <a:endParaRPr lang="en-GB" sz="3200" i="1" dirty="0"/>
          </a:p>
          <a:p>
            <a:pPr marL="0" indent="0" fontAlgn="base" hangingPunct="0">
              <a:buNone/>
            </a:pPr>
            <a:endParaRPr lang="en-GB" sz="3200" i="1" dirty="0"/>
          </a:p>
        </p:txBody>
      </p:sp>
    </p:spTree>
    <p:extLst>
      <p:ext uri="{BB962C8B-B14F-4D97-AF65-F5344CB8AC3E}">
        <p14:creationId xmlns:p14="http://schemas.microsoft.com/office/powerpoint/2010/main" val="340369859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 name="Title 12"/>
          <p:cNvSpPr>
            <a:spLocks noGrp="1"/>
          </p:cNvSpPr>
          <p:nvPr>
            <p:ph type="title"/>
          </p:nvPr>
        </p:nvSpPr>
        <p:spPr>
          <a:xfrm>
            <a:off x="5663952" y="218108"/>
            <a:ext cx="5620850" cy="1397000"/>
          </a:xfrm>
        </p:spPr>
        <p:txBody>
          <a:bodyPr>
            <a:normAutofit/>
          </a:bodyPr>
          <a:lstStyle/>
          <a:p>
            <a:pPr algn="r"/>
            <a:br>
              <a:rPr lang="en-US" sz="2400" i="1" dirty="0"/>
            </a:br>
            <a:r>
              <a:rPr lang="en-US" sz="4000" i="1" dirty="0" err="1">
                <a:solidFill>
                  <a:schemeClr val="accent1"/>
                </a:solidFill>
                <a:latin typeface="+mn-lt"/>
              </a:rPr>
              <a:t>Behaviourism</a:t>
            </a:r>
            <a:r>
              <a:rPr lang="en-US" sz="4000" i="1" dirty="0">
                <a:latin typeface="+mn-lt"/>
              </a:rPr>
              <a:t> </a:t>
            </a:r>
          </a:p>
        </p:txBody>
      </p:sp>
      <p:sp>
        <p:nvSpPr>
          <p:cNvPr id="14" name="Content Placeholder 13"/>
          <p:cNvSpPr>
            <a:spLocks noGrp="1"/>
          </p:cNvSpPr>
          <p:nvPr>
            <p:ph sz="half" idx="1"/>
          </p:nvPr>
        </p:nvSpPr>
        <p:spPr/>
        <p:txBody>
          <a:bodyPr>
            <a:normAutofit fontScale="70000" lnSpcReduction="20000"/>
          </a:bodyPr>
          <a:lstStyle/>
          <a:p>
            <a:pPr marL="0" indent="0" fontAlgn="base" hangingPunct="0">
              <a:buNone/>
            </a:pPr>
            <a:endParaRPr lang="en-GB" sz="3200" dirty="0"/>
          </a:p>
          <a:p>
            <a:pPr lvl="0"/>
            <a:endParaRPr lang="en-GB" dirty="0"/>
          </a:p>
        </p:txBody>
      </p:sp>
      <p:sp>
        <p:nvSpPr>
          <p:cNvPr id="2" name="Content Placeholder 1"/>
          <p:cNvSpPr>
            <a:spLocks noGrp="1"/>
          </p:cNvSpPr>
          <p:nvPr>
            <p:ph sz="half" idx="2"/>
          </p:nvPr>
        </p:nvSpPr>
        <p:spPr>
          <a:xfrm>
            <a:off x="6193877" y="1701800"/>
            <a:ext cx="4977104" cy="4470400"/>
          </a:xfrm>
        </p:spPr>
        <p:txBody>
          <a:bodyPr>
            <a:normAutofit fontScale="70000" lnSpcReduction="20000"/>
          </a:bodyPr>
          <a:lstStyle/>
          <a:p>
            <a:pPr marL="0" indent="0" fontAlgn="base" hangingPunct="0">
              <a:buNone/>
            </a:pPr>
            <a:r>
              <a:rPr lang="en-GB" sz="3600" i="1" dirty="0">
                <a:solidFill>
                  <a:schemeClr val="accent1"/>
                </a:solidFill>
              </a:rPr>
              <a:t>Reinforcements: </a:t>
            </a:r>
          </a:p>
          <a:p>
            <a:pPr fontAlgn="base" hangingPunct="0"/>
            <a:r>
              <a:rPr lang="en-GB" sz="3600" i="1" dirty="0">
                <a:solidFill>
                  <a:schemeClr val="accent1"/>
                </a:solidFill>
              </a:rPr>
              <a:t>Positive – Rewards or praise</a:t>
            </a:r>
          </a:p>
          <a:p>
            <a:pPr fontAlgn="base" hangingPunct="0"/>
            <a:r>
              <a:rPr lang="en-GB" sz="3600" i="1" dirty="0">
                <a:solidFill>
                  <a:schemeClr val="accent1"/>
                </a:solidFill>
              </a:rPr>
              <a:t>Negative – Anything that causes discomfort, distress or irritation which can motivate a person to avoid or escape it.</a:t>
            </a:r>
          </a:p>
          <a:p>
            <a:pPr fontAlgn="base" hangingPunct="0"/>
            <a:r>
              <a:rPr lang="en-GB" sz="3600" i="1" dirty="0">
                <a:solidFill>
                  <a:schemeClr val="accent1"/>
                </a:solidFill>
              </a:rPr>
              <a:t>Punishments – Reprimands or loss of privileges</a:t>
            </a:r>
          </a:p>
          <a:p>
            <a:pPr fontAlgn="base" hangingPunct="0"/>
            <a:r>
              <a:rPr lang="en-GB" sz="3600" i="1" dirty="0">
                <a:solidFill>
                  <a:schemeClr val="accent1"/>
                </a:solidFill>
              </a:rPr>
              <a:t>Shaping behaviour in small steps</a:t>
            </a:r>
          </a:p>
          <a:p>
            <a:pPr fontAlgn="base" hangingPunct="0"/>
            <a:endParaRPr lang="en-GB" sz="3600" i="1" dirty="0">
              <a:solidFill>
                <a:schemeClr val="accent1"/>
              </a:solidFill>
            </a:endParaRPr>
          </a:p>
          <a:p>
            <a:pPr marL="0" indent="0" fontAlgn="base" hangingPunct="0">
              <a:buNone/>
            </a:pPr>
            <a:r>
              <a:rPr lang="en-GB" sz="3600" i="1" dirty="0">
                <a:solidFill>
                  <a:schemeClr val="accent1"/>
                </a:solidFill>
              </a:rPr>
              <a:t>e.g. Skinner - Operant Conditioning (1953)</a:t>
            </a:r>
          </a:p>
          <a:p>
            <a:pPr fontAlgn="base" hangingPunct="0"/>
            <a:endParaRPr lang="en-GB" sz="3200" i="1" dirty="0"/>
          </a:p>
        </p:txBody>
      </p:sp>
      <p:sp>
        <p:nvSpPr>
          <p:cNvPr id="6" name="Title 12"/>
          <p:cNvSpPr txBox="1">
            <a:spLocks/>
          </p:cNvSpPr>
          <p:nvPr/>
        </p:nvSpPr>
        <p:spPr>
          <a:xfrm>
            <a:off x="191344" y="151904"/>
            <a:ext cx="5620850" cy="1397000"/>
          </a:xfrm>
          <a:prstGeom prst="rect">
            <a:avLst/>
          </a:prstGeom>
        </p:spPr>
        <p:txBody>
          <a:bodyPr vert="horz" lIns="121899" tIns="60949" rIns="121899" bIns="60949" rtlCol="0" anchor="b">
            <a:normAutofit/>
          </a:bodyPr>
          <a:lstStyle>
            <a:lvl1pPr algn="l" defTabSz="1218987" rtl="0" eaLnBrk="1" latinLnBrk="0" hangingPunct="1">
              <a:lnSpc>
                <a:spcPct val="85000"/>
              </a:lnSpc>
              <a:spcBef>
                <a:spcPct val="0"/>
              </a:spcBef>
              <a:buNone/>
              <a:tabLst/>
              <a:defRPr sz="4400" kern="1200" cap="none" baseline="0">
                <a:solidFill>
                  <a:schemeClr val="tx1"/>
                </a:solidFill>
                <a:latin typeface="+mj-lt"/>
                <a:ea typeface="+mj-ea"/>
                <a:cs typeface="+mj-cs"/>
              </a:defRPr>
            </a:lvl1pPr>
          </a:lstStyle>
          <a:p>
            <a:br>
              <a:rPr lang="en-US" sz="2400" i="1" dirty="0"/>
            </a:br>
            <a:r>
              <a:rPr lang="en-US" sz="4000" dirty="0" err="1">
                <a:latin typeface="+mn-lt"/>
              </a:rPr>
              <a:t>Ymddygiadol</a:t>
            </a:r>
            <a:endParaRPr lang="en-US" sz="4000" dirty="0">
              <a:latin typeface="+mn-lt"/>
            </a:endParaRPr>
          </a:p>
        </p:txBody>
      </p:sp>
      <p:sp>
        <p:nvSpPr>
          <p:cNvPr id="7" name="Content Placeholder 1"/>
          <p:cNvSpPr txBox="1">
            <a:spLocks/>
          </p:cNvSpPr>
          <p:nvPr/>
        </p:nvSpPr>
        <p:spPr>
          <a:xfrm>
            <a:off x="531918" y="1714485"/>
            <a:ext cx="4977104" cy="4470400"/>
          </a:xfrm>
          <a:prstGeom prst="rect">
            <a:avLst/>
          </a:prstGeom>
        </p:spPr>
        <p:txBody>
          <a:bodyPr vert="horz" lIns="121899" tIns="60949" rIns="121899" bIns="60949" rtlCol="0">
            <a:normAutofit fontScale="85000" lnSpcReduction="20000"/>
          </a:bodyPr>
          <a:lstStyle>
            <a:lvl1pPr marL="304747" indent="-304747" algn="l" defTabSz="1218987" rtl="0" eaLnBrk="1" latinLnBrk="0" hangingPunct="1">
              <a:lnSpc>
                <a:spcPct val="95000"/>
              </a:lnSpc>
              <a:spcBef>
                <a:spcPts val="1866"/>
              </a:spcBef>
              <a:buSzPct val="100000"/>
              <a:buFont typeface="Arial" pitchFamily="34" charset="0"/>
              <a:buChar char="•"/>
              <a:defRPr sz="2400" kern="1200">
                <a:solidFill>
                  <a:schemeClr val="tx1"/>
                </a:solidFill>
                <a:latin typeface="+mn-lt"/>
                <a:ea typeface="+mn-ea"/>
                <a:cs typeface="+mn-cs"/>
              </a:defRPr>
            </a:lvl1pPr>
            <a:lvl2pPr marL="731392" indent="-304747" algn="l" defTabSz="1218987" rtl="0" eaLnBrk="1" latinLnBrk="0" hangingPunct="1">
              <a:lnSpc>
                <a:spcPct val="95000"/>
              </a:lnSpc>
              <a:spcBef>
                <a:spcPts val="1066"/>
              </a:spcBef>
              <a:buSzPct val="100000"/>
              <a:buFont typeface="Century Gothic" pitchFamily="34" charset="0"/>
              <a:buChar char="–"/>
              <a:defRPr sz="2000" kern="1200">
                <a:solidFill>
                  <a:schemeClr val="tx1"/>
                </a:solidFill>
                <a:latin typeface="+mn-lt"/>
                <a:ea typeface="+mn-ea"/>
                <a:cs typeface="+mn-cs"/>
              </a:defRPr>
            </a:lvl2pPr>
            <a:lvl3pPr marL="1158037" indent="-304747" algn="l" defTabSz="1218987" rtl="0" eaLnBrk="1" latinLnBrk="0" hangingPunct="1">
              <a:lnSpc>
                <a:spcPct val="95000"/>
              </a:lnSpc>
              <a:spcBef>
                <a:spcPts val="1066"/>
              </a:spcBef>
              <a:buSzPct val="100000"/>
              <a:buFont typeface="Century Gothic" pitchFamily="34" charset="0"/>
              <a:buChar char="–"/>
              <a:defRPr sz="1800" kern="1200">
                <a:solidFill>
                  <a:schemeClr val="tx1"/>
                </a:solidFill>
                <a:latin typeface="+mn-lt"/>
                <a:ea typeface="+mn-ea"/>
                <a:cs typeface="+mn-cs"/>
              </a:defRPr>
            </a:lvl3pPr>
            <a:lvl4pPr marL="1584683" indent="-304747" algn="l" defTabSz="1218987" rtl="0" eaLnBrk="1" latinLnBrk="0" hangingPunct="1">
              <a:lnSpc>
                <a:spcPct val="95000"/>
              </a:lnSpc>
              <a:spcBef>
                <a:spcPts val="1066"/>
              </a:spcBef>
              <a:buSzPct val="100000"/>
              <a:buFont typeface="Century Gothic" pitchFamily="34" charset="0"/>
              <a:buChar char="–"/>
              <a:defRPr sz="1800" kern="1200">
                <a:solidFill>
                  <a:schemeClr val="tx1"/>
                </a:solidFill>
                <a:latin typeface="+mn-lt"/>
                <a:ea typeface="+mn-ea"/>
                <a:cs typeface="+mn-cs"/>
              </a:defRPr>
            </a:lvl4pPr>
            <a:lvl5pPr marL="2011328" indent="-304747" algn="l" defTabSz="1218987" rtl="0" eaLnBrk="1" latinLnBrk="0" hangingPunct="1">
              <a:lnSpc>
                <a:spcPct val="95000"/>
              </a:lnSpc>
              <a:spcBef>
                <a:spcPts val="1066"/>
              </a:spcBef>
              <a:buSzPct val="100000"/>
              <a:buFont typeface="Century Gothic" pitchFamily="34" charset="0"/>
              <a:buChar char="–"/>
              <a:defRPr sz="1800" kern="1200">
                <a:solidFill>
                  <a:schemeClr val="tx1"/>
                </a:solidFill>
                <a:latin typeface="+mn-lt"/>
                <a:ea typeface="+mn-ea"/>
                <a:cs typeface="+mn-cs"/>
              </a:defRPr>
            </a:lvl5pPr>
            <a:lvl6pPr marL="2011328" indent="-304747" algn="l" defTabSz="1218987" rtl="0" eaLnBrk="1" latinLnBrk="0" hangingPunct="1">
              <a:lnSpc>
                <a:spcPct val="95000"/>
              </a:lnSpc>
              <a:spcBef>
                <a:spcPts val="1066"/>
              </a:spcBef>
              <a:buSzPct val="90000"/>
              <a:buFont typeface="Century Gothic" pitchFamily="34" charset="0"/>
              <a:buChar char="–"/>
              <a:defRPr sz="1800" kern="1200">
                <a:solidFill>
                  <a:schemeClr val="tx1"/>
                </a:solidFill>
                <a:latin typeface="+mn-lt"/>
                <a:ea typeface="+mn-ea"/>
                <a:cs typeface="+mn-cs"/>
              </a:defRPr>
            </a:lvl6pPr>
            <a:lvl7pPr marL="2011328" indent="-304747" algn="l" defTabSz="1218987" rtl="0" eaLnBrk="1" latinLnBrk="0" hangingPunct="1">
              <a:lnSpc>
                <a:spcPct val="95000"/>
              </a:lnSpc>
              <a:spcBef>
                <a:spcPts val="1066"/>
              </a:spcBef>
              <a:buSzPct val="90000"/>
              <a:buFont typeface="Century Gothic" pitchFamily="34" charset="0"/>
              <a:buChar char="–"/>
              <a:defRPr sz="1800" kern="1200">
                <a:solidFill>
                  <a:schemeClr val="tx1"/>
                </a:solidFill>
                <a:latin typeface="+mn-lt"/>
                <a:ea typeface="+mn-ea"/>
                <a:cs typeface="+mn-cs"/>
              </a:defRPr>
            </a:lvl7pPr>
            <a:lvl8pPr marL="2011328" indent="-304747" algn="l" defTabSz="1218987" rtl="0" eaLnBrk="1" latinLnBrk="0" hangingPunct="1">
              <a:lnSpc>
                <a:spcPct val="95000"/>
              </a:lnSpc>
              <a:spcBef>
                <a:spcPts val="1066"/>
              </a:spcBef>
              <a:buSzPct val="90000"/>
              <a:buFont typeface="Century Gothic" pitchFamily="34" charset="0"/>
              <a:buChar char="–"/>
              <a:defRPr sz="1800" kern="1200">
                <a:solidFill>
                  <a:schemeClr val="tx1"/>
                </a:solidFill>
                <a:latin typeface="+mn-lt"/>
                <a:ea typeface="+mn-ea"/>
                <a:cs typeface="+mn-cs"/>
              </a:defRPr>
            </a:lvl8pPr>
            <a:lvl9pPr marL="2011328" indent="-304747" algn="l" defTabSz="1218987" rtl="0" eaLnBrk="1" latinLnBrk="0" hangingPunct="1">
              <a:lnSpc>
                <a:spcPct val="95000"/>
              </a:lnSpc>
              <a:spcBef>
                <a:spcPts val="1066"/>
              </a:spcBef>
              <a:buSzPct val="90000"/>
              <a:buFont typeface="Century Gothic" pitchFamily="34" charset="0"/>
              <a:buChar char="–"/>
              <a:defRPr sz="1800" kern="1200">
                <a:solidFill>
                  <a:schemeClr val="tx1"/>
                </a:solidFill>
                <a:latin typeface="+mn-lt"/>
                <a:ea typeface="+mn-ea"/>
                <a:cs typeface="+mn-cs"/>
              </a:defRPr>
            </a:lvl9pPr>
          </a:lstStyle>
          <a:p>
            <a:pPr marL="0" indent="0" fontAlgn="base" hangingPunct="0">
              <a:buNone/>
            </a:pPr>
            <a:r>
              <a:rPr lang="en-GB" sz="2800" dirty="0" err="1"/>
              <a:t>Atgyfnerthu</a:t>
            </a:r>
            <a:r>
              <a:rPr lang="en-GB" sz="2800" dirty="0"/>
              <a:t>:</a:t>
            </a:r>
          </a:p>
          <a:p>
            <a:pPr fontAlgn="base" hangingPunct="0"/>
            <a:r>
              <a:rPr lang="en-GB" sz="2800" dirty="0"/>
              <a:t> </a:t>
            </a:r>
            <a:r>
              <a:rPr lang="en-GB" sz="2800" dirty="0" err="1"/>
              <a:t>Cadarnhaol</a:t>
            </a:r>
            <a:r>
              <a:rPr lang="en-GB" sz="2800" dirty="0"/>
              <a:t> - </a:t>
            </a:r>
            <a:r>
              <a:rPr lang="en-GB" sz="2800" dirty="0" err="1"/>
              <a:t>Gwobrau</a:t>
            </a:r>
            <a:r>
              <a:rPr lang="en-GB" sz="2800" dirty="0"/>
              <a:t> neu </a:t>
            </a:r>
            <a:r>
              <a:rPr lang="en-GB" sz="2800" dirty="0" err="1"/>
              <a:t>ganmoliaeth</a:t>
            </a:r>
            <a:endParaRPr lang="en-GB" sz="2800" dirty="0"/>
          </a:p>
          <a:p>
            <a:pPr fontAlgn="base" hangingPunct="0"/>
            <a:r>
              <a:rPr lang="en-GB" sz="2800" dirty="0" err="1"/>
              <a:t>Negyddol</a:t>
            </a:r>
            <a:r>
              <a:rPr lang="en-GB" sz="2800" dirty="0"/>
              <a:t> - </a:t>
            </a:r>
            <a:r>
              <a:rPr lang="en-GB" sz="2800" dirty="0" err="1"/>
              <a:t>Unrhyw</a:t>
            </a:r>
            <a:r>
              <a:rPr lang="en-GB" sz="2800" dirty="0"/>
              <a:t> </a:t>
            </a:r>
            <a:r>
              <a:rPr lang="en-GB" sz="2800" dirty="0" err="1"/>
              <a:t>beth</a:t>
            </a:r>
            <a:r>
              <a:rPr lang="en-GB" sz="2800" dirty="0"/>
              <a:t> </a:t>
            </a:r>
            <a:r>
              <a:rPr lang="en-GB" sz="2800" dirty="0" err="1"/>
              <a:t>sy'n</a:t>
            </a:r>
            <a:r>
              <a:rPr lang="en-GB" sz="2800" dirty="0"/>
              <a:t> </a:t>
            </a:r>
            <a:r>
              <a:rPr lang="en-GB" sz="2800" dirty="0" err="1"/>
              <a:t>achosi</a:t>
            </a:r>
            <a:r>
              <a:rPr lang="en-GB" sz="2800" dirty="0"/>
              <a:t> </a:t>
            </a:r>
            <a:r>
              <a:rPr lang="en-GB" sz="2800" dirty="0" err="1"/>
              <a:t>anghysur</a:t>
            </a:r>
            <a:r>
              <a:rPr lang="en-GB" sz="2800" dirty="0"/>
              <a:t>, </a:t>
            </a:r>
            <a:r>
              <a:rPr lang="en-GB" sz="2800" dirty="0" err="1"/>
              <a:t>gofid</a:t>
            </a:r>
            <a:r>
              <a:rPr lang="en-GB" sz="2800" dirty="0"/>
              <a:t> neu lid ac </a:t>
            </a:r>
            <a:r>
              <a:rPr lang="en-GB" sz="2800" dirty="0" err="1"/>
              <a:t>sy'n</a:t>
            </a:r>
            <a:r>
              <a:rPr lang="en-GB" sz="2800" dirty="0"/>
              <a:t> </a:t>
            </a:r>
            <a:r>
              <a:rPr lang="en-GB" sz="2800" dirty="0" err="1"/>
              <a:t>gallu</a:t>
            </a:r>
            <a:r>
              <a:rPr lang="en-GB" sz="2800" dirty="0"/>
              <a:t> </a:t>
            </a:r>
            <a:r>
              <a:rPr lang="en-GB" sz="2800" dirty="0" err="1"/>
              <a:t>cymell</a:t>
            </a:r>
            <a:r>
              <a:rPr lang="en-GB" sz="2800" dirty="0"/>
              <a:t> </a:t>
            </a:r>
            <a:r>
              <a:rPr lang="en-GB" sz="2800" dirty="0" err="1"/>
              <a:t>unigolyn</a:t>
            </a:r>
            <a:r>
              <a:rPr lang="en-GB" sz="2800" dirty="0"/>
              <a:t> </a:t>
            </a:r>
            <a:r>
              <a:rPr lang="en-GB" sz="2800" dirty="0" err="1"/>
              <a:t>i'w</a:t>
            </a:r>
            <a:r>
              <a:rPr lang="en-GB" sz="2800" dirty="0"/>
              <a:t> </a:t>
            </a:r>
            <a:r>
              <a:rPr lang="en-GB" sz="2800" dirty="0" err="1"/>
              <a:t>osgoi</a:t>
            </a:r>
            <a:r>
              <a:rPr lang="en-GB" sz="2800" dirty="0"/>
              <a:t> neu </a:t>
            </a:r>
            <a:r>
              <a:rPr lang="en-GB" sz="2800" dirty="0" err="1"/>
              <a:t>ddianc</a:t>
            </a:r>
            <a:r>
              <a:rPr lang="en-GB" sz="2800" dirty="0"/>
              <a:t> </a:t>
            </a:r>
            <a:r>
              <a:rPr lang="en-GB" sz="2800" dirty="0" err="1"/>
              <a:t>rhagddo</a:t>
            </a:r>
            <a:endParaRPr lang="en-GB" sz="2800" dirty="0"/>
          </a:p>
          <a:p>
            <a:pPr fontAlgn="base" hangingPunct="0"/>
            <a:r>
              <a:rPr lang="en-GB" sz="2800" dirty="0" err="1"/>
              <a:t>Cosb</a:t>
            </a:r>
            <a:r>
              <a:rPr lang="en-GB" sz="2800" dirty="0"/>
              <a:t> – </a:t>
            </a:r>
            <a:r>
              <a:rPr lang="en-GB" sz="2800" dirty="0" err="1"/>
              <a:t>Ceiryddon</a:t>
            </a:r>
            <a:r>
              <a:rPr lang="en-GB" sz="2800" dirty="0"/>
              <a:t> neu colli </a:t>
            </a:r>
            <a:r>
              <a:rPr lang="en-GB" sz="2800" dirty="0" err="1"/>
              <a:t>breintiau</a:t>
            </a:r>
            <a:endParaRPr lang="en-GB" sz="2800" dirty="0"/>
          </a:p>
          <a:p>
            <a:pPr marL="0" indent="0" fontAlgn="base" hangingPunct="0">
              <a:buNone/>
            </a:pPr>
            <a:r>
              <a:rPr lang="en-GB" sz="2800" dirty="0"/>
              <a:t>e.g. Skinner - </a:t>
            </a:r>
            <a:r>
              <a:rPr lang="en-GB" sz="2800" dirty="0" err="1"/>
              <a:t>Cyflyru</a:t>
            </a:r>
            <a:r>
              <a:rPr lang="en-GB" sz="2800" dirty="0"/>
              <a:t> </a:t>
            </a:r>
            <a:r>
              <a:rPr lang="en-GB" sz="2800" dirty="0" err="1"/>
              <a:t>Gweithredol</a:t>
            </a:r>
            <a:r>
              <a:rPr lang="en-GB" sz="2800" dirty="0"/>
              <a:t>  (1953)</a:t>
            </a:r>
          </a:p>
          <a:p>
            <a:pPr fontAlgn="base" hangingPunct="0"/>
            <a:endParaRPr lang="en-GB" sz="3200" i="1" dirty="0"/>
          </a:p>
        </p:txBody>
      </p:sp>
    </p:spTree>
    <p:extLst>
      <p:ext uri="{BB962C8B-B14F-4D97-AF65-F5344CB8AC3E}">
        <p14:creationId xmlns:p14="http://schemas.microsoft.com/office/powerpoint/2010/main" val="406949103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 name="Title 12"/>
          <p:cNvSpPr>
            <a:spLocks noGrp="1"/>
          </p:cNvSpPr>
          <p:nvPr>
            <p:ph type="title"/>
          </p:nvPr>
        </p:nvSpPr>
        <p:spPr>
          <a:xfrm>
            <a:off x="-6714" y="-77812"/>
            <a:ext cx="12188825" cy="1397000"/>
          </a:xfrm>
        </p:spPr>
        <p:txBody>
          <a:bodyPr>
            <a:normAutofit/>
          </a:bodyPr>
          <a:lstStyle/>
          <a:p>
            <a:r>
              <a:rPr lang="en-US" sz="4000" dirty="0" err="1">
                <a:latin typeface="+mn-lt"/>
              </a:rPr>
              <a:t>Damcaniaeth</a:t>
            </a:r>
            <a:r>
              <a:rPr lang="en-US" sz="4000" dirty="0">
                <a:latin typeface="+mn-lt"/>
              </a:rPr>
              <a:t> </a:t>
            </a:r>
            <a:r>
              <a:rPr lang="en-US" sz="4000" dirty="0" err="1">
                <a:latin typeface="+mn-lt"/>
              </a:rPr>
              <a:t>Cognyddol</a:t>
            </a:r>
            <a:r>
              <a:rPr lang="en-US" sz="4000" dirty="0">
                <a:latin typeface="+mn-lt"/>
              </a:rPr>
              <a:t>         </a:t>
            </a:r>
            <a:r>
              <a:rPr lang="en-US" sz="4000" i="1" dirty="0">
                <a:solidFill>
                  <a:schemeClr val="accent1"/>
                </a:solidFill>
                <a:latin typeface="+mn-lt"/>
              </a:rPr>
              <a:t>Cognitive Theory</a:t>
            </a:r>
          </a:p>
        </p:txBody>
      </p:sp>
      <p:sp>
        <p:nvSpPr>
          <p:cNvPr id="14" name="Content Placeholder 13"/>
          <p:cNvSpPr>
            <a:spLocks noGrp="1"/>
          </p:cNvSpPr>
          <p:nvPr>
            <p:ph sz="half" idx="1"/>
          </p:nvPr>
        </p:nvSpPr>
        <p:spPr>
          <a:xfrm>
            <a:off x="839571" y="1484785"/>
            <a:ext cx="5154857" cy="4150703"/>
          </a:xfrm>
        </p:spPr>
        <p:txBody>
          <a:bodyPr>
            <a:normAutofit fontScale="92500" lnSpcReduction="20000"/>
          </a:bodyPr>
          <a:lstStyle/>
          <a:p>
            <a:pPr lvl="0"/>
            <a:r>
              <a:rPr lang="en-GB" dirty="0" err="1"/>
              <a:t>Disgwyliadau</a:t>
            </a:r>
            <a:r>
              <a:rPr lang="en-GB" dirty="0"/>
              <a:t> </a:t>
            </a:r>
            <a:r>
              <a:rPr lang="en-GB" dirty="0" err="1"/>
              <a:t>sy'n</a:t>
            </a:r>
            <a:r>
              <a:rPr lang="en-GB" dirty="0"/>
              <a:t> </a:t>
            </a:r>
            <a:r>
              <a:rPr lang="en-GB" dirty="0" err="1"/>
              <a:t>briodol</a:t>
            </a:r>
            <a:r>
              <a:rPr lang="en-GB" dirty="0"/>
              <a:t> </a:t>
            </a:r>
            <a:r>
              <a:rPr lang="en-GB" dirty="0" err="1"/>
              <a:t>i'r</a:t>
            </a:r>
            <a:r>
              <a:rPr lang="en-GB" dirty="0"/>
              <a:t> </a:t>
            </a:r>
            <a:r>
              <a:rPr lang="en-GB" dirty="0" err="1"/>
              <a:t>llwyfan</a:t>
            </a:r>
            <a:endParaRPr lang="en-GB" dirty="0"/>
          </a:p>
          <a:p>
            <a:pPr lvl="0"/>
            <a:r>
              <a:rPr lang="en-GB" dirty="0" err="1"/>
              <a:t>Gwahaniaethu</a:t>
            </a:r>
            <a:r>
              <a:rPr lang="en-GB" dirty="0"/>
              <a:t> </a:t>
            </a:r>
            <a:r>
              <a:rPr lang="en-GB" dirty="0" err="1"/>
              <a:t>tasgau</a:t>
            </a:r>
            <a:endParaRPr lang="en-GB" dirty="0"/>
          </a:p>
          <a:p>
            <a:pPr lvl="0"/>
            <a:r>
              <a:rPr lang="en-GB" dirty="0" err="1"/>
              <a:t>Strategaethau</a:t>
            </a:r>
            <a:r>
              <a:rPr lang="en-GB" dirty="0"/>
              <a:t> </a:t>
            </a:r>
            <a:r>
              <a:rPr lang="en-GB" dirty="0" err="1"/>
              <a:t>dysgu</a:t>
            </a:r>
            <a:r>
              <a:rPr lang="en-GB" dirty="0"/>
              <a:t> </a:t>
            </a:r>
            <a:r>
              <a:rPr lang="en-GB" dirty="0" err="1"/>
              <a:t>gweithredol</a:t>
            </a:r>
            <a:r>
              <a:rPr lang="en-GB" dirty="0"/>
              <a:t>/</a:t>
            </a:r>
            <a:r>
              <a:rPr lang="en-GB" dirty="0" err="1"/>
              <a:t>ymarferol</a:t>
            </a:r>
            <a:endParaRPr lang="en-GB" dirty="0"/>
          </a:p>
          <a:p>
            <a:pPr lvl="0"/>
            <a:r>
              <a:rPr lang="en-GB" dirty="0" err="1"/>
              <a:t>Cynnwys</a:t>
            </a:r>
            <a:r>
              <a:rPr lang="en-GB" dirty="0"/>
              <a:t> </a:t>
            </a:r>
            <a:r>
              <a:rPr lang="en-GB" dirty="0" err="1"/>
              <a:t>dysgwyr</a:t>
            </a:r>
            <a:r>
              <a:rPr lang="en-GB" dirty="0"/>
              <a:t> </a:t>
            </a:r>
            <a:r>
              <a:rPr lang="en-GB" dirty="0" err="1"/>
              <a:t>mewn</a:t>
            </a:r>
            <a:r>
              <a:rPr lang="en-GB" dirty="0"/>
              <a:t> </a:t>
            </a:r>
            <a:r>
              <a:rPr lang="en-GB" dirty="0" err="1"/>
              <a:t>llunio</a:t>
            </a:r>
            <a:r>
              <a:rPr lang="en-GB" dirty="0"/>
              <a:t> </a:t>
            </a:r>
            <a:r>
              <a:rPr lang="en-GB" dirty="0" err="1"/>
              <a:t>rheolau</a:t>
            </a:r>
            <a:endParaRPr lang="en-GB" dirty="0"/>
          </a:p>
          <a:p>
            <a:pPr lvl="0"/>
            <a:r>
              <a:rPr lang="en-GB" dirty="0" err="1"/>
              <a:t>Hyrwyddo</a:t>
            </a:r>
            <a:r>
              <a:rPr lang="en-GB" dirty="0"/>
              <a:t> </a:t>
            </a:r>
            <a:r>
              <a:rPr lang="en-GB" dirty="0" err="1"/>
              <a:t>rhyngweithio</a:t>
            </a:r>
            <a:r>
              <a:rPr lang="en-GB" dirty="0"/>
              <a:t> </a:t>
            </a:r>
            <a:r>
              <a:rPr lang="en-GB" dirty="0" err="1"/>
              <a:t>cymdeithasol</a:t>
            </a:r>
            <a:endParaRPr lang="en-GB" dirty="0"/>
          </a:p>
          <a:p>
            <a:r>
              <a:rPr lang="en-GB" dirty="0" err="1"/>
              <a:t>e.e.</a:t>
            </a:r>
            <a:r>
              <a:rPr lang="en-GB" dirty="0"/>
              <a:t> </a:t>
            </a:r>
            <a:r>
              <a:rPr lang="en-GB" dirty="0" err="1"/>
              <a:t>Theori</a:t>
            </a:r>
            <a:r>
              <a:rPr lang="en-GB" dirty="0"/>
              <a:t> </a:t>
            </a:r>
            <a:r>
              <a:rPr lang="en-GB" dirty="0" err="1"/>
              <a:t>Datblygiad</a:t>
            </a:r>
            <a:r>
              <a:rPr lang="en-GB" dirty="0"/>
              <a:t> </a:t>
            </a:r>
            <a:r>
              <a:rPr lang="en-GB" dirty="0" err="1"/>
              <a:t>Gwybyddol</a:t>
            </a:r>
            <a:r>
              <a:rPr lang="en-GB" dirty="0"/>
              <a:t> (Piaget, 1936)</a:t>
            </a:r>
          </a:p>
          <a:p>
            <a:pPr marL="0" indent="0" fontAlgn="base" hangingPunct="0">
              <a:buNone/>
            </a:pPr>
            <a:endParaRPr lang="en-GB" sz="3200" dirty="0"/>
          </a:p>
          <a:p>
            <a:pPr lvl="0"/>
            <a:endParaRPr lang="en-GB" dirty="0"/>
          </a:p>
        </p:txBody>
      </p:sp>
      <p:sp>
        <p:nvSpPr>
          <p:cNvPr id="2" name="Content Placeholder 1"/>
          <p:cNvSpPr>
            <a:spLocks noGrp="1"/>
          </p:cNvSpPr>
          <p:nvPr>
            <p:ph sz="half" idx="2"/>
          </p:nvPr>
        </p:nvSpPr>
        <p:spPr>
          <a:xfrm>
            <a:off x="6168008" y="1484784"/>
            <a:ext cx="4977104" cy="4471362"/>
          </a:xfrm>
        </p:spPr>
        <p:txBody>
          <a:bodyPr>
            <a:noAutofit/>
          </a:bodyPr>
          <a:lstStyle/>
          <a:p>
            <a:pPr fontAlgn="base" hangingPunct="0"/>
            <a:r>
              <a:rPr lang="en-GB" sz="2400" i="1" dirty="0">
                <a:solidFill>
                  <a:schemeClr val="accent1">
                    <a:lumMod val="75000"/>
                  </a:schemeClr>
                </a:solidFill>
              </a:rPr>
              <a:t>Stage-appropriate expectations</a:t>
            </a:r>
          </a:p>
          <a:p>
            <a:pPr fontAlgn="base" hangingPunct="0"/>
            <a:r>
              <a:rPr lang="en-GB" sz="2400" i="1" dirty="0">
                <a:solidFill>
                  <a:schemeClr val="accent1">
                    <a:lumMod val="75000"/>
                  </a:schemeClr>
                </a:solidFill>
              </a:rPr>
              <a:t>Differentiating tasks</a:t>
            </a:r>
          </a:p>
          <a:p>
            <a:pPr fontAlgn="base" hangingPunct="0"/>
            <a:r>
              <a:rPr lang="en-GB" sz="2400" i="1" dirty="0">
                <a:solidFill>
                  <a:schemeClr val="accent1">
                    <a:lumMod val="75000"/>
                  </a:schemeClr>
                </a:solidFill>
              </a:rPr>
              <a:t>Active/ hands-on learning strategies</a:t>
            </a:r>
          </a:p>
          <a:p>
            <a:pPr fontAlgn="base" hangingPunct="0"/>
            <a:r>
              <a:rPr lang="en-GB" sz="2400" i="1" dirty="0">
                <a:solidFill>
                  <a:schemeClr val="accent1">
                    <a:lumMod val="75000"/>
                  </a:schemeClr>
                </a:solidFill>
              </a:rPr>
              <a:t>Involving learners in rule-making</a:t>
            </a:r>
          </a:p>
          <a:p>
            <a:pPr fontAlgn="base" hangingPunct="0"/>
            <a:r>
              <a:rPr lang="en-GB" sz="2400" i="1" dirty="0">
                <a:solidFill>
                  <a:schemeClr val="accent1">
                    <a:lumMod val="75000"/>
                  </a:schemeClr>
                </a:solidFill>
              </a:rPr>
              <a:t>Promoting social interaction</a:t>
            </a:r>
          </a:p>
          <a:p>
            <a:pPr fontAlgn="base" hangingPunct="0"/>
            <a:endParaRPr lang="en-GB" sz="2400" i="1" dirty="0">
              <a:solidFill>
                <a:schemeClr val="accent1">
                  <a:lumMod val="75000"/>
                </a:schemeClr>
              </a:solidFill>
            </a:endParaRPr>
          </a:p>
          <a:p>
            <a:pPr marL="0" indent="0" fontAlgn="base" hangingPunct="0">
              <a:buNone/>
            </a:pPr>
            <a:r>
              <a:rPr lang="en-GB" sz="2400" i="1" dirty="0">
                <a:solidFill>
                  <a:schemeClr val="accent1">
                    <a:lumMod val="75000"/>
                  </a:schemeClr>
                </a:solidFill>
              </a:rPr>
              <a:t>e.g. Cognitive Development Theory (Piaget, 1936)</a:t>
            </a:r>
          </a:p>
          <a:p>
            <a:pPr marL="0" indent="0" fontAlgn="base" hangingPunct="0">
              <a:buNone/>
            </a:pPr>
            <a:r>
              <a:rPr lang="en-GB" sz="2000" dirty="0"/>
              <a:t>    </a:t>
            </a:r>
          </a:p>
        </p:txBody>
      </p:sp>
      <p:sp>
        <p:nvSpPr>
          <p:cNvPr id="6" name="Content Placeholder 1"/>
          <p:cNvSpPr txBox="1">
            <a:spLocks/>
          </p:cNvSpPr>
          <p:nvPr/>
        </p:nvSpPr>
        <p:spPr>
          <a:xfrm>
            <a:off x="531576" y="1988840"/>
            <a:ext cx="5204384" cy="3966344"/>
          </a:xfrm>
          <a:prstGeom prst="rect">
            <a:avLst/>
          </a:prstGeom>
        </p:spPr>
        <p:txBody>
          <a:bodyPr vert="horz" lIns="121899" tIns="60949" rIns="121899" bIns="60949" rtlCol="0">
            <a:noAutofit/>
          </a:bodyPr>
          <a:lstStyle>
            <a:lvl1pPr marL="304747" indent="-304747" algn="l" defTabSz="1218987" rtl="0" eaLnBrk="1" latinLnBrk="0" hangingPunct="1">
              <a:lnSpc>
                <a:spcPct val="95000"/>
              </a:lnSpc>
              <a:spcBef>
                <a:spcPts val="1866"/>
              </a:spcBef>
              <a:buSzPct val="100000"/>
              <a:buFont typeface="Arial" pitchFamily="34" charset="0"/>
              <a:buChar char="•"/>
              <a:defRPr sz="2400" kern="1200">
                <a:solidFill>
                  <a:schemeClr val="tx1"/>
                </a:solidFill>
                <a:latin typeface="+mn-lt"/>
                <a:ea typeface="+mn-ea"/>
                <a:cs typeface="+mn-cs"/>
              </a:defRPr>
            </a:lvl1pPr>
            <a:lvl2pPr marL="731392" indent="-304747" algn="l" defTabSz="1218987" rtl="0" eaLnBrk="1" latinLnBrk="0" hangingPunct="1">
              <a:lnSpc>
                <a:spcPct val="95000"/>
              </a:lnSpc>
              <a:spcBef>
                <a:spcPts val="1066"/>
              </a:spcBef>
              <a:buSzPct val="100000"/>
              <a:buFont typeface="Century Gothic" pitchFamily="34" charset="0"/>
              <a:buChar char="–"/>
              <a:defRPr sz="2000" kern="1200">
                <a:solidFill>
                  <a:schemeClr val="tx1"/>
                </a:solidFill>
                <a:latin typeface="+mn-lt"/>
                <a:ea typeface="+mn-ea"/>
                <a:cs typeface="+mn-cs"/>
              </a:defRPr>
            </a:lvl2pPr>
            <a:lvl3pPr marL="1158037" indent="-304747" algn="l" defTabSz="1218987" rtl="0" eaLnBrk="1" latinLnBrk="0" hangingPunct="1">
              <a:lnSpc>
                <a:spcPct val="95000"/>
              </a:lnSpc>
              <a:spcBef>
                <a:spcPts val="1066"/>
              </a:spcBef>
              <a:buSzPct val="100000"/>
              <a:buFont typeface="Century Gothic" pitchFamily="34" charset="0"/>
              <a:buChar char="–"/>
              <a:defRPr sz="1800" kern="1200">
                <a:solidFill>
                  <a:schemeClr val="tx1"/>
                </a:solidFill>
                <a:latin typeface="+mn-lt"/>
                <a:ea typeface="+mn-ea"/>
                <a:cs typeface="+mn-cs"/>
              </a:defRPr>
            </a:lvl3pPr>
            <a:lvl4pPr marL="1584683" indent="-304747" algn="l" defTabSz="1218987" rtl="0" eaLnBrk="1" latinLnBrk="0" hangingPunct="1">
              <a:lnSpc>
                <a:spcPct val="95000"/>
              </a:lnSpc>
              <a:spcBef>
                <a:spcPts val="1066"/>
              </a:spcBef>
              <a:buSzPct val="100000"/>
              <a:buFont typeface="Century Gothic" pitchFamily="34" charset="0"/>
              <a:buChar char="–"/>
              <a:defRPr sz="1800" kern="1200">
                <a:solidFill>
                  <a:schemeClr val="tx1"/>
                </a:solidFill>
                <a:latin typeface="+mn-lt"/>
                <a:ea typeface="+mn-ea"/>
                <a:cs typeface="+mn-cs"/>
              </a:defRPr>
            </a:lvl4pPr>
            <a:lvl5pPr marL="2011328" indent="-304747" algn="l" defTabSz="1218987" rtl="0" eaLnBrk="1" latinLnBrk="0" hangingPunct="1">
              <a:lnSpc>
                <a:spcPct val="95000"/>
              </a:lnSpc>
              <a:spcBef>
                <a:spcPts val="1066"/>
              </a:spcBef>
              <a:buSzPct val="100000"/>
              <a:buFont typeface="Century Gothic" pitchFamily="34" charset="0"/>
              <a:buChar char="–"/>
              <a:defRPr sz="1800" kern="1200">
                <a:solidFill>
                  <a:schemeClr val="tx1"/>
                </a:solidFill>
                <a:latin typeface="+mn-lt"/>
                <a:ea typeface="+mn-ea"/>
                <a:cs typeface="+mn-cs"/>
              </a:defRPr>
            </a:lvl5pPr>
            <a:lvl6pPr marL="2011328" indent="-304747" algn="l" defTabSz="1218987" rtl="0" eaLnBrk="1" latinLnBrk="0" hangingPunct="1">
              <a:lnSpc>
                <a:spcPct val="95000"/>
              </a:lnSpc>
              <a:spcBef>
                <a:spcPts val="1066"/>
              </a:spcBef>
              <a:buSzPct val="90000"/>
              <a:buFont typeface="Century Gothic" pitchFamily="34" charset="0"/>
              <a:buChar char="–"/>
              <a:defRPr sz="1800" kern="1200">
                <a:solidFill>
                  <a:schemeClr val="tx1"/>
                </a:solidFill>
                <a:latin typeface="+mn-lt"/>
                <a:ea typeface="+mn-ea"/>
                <a:cs typeface="+mn-cs"/>
              </a:defRPr>
            </a:lvl6pPr>
            <a:lvl7pPr marL="2011328" indent="-304747" algn="l" defTabSz="1218987" rtl="0" eaLnBrk="1" latinLnBrk="0" hangingPunct="1">
              <a:lnSpc>
                <a:spcPct val="95000"/>
              </a:lnSpc>
              <a:spcBef>
                <a:spcPts val="1066"/>
              </a:spcBef>
              <a:buSzPct val="90000"/>
              <a:buFont typeface="Century Gothic" pitchFamily="34" charset="0"/>
              <a:buChar char="–"/>
              <a:defRPr sz="1800" kern="1200">
                <a:solidFill>
                  <a:schemeClr val="tx1"/>
                </a:solidFill>
                <a:latin typeface="+mn-lt"/>
                <a:ea typeface="+mn-ea"/>
                <a:cs typeface="+mn-cs"/>
              </a:defRPr>
            </a:lvl7pPr>
            <a:lvl8pPr marL="2011328" indent="-304747" algn="l" defTabSz="1218987" rtl="0" eaLnBrk="1" latinLnBrk="0" hangingPunct="1">
              <a:lnSpc>
                <a:spcPct val="95000"/>
              </a:lnSpc>
              <a:spcBef>
                <a:spcPts val="1066"/>
              </a:spcBef>
              <a:buSzPct val="90000"/>
              <a:buFont typeface="Century Gothic" pitchFamily="34" charset="0"/>
              <a:buChar char="–"/>
              <a:defRPr sz="1800" kern="1200">
                <a:solidFill>
                  <a:schemeClr val="tx1"/>
                </a:solidFill>
                <a:latin typeface="+mn-lt"/>
                <a:ea typeface="+mn-ea"/>
                <a:cs typeface="+mn-cs"/>
              </a:defRPr>
            </a:lvl8pPr>
            <a:lvl9pPr marL="2011328" indent="-304747" algn="l" defTabSz="1218987" rtl="0" eaLnBrk="1" latinLnBrk="0" hangingPunct="1">
              <a:lnSpc>
                <a:spcPct val="95000"/>
              </a:lnSpc>
              <a:spcBef>
                <a:spcPts val="1066"/>
              </a:spcBef>
              <a:buSzPct val="90000"/>
              <a:buFont typeface="Century Gothic" pitchFamily="34" charset="0"/>
              <a:buChar char="–"/>
              <a:defRPr sz="1800" kern="1200">
                <a:solidFill>
                  <a:schemeClr val="tx1"/>
                </a:solidFill>
                <a:latin typeface="+mn-lt"/>
                <a:ea typeface="+mn-ea"/>
                <a:cs typeface="+mn-cs"/>
              </a:defRPr>
            </a:lvl9pPr>
          </a:lstStyle>
          <a:p>
            <a:pPr marL="0" indent="0" fontAlgn="base" hangingPunct="0">
              <a:buNone/>
            </a:pPr>
            <a:endParaRPr lang="en-GB" sz="2000" i="1" dirty="0"/>
          </a:p>
        </p:txBody>
      </p:sp>
    </p:spTree>
    <p:extLst>
      <p:ext uri="{BB962C8B-B14F-4D97-AF65-F5344CB8AC3E}">
        <p14:creationId xmlns:p14="http://schemas.microsoft.com/office/powerpoint/2010/main" val="67588338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 name="Title 12"/>
          <p:cNvSpPr>
            <a:spLocks noGrp="1"/>
          </p:cNvSpPr>
          <p:nvPr>
            <p:ph type="title"/>
          </p:nvPr>
        </p:nvSpPr>
        <p:spPr>
          <a:xfrm>
            <a:off x="119336" y="218108"/>
            <a:ext cx="12071077" cy="1397000"/>
          </a:xfrm>
        </p:spPr>
        <p:txBody>
          <a:bodyPr>
            <a:normAutofit/>
          </a:bodyPr>
          <a:lstStyle/>
          <a:p>
            <a:r>
              <a:rPr lang="en-US" sz="4000" dirty="0" err="1">
                <a:latin typeface="+mn-lt"/>
              </a:rPr>
              <a:t>Damcaniaeth</a:t>
            </a:r>
            <a:r>
              <a:rPr lang="en-US" sz="4000" dirty="0">
                <a:latin typeface="+mn-lt"/>
              </a:rPr>
              <a:t> </a:t>
            </a:r>
            <a:r>
              <a:rPr lang="en-US" sz="4000" dirty="0" err="1">
                <a:latin typeface="+mn-lt"/>
              </a:rPr>
              <a:t>Dynol</a:t>
            </a:r>
            <a:r>
              <a:rPr lang="en-US" sz="4000" dirty="0">
                <a:latin typeface="+mn-lt"/>
              </a:rPr>
              <a:t>                   </a:t>
            </a:r>
            <a:r>
              <a:rPr lang="en-US" sz="4000" i="1" dirty="0">
                <a:solidFill>
                  <a:schemeClr val="accent1"/>
                </a:solidFill>
                <a:latin typeface="+mn-lt"/>
              </a:rPr>
              <a:t>Humanist Theory</a:t>
            </a:r>
          </a:p>
        </p:txBody>
      </p:sp>
      <p:sp>
        <p:nvSpPr>
          <p:cNvPr id="14" name="Content Placeholder 13"/>
          <p:cNvSpPr>
            <a:spLocks noGrp="1"/>
          </p:cNvSpPr>
          <p:nvPr>
            <p:ph sz="half" idx="1"/>
          </p:nvPr>
        </p:nvSpPr>
        <p:spPr/>
        <p:txBody>
          <a:bodyPr>
            <a:normAutofit fontScale="85000" lnSpcReduction="20000"/>
          </a:bodyPr>
          <a:lstStyle/>
          <a:p>
            <a:r>
              <a:rPr lang="en-GB" dirty="0"/>
              <a:t>Yn </a:t>
            </a:r>
            <a:r>
              <a:rPr lang="en-GB" dirty="0" err="1"/>
              <a:t>canolbwyntio</a:t>
            </a:r>
            <a:r>
              <a:rPr lang="en-GB" dirty="0"/>
              <a:t> </a:t>
            </a:r>
            <a:r>
              <a:rPr lang="en-GB" dirty="0" err="1"/>
              <a:t>ar</a:t>
            </a:r>
            <a:r>
              <a:rPr lang="en-GB" dirty="0"/>
              <a:t> y person</a:t>
            </a:r>
          </a:p>
          <a:p>
            <a:pPr lvl="0"/>
            <a:r>
              <a:rPr lang="en-GB" dirty="0" err="1"/>
              <a:t>Datblygu</a:t>
            </a:r>
            <a:r>
              <a:rPr lang="en-GB" dirty="0"/>
              <a:t> </a:t>
            </a:r>
            <a:r>
              <a:rPr lang="en-GB" dirty="0" err="1"/>
              <a:t>perthnasoedd</a:t>
            </a:r>
            <a:r>
              <a:rPr lang="en-GB" dirty="0"/>
              <a:t> </a:t>
            </a:r>
            <a:r>
              <a:rPr lang="en-GB" dirty="0" err="1"/>
              <a:t>cadarnhaol</a:t>
            </a:r>
            <a:endParaRPr lang="en-GB" dirty="0"/>
          </a:p>
          <a:p>
            <a:pPr lvl="0"/>
            <a:r>
              <a:rPr lang="en-GB" dirty="0"/>
              <a:t>Codi </a:t>
            </a:r>
            <a:r>
              <a:rPr lang="en-GB" dirty="0" err="1"/>
              <a:t>hunan-barch</a:t>
            </a:r>
            <a:endParaRPr lang="en-GB" dirty="0"/>
          </a:p>
          <a:p>
            <a:pPr lvl="0"/>
            <a:r>
              <a:rPr lang="en-GB" dirty="0" err="1"/>
              <a:t>Diwallu</a:t>
            </a:r>
            <a:r>
              <a:rPr lang="en-GB" dirty="0"/>
              <a:t> </a:t>
            </a:r>
            <a:r>
              <a:rPr lang="en-GB" dirty="0" err="1"/>
              <a:t>anghenion</a:t>
            </a:r>
            <a:r>
              <a:rPr lang="en-GB" dirty="0"/>
              <a:t> </a:t>
            </a:r>
            <a:r>
              <a:rPr lang="en-GB" dirty="0" err="1"/>
              <a:t>emosiynol</a:t>
            </a:r>
            <a:r>
              <a:rPr lang="en-GB" dirty="0"/>
              <a:t> </a:t>
            </a:r>
            <a:r>
              <a:rPr lang="en-GB" dirty="0" err="1"/>
              <a:t>dysgwyr</a:t>
            </a:r>
            <a:endParaRPr lang="en-GB" dirty="0"/>
          </a:p>
          <a:p>
            <a:pPr lvl="0"/>
            <a:r>
              <a:rPr lang="en-GB" dirty="0" err="1"/>
              <a:t>Amgylchedd</a:t>
            </a:r>
            <a:r>
              <a:rPr lang="en-GB" dirty="0"/>
              <a:t> </a:t>
            </a:r>
            <a:r>
              <a:rPr lang="en-GB" dirty="0" err="1"/>
              <a:t>diogel</a:t>
            </a:r>
            <a:r>
              <a:rPr lang="en-GB" dirty="0"/>
              <a:t>, </a:t>
            </a:r>
            <a:r>
              <a:rPr lang="en-GB" dirty="0" err="1"/>
              <a:t>cefnogol</a:t>
            </a:r>
            <a:r>
              <a:rPr lang="en-GB" dirty="0"/>
              <a:t> (Maslow, 1943)</a:t>
            </a:r>
          </a:p>
          <a:p>
            <a:pPr lvl="0"/>
            <a:r>
              <a:rPr lang="en-GB" dirty="0" err="1"/>
              <a:t>Empathi</a:t>
            </a:r>
            <a:r>
              <a:rPr lang="en-GB" dirty="0"/>
              <a:t>, </a:t>
            </a:r>
            <a:r>
              <a:rPr lang="en-GB" dirty="0" err="1"/>
              <a:t>ymddiriedaeth</a:t>
            </a:r>
            <a:r>
              <a:rPr lang="en-GB" dirty="0"/>
              <a:t> a </a:t>
            </a:r>
            <a:r>
              <a:rPr lang="en-GB" dirty="0" err="1"/>
              <a:t>pharch</a:t>
            </a:r>
            <a:r>
              <a:rPr lang="en-GB" dirty="0"/>
              <a:t> (Rogers, 1969)</a:t>
            </a:r>
          </a:p>
          <a:p>
            <a:pPr marL="0" indent="0">
              <a:buNone/>
            </a:pPr>
            <a:r>
              <a:rPr lang="en-GB" dirty="0" err="1"/>
              <a:t>e.e.</a:t>
            </a:r>
            <a:r>
              <a:rPr lang="en-GB" dirty="0"/>
              <a:t> Maslow (1943)</a:t>
            </a:r>
          </a:p>
          <a:p>
            <a:pPr marL="0" indent="0">
              <a:buNone/>
            </a:pPr>
            <a:r>
              <a:rPr lang="en-GB" dirty="0"/>
              <a:t>        Carl Rogers (1969)</a:t>
            </a:r>
          </a:p>
          <a:p>
            <a:pPr marL="0" indent="0">
              <a:buNone/>
            </a:pPr>
            <a:endParaRPr lang="en-GB" dirty="0"/>
          </a:p>
        </p:txBody>
      </p:sp>
      <p:sp>
        <p:nvSpPr>
          <p:cNvPr id="2" name="Content Placeholder 1"/>
          <p:cNvSpPr>
            <a:spLocks noGrp="1"/>
          </p:cNvSpPr>
          <p:nvPr>
            <p:ph sz="half" idx="2"/>
          </p:nvPr>
        </p:nvSpPr>
        <p:spPr>
          <a:xfrm>
            <a:off x="6193877" y="1701800"/>
            <a:ext cx="4977104" cy="4470400"/>
          </a:xfrm>
        </p:spPr>
        <p:txBody>
          <a:bodyPr>
            <a:normAutofit fontScale="85000" lnSpcReduction="20000"/>
          </a:bodyPr>
          <a:lstStyle/>
          <a:p>
            <a:pPr fontAlgn="base" hangingPunct="0"/>
            <a:r>
              <a:rPr lang="en-GB" sz="3200" i="1" dirty="0">
                <a:solidFill>
                  <a:schemeClr val="accent1"/>
                </a:solidFill>
              </a:rPr>
              <a:t>Person-centred</a:t>
            </a:r>
          </a:p>
          <a:p>
            <a:pPr fontAlgn="base" hangingPunct="0"/>
            <a:r>
              <a:rPr lang="en-GB" sz="3200" i="1" dirty="0">
                <a:solidFill>
                  <a:schemeClr val="accent1"/>
                </a:solidFill>
              </a:rPr>
              <a:t>Developing positive relationships</a:t>
            </a:r>
          </a:p>
          <a:p>
            <a:pPr fontAlgn="base" hangingPunct="0"/>
            <a:r>
              <a:rPr lang="en-GB" sz="3200" i="1" dirty="0">
                <a:solidFill>
                  <a:schemeClr val="accent1"/>
                </a:solidFill>
              </a:rPr>
              <a:t>Raising self-esteem</a:t>
            </a:r>
          </a:p>
          <a:p>
            <a:pPr fontAlgn="base" hangingPunct="0"/>
            <a:r>
              <a:rPr lang="en-GB" sz="3200" i="1" dirty="0">
                <a:solidFill>
                  <a:schemeClr val="accent1"/>
                </a:solidFill>
              </a:rPr>
              <a:t>Meeting learners’ emotional needs</a:t>
            </a:r>
          </a:p>
          <a:p>
            <a:pPr fontAlgn="base" hangingPunct="0"/>
            <a:r>
              <a:rPr lang="en-GB" sz="3200" i="1" dirty="0">
                <a:solidFill>
                  <a:schemeClr val="accent1"/>
                </a:solidFill>
              </a:rPr>
              <a:t>Safe, supportive environment (Maslow, 1943)</a:t>
            </a:r>
          </a:p>
          <a:p>
            <a:pPr fontAlgn="base" hangingPunct="0"/>
            <a:r>
              <a:rPr lang="en-GB" sz="3200" i="1" dirty="0">
                <a:solidFill>
                  <a:schemeClr val="accent1"/>
                </a:solidFill>
              </a:rPr>
              <a:t>Empathy, trust and respect (Rogers, 1969)</a:t>
            </a:r>
          </a:p>
          <a:p>
            <a:pPr marL="0" indent="0" fontAlgn="base" hangingPunct="0">
              <a:buNone/>
            </a:pPr>
            <a:r>
              <a:rPr lang="en-GB" sz="3200" i="1" dirty="0">
                <a:solidFill>
                  <a:schemeClr val="accent1"/>
                </a:solidFill>
              </a:rPr>
              <a:t>e.g. Maslow (1943)</a:t>
            </a:r>
          </a:p>
          <a:p>
            <a:pPr marL="0" indent="0" fontAlgn="base" hangingPunct="0">
              <a:buNone/>
            </a:pPr>
            <a:r>
              <a:rPr lang="en-GB" sz="3200" i="1" dirty="0">
                <a:solidFill>
                  <a:schemeClr val="accent1"/>
                </a:solidFill>
              </a:rPr>
              <a:t>       Carl Rogers (1969)</a:t>
            </a:r>
          </a:p>
        </p:txBody>
      </p:sp>
      <p:sp>
        <p:nvSpPr>
          <p:cNvPr id="6" name="Content Placeholder 1"/>
          <p:cNvSpPr txBox="1">
            <a:spLocks/>
          </p:cNvSpPr>
          <p:nvPr/>
        </p:nvSpPr>
        <p:spPr>
          <a:xfrm>
            <a:off x="623392" y="1829937"/>
            <a:ext cx="4977104" cy="4470400"/>
          </a:xfrm>
          <a:prstGeom prst="rect">
            <a:avLst/>
          </a:prstGeom>
        </p:spPr>
        <p:txBody>
          <a:bodyPr vert="horz" lIns="121899" tIns="60949" rIns="121899" bIns="60949" rtlCol="0">
            <a:normAutofit/>
          </a:bodyPr>
          <a:lstStyle>
            <a:lvl1pPr marL="304747" indent="-304747" algn="l" defTabSz="1218987" rtl="0" eaLnBrk="1" latinLnBrk="0" hangingPunct="1">
              <a:lnSpc>
                <a:spcPct val="95000"/>
              </a:lnSpc>
              <a:spcBef>
                <a:spcPts val="1866"/>
              </a:spcBef>
              <a:buSzPct val="100000"/>
              <a:buFont typeface="Arial" pitchFamily="34" charset="0"/>
              <a:buChar char="•"/>
              <a:defRPr sz="2400" kern="1200">
                <a:solidFill>
                  <a:schemeClr val="tx1"/>
                </a:solidFill>
                <a:latin typeface="+mn-lt"/>
                <a:ea typeface="+mn-ea"/>
                <a:cs typeface="+mn-cs"/>
              </a:defRPr>
            </a:lvl1pPr>
            <a:lvl2pPr marL="731392" indent="-304747" algn="l" defTabSz="1218987" rtl="0" eaLnBrk="1" latinLnBrk="0" hangingPunct="1">
              <a:lnSpc>
                <a:spcPct val="95000"/>
              </a:lnSpc>
              <a:spcBef>
                <a:spcPts val="1066"/>
              </a:spcBef>
              <a:buSzPct val="100000"/>
              <a:buFont typeface="Century Gothic" pitchFamily="34" charset="0"/>
              <a:buChar char="–"/>
              <a:defRPr sz="2000" kern="1200">
                <a:solidFill>
                  <a:schemeClr val="tx1"/>
                </a:solidFill>
                <a:latin typeface="+mn-lt"/>
                <a:ea typeface="+mn-ea"/>
                <a:cs typeface="+mn-cs"/>
              </a:defRPr>
            </a:lvl2pPr>
            <a:lvl3pPr marL="1158037" indent="-304747" algn="l" defTabSz="1218987" rtl="0" eaLnBrk="1" latinLnBrk="0" hangingPunct="1">
              <a:lnSpc>
                <a:spcPct val="95000"/>
              </a:lnSpc>
              <a:spcBef>
                <a:spcPts val="1066"/>
              </a:spcBef>
              <a:buSzPct val="100000"/>
              <a:buFont typeface="Century Gothic" pitchFamily="34" charset="0"/>
              <a:buChar char="–"/>
              <a:defRPr sz="1800" kern="1200">
                <a:solidFill>
                  <a:schemeClr val="tx1"/>
                </a:solidFill>
                <a:latin typeface="+mn-lt"/>
                <a:ea typeface="+mn-ea"/>
                <a:cs typeface="+mn-cs"/>
              </a:defRPr>
            </a:lvl3pPr>
            <a:lvl4pPr marL="1584683" indent="-304747" algn="l" defTabSz="1218987" rtl="0" eaLnBrk="1" latinLnBrk="0" hangingPunct="1">
              <a:lnSpc>
                <a:spcPct val="95000"/>
              </a:lnSpc>
              <a:spcBef>
                <a:spcPts val="1066"/>
              </a:spcBef>
              <a:buSzPct val="100000"/>
              <a:buFont typeface="Century Gothic" pitchFamily="34" charset="0"/>
              <a:buChar char="–"/>
              <a:defRPr sz="1800" kern="1200">
                <a:solidFill>
                  <a:schemeClr val="tx1"/>
                </a:solidFill>
                <a:latin typeface="+mn-lt"/>
                <a:ea typeface="+mn-ea"/>
                <a:cs typeface="+mn-cs"/>
              </a:defRPr>
            </a:lvl4pPr>
            <a:lvl5pPr marL="2011328" indent="-304747" algn="l" defTabSz="1218987" rtl="0" eaLnBrk="1" latinLnBrk="0" hangingPunct="1">
              <a:lnSpc>
                <a:spcPct val="95000"/>
              </a:lnSpc>
              <a:spcBef>
                <a:spcPts val="1066"/>
              </a:spcBef>
              <a:buSzPct val="100000"/>
              <a:buFont typeface="Century Gothic" pitchFamily="34" charset="0"/>
              <a:buChar char="–"/>
              <a:defRPr sz="1800" kern="1200">
                <a:solidFill>
                  <a:schemeClr val="tx1"/>
                </a:solidFill>
                <a:latin typeface="+mn-lt"/>
                <a:ea typeface="+mn-ea"/>
                <a:cs typeface="+mn-cs"/>
              </a:defRPr>
            </a:lvl5pPr>
            <a:lvl6pPr marL="2011328" indent="-304747" algn="l" defTabSz="1218987" rtl="0" eaLnBrk="1" latinLnBrk="0" hangingPunct="1">
              <a:lnSpc>
                <a:spcPct val="95000"/>
              </a:lnSpc>
              <a:spcBef>
                <a:spcPts val="1066"/>
              </a:spcBef>
              <a:buSzPct val="90000"/>
              <a:buFont typeface="Century Gothic" pitchFamily="34" charset="0"/>
              <a:buChar char="–"/>
              <a:defRPr sz="1800" kern="1200">
                <a:solidFill>
                  <a:schemeClr val="tx1"/>
                </a:solidFill>
                <a:latin typeface="+mn-lt"/>
                <a:ea typeface="+mn-ea"/>
                <a:cs typeface="+mn-cs"/>
              </a:defRPr>
            </a:lvl6pPr>
            <a:lvl7pPr marL="2011328" indent="-304747" algn="l" defTabSz="1218987" rtl="0" eaLnBrk="1" latinLnBrk="0" hangingPunct="1">
              <a:lnSpc>
                <a:spcPct val="95000"/>
              </a:lnSpc>
              <a:spcBef>
                <a:spcPts val="1066"/>
              </a:spcBef>
              <a:buSzPct val="90000"/>
              <a:buFont typeface="Century Gothic" pitchFamily="34" charset="0"/>
              <a:buChar char="–"/>
              <a:defRPr sz="1800" kern="1200">
                <a:solidFill>
                  <a:schemeClr val="tx1"/>
                </a:solidFill>
                <a:latin typeface="+mn-lt"/>
                <a:ea typeface="+mn-ea"/>
                <a:cs typeface="+mn-cs"/>
              </a:defRPr>
            </a:lvl7pPr>
            <a:lvl8pPr marL="2011328" indent="-304747" algn="l" defTabSz="1218987" rtl="0" eaLnBrk="1" latinLnBrk="0" hangingPunct="1">
              <a:lnSpc>
                <a:spcPct val="95000"/>
              </a:lnSpc>
              <a:spcBef>
                <a:spcPts val="1066"/>
              </a:spcBef>
              <a:buSzPct val="90000"/>
              <a:buFont typeface="Century Gothic" pitchFamily="34" charset="0"/>
              <a:buChar char="–"/>
              <a:defRPr sz="1800" kern="1200">
                <a:solidFill>
                  <a:schemeClr val="tx1"/>
                </a:solidFill>
                <a:latin typeface="+mn-lt"/>
                <a:ea typeface="+mn-ea"/>
                <a:cs typeface="+mn-cs"/>
              </a:defRPr>
            </a:lvl8pPr>
            <a:lvl9pPr marL="2011328" indent="-304747" algn="l" defTabSz="1218987" rtl="0" eaLnBrk="1" latinLnBrk="0" hangingPunct="1">
              <a:lnSpc>
                <a:spcPct val="95000"/>
              </a:lnSpc>
              <a:spcBef>
                <a:spcPts val="1066"/>
              </a:spcBef>
              <a:buSzPct val="90000"/>
              <a:buFont typeface="Century Gothic" pitchFamily="34" charset="0"/>
              <a:buChar char="–"/>
              <a:defRPr sz="1800" kern="1200">
                <a:solidFill>
                  <a:schemeClr val="tx1"/>
                </a:solidFill>
                <a:latin typeface="+mn-lt"/>
                <a:ea typeface="+mn-ea"/>
                <a:cs typeface="+mn-cs"/>
              </a:defRPr>
            </a:lvl9pPr>
          </a:lstStyle>
          <a:p>
            <a:pPr fontAlgn="base" hangingPunct="0"/>
            <a:endParaRPr lang="en-GB" sz="2800" dirty="0"/>
          </a:p>
        </p:txBody>
      </p:sp>
    </p:spTree>
    <p:extLst>
      <p:ext uri="{BB962C8B-B14F-4D97-AF65-F5344CB8AC3E}">
        <p14:creationId xmlns:p14="http://schemas.microsoft.com/office/powerpoint/2010/main" val="43202120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71B7A33B-A357-5B09-FAB8-03F925F3E669}"/>
              </a:ext>
            </a:extLst>
          </p:cNvPr>
          <p:cNvSpPr>
            <a:spLocks noGrp="1"/>
          </p:cNvSpPr>
          <p:nvPr>
            <p:ph type="title"/>
          </p:nvPr>
        </p:nvSpPr>
        <p:spPr/>
        <p:txBody>
          <a:bodyPr>
            <a:normAutofit/>
          </a:bodyPr>
          <a:lstStyle/>
          <a:p>
            <a:pPr algn="ctr"/>
            <a:r>
              <a:rPr lang="en-GB" sz="3600" b="1" dirty="0"/>
              <a:t>Skinner, Piaget, Maslow a/and Carl Rogers</a:t>
            </a:r>
          </a:p>
        </p:txBody>
      </p:sp>
      <p:sp>
        <p:nvSpPr>
          <p:cNvPr id="6" name="Content Placeholder 5">
            <a:extLst>
              <a:ext uri="{FF2B5EF4-FFF2-40B4-BE49-F238E27FC236}">
                <a16:creationId xmlns:a16="http://schemas.microsoft.com/office/drawing/2014/main" id="{B5234836-5C07-068D-F58B-A40F83B92C07}"/>
              </a:ext>
            </a:extLst>
          </p:cNvPr>
          <p:cNvSpPr>
            <a:spLocks noGrp="1"/>
          </p:cNvSpPr>
          <p:nvPr>
            <p:ph sz="half" idx="1"/>
          </p:nvPr>
        </p:nvSpPr>
        <p:spPr/>
        <p:txBody>
          <a:bodyPr>
            <a:normAutofit fontScale="92500" lnSpcReduction="10000"/>
          </a:bodyPr>
          <a:lstStyle/>
          <a:p>
            <a:r>
              <a:rPr lang="en-GB" dirty="0" err="1"/>
              <a:t>Mae'r</a:t>
            </a:r>
            <a:r>
              <a:rPr lang="en-GB" dirty="0"/>
              <a:t> </a:t>
            </a:r>
            <a:r>
              <a:rPr lang="en-GB" dirty="0" err="1"/>
              <a:t>pedwar</a:t>
            </a:r>
            <a:r>
              <a:rPr lang="en-GB" dirty="0"/>
              <a:t> </a:t>
            </a:r>
            <a:r>
              <a:rPr lang="en-GB" dirty="0" err="1"/>
              <a:t>damcaniaethwr</a:t>
            </a:r>
            <a:r>
              <a:rPr lang="en-GB" dirty="0"/>
              <a:t> </a:t>
            </a:r>
            <a:r>
              <a:rPr lang="en-GB" dirty="0" err="1"/>
              <a:t>seicolegol</a:t>
            </a:r>
            <a:r>
              <a:rPr lang="en-GB" dirty="0"/>
              <a:t> </a:t>
            </a:r>
            <a:r>
              <a:rPr lang="en-GB" dirty="0" err="1"/>
              <a:t>yn</a:t>
            </a:r>
            <a:r>
              <a:rPr lang="en-GB" dirty="0"/>
              <a:t> </a:t>
            </a:r>
            <a:r>
              <a:rPr lang="en-GB" dirty="0" err="1"/>
              <a:t>cynnig</a:t>
            </a:r>
            <a:r>
              <a:rPr lang="en-GB" dirty="0"/>
              <a:t> </a:t>
            </a:r>
            <a:r>
              <a:rPr lang="en-GB" dirty="0" err="1"/>
              <a:t>mewnwelediadau</a:t>
            </a:r>
            <a:r>
              <a:rPr lang="en-GB" dirty="0"/>
              <a:t> </a:t>
            </a:r>
            <a:r>
              <a:rPr lang="en-GB" dirty="0" err="1"/>
              <a:t>unigryw</a:t>
            </a:r>
            <a:r>
              <a:rPr lang="en-GB" dirty="0"/>
              <a:t> </a:t>
            </a:r>
            <a:r>
              <a:rPr lang="en-GB" dirty="0" err="1"/>
              <a:t>ond</a:t>
            </a:r>
            <a:r>
              <a:rPr lang="en-GB" dirty="0"/>
              <a:t> </a:t>
            </a:r>
            <a:r>
              <a:rPr lang="en-GB" dirty="0" err="1"/>
              <a:t>yn</a:t>
            </a:r>
            <a:r>
              <a:rPr lang="en-GB" dirty="0"/>
              <a:t> </a:t>
            </a:r>
            <a:r>
              <a:rPr lang="en-GB" dirty="0" err="1"/>
              <a:t>ddwfn</a:t>
            </a:r>
            <a:r>
              <a:rPr lang="en-GB" dirty="0"/>
              <a:t> </a:t>
            </a:r>
            <a:r>
              <a:rPr lang="en-GB" dirty="0" err="1"/>
              <a:t>rhyng-gysylltiedig</a:t>
            </a:r>
            <a:r>
              <a:rPr lang="en-GB" dirty="0"/>
              <a:t> </a:t>
            </a:r>
            <a:r>
              <a:rPr lang="en-GB" dirty="0" err="1"/>
              <a:t>sy'n</a:t>
            </a:r>
            <a:r>
              <a:rPr lang="en-GB" dirty="0"/>
              <a:t> </a:t>
            </a:r>
            <a:r>
              <a:rPr lang="en-GB" dirty="0" err="1"/>
              <a:t>siapio</a:t>
            </a:r>
            <a:r>
              <a:rPr lang="en-GB" dirty="0"/>
              <a:t> </a:t>
            </a:r>
            <a:r>
              <a:rPr lang="en-GB" dirty="0" err="1"/>
              <a:t>rheolaeth</a:t>
            </a:r>
            <a:r>
              <a:rPr lang="en-GB" dirty="0"/>
              <a:t> </a:t>
            </a:r>
            <a:r>
              <a:rPr lang="en-GB" dirty="0" err="1"/>
              <a:t>effeithiol</a:t>
            </a:r>
            <a:r>
              <a:rPr lang="en-GB" dirty="0"/>
              <a:t> </a:t>
            </a:r>
            <a:r>
              <a:rPr lang="en-GB" dirty="0" err="1"/>
              <a:t>yn</a:t>
            </a:r>
            <a:r>
              <a:rPr lang="en-GB" dirty="0"/>
              <a:t> yr </a:t>
            </a:r>
            <a:r>
              <a:rPr lang="en-GB" dirty="0" err="1"/>
              <a:t>ystafell</a:t>
            </a:r>
            <a:r>
              <a:rPr lang="en-GB" dirty="0"/>
              <a:t> </a:t>
            </a:r>
            <a:r>
              <a:rPr lang="en-GB" dirty="0" err="1"/>
              <a:t>ddosbarth</a:t>
            </a:r>
            <a:r>
              <a:rPr lang="en-GB" dirty="0"/>
              <a:t>.</a:t>
            </a:r>
          </a:p>
          <a:p>
            <a:r>
              <a:rPr lang="en-GB" dirty="0" err="1"/>
              <a:t>Gyda’i</a:t>
            </a:r>
            <a:r>
              <a:rPr lang="en-GB" dirty="0"/>
              <a:t> </a:t>
            </a:r>
            <a:r>
              <a:rPr lang="en-GB" dirty="0" err="1"/>
              <a:t>gilydd</a:t>
            </a:r>
            <a:r>
              <a:rPr lang="en-GB" dirty="0"/>
              <a:t>, </a:t>
            </a:r>
            <a:r>
              <a:rPr lang="en-GB" dirty="0" err="1"/>
              <a:t>maent</a:t>
            </a:r>
            <a:r>
              <a:rPr lang="en-GB" dirty="0"/>
              <a:t> </a:t>
            </a:r>
            <a:r>
              <a:rPr lang="en-GB" dirty="0" err="1"/>
              <a:t>yn</a:t>
            </a:r>
            <a:r>
              <a:rPr lang="en-GB" dirty="0"/>
              <a:t> </a:t>
            </a:r>
            <a:r>
              <a:rPr lang="en-GB" dirty="0" err="1"/>
              <a:t>helpu</a:t>
            </a:r>
            <a:r>
              <a:rPr lang="en-GB" dirty="0"/>
              <a:t> </a:t>
            </a:r>
            <a:r>
              <a:rPr lang="en-GB" dirty="0" err="1"/>
              <a:t>addysgwyr</a:t>
            </a:r>
            <a:r>
              <a:rPr lang="en-GB" dirty="0"/>
              <a:t> </a:t>
            </a:r>
            <a:r>
              <a:rPr lang="en-GB" dirty="0" err="1"/>
              <a:t>i</a:t>
            </a:r>
            <a:r>
              <a:rPr lang="en-GB" dirty="0"/>
              <a:t> </a:t>
            </a:r>
            <a:r>
              <a:rPr lang="en-GB" dirty="0" err="1"/>
              <a:t>gydbwyso</a:t>
            </a:r>
            <a:r>
              <a:rPr lang="en-GB" dirty="0"/>
              <a:t> </a:t>
            </a:r>
            <a:r>
              <a:rPr lang="en-GB" dirty="0" err="1"/>
              <a:t>rheoli</a:t>
            </a:r>
            <a:r>
              <a:rPr lang="en-GB" dirty="0"/>
              <a:t> </a:t>
            </a:r>
            <a:r>
              <a:rPr lang="en-GB" dirty="0" err="1"/>
              <a:t>ymddygiad</a:t>
            </a:r>
            <a:r>
              <a:rPr lang="en-GB" dirty="0"/>
              <a:t>, </a:t>
            </a:r>
            <a:r>
              <a:rPr lang="en-GB" dirty="0" err="1"/>
              <a:t>dealltwriaeth</a:t>
            </a:r>
            <a:r>
              <a:rPr lang="en-GB" dirty="0"/>
              <a:t> </a:t>
            </a:r>
            <a:r>
              <a:rPr lang="en-GB" dirty="0" err="1"/>
              <a:t>ddatblygiadol</a:t>
            </a:r>
            <a:r>
              <a:rPr lang="en-GB" dirty="0"/>
              <a:t>, </a:t>
            </a:r>
            <a:r>
              <a:rPr lang="en-GB" dirty="0" err="1"/>
              <a:t>cefnogaeth</a:t>
            </a:r>
            <a:r>
              <a:rPr lang="en-GB" dirty="0"/>
              <a:t> </a:t>
            </a:r>
            <a:r>
              <a:rPr lang="en-GB" dirty="0" err="1"/>
              <a:t>emosiynol</a:t>
            </a:r>
            <a:r>
              <a:rPr lang="en-GB" dirty="0"/>
              <a:t>, a </a:t>
            </a:r>
            <a:r>
              <a:rPr lang="en-GB" dirty="0" err="1"/>
              <a:t>grymuso</a:t>
            </a:r>
            <a:r>
              <a:rPr lang="en-GB" dirty="0"/>
              <a:t> </a:t>
            </a:r>
            <a:r>
              <a:rPr lang="en-GB" dirty="0" err="1"/>
              <a:t>disgyblion</a:t>
            </a:r>
            <a:r>
              <a:rPr lang="en-GB" dirty="0"/>
              <a:t>.</a:t>
            </a:r>
          </a:p>
        </p:txBody>
      </p:sp>
      <p:sp>
        <p:nvSpPr>
          <p:cNvPr id="7" name="Content Placeholder 6">
            <a:extLst>
              <a:ext uri="{FF2B5EF4-FFF2-40B4-BE49-F238E27FC236}">
                <a16:creationId xmlns:a16="http://schemas.microsoft.com/office/drawing/2014/main" id="{1286C3AD-BD2F-2854-9157-4D8B4E693BCC}"/>
              </a:ext>
            </a:extLst>
          </p:cNvPr>
          <p:cNvSpPr>
            <a:spLocks noGrp="1"/>
          </p:cNvSpPr>
          <p:nvPr>
            <p:ph sz="half" idx="2"/>
          </p:nvPr>
        </p:nvSpPr>
        <p:spPr/>
        <p:txBody>
          <a:bodyPr>
            <a:normAutofit fontScale="92500" lnSpcReduction="10000"/>
          </a:bodyPr>
          <a:lstStyle/>
          <a:p>
            <a:r>
              <a:rPr lang="en-GB" i="1" dirty="0">
                <a:solidFill>
                  <a:schemeClr val="accent1"/>
                </a:solidFill>
              </a:rPr>
              <a:t>The four psychological theorists offer distinct but interconnected insights that shape effective classroom management. </a:t>
            </a:r>
          </a:p>
          <a:p>
            <a:r>
              <a:rPr lang="en-GB" i="1" dirty="0">
                <a:solidFill>
                  <a:schemeClr val="accent1"/>
                </a:solidFill>
              </a:rPr>
              <a:t>Together, they help educators balance behaviour control, developmental understanding, emotional support and pupils’ empowerment.</a:t>
            </a:r>
          </a:p>
        </p:txBody>
      </p:sp>
    </p:spTree>
    <p:extLst>
      <p:ext uri="{BB962C8B-B14F-4D97-AF65-F5344CB8AC3E}">
        <p14:creationId xmlns:p14="http://schemas.microsoft.com/office/powerpoint/2010/main" val="396612177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725E5C9E-22F9-44EE-7738-469B5DBD342F}"/>
              </a:ext>
            </a:extLst>
          </p:cNvPr>
          <p:cNvSpPr>
            <a:spLocks noGrp="1"/>
          </p:cNvSpPr>
          <p:nvPr>
            <p:ph type="title"/>
          </p:nvPr>
        </p:nvSpPr>
        <p:spPr>
          <a:xfrm>
            <a:off x="839570" y="116633"/>
            <a:ext cx="10512862" cy="1574057"/>
          </a:xfrm>
        </p:spPr>
        <p:txBody>
          <a:bodyPr>
            <a:noAutofit/>
          </a:bodyPr>
          <a:lstStyle/>
          <a:p>
            <a:pPr algn="ctr"/>
            <a:r>
              <a:rPr lang="en-GB" sz="4000" b="1" dirty="0">
                <a:solidFill>
                  <a:schemeClr val="accent1"/>
                </a:solidFill>
              </a:rPr>
              <a:t>How They Work Together in </a:t>
            </a:r>
            <a:br>
              <a:rPr lang="en-GB" sz="4000" b="1" dirty="0">
                <a:solidFill>
                  <a:schemeClr val="accent1"/>
                </a:solidFill>
              </a:rPr>
            </a:br>
            <a:r>
              <a:rPr lang="en-GB" sz="4000" b="1" dirty="0">
                <a:solidFill>
                  <a:schemeClr val="accent1"/>
                </a:solidFill>
              </a:rPr>
              <a:t>Classroom Management.</a:t>
            </a:r>
            <a:br>
              <a:rPr lang="en-GB" sz="4000" b="1" dirty="0">
                <a:solidFill>
                  <a:schemeClr val="accent1"/>
                </a:solidFill>
              </a:rPr>
            </a:br>
            <a:endParaRPr lang="en-GB" sz="4000" b="1" dirty="0">
              <a:solidFill>
                <a:schemeClr val="accent1"/>
              </a:solidFill>
            </a:endParaRPr>
          </a:p>
        </p:txBody>
      </p:sp>
      <p:graphicFrame>
        <p:nvGraphicFramePr>
          <p:cNvPr id="7" name="Content Placeholder 6">
            <a:extLst>
              <a:ext uri="{FF2B5EF4-FFF2-40B4-BE49-F238E27FC236}">
                <a16:creationId xmlns:a16="http://schemas.microsoft.com/office/drawing/2014/main" id="{1ABDB5E7-BE15-FC2A-AACA-DFFF65AAD052}"/>
              </a:ext>
            </a:extLst>
          </p:cNvPr>
          <p:cNvGraphicFramePr>
            <a:graphicFrameLocks noGrp="1"/>
          </p:cNvGraphicFramePr>
          <p:nvPr>
            <p:ph idx="1"/>
            <p:extLst>
              <p:ext uri="{D42A27DB-BD31-4B8C-83A1-F6EECF244321}">
                <p14:modId xmlns:p14="http://schemas.microsoft.com/office/powerpoint/2010/main" val="657188285"/>
              </p:ext>
            </p:extLst>
          </p:nvPr>
        </p:nvGraphicFramePr>
        <p:xfrm>
          <a:off x="551385" y="2182654"/>
          <a:ext cx="11233247" cy="2926080"/>
        </p:xfrm>
        <a:graphic>
          <a:graphicData uri="http://schemas.openxmlformats.org/drawingml/2006/table">
            <a:tbl>
              <a:tblPr/>
              <a:tblGrid>
                <a:gridCol w="3547535">
                  <a:extLst>
                    <a:ext uri="{9D8B030D-6E8A-4147-A177-3AD203B41FA5}">
                      <a16:colId xmlns:a16="http://schemas.microsoft.com/office/drawing/2014/main" val="2177368677"/>
                    </a:ext>
                  </a:extLst>
                </a:gridCol>
                <a:gridCol w="3842856">
                  <a:extLst>
                    <a:ext uri="{9D8B030D-6E8A-4147-A177-3AD203B41FA5}">
                      <a16:colId xmlns:a16="http://schemas.microsoft.com/office/drawing/2014/main" val="1089196614"/>
                    </a:ext>
                  </a:extLst>
                </a:gridCol>
                <a:gridCol w="3842856">
                  <a:extLst>
                    <a:ext uri="{9D8B030D-6E8A-4147-A177-3AD203B41FA5}">
                      <a16:colId xmlns:a16="http://schemas.microsoft.com/office/drawing/2014/main" val="3670439805"/>
                    </a:ext>
                  </a:extLst>
                </a:gridCol>
              </a:tblGrid>
              <a:tr h="365760">
                <a:tc>
                  <a:txBody>
                    <a:bodyPr/>
                    <a:lstStyle/>
                    <a:p>
                      <a:pPr>
                        <a:buNone/>
                      </a:pPr>
                      <a:r>
                        <a:rPr lang="en-GB" sz="1800" b="1">
                          <a:solidFill>
                            <a:schemeClr val="accent1"/>
                          </a:solidFill>
                        </a:rPr>
                        <a:t>Theory</a:t>
                      </a:r>
                      <a:endParaRPr lang="en-GB" sz="1800">
                        <a:solidFill>
                          <a:schemeClr val="accent1"/>
                        </a:solidFill>
                      </a:endParaRPr>
                    </a:p>
                  </a:txBody>
                  <a:tcPr anchor="ctr">
                    <a:lnL>
                      <a:noFill/>
                    </a:lnL>
                    <a:lnR>
                      <a:noFill/>
                    </a:lnR>
                    <a:lnT>
                      <a:noFill/>
                    </a:lnT>
                    <a:lnB>
                      <a:noFill/>
                    </a:lnB>
                    <a:noFill/>
                  </a:tcPr>
                </a:tc>
                <a:tc>
                  <a:txBody>
                    <a:bodyPr/>
                    <a:lstStyle/>
                    <a:p>
                      <a:pPr>
                        <a:buNone/>
                      </a:pPr>
                      <a:r>
                        <a:rPr lang="en-GB" sz="1800" b="1">
                          <a:solidFill>
                            <a:schemeClr val="accent1"/>
                          </a:solidFill>
                        </a:rPr>
                        <a:t>Core Idea</a:t>
                      </a:r>
                      <a:endParaRPr lang="en-GB" sz="1800">
                        <a:solidFill>
                          <a:schemeClr val="accent1"/>
                        </a:solidFill>
                      </a:endParaRPr>
                    </a:p>
                  </a:txBody>
                  <a:tcPr anchor="ctr">
                    <a:lnL>
                      <a:noFill/>
                    </a:lnL>
                    <a:lnR>
                      <a:noFill/>
                    </a:lnR>
                    <a:lnT>
                      <a:noFill/>
                    </a:lnT>
                    <a:lnB>
                      <a:noFill/>
                    </a:lnB>
                    <a:noFill/>
                  </a:tcPr>
                </a:tc>
                <a:tc>
                  <a:txBody>
                    <a:bodyPr/>
                    <a:lstStyle/>
                    <a:p>
                      <a:pPr>
                        <a:buNone/>
                      </a:pPr>
                      <a:r>
                        <a:rPr lang="en-GB" sz="1800" b="1">
                          <a:solidFill>
                            <a:schemeClr val="accent1"/>
                          </a:solidFill>
                        </a:rPr>
                        <a:t>Management Strategy</a:t>
                      </a:r>
                      <a:endParaRPr lang="en-GB" sz="1800">
                        <a:solidFill>
                          <a:schemeClr val="accent1"/>
                        </a:solidFill>
                      </a:endParaRPr>
                    </a:p>
                  </a:txBody>
                  <a:tcPr anchor="ctr">
                    <a:lnL>
                      <a:noFill/>
                    </a:lnL>
                    <a:lnR>
                      <a:noFill/>
                    </a:lnR>
                    <a:lnT>
                      <a:noFill/>
                    </a:lnT>
                    <a:lnB>
                      <a:noFill/>
                    </a:lnB>
                    <a:noFill/>
                  </a:tcPr>
                </a:tc>
                <a:extLst>
                  <a:ext uri="{0D108BD9-81ED-4DB2-BD59-A6C34878D82A}">
                    <a16:rowId xmlns:a16="http://schemas.microsoft.com/office/drawing/2014/main" val="3824504332"/>
                  </a:ext>
                </a:extLst>
              </a:tr>
              <a:tr h="640080">
                <a:tc>
                  <a:txBody>
                    <a:bodyPr/>
                    <a:lstStyle/>
                    <a:p>
                      <a:pPr>
                        <a:buNone/>
                      </a:pPr>
                      <a:r>
                        <a:rPr lang="en-GB" sz="1800">
                          <a:solidFill>
                            <a:schemeClr val="accent1"/>
                          </a:solidFill>
                        </a:rPr>
                        <a:t>Skinner</a:t>
                      </a:r>
                    </a:p>
                  </a:txBody>
                  <a:tcPr anchor="ctr">
                    <a:lnL>
                      <a:noFill/>
                    </a:lnL>
                    <a:lnR>
                      <a:noFill/>
                    </a:lnR>
                    <a:lnT>
                      <a:noFill/>
                    </a:lnT>
                    <a:lnB>
                      <a:noFill/>
                    </a:lnB>
                    <a:noFill/>
                  </a:tcPr>
                </a:tc>
                <a:tc>
                  <a:txBody>
                    <a:bodyPr/>
                    <a:lstStyle/>
                    <a:p>
                      <a:pPr>
                        <a:buNone/>
                      </a:pPr>
                      <a:r>
                        <a:rPr lang="en-GB" sz="1800" dirty="0">
                          <a:solidFill>
                            <a:schemeClr val="accent1"/>
                          </a:solidFill>
                        </a:rPr>
                        <a:t>Behaviour shaped by consequences</a:t>
                      </a:r>
                    </a:p>
                  </a:txBody>
                  <a:tcPr anchor="ctr">
                    <a:lnL>
                      <a:noFill/>
                    </a:lnL>
                    <a:lnR>
                      <a:noFill/>
                    </a:lnR>
                    <a:lnT>
                      <a:noFill/>
                    </a:lnT>
                    <a:lnB>
                      <a:noFill/>
                    </a:lnB>
                    <a:noFill/>
                  </a:tcPr>
                </a:tc>
                <a:tc>
                  <a:txBody>
                    <a:bodyPr/>
                    <a:lstStyle/>
                    <a:p>
                      <a:pPr>
                        <a:buNone/>
                      </a:pPr>
                      <a:r>
                        <a:rPr lang="en-GB" sz="1800" dirty="0">
                          <a:solidFill>
                            <a:schemeClr val="accent1"/>
                          </a:solidFill>
                        </a:rPr>
                        <a:t>Reinforce good behaviour, apply consistent discipline</a:t>
                      </a:r>
                    </a:p>
                  </a:txBody>
                  <a:tcPr anchor="ctr">
                    <a:lnL>
                      <a:noFill/>
                    </a:lnL>
                    <a:lnR>
                      <a:noFill/>
                    </a:lnR>
                    <a:lnT>
                      <a:noFill/>
                    </a:lnT>
                    <a:lnB>
                      <a:noFill/>
                    </a:lnB>
                    <a:noFill/>
                  </a:tcPr>
                </a:tc>
                <a:extLst>
                  <a:ext uri="{0D108BD9-81ED-4DB2-BD59-A6C34878D82A}">
                    <a16:rowId xmlns:a16="http://schemas.microsoft.com/office/drawing/2014/main" val="970700722"/>
                  </a:ext>
                </a:extLst>
              </a:tr>
              <a:tr h="640080">
                <a:tc>
                  <a:txBody>
                    <a:bodyPr/>
                    <a:lstStyle/>
                    <a:p>
                      <a:pPr>
                        <a:buNone/>
                      </a:pPr>
                      <a:r>
                        <a:rPr lang="en-GB" sz="1800">
                          <a:solidFill>
                            <a:schemeClr val="accent1"/>
                          </a:solidFill>
                        </a:rPr>
                        <a:t>Piaget</a:t>
                      </a:r>
                    </a:p>
                  </a:txBody>
                  <a:tcPr anchor="ctr">
                    <a:lnL>
                      <a:noFill/>
                    </a:lnL>
                    <a:lnR>
                      <a:noFill/>
                    </a:lnR>
                    <a:lnT>
                      <a:noFill/>
                    </a:lnT>
                    <a:lnB>
                      <a:noFill/>
                    </a:lnB>
                    <a:noFill/>
                  </a:tcPr>
                </a:tc>
                <a:tc>
                  <a:txBody>
                    <a:bodyPr/>
                    <a:lstStyle/>
                    <a:p>
                      <a:pPr>
                        <a:buNone/>
                      </a:pPr>
                      <a:r>
                        <a:rPr lang="en-GB" sz="1800">
                          <a:solidFill>
                            <a:schemeClr val="accent1"/>
                          </a:solidFill>
                        </a:rPr>
                        <a:t>Developmental stages of thinking</a:t>
                      </a:r>
                    </a:p>
                  </a:txBody>
                  <a:tcPr anchor="ctr">
                    <a:lnL>
                      <a:noFill/>
                    </a:lnL>
                    <a:lnR>
                      <a:noFill/>
                    </a:lnR>
                    <a:lnT>
                      <a:noFill/>
                    </a:lnT>
                    <a:lnB>
                      <a:noFill/>
                    </a:lnB>
                    <a:noFill/>
                  </a:tcPr>
                </a:tc>
                <a:tc>
                  <a:txBody>
                    <a:bodyPr/>
                    <a:lstStyle/>
                    <a:p>
                      <a:pPr>
                        <a:buNone/>
                      </a:pPr>
                      <a:r>
                        <a:rPr lang="en-GB" sz="1800">
                          <a:solidFill>
                            <a:schemeClr val="accent1"/>
                          </a:solidFill>
                        </a:rPr>
                        <a:t>Tailor expectations to cognitive ability</a:t>
                      </a:r>
                    </a:p>
                  </a:txBody>
                  <a:tcPr anchor="ctr">
                    <a:lnL>
                      <a:noFill/>
                    </a:lnL>
                    <a:lnR>
                      <a:noFill/>
                    </a:lnR>
                    <a:lnT>
                      <a:noFill/>
                    </a:lnT>
                    <a:lnB>
                      <a:noFill/>
                    </a:lnB>
                    <a:noFill/>
                  </a:tcPr>
                </a:tc>
                <a:extLst>
                  <a:ext uri="{0D108BD9-81ED-4DB2-BD59-A6C34878D82A}">
                    <a16:rowId xmlns:a16="http://schemas.microsoft.com/office/drawing/2014/main" val="3726511442"/>
                  </a:ext>
                </a:extLst>
              </a:tr>
              <a:tr h="640080">
                <a:tc>
                  <a:txBody>
                    <a:bodyPr/>
                    <a:lstStyle/>
                    <a:p>
                      <a:pPr>
                        <a:buNone/>
                      </a:pPr>
                      <a:r>
                        <a:rPr lang="en-GB" sz="1800">
                          <a:solidFill>
                            <a:schemeClr val="accent1"/>
                          </a:solidFill>
                        </a:rPr>
                        <a:t>Maslow</a:t>
                      </a:r>
                    </a:p>
                  </a:txBody>
                  <a:tcPr anchor="ctr">
                    <a:lnL>
                      <a:noFill/>
                    </a:lnL>
                    <a:lnR>
                      <a:noFill/>
                    </a:lnR>
                    <a:lnT>
                      <a:noFill/>
                    </a:lnT>
                    <a:lnB>
                      <a:noFill/>
                    </a:lnB>
                    <a:noFill/>
                  </a:tcPr>
                </a:tc>
                <a:tc>
                  <a:txBody>
                    <a:bodyPr/>
                    <a:lstStyle/>
                    <a:p>
                      <a:pPr>
                        <a:buNone/>
                      </a:pPr>
                      <a:r>
                        <a:rPr lang="en-GB" sz="1800">
                          <a:solidFill>
                            <a:schemeClr val="accent1"/>
                          </a:solidFill>
                        </a:rPr>
                        <a:t>Needs drive motivation</a:t>
                      </a:r>
                    </a:p>
                  </a:txBody>
                  <a:tcPr anchor="ctr">
                    <a:lnL>
                      <a:noFill/>
                    </a:lnL>
                    <a:lnR>
                      <a:noFill/>
                    </a:lnR>
                    <a:lnT>
                      <a:noFill/>
                    </a:lnT>
                    <a:lnB>
                      <a:noFill/>
                    </a:lnB>
                    <a:noFill/>
                  </a:tcPr>
                </a:tc>
                <a:tc>
                  <a:txBody>
                    <a:bodyPr/>
                    <a:lstStyle/>
                    <a:p>
                      <a:pPr>
                        <a:buNone/>
                      </a:pPr>
                      <a:r>
                        <a:rPr lang="en-GB" sz="1800">
                          <a:solidFill>
                            <a:schemeClr val="accent1"/>
                          </a:solidFill>
                        </a:rPr>
                        <a:t>Create a safe, supportive, inclusive environment</a:t>
                      </a:r>
                    </a:p>
                  </a:txBody>
                  <a:tcPr anchor="ctr">
                    <a:lnL>
                      <a:noFill/>
                    </a:lnL>
                    <a:lnR>
                      <a:noFill/>
                    </a:lnR>
                    <a:lnT>
                      <a:noFill/>
                    </a:lnT>
                    <a:lnB>
                      <a:noFill/>
                    </a:lnB>
                    <a:noFill/>
                  </a:tcPr>
                </a:tc>
                <a:extLst>
                  <a:ext uri="{0D108BD9-81ED-4DB2-BD59-A6C34878D82A}">
                    <a16:rowId xmlns:a16="http://schemas.microsoft.com/office/drawing/2014/main" val="58829695"/>
                  </a:ext>
                </a:extLst>
              </a:tr>
              <a:tr h="640080">
                <a:tc>
                  <a:txBody>
                    <a:bodyPr/>
                    <a:lstStyle/>
                    <a:p>
                      <a:pPr>
                        <a:buNone/>
                      </a:pPr>
                      <a:r>
                        <a:rPr lang="en-GB" sz="1800">
                          <a:solidFill>
                            <a:schemeClr val="accent1"/>
                          </a:solidFill>
                        </a:rPr>
                        <a:t>Rogers</a:t>
                      </a:r>
                    </a:p>
                  </a:txBody>
                  <a:tcPr anchor="ctr">
                    <a:lnL>
                      <a:noFill/>
                    </a:lnL>
                    <a:lnR>
                      <a:noFill/>
                    </a:lnR>
                    <a:lnT>
                      <a:noFill/>
                    </a:lnT>
                    <a:lnB>
                      <a:noFill/>
                    </a:lnB>
                    <a:noFill/>
                  </a:tcPr>
                </a:tc>
                <a:tc>
                  <a:txBody>
                    <a:bodyPr/>
                    <a:lstStyle/>
                    <a:p>
                      <a:pPr>
                        <a:buNone/>
                      </a:pPr>
                      <a:r>
                        <a:rPr lang="en-GB" sz="1800">
                          <a:solidFill>
                            <a:schemeClr val="accent1"/>
                          </a:solidFill>
                        </a:rPr>
                        <a:t>Humanistic, relational learning</a:t>
                      </a:r>
                    </a:p>
                  </a:txBody>
                  <a:tcPr anchor="ctr">
                    <a:lnL>
                      <a:noFill/>
                    </a:lnL>
                    <a:lnR>
                      <a:noFill/>
                    </a:lnR>
                    <a:lnT>
                      <a:noFill/>
                    </a:lnT>
                    <a:lnB>
                      <a:noFill/>
                    </a:lnB>
                    <a:noFill/>
                  </a:tcPr>
                </a:tc>
                <a:tc>
                  <a:txBody>
                    <a:bodyPr/>
                    <a:lstStyle/>
                    <a:p>
                      <a:pPr>
                        <a:buNone/>
                      </a:pPr>
                      <a:r>
                        <a:rPr lang="en-GB" sz="1800" dirty="0">
                          <a:solidFill>
                            <a:schemeClr val="accent1"/>
                          </a:solidFill>
                        </a:rPr>
                        <a:t>Build trust, empathy, and pupil-centred interactions.</a:t>
                      </a:r>
                    </a:p>
                  </a:txBody>
                  <a:tcPr anchor="ctr">
                    <a:lnL>
                      <a:noFill/>
                    </a:lnL>
                    <a:lnR>
                      <a:noFill/>
                    </a:lnR>
                    <a:lnT>
                      <a:noFill/>
                    </a:lnT>
                    <a:lnB>
                      <a:noFill/>
                    </a:lnB>
                    <a:noFill/>
                  </a:tcPr>
                </a:tc>
                <a:extLst>
                  <a:ext uri="{0D108BD9-81ED-4DB2-BD59-A6C34878D82A}">
                    <a16:rowId xmlns:a16="http://schemas.microsoft.com/office/drawing/2014/main" val="3169834360"/>
                  </a:ext>
                </a:extLst>
              </a:tr>
            </a:tbl>
          </a:graphicData>
        </a:graphic>
      </p:graphicFrame>
    </p:spTree>
    <p:extLst>
      <p:ext uri="{BB962C8B-B14F-4D97-AF65-F5344CB8AC3E}">
        <p14:creationId xmlns:p14="http://schemas.microsoft.com/office/powerpoint/2010/main" val="198223530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6D6436F-A460-F7FD-21CE-1A4624C5F205}"/>
              </a:ext>
            </a:extLst>
          </p:cNvPr>
          <p:cNvSpPr>
            <a:spLocks noGrp="1"/>
          </p:cNvSpPr>
          <p:nvPr>
            <p:ph type="title"/>
          </p:nvPr>
        </p:nvSpPr>
        <p:spPr/>
        <p:txBody>
          <a:bodyPr/>
          <a:lstStyle/>
          <a:p>
            <a:pPr algn="ctr"/>
            <a:r>
              <a:rPr lang="en-GB" b="1" i="1" dirty="0">
                <a:solidFill>
                  <a:schemeClr val="accent1">
                    <a:lumMod val="75000"/>
                  </a:schemeClr>
                </a:solidFill>
              </a:rPr>
              <a:t>   </a:t>
            </a:r>
            <a:r>
              <a:rPr lang="en-GB" b="1" dirty="0" err="1">
                <a:latin typeface="+mn-lt"/>
              </a:rPr>
              <a:t>Damcaniaethwyr</a:t>
            </a:r>
            <a:r>
              <a:rPr lang="en-GB" b="1" dirty="0">
                <a:latin typeface="+mn-lt"/>
              </a:rPr>
              <a:t> </a:t>
            </a:r>
            <a:r>
              <a:rPr lang="en-GB" b="1" dirty="0" err="1">
                <a:latin typeface="+mn-lt"/>
              </a:rPr>
              <a:t>eraill</a:t>
            </a:r>
            <a:br>
              <a:rPr lang="en-GB" b="1" dirty="0">
                <a:latin typeface="+mn-lt"/>
              </a:rPr>
            </a:br>
            <a:r>
              <a:rPr lang="en-GB" b="1" i="1" dirty="0">
                <a:solidFill>
                  <a:schemeClr val="accent1">
                    <a:lumMod val="75000"/>
                  </a:schemeClr>
                </a:solidFill>
                <a:latin typeface="+mn-lt"/>
              </a:rPr>
              <a:t> Other theories and frameworks</a:t>
            </a:r>
          </a:p>
        </p:txBody>
      </p:sp>
      <p:sp>
        <p:nvSpPr>
          <p:cNvPr id="3" name="Content Placeholder 2">
            <a:extLst>
              <a:ext uri="{FF2B5EF4-FFF2-40B4-BE49-F238E27FC236}">
                <a16:creationId xmlns:a16="http://schemas.microsoft.com/office/drawing/2014/main" id="{21A33D98-0842-9702-B60C-A16EB707C716}"/>
              </a:ext>
            </a:extLst>
          </p:cNvPr>
          <p:cNvSpPr>
            <a:spLocks noGrp="1"/>
          </p:cNvSpPr>
          <p:nvPr>
            <p:ph sz="half" idx="1"/>
          </p:nvPr>
        </p:nvSpPr>
        <p:spPr/>
        <p:txBody>
          <a:bodyPr>
            <a:normAutofit fontScale="85000" lnSpcReduction="20000"/>
          </a:bodyPr>
          <a:lstStyle/>
          <a:p>
            <a:r>
              <a:rPr lang="en-GB" dirty="0" err="1"/>
              <a:t>Dylunio</a:t>
            </a:r>
            <a:r>
              <a:rPr lang="en-GB" dirty="0"/>
              <a:t> </a:t>
            </a:r>
            <a:r>
              <a:rPr lang="en-GB" dirty="0" err="1"/>
              <a:t>Cyffredinol</a:t>
            </a:r>
            <a:r>
              <a:rPr lang="en-GB" dirty="0"/>
              <a:t> </a:t>
            </a:r>
            <a:r>
              <a:rPr lang="en-GB" dirty="0" err="1"/>
              <a:t>ar</a:t>
            </a:r>
            <a:r>
              <a:rPr lang="en-GB" dirty="0"/>
              <a:t> </a:t>
            </a:r>
            <a:r>
              <a:rPr lang="en-GB" dirty="0" err="1"/>
              <a:t>gyfer</a:t>
            </a:r>
            <a:r>
              <a:rPr lang="en-GB" dirty="0"/>
              <a:t> </a:t>
            </a:r>
            <a:r>
              <a:rPr lang="en-GB" dirty="0" err="1"/>
              <a:t>Dysgu</a:t>
            </a:r>
            <a:r>
              <a:rPr lang="en-GB" dirty="0"/>
              <a:t> (UDL) (CAST, 2024)</a:t>
            </a:r>
            <a:r>
              <a:rPr lang="en-GB" i="1" dirty="0"/>
              <a:t> </a:t>
            </a:r>
            <a:r>
              <a:rPr lang="en-GB" sz="1500" i="1" dirty="0" err="1">
                <a:solidFill>
                  <a:srgbClr val="FF0000"/>
                </a:solidFill>
              </a:rPr>
              <a:t>Gweler</a:t>
            </a:r>
            <a:r>
              <a:rPr lang="en-GB" sz="1500" i="1" dirty="0">
                <a:solidFill>
                  <a:srgbClr val="FF0000"/>
                </a:solidFill>
              </a:rPr>
              <a:t> </a:t>
            </a:r>
            <a:r>
              <a:rPr lang="en-GB" sz="1500" i="1" dirty="0" err="1">
                <a:solidFill>
                  <a:srgbClr val="FF0000"/>
                </a:solidFill>
              </a:rPr>
              <a:t>dogfen</a:t>
            </a:r>
            <a:r>
              <a:rPr lang="en-GB" sz="1500" i="1" dirty="0">
                <a:solidFill>
                  <a:srgbClr val="FF0000"/>
                </a:solidFill>
              </a:rPr>
              <a:t> Word </a:t>
            </a:r>
            <a:r>
              <a:rPr lang="en-GB" sz="1500" i="1" dirty="0" err="1">
                <a:solidFill>
                  <a:srgbClr val="FF0000"/>
                </a:solidFill>
              </a:rPr>
              <a:t>ar</a:t>
            </a:r>
            <a:r>
              <a:rPr lang="en-GB" sz="1500" i="1" dirty="0">
                <a:solidFill>
                  <a:srgbClr val="FF0000"/>
                </a:solidFill>
              </a:rPr>
              <a:t> Moodle a Teams</a:t>
            </a:r>
            <a:endParaRPr lang="en-GB" dirty="0"/>
          </a:p>
          <a:p>
            <a:pPr lvl="0"/>
            <a:r>
              <a:rPr lang="en-GB" dirty="0" err="1"/>
              <a:t>Theori</a:t>
            </a:r>
            <a:r>
              <a:rPr lang="en-GB" dirty="0"/>
              <a:t> </a:t>
            </a:r>
            <a:r>
              <a:rPr lang="en-GB" dirty="0" err="1"/>
              <a:t>Dysgu</a:t>
            </a:r>
            <a:r>
              <a:rPr lang="en-GB" dirty="0"/>
              <a:t> </a:t>
            </a:r>
            <a:r>
              <a:rPr lang="en-GB" dirty="0" err="1"/>
              <a:t>Cymdeithasol</a:t>
            </a:r>
            <a:r>
              <a:rPr lang="en-GB" dirty="0"/>
              <a:t> (Bandura, 1977)</a:t>
            </a:r>
          </a:p>
          <a:p>
            <a:pPr lvl="0"/>
            <a:r>
              <a:rPr lang="en-GB" dirty="0"/>
              <a:t>Model </a:t>
            </a:r>
            <a:r>
              <a:rPr lang="en-GB" dirty="0" err="1"/>
              <a:t>Disgyblaeth</a:t>
            </a:r>
            <a:r>
              <a:rPr lang="en-GB" dirty="0"/>
              <a:t> </a:t>
            </a:r>
            <a:r>
              <a:rPr lang="en-GB" dirty="0" err="1"/>
              <a:t>Gymdeithasol</a:t>
            </a:r>
            <a:r>
              <a:rPr lang="en-GB" dirty="0"/>
              <a:t> (Dreikurs, 1968)</a:t>
            </a:r>
          </a:p>
          <a:p>
            <a:pPr lvl="0"/>
            <a:r>
              <a:rPr lang="en-GB" dirty="0"/>
              <a:t>Beyond Rewards &amp; Punishments (Kohn, 1993)</a:t>
            </a:r>
          </a:p>
          <a:p>
            <a:pPr lvl="0"/>
            <a:r>
              <a:rPr lang="en-GB" dirty="0" err="1"/>
              <a:t>Theori</a:t>
            </a:r>
            <a:r>
              <a:rPr lang="en-GB" dirty="0"/>
              <a:t> </a:t>
            </a:r>
            <a:r>
              <a:rPr lang="en-GB" dirty="0" err="1"/>
              <a:t>Cyfathrebu</a:t>
            </a:r>
            <a:r>
              <a:rPr lang="en-GB" dirty="0"/>
              <a:t> </a:t>
            </a:r>
            <a:r>
              <a:rPr lang="en-GB" dirty="0" err="1"/>
              <a:t>Cysonol</a:t>
            </a:r>
            <a:r>
              <a:rPr lang="en-GB" dirty="0"/>
              <a:t> (</a:t>
            </a:r>
            <a:r>
              <a:rPr lang="en-GB" dirty="0" err="1"/>
              <a:t>Ginott</a:t>
            </a:r>
            <a:r>
              <a:rPr lang="en-GB" dirty="0"/>
              <a:t>, 1972)</a:t>
            </a:r>
          </a:p>
          <a:p>
            <a:pPr lvl="0"/>
            <a:r>
              <a:rPr lang="en-GB" dirty="0" err="1"/>
              <a:t>Theori</a:t>
            </a:r>
            <a:r>
              <a:rPr lang="en-GB" dirty="0"/>
              <a:t> </a:t>
            </a:r>
            <a:r>
              <a:rPr lang="en-GB" dirty="0" err="1"/>
              <a:t>Realiti</a:t>
            </a:r>
            <a:r>
              <a:rPr lang="en-GB" dirty="0"/>
              <a:t> (Glasser, 1965)</a:t>
            </a:r>
          </a:p>
          <a:p>
            <a:pPr marL="0" indent="0">
              <a:buNone/>
            </a:pPr>
            <a:endParaRPr lang="en-GB" dirty="0"/>
          </a:p>
        </p:txBody>
      </p:sp>
      <p:sp>
        <p:nvSpPr>
          <p:cNvPr id="4" name="Content Placeholder 3">
            <a:extLst>
              <a:ext uri="{FF2B5EF4-FFF2-40B4-BE49-F238E27FC236}">
                <a16:creationId xmlns:a16="http://schemas.microsoft.com/office/drawing/2014/main" id="{8290114E-FC90-85D9-F494-482502E4D3F3}"/>
              </a:ext>
            </a:extLst>
          </p:cNvPr>
          <p:cNvSpPr>
            <a:spLocks noGrp="1"/>
          </p:cNvSpPr>
          <p:nvPr>
            <p:ph sz="half" idx="2"/>
          </p:nvPr>
        </p:nvSpPr>
        <p:spPr/>
        <p:txBody>
          <a:bodyPr>
            <a:normAutofit fontScale="85000" lnSpcReduction="20000"/>
          </a:bodyPr>
          <a:lstStyle/>
          <a:p>
            <a:r>
              <a:rPr lang="en-GB" i="1" dirty="0">
                <a:solidFill>
                  <a:schemeClr val="accent1">
                    <a:lumMod val="75000"/>
                  </a:schemeClr>
                </a:solidFill>
              </a:rPr>
              <a:t>Universal Design for Learning (UDL) (CAST, 2024) </a:t>
            </a:r>
            <a:r>
              <a:rPr lang="en-GB" sz="1400" i="1" dirty="0">
                <a:solidFill>
                  <a:srgbClr val="FF0000"/>
                </a:solidFill>
              </a:rPr>
              <a:t>See Word document on Moodle and Teams</a:t>
            </a:r>
            <a:endParaRPr lang="en-GB" sz="1400" i="1" dirty="0">
              <a:solidFill>
                <a:schemeClr val="accent1">
                  <a:lumMod val="75000"/>
                </a:schemeClr>
              </a:solidFill>
            </a:endParaRPr>
          </a:p>
          <a:p>
            <a:r>
              <a:rPr lang="en-GB" i="1" dirty="0">
                <a:solidFill>
                  <a:schemeClr val="accent1">
                    <a:lumMod val="75000"/>
                  </a:schemeClr>
                </a:solidFill>
              </a:rPr>
              <a:t>Social Learning Theory (Bandura, 1977)</a:t>
            </a:r>
          </a:p>
          <a:p>
            <a:r>
              <a:rPr lang="en-GB" i="1" dirty="0">
                <a:solidFill>
                  <a:schemeClr val="accent1">
                    <a:lumMod val="75000"/>
                  </a:schemeClr>
                </a:solidFill>
              </a:rPr>
              <a:t>Social Discipline Model (Dreikurs, 1968)</a:t>
            </a:r>
          </a:p>
          <a:p>
            <a:r>
              <a:rPr lang="en-GB" i="1" dirty="0">
                <a:solidFill>
                  <a:schemeClr val="accent1">
                    <a:lumMod val="75000"/>
                  </a:schemeClr>
                </a:solidFill>
              </a:rPr>
              <a:t>Beyond Rewards &amp; Punishments (Kohn, 1993)</a:t>
            </a:r>
          </a:p>
          <a:p>
            <a:r>
              <a:rPr lang="en-GB" i="1" dirty="0">
                <a:solidFill>
                  <a:schemeClr val="accent1">
                    <a:lumMod val="75000"/>
                  </a:schemeClr>
                </a:solidFill>
              </a:rPr>
              <a:t>Congruent Communication Theory  (</a:t>
            </a:r>
            <a:r>
              <a:rPr lang="en-GB" i="1" dirty="0" err="1">
                <a:solidFill>
                  <a:schemeClr val="accent1">
                    <a:lumMod val="75000"/>
                  </a:schemeClr>
                </a:solidFill>
              </a:rPr>
              <a:t>Ginott</a:t>
            </a:r>
            <a:r>
              <a:rPr lang="en-GB" i="1" dirty="0">
                <a:solidFill>
                  <a:schemeClr val="accent1">
                    <a:lumMod val="75000"/>
                  </a:schemeClr>
                </a:solidFill>
              </a:rPr>
              <a:t>, 1972)</a:t>
            </a:r>
          </a:p>
          <a:p>
            <a:r>
              <a:rPr lang="en-GB" i="1" dirty="0">
                <a:solidFill>
                  <a:schemeClr val="accent1">
                    <a:lumMod val="75000"/>
                  </a:schemeClr>
                </a:solidFill>
              </a:rPr>
              <a:t>Reality Theory (Glasser, 1965)</a:t>
            </a:r>
          </a:p>
          <a:p>
            <a:endParaRPr lang="en-GB" dirty="0"/>
          </a:p>
        </p:txBody>
      </p:sp>
    </p:spTree>
    <p:extLst>
      <p:ext uri="{BB962C8B-B14F-4D97-AF65-F5344CB8AC3E}">
        <p14:creationId xmlns:p14="http://schemas.microsoft.com/office/powerpoint/2010/main" val="1542672647"/>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4E0BD51-A8A9-4E25-F1E6-C0762DCA6AC0}"/>
              </a:ext>
            </a:extLst>
          </p:cNvPr>
          <p:cNvSpPr>
            <a:spLocks noGrp="1"/>
          </p:cNvSpPr>
          <p:nvPr>
            <p:ph type="title"/>
          </p:nvPr>
        </p:nvSpPr>
        <p:spPr/>
        <p:txBody>
          <a:bodyPr>
            <a:normAutofit fontScale="90000"/>
          </a:bodyPr>
          <a:lstStyle/>
          <a:p>
            <a:pPr algn="ctr"/>
            <a:br>
              <a:rPr lang="en-GB" b="1" dirty="0">
                <a:latin typeface="+mn-lt"/>
              </a:rPr>
            </a:br>
            <a:r>
              <a:rPr lang="en-GB" b="1" dirty="0">
                <a:latin typeface="+mn-lt"/>
              </a:rPr>
              <a:t>Beth </a:t>
            </a:r>
            <a:r>
              <a:rPr lang="en-GB" b="1" dirty="0" err="1">
                <a:latin typeface="+mn-lt"/>
              </a:rPr>
              <a:t>yw</a:t>
            </a:r>
            <a:r>
              <a:rPr lang="en-GB" b="1" dirty="0">
                <a:latin typeface="+mn-lt"/>
              </a:rPr>
              <a:t> </a:t>
            </a:r>
            <a:r>
              <a:rPr lang="en-GB" b="1" dirty="0" err="1">
                <a:latin typeface="+mn-lt"/>
              </a:rPr>
              <a:t>achosion</a:t>
            </a:r>
            <a:r>
              <a:rPr lang="en-GB" b="1" dirty="0">
                <a:latin typeface="+mn-lt"/>
              </a:rPr>
              <a:t> </a:t>
            </a:r>
            <a:r>
              <a:rPr lang="en-GB" b="1" dirty="0" err="1">
                <a:latin typeface="+mn-lt"/>
              </a:rPr>
              <a:t>posibl</a:t>
            </a:r>
            <a:r>
              <a:rPr lang="en-GB" b="1" dirty="0">
                <a:latin typeface="+mn-lt"/>
              </a:rPr>
              <a:t> </a:t>
            </a:r>
            <a:r>
              <a:rPr lang="en-GB" b="1" dirty="0" err="1">
                <a:latin typeface="+mn-lt"/>
              </a:rPr>
              <a:t>ymddygiad</a:t>
            </a:r>
            <a:r>
              <a:rPr lang="en-GB" b="1" dirty="0">
                <a:latin typeface="+mn-lt"/>
              </a:rPr>
              <a:t> </a:t>
            </a:r>
            <a:r>
              <a:rPr lang="en-GB" b="1" dirty="0" err="1">
                <a:latin typeface="+mn-lt"/>
              </a:rPr>
              <a:t>heriol</a:t>
            </a:r>
            <a:r>
              <a:rPr lang="en-GB" b="1" dirty="0">
                <a:latin typeface="+mn-lt"/>
              </a:rPr>
              <a:t> </a:t>
            </a:r>
            <a:br>
              <a:rPr lang="en-GB" b="1" dirty="0">
                <a:latin typeface="+mn-lt"/>
              </a:rPr>
            </a:br>
            <a:r>
              <a:rPr lang="en-GB" b="1" dirty="0" err="1">
                <a:latin typeface="+mn-lt"/>
              </a:rPr>
              <a:t>mewn</a:t>
            </a:r>
            <a:r>
              <a:rPr lang="en-GB" b="1" dirty="0">
                <a:latin typeface="+mn-lt"/>
              </a:rPr>
              <a:t> plant?</a:t>
            </a:r>
            <a:br>
              <a:rPr lang="en-GB" dirty="0"/>
            </a:br>
            <a:endParaRPr lang="en-GB" dirty="0"/>
          </a:p>
        </p:txBody>
      </p:sp>
      <p:sp>
        <p:nvSpPr>
          <p:cNvPr id="3" name="Content Placeholder 2">
            <a:extLst>
              <a:ext uri="{FF2B5EF4-FFF2-40B4-BE49-F238E27FC236}">
                <a16:creationId xmlns:a16="http://schemas.microsoft.com/office/drawing/2014/main" id="{75FA4779-A7B4-E00D-19AF-92CCCDF59E08}"/>
              </a:ext>
            </a:extLst>
          </p:cNvPr>
          <p:cNvSpPr>
            <a:spLocks noGrp="1"/>
          </p:cNvSpPr>
          <p:nvPr>
            <p:ph idx="1"/>
          </p:nvPr>
        </p:nvSpPr>
        <p:spPr/>
        <p:txBody>
          <a:bodyPr>
            <a:normAutofit fontScale="70000" lnSpcReduction="20000"/>
          </a:bodyPr>
          <a:lstStyle/>
          <a:p>
            <a:r>
              <a:rPr lang="en-GB" dirty="0"/>
              <a:t> </a:t>
            </a:r>
          </a:p>
          <a:p>
            <a:pPr lvl="0"/>
            <a:r>
              <a:rPr lang="en-GB" b="1" dirty="0"/>
              <a:t>Iechyd:</a:t>
            </a:r>
            <a:r>
              <a:rPr lang="en-GB" dirty="0"/>
              <a:t> a </a:t>
            </a:r>
            <a:r>
              <a:rPr lang="en-GB" dirty="0" err="1"/>
              <a:t>oes</a:t>
            </a:r>
            <a:r>
              <a:rPr lang="en-GB" dirty="0"/>
              <a:t> </a:t>
            </a:r>
            <a:r>
              <a:rPr lang="en-GB" dirty="0" err="1"/>
              <a:t>gan</a:t>
            </a:r>
            <a:r>
              <a:rPr lang="en-GB" dirty="0"/>
              <a:t> y </a:t>
            </a:r>
            <a:r>
              <a:rPr lang="en-GB" dirty="0" err="1"/>
              <a:t>plentyn</a:t>
            </a:r>
            <a:r>
              <a:rPr lang="en-GB" dirty="0"/>
              <a:t> </a:t>
            </a:r>
            <a:r>
              <a:rPr lang="en-GB" dirty="0" err="1"/>
              <a:t>broblem</a:t>
            </a:r>
            <a:r>
              <a:rPr lang="en-GB" dirty="0"/>
              <a:t> </a:t>
            </a:r>
            <a:r>
              <a:rPr lang="en-GB" dirty="0" err="1"/>
              <a:t>feddygol</a:t>
            </a:r>
            <a:r>
              <a:rPr lang="en-GB" dirty="0"/>
              <a:t> </a:t>
            </a:r>
            <a:r>
              <a:rPr lang="en-GB" dirty="0" err="1"/>
              <a:t>sylfaenol</a:t>
            </a:r>
            <a:r>
              <a:rPr lang="en-GB" dirty="0"/>
              <a:t> </a:t>
            </a:r>
            <a:r>
              <a:rPr lang="en-GB" dirty="0" err="1"/>
              <a:t>sy'n</a:t>
            </a:r>
            <a:r>
              <a:rPr lang="en-GB" dirty="0"/>
              <a:t> </a:t>
            </a:r>
            <a:r>
              <a:rPr lang="en-GB" dirty="0" err="1"/>
              <a:t>esbonio</a:t>
            </a:r>
            <a:r>
              <a:rPr lang="en-GB" dirty="0"/>
              <a:t> </a:t>
            </a:r>
            <a:r>
              <a:rPr lang="en-GB" dirty="0" err="1"/>
              <a:t>ei</a:t>
            </a:r>
            <a:r>
              <a:rPr lang="en-GB" dirty="0"/>
              <a:t> </a:t>
            </a:r>
            <a:r>
              <a:rPr lang="en-GB" dirty="0" err="1"/>
              <a:t>ymddygiad</a:t>
            </a:r>
            <a:r>
              <a:rPr lang="en-GB" dirty="0"/>
              <a:t>? </a:t>
            </a:r>
            <a:r>
              <a:rPr lang="en-GB" dirty="0" err="1"/>
              <a:t>Os</a:t>
            </a:r>
            <a:r>
              <a:rPr lang="en-GB" dirty="0"/>
              <a:t> </a:t>
            </a:r>
            <a:r>
              <a:rPr lang="en-GB" dirty="0" err="1"/>
              <a:t>yw</a:t>
            </a:r>
            <a:r>
              <a:rPr lang="en-GB" dirty="0"/>
              <a:t> </a:t>
            </a:r>
            <a:r>
              <a:rPr lang="en-GB" dirty="0" err="1"/>
              <a:t>plentyn</a:t>
            </a:r>
            <a:r>
              <a:rPr lang="en-GB" dirty="0"/>
              <a:t> </a:t>
            </a:r>
            <a:r>
              <a:rPr lang="en-GB" dirty="0" err="1"/>
              <a:t>yn</a:t>
            </a:r>
            <a:r>
              <a:rPr lang="en-GB" dirty="0"/>
              <a:t> </a:t>
            </a:r>
            <a:r>
              <a:rPr lang="en-GB" dirty="0" err="1"/>
              <a:t>profi</a:t>
            </a:r>
            <a:r>
              <a:rPr lang="en-GB" dirty="0"/>
              <a:t> </a:t>
            </a:r>
            <a:r>
              <a:rPr lang="en-GB" dirty="0" err="1"/>
              <a:t>poen</a:t>
            </a:r>
            <a:r>
              <a:rPr lang="en-GB" dirty="0"/>
              <a:t> neu </a:t>
            </a:r>
            <a:r>
              <a:rPr lang="en-GB" dirty="0" err="1"/>
              <a:t>anghysur</a:t>
            </a:r>
            <a:r>
              <a:rPr lang="en-GB" dirty="0"/>
              <a:t> </a:t>
            </a:r>
            <a:r>
              <a:rPr lang="en-GB" dirty="0" err="1"/>
              <a:t>yna</a:t>
            </a:r>
            <a:r>
              <a:rPr lang="en-GB" dirty="0"/>
              <a:t> </a:t>
            </a:r>
            <a:r>
              <a:rPr lang="en-GB" dirty="0" err="1"/>
              <a:t>efallai</a:t>
            </a:r>
            <a:r>
              <a:rPr lang="en-GB" dirty="0"/>
              <a:t> y </a:t>
            </a:r>
            <a:r>
              <a:rPr lang="en-GB" dirty="0" err="1"/>
              <a:t>byddant</a:t>
            </a:r>
            <a:r>
              <a:rPr lang="en-GB" dirty="0"/>
              <a:t> </a:t>
            </a:r>
            <a:r>
              <a:rPr lang="en-GB" dirty="0" err="1"/>
              <a:t>yn</a:t>
            </a:r>
            <a:r>
              <a:rPr lang="en-GB" dirty="0"/>
              <a:t> </a:t>
            </a:r>
            <a:r>
              <a:rPr lang="en-GB" dirty="0" err="1"/>
              <a:t>gweithredu</a:t>
            </a:r>
            <a:r>
              <a:rPr lang="en-GB" dirty="0"/>
              <a:t> </a:t>
            </a:r>
            <a:r>
              <a:rPr lang="en-GB" dirty="0" err="1"/>
              <a:t>i</a:t>
            </a:r>
            <a:r>
              <a:rPr lang="en-GB" dirty="0"/>
              <a:t> </a:t>
            </a:r>
            <a:r>
              <a:rPr lang="en-GB" dirty="0" err="1"/>
              <a:t>fynegi</a:t>
            </a:r>
            <a:r>
              <a:rPr lang="en-GB" dirty="0"/>
              <a:t> </a:t>
            </a:r>
            <a:r>
              <a:rPr lang="en-GB" dirty="0" err="1"/>
              <a:t>hyn</a:t>
            </a:r>
            <a:r>
              <a:rPr lang="en-GB" dirty="0"/>
              <a:t>, </a:t>
            </a:r>
            <a:r>
              <a:rPr lang="en-GB" dirty="0" err="1"/>
              <a:t>yn</a:t>
            </a:r>
            <a:r>
              <a:rPr lang="en-GB" dirty="0"/>
              <a:t> </a:t>
            </a:r>
            <a:r>
              <a:rPr lang="en-GB" dirty="0" err="1"/>
              <a:t>enwedig</a:t>
            </a:r>
            <a:r>
              <a:rPr lang="en-GB" dirty="0"/>
              <a:t> </a:t>
            </a:r>
            <a:r>
              <a:rPr lang="en-GB" dirty="0" err="1"/>
              <a:t>os</a:t>
            </a:r>
            <a:r>
              <a:rPr lang="en-GB" dirty="0"/>
              <a:t> </a:t>
            </a:r>
            <a:r>
              <a:rPr lang="en-GB" dirty="0" err="1"/>
              <a:t>oes</a:t>
            </a:r>
            <a:r>
              <a:rPr lang="en-GB" dirty="0"/>
              <a:t> </a:t>
            </a:r>
            <a:r>
              <a:rPr lang="en-GB" dirty="0" err="1"/>
              <a:t>ganddynt</a:t>
            </a:r>
            <a:r>
              <a:rPr lang="en-GB" dirty="0"/>
              <a:t> </a:t>
            </a:r>
            <a:r>
              <a:rPr lang="en-GB" dirty="0" err="1"/>
              <a:t>broblem</a:t>
            </a:r>
            <a:r>
              <a:rPr lang="en-GB" dirty="0"/>
              <a:t> </a:t>
            </a:r>
            <a:r>
              <a:rPr lang="en-GB" dirty="0" err="1"/>
              <a:t>yn</a:t>
            </a:r>
            <a:r>
              <a:rPr lang="en-GB" dirty="0"/>
              <a:t> </a:t>
            </a:r>
            <a:r>
              <a:rPr lang="en-GB" dirty="0" err="1"/>
              <a:t>ei</a:t>
            </a:r>
            <a:r>
              <a:rPr lang="en-GB" dirty="0"/>
              <a:t> </a:t>
            </a:r>
            <a:r>
              <a:rPr lang="en-GB" dirty="0" err="1"/>
              <a:t>gyfathrebu</a:t>
            </a:r>
            <a:r>
              <a:rPr lang="en-GB" dirty="0"/>
              <a:t>.</a:t>
            </a:r>
          </a:p>
          <a:p>
            <a:pPr lvl="0"/>
            <a:r>
              <a:rPr lang="en-GB" b="1" dirty="0" err="1"/>
              <a:t>Anawsterau</a:t>
            </a:r>
            <a:r>
              <a:rPr lang="en-GB" b="1" dirty="0"/>
              <a:t> </a:t>
            </a:r>
            <a:r>
              <a:rPr lang="en-GB" b="1" dirty="0" err="1"/>
              <a:t>ymddygiadol</a:t>
            </a:r>
            <a:r>
              <a:rPr lang="en-GB" b="1" dirty="0"/>
              <a:t>: </a:t>
            </a:r>
            <a:r>
              <a:rPr lang="en-GB" dirty="0"/>
              <a:t>gall </a:t>
            </a:r>
            <a:r>
              <a:rPr lang="en-GB" dirty="0" err="1"/>
              <a:t>cyflyrau</a:t>
            </a:r>
            <a:r>
              <a:rPr lang="en-GB" dirty="0"/>
              <a:t> </a:t>
            </a:r>
            <a:r>
              <a:rPr lang="en-GB" dirty="0" err="1"/>
              <a:t>fel</a:t>
            </a:r>
            <a:r>
              <a:rPr lang="en-GB" dirty="0"/>
              <a:t> ADHD, </a:t>
            </a:r>
            <a:r>
              <a:rPr lang="en-GB" dirty="0" err="1"/>
              <a:t>awtistiaeth</a:t>
            </a:r>
            <a:r>
              <a:rPr lang="en-GB" dirty="0"/>
              <a:t>, ac </a:t>
            </a:r>
            <a:r>
              <a:rPr lang="en-GB" dirty="0" err="1"/>
              <a:t>anawsterau</a:t>
            </a:r>
            <a:r>
              <a:rPr lang="en-GB" dirty="0"/>
              <a:t> </a:t>
            </a:r>
            <a:r>
              <a:rPr lang="en-GB" dirty="0" err="1"/>
              <a:t>dysgu</a:t>
            </a:r>
            <a:r>
              <a:rPr lang="en-GB" dirty="0"/>
              <a:t> </a:t>
            </a:r>
            <a:r>
              <a:rPr lang="en-GB" dirty="0" err="1"/>
              <a:t>eraill</a:t>
            </a:r>
            <a:r>
              <a:rPr lang="en-GB" dirty="0"/>
              <a:t> </a:t>
            </a:r>
            <a:r>
              <a:rPr lang="en-GB" dirty="0" err="1"/>
              <a:t>wneud</a:t>
            </a:r>
            <a:r>
              <a:rPr lang="en-GB" dirty="0"/>
              <a:t> </a:t>
            </a:r>
            <a:r>
              <a:rPr lang="en-GB" dirty="0" err="1"/>
              <a:t>i'r</a:t>
            </a:r>
            <a:r>
              <a:rPr lang="en-GB" dirty="0"/>
              <a:t> </a:t>
            </a:r>
            <a:r>
              <a:rPr lang="en-GB" dirty="0" err="1"/>
              <a:t>plentyn</a:t>
            </a:r>
            <a:r>
              <a:rPr lang="en-GB" dirty="0"/>
              <a:t> </a:t>
            </a:r>
            <a:r>
              <a:rPr lang="en-GB" dirty="0" err="1"/>
              <a:t>fethu</a:t>
            </a:r>
            <a:r>
              <a:rPr lang="en-GB" dirty="0"/>
              <a:t> â </a:t>
            </a:r>
            <a:r>
              <a:rPr lang="en-GB" dirty="0" err="1"/>
              <a:t>thrin</a:t>
            </a:r>
            <a:r>
              <a:rPr lang="en-GB" dirty="0"/>
              <a:t> a </a:t>
            </a:r>
            <a:r>
              <a:rPr lang="en-GB" dirty="0" err="1"/>
              <a:t>mynegi</a:t>
            </a:r>
            <a:r>
              <a:rPr lang="en-GB" dirty="0"/>
              <a:t> </a:t>
            </a:r>
            <a:r>
              <a:rPr lang="en-GB" dirty="0" err="1"/>
              <a:t>ei</a:t>
            </a:r>
            <a:r>
              <a:rPr lang="en-GB" dirty="0"/>
              <a:t> </a:t>
            </a:r>
            <a:r>
              <a:rPr lang="en-GB" dirty="0" err="1"/>
              <a:t>deimladau</a:t>
            </a:r>
            <a:r>
              <a:rPr lang="en-GB" dirty="0"/>
              <a:t> </a:t>
            </a:r>
            <a:r>
              <a:rPr lang="en-GB" dirty="0" err="1"/>
              <a:t>yn</a:t>
            </a:r>
            <a:r>
              <a:rPr lang="en-GB" dirty="0"/>
              <a:t> </a:t>
            </a:r>
            <a:r>
              <a:rPr lang="en-GB" dirty="0" err="1"/>
              <a:t>effeithiol</a:t>
            </a:r>
            <a:r>
              <a:rPr lang="en-GB" dirty="0"/>
              <a:t>. </a:t>
            </a:r>
            <a:r>
              <a:rPr lang="en-GB" dirty="0" err="1"/>
              <a:t>Ar</a:t>
            </a:r>
            <a:r>
              <a:rPr lang="en-GB" dirty="0"/>
              <a:t> ben </a:t>
            </a:r>
            <a:r>
              <a:rPr lang="en-GB" dirty="0" err="1"/>
              <a:t>hynny</a:t>
            </a:r>
            <a:r>
              <a:rPr lang="en-GB" dirty="0"/>
              <a:t>, </a:t>
            </a:r>
            <a:r>
              <a:rPr lang="en-GB" dirty="0" err="1"/>
              <a:t>os</a:t>
            </a:r>
            <a:r>
              <a:rPr lang="en-GB" dirty="0"/>
              <a:t> </a:t>
            </a:r>
            <a:r>
              <a:rPr lang="en-GB" dirty="0" err="1"/>
              <a:t>yw</a:t>
            </a:r>
            <a:r>
              <a:rPr lang="en-GB" dirty="0"/>
              <a:t> plant </a:t>
            </a:r>
            <a:r>
              <a:rPr lang="en-GB" dirty="0" err="1"/>
              <a:t>eraill</a:t>
            </a:r>
            <a:r>
              <a:rPr lang="en-GB" dirty="0"/>
              <a:t> </a:t>
            </a:r>
            <a:r>
              <a:rPr lang="en-GB" dirty="0" err="1"/>
              <a:t>yn</a:t>
            </a:r>
            <a:r>
              <a:rPr lang="en-GB" dirty="0"/>
              <a:t> </a:t>
            </a:r>
            <a:r>
              <a:rPr lang="en-GB" dirty="0" err="1"/>
              <a:t>eu</a:t>
            </a:r>
            <a:r>
              <a:rPr lang="en-GB" dirty="0"/>
              <a:t> </a:t>
            </a:r>
            <a:r>
              <a:rPr lang="en-GB" dirty="0" err="1"/>
              <a:t>gadael</a:t>
            </a:r>
            <a:r>
              <a:rPr lang="en-GB" dirty="0"/>
              <a:t> </a:t>
            </a:r>
            <a:r>
              <a:rPr lang="en-GB" dirty="0" err="1"/>
              <a:t>allan</a:t>
            </a:r>
            <a:r>
              <a:rPr lang="en-GB" dirty="0"/>
              <a:t> </a:t>
            </a:r>
            <a:r>
              <a:rPr lang="en-GB" dirty="0" err="1"/>
              <a:t>oherwydd</a:t>
            </a:r>
            <a:r>
              <a:rPr lang="en-GB" dirty="0"/>
              <a:t> yr </a:t>
            </a:r>
            <a:r>
              <a:rPr lang="en-GB" dirty="0" err="1"/>
              <a:t>anawsterau</a:t>
            </a:r>
            <a:r>
              <a:rPr lang="en-GB" dirty="0"/>
              <a:t> </a:t>
            </a:r>
            <a:r>
              <a:rPr lang="en-GB" dirty="0" err="1"/>
              <a:t>hyn</a:t>
            </a:r>
            <a:r>
              <a:rPr lang="en-GB" dirty="0"/>
              <a:t>, </a:t>
            </a:r>
            <a:r>
              <a:rPr lang="en-GB" dirty="0" err="1"/>
              <a:t>mae'n</a:t>
            </a:r>
            <a:r>
              <a:rPr lang="en-GB" dirty="0"/>
              <a:t> </a:t>
            </a:r>
            <a:r>
              <a:rPr lang="en-GB" dirty="0" err="1"/>
              <a:t>debygol</a:t>
            </a:r>
            <a:r>
              <a:rPr lang="en-GB" dirty="0"/>
              <a:t> o </a:t>
            </a:r>
            <a:r>
              <a:rPr lang="en-GB" dirty="0" err="1"/>
              <a:t>wneud</a:t>
            </a:r>
            <a:r>
              <a:rPr lang="en-GB" dirty="0"/>
              <a:t> </a:t>
            </a:r>
            <a:r>
              <a:rPr lang="en-GB" dirty="0" err="1"/>
              <a:t>eu</a:t>
            </a:r>
            <a:r>
              <a:rPr lang="en-GB" dirty="0"/>
              <a:t> </a:t>
            </a:r>
            <a:r>
              <a:rPr lang="en-GB" dirty="0" err="1"/>
              <a:t>teimladau</a:t>
            </a:r>
            <a:r>
              <a:rPr lang="en-GB" dirty="0"/>
              <a:t> </a:t>
            </a:r>
            <a:r>
              <a:rPr lang="en-GB" dirty="0" err="1"/>
              <a:t>a'u</a:t>
            </a:r>
            <a:r>
              <a:rPr lang="en-GB" dirty="0"/>
              <a:t> </a:t>
            </a:r>
            <a:r>
              <a:rPr lang="en-GB" dirty="0" err="1"/>
              <a:t>hymddygiad</a:t>
            </a:r>
            <a:r>
              <a:rPr lang="en-GB" dirty="0"/>
              <a:t> </a:t>
            </a:r>
            <a:r>
              <a:rPr lang="en-GB" dirty="0" err="1"/>
              <a:t>yn</a:t>
            </a:r>
            <a:r>
              <a:rPr lang="en-GB" dirty="0"/>
              <a:t> </a:t>
            </a:r>
            <a:r>
              <a:rPr lang="en-GB" dirty="0" err="1"/>
              <a:t>waeth</a:t>
            </a:r>
            <a:r>
              <a:rPr lang="en-GB" dirty="0"/>
              <a:t>.</a:t>
            </a:r>
          </a:p>
          <a:p>
            <a:pPr lvl="0"/>
            <a:r>
              <a:rPr lang="en-GB" b="1" dirty="0" err="1"/>
              <a:t>Newid</a:t>
            </a:r>
            <a:r>
              <a:rPr lang="en-GB" b="1" dirty="0"/>
              <a:t>: </a:t>
            </a:r>
            <a:r>
              <a:rPr lang="en-GB" dirty="0" err="1"/>
              <a:t>mae'n</a:t>
            </a:r>
            <a:r>
              <a:rPr lang="en-GB" dirty="0"/>
              <a:t> </a:t>
            </a:r>
            <a:r>
              <a:rPr lang="en-GB" dirty="0" err="1"/>
              <a:t>werth</a:t>
            </a:r>
            <a:r>
              <a:rPr lang="en-GB" dirty="0"/>
              <a:t> </a:t>
            </a:r>
            <a:r>
              <a:rPr lang="en-GB" dirty="0" err="1"/>
              <a:t>gofyn</a:t>
            </a:r>
            <a:r>
              <a:rPr lang="en-GB" dirty="0"/>
              <a:t> </a:t>
            </a:r>
            <a:r>
              <a:rPr lang="en-GB" dirty="0" err="1"/>
              <a:t>i</a:t>
            </a:r>
            <a:r>
              <a:rPr lang="en-GB" dirty="0"/>
              <a:t> </a:t>
            </a:r>
            <a:r>
              <a:rPr lang="en-GB" dirty="0" err="1"/>
              <a:t>chi'ch</a:t>
            </a:r>
            <a:r>
              <a:rPr lang="en-GB" dirty="0"/>
              <a:t> </a:t>
            </a:r>
            <a:r>
              <a:rPr lang="en-GB" dirty="0" err="1"/>
              <a:t>hun</a:t>
            </a:r>
            <a:r>
              <a:rPr lang="en-GB" dirty="0"/>
              <a:t> a </a:t>
            </a:r>
            <a:r>
              <a:rPr lang="en-GB" dirty="0" err="1"/>
              <a:t>yw'r</a:t>
            </a:r>
            <a:r>
              <a:rPr lang="en-GB" dirty="0"/>
              <a:t> </a:t>
            </a:r>
            <a:r>
              <a:rPr lang="en-GB" dirty="0" err="1"/>
              <a:t>plentyn</a:t>
            </a:r>
            <a:r>
              <a:rPr lang="en-GB" dirty="0"/>
              <a:t> </a:t>
            </a:r>
            <a:r>
              <a:rPr lang="en-GB" dirty="0" err="1"/>
              <a:t>wedi</a:t>
            </a:r>
            <a:r>
              <a:rPr lang="en-GB" dirty="0"/>
              <a:t> bod </a:t>
            </a:r>
            <a:r>
              <a:rPr lang="en-GB" dirty="0" err="1"/>
              <a:t>trwy</a:t>
            </a:r>
            <a:r>
              <a:rPr lang="en-GB" dirty="0"/>
              <a:t> </a:t>
            </a:r>
            <a:r>
              <a:rPr lang="en-GB" dirty="0" err="1"/>
              <a:t>unrhyw</a:t>
            </a:r>
            <a:r>
              <a:rPr lang="en-GB" dirty="0"/>
              <a:t> </a:t>
            </a:r>
            <a:r>
              <a:rPr lang="en-GB" dirty="0" err="1"/>
              <a:t>newidiadau</a:t>
            </a:r>
            <a:r>
              <a:rPr lang="en-GB" dirty="0"/>
              <a:t> </a:t>
            </a:r>
            <a:r>
              <a:rPr lang="en-GB" dirty="0" err="1"/>
              <a:t>mawr</a:t>
            </a:r>
            <a:r>
              <a:rPr lang="en-GB" dirty="0"/>
              <a:t> </a:t>
            </a:r>
            <a:r>
              <a:rPr lang="en-GB" dirty="0" err="1"/>
              <a:t>yn</a:t>
            </a:r>
            <a:r>
              <a:rPr lang="en-GB" dirty="0"/>
              <a:t> </a:t>
            </a:r>
            <a:r>
              <a:rPr lang="en-GB" dirty="0" err="1"/>
              <a:t>ddiweddar</a:t>
            </a:r>
            <a:r>
              <a:rPr lang="en-GB" dirty="0"/>
              <a:t> ac a </a:t>
            </a:r>
            <a:r>
              <a:rPr lang="en-GB" dirty="0" err="1"/>
              <a:t>yw</a:t>
            </a:r>
            <a:r>
              <a:rPr lang="en-GB" dirty="0"/>
              <a:t> </a:t>
            </a:r>
            <a:r>
              <a:rPr lang="en-GB" dirty="0" err="1"/>
              <a:t>hyn</a:t>
            </a:r>
            <a:r>
              <a:rPr lang="en-GB" dirty="0"/>
              <a:t> </a:t>
            </a:r>
            <a:r>
              <a:rPr lang="en-GB" dirty="0" err="1"/>
              <a:t>yn</a:t>
            </a:r>
            <a:r>
              <a:rPr lang="en-GB" dirty="0"/>
              <a:t> </a:t>
            </a:r>
            <a:r>
              <a:rPr lang="en-GB" dirty="0" err="1"/>
              <a:t>achosi</a:t>
            </a:r>
            <a:r>
              <a:rPr lang="en-GB" dirty="0"/>
              <a:t> </a:t>
            </a:r>
            <a:r>
              <a:rPr lang="en-GB" dirty="0" err="1"/>
              <a:t>iddynt</a:t>
            </a:r>
            <a:r>
              <a:rPr lang="en-GB" dirty="0"/>
              <a:t> </a:t>
            </a:r>
            <a:r>
              <a:rPr lang="en-GB" dirty="0" err="1"/>
              <a:t>arddangos</a:t>
            </a:r>
            <a:r>
              <a:rPr lang="en-GB" dirty="0"/>
              <a:t> </a:t>
            </a:r>
            <a:r>
              <a:rPr lang="en-GB" dirty="0" err="1"/>
              <a:t>ymddygiad</a:t>
            </a:r>
            <a:r>
              <a:rPr lang="en-GB" dirty="0"/>
              <a:t> </a:t>
            </a:r>
            <a:r>
              <a:rPr lang="en-GB" dirty="0" err="1"/>
              <a:t>heriol</a:t>
            </a:r>
            <a:r>
              <a:rPr lang="en-GB" dirty="0"/>
              <a:t>. Er </a:t>
            </a:r>
            <a:r>
              <a:rPr lang="en-GB" dirty="0" err="1"/>
              <a:t>enghraifft</a:t>
            </a:r>
            <a:r>
              <a:rPr lang="en-GB" dirty="0"/>
              <a:t>, </a:t>
            </a:r>
            <a:r>
              <a:rPr lang="en-GB" dirty="0" err="1"/>
              <a:t>os</a:t>
            </a:r>
            <a:r>
              <a:rPr lang="en-GB" dirty="0"/>
              <a:t> </a:t>
            </a:r>
            <a:r>
              <a:rPr lang="en-GB" dirty="0" err="1"/>
              <a:t>ydyn</a:t>
            </a:r>
            <a:r>
              <a:rPr lang="en-GB" dirty="0"/>
              <a:t> </a:t>
            </a:r>
            <a:r>
              <a:rPr lang="en-GB" dirty="0" err="1"/>
              <a:t>nhw</a:t>
            </a:r>
            <a:r>
              <a:rPr lang="en-GB" dirty="0"/>
              <a:t> </a:t>
            </a:r>
            <a:r>
              <a:rPr lang="en-GB" dirty="0" err="1"/>
              <a:t>wedi</a:t>
            </a:r>
            <a:r>
              <a:rPr lang="en-GB" dirty="0"/>
              <a:t> </a:t>
            </a:r>
            <a:r>
              <a:rPr lang="en-GB" dirty="0" err="1"/>
              <a:t>symud</a:t>
            </a:r>
            <a:r>
              <a:rPr lang="en-GB" dirty="0"/>
              <a:t> </a:t>
            </a:r>
            <a:r>
              <a:rPr lang="en-GB" dirty="0" err="1"/>
              <a:t>ysgol</a:t>
            </a:r>
            <a:r>
              <a:rPr lang="en-GB" dirty="0"/>
              <a:t>, </a:t>
            </a:r>
            <a:r>
              <a:rPr lang="en-GB" dirty="0" err="1"/>
              <a:t>mae</a:t>
            </a:r>
            <a:r>
              <a:rPr lang="en-GB" dirty="0"/>
              <a:t> </a:t>
            </a:r>
            <a:r>
              <a:rPr lang="en-GB" dirty="0" err="1"/>
              <a:t>eu</a:t>
            </a:r>
            <a:r>
              <a:rPr lang="en-GB" dirty="0"/>
              <a:t> </a:t>
            </a:r>
            <a:r>
              <a:rPr lang="en-GB" dirty="0" err="1"/>
              <a:t>rhieni</a:t>
            </a:r>
            <a:r>
              <a:rPr lang="en-GB" dirty="0"/>
              <a:t> </a:t>
            </a:r>
            <a:r>
              <a:rPr lang="en-GB" dirty="0" err="1"/>
              <a:t>wedi</a:t>
            </a:r>
            <a:r>
              <a:rPr lang="en-GB" dirty="0"/>
              <a:t> </a:t>
            </a:r>
            <a:r>
              <a:rPr lang="en-GB" dirty="0" err="1"/>
              <a:t>gwahanu</a:t>
            </a:r>
            <a:r>
              <a:rPr lang="en-GB" dirty="0"/>
              <a:t>, neu </a:t>
            </a:r>
            <a:r>
              <a:rPr lang="en-GB" dirty="0" err="1"/>
              <a:t>os</a:t>
            </a:r>
            <a:r>
              <a:rPr lang="en-GB" dirty="0"/>
              <a:t> </a:t>
            </a:r>
            <a:r>
              <a:rPr lang="en-GB" dirty="0" err="1"/>
              <a:t>yw</a:t>
            </a:r>
            <a:r>
              <a:rPr lang="en-GB" dirty="0"/>
              <a:t> </a:t>
            </a:r>
            <a:r>
              <a:rPr lang="en-GB" dirty="0" err="1"/>
              <a:t>rhywun</a:t>
            </a:r>
            <a:r>
              <a:rPr lang="en-GB" dirty="0"/>
              <a:t> </a:t>
            </a:r>
            <a:r>
              <a:rPr lang="en-GB" dirty="0" err="1"/>
              <a:t>agos</a:t>
            </a:r>
            <a:r>
              <a:rPr lang="en-GB" dirty="0"/>
              <a:t> </a:t>
            </a:r>
            <a:r>
              <a:rPr lang="en-GB" dirty="0" err="1"/>
              <a:t>atynt</a:t>
            </a:r>
            <a:r>
              <a:rPr lang="en-GB" dirty="0"/>
              <a:t> </a:t>
            </a:r>
            <a:r>
              <a:rPr lang="en-GB" dirty="0" err="1"/>
              <a:t>wedi</a:t>
            </a:r>
            <a:r>
              <a:rPr lang="en-GB" dirty="0"/>
              <a:t> </a:t>
            </a:r>
            <a:r>
              <a:rPr lang="en-GB" dirty="0" err="1"/>
              <a:t>marw</a:t>
            </a:r>
            <a:r>
              <a:rPr lang="en-GB" dirty="0"/>
              <a:t>.</a:t>
            </a:r>
          </a:p>
          <a:p>
            <a:pPr lvl="0"/>
            <a:r>
              <a:rPr lang="en-GB" b="1" dirty="0" err="1"/>
              <a:t>Ymddygiad</a:t>
            </a:r>
            <a:r>
              <a:rPr lang="en-GB" b="1" dirty="0"/>
              <a:t> a </a:t>
            </a:r>
            <a:r>
              <a:rPr lang="en-GB" b="1" dirty="0" err="1"/>
              <a:t>ddysgwyd</a:t>
            </a:r>
            <a:r>
              <a:rPr lang="en-GB" b="1" dirty="0"/>
              <a:t>:</a:t>
            </a:r>
            <a:r>
              <a:rPr lang="en-GB" dirty="0"/>
              <a:t> </a:t>
            </a:r>
            <a:r>
              <a:rPr lang="en-GB" dirty="0" err="1"/>
              <a:t>efallai</a:t>
            </a:r>
            <a:r>
              <a:rPr lang="en-GB" dirty="0"/>
              <a:t> bod y </a:t>
            </a:r>
            <a:r>
              <a:rPr lang="en-GB" dirty="0" err="1"/>
              <a:t>plentyn</a:t>
            </a:r>
            <a:r>
              <a:rPr lang="en-GB" dirty="0"/>
              <a:t> </a:t>
            </a:r>
            <a:r>
              <a:rPr lang="en-GB" dirty="0" err="1"/>
              <a:t>wedi</a:t>
            </a:r>
            <a:r>
              <a:rPr lang="en-GB" dirty="0"/>
              <a:t> </a:t>
            </a:r>
            <a:r>
              <a:rPr lang="en-GB" dirty="0" err="1"/>
              <a:t>dysgu</a:t>
            </a:r>
            <a:r>
              <a:rPr lang="en-GB" dirty="0"/>
              <a:t> </a:t>
            </a:r>
            <a:r>
              <a:rPr lang="en-GB" dirty="0" err="1"/>
              <a:t>mai</a:t>
            </a:r>
            <a:r>
              <a:rPr lang="en-GB" dirty="0"/>
              <a:t> </a:t>
            </a:r>
            <a:r>
              <a:rPr lang="en-GB" dirty="0" err="1"/>
              <a:t>actio</a:t>
            </a:r>
            <a:r>
              <a:rPr lang="en-GB" dirty="0"/>
              <a:t> </a:t>
            </a:r>
            <a:r>
              <a:rPr lang="en-GB" dirty="0" err="1"/>
              <a:t>allan</a:t>
            </a:r>
            <a:r>
              <a:rPr lang="en-GB" dirty="0"/>
              <a:t> </a:t>
            </a:r>
            <a:r>
              <a:rPr lang="en-GB" dirty="0" err="1"/>
              <a:t>yw</a:t>
            </a:r>
            <a:r>
              <a:rPr lang="en-GB" dirty="0"/>
              <a:t> </a:t>
            </a:r>
            <a:r>
              <a:rPr lang="en-GB" dirty="0" err="1"/>
              <a:t>sut</a:t>
            </a:r>
            <a:r>
              <a:rPr lang="en-GB" dirty="0"/>
              <a:t> </a:t>
            </a:r>
            <a:r>
              <a:rPr lang="en-GB" dirty="0" err="1"/>
              <a:t>maen</a:t>
            </a:r>
            <a:r>
              <a:rPr lang="en-GB" dirty="0"/>
              <a:t> </a:t>
            </a:r>
            <a:r>
              <a:rPr lang="en-GB" dirty="0" err="1"/>
              <a:t>nhw'n</a:t>
            </a:r>
            <a:r>
              <a:rPr lang="en-GB" dirty="0"/>
              <a:t> </a:t>
            </a:r>
            <a:r>
              <a:rPr lang="en-GB" dirty="0" err="1"/>
              <a:t>cael</a:t>
            </a:r>
            <a:r>
              <a:rPr lang="en-GB" dirty="0"/>
              <a:t> yr </a:t>
            </a:r>
            <a:r>
              <a:rPr lang="en-GB" dirty="0" err="1"/>
              <a:t>hyn</a:t>
            </a:r>
            <a:r>
              <a:rPr lang="en-GB" dirty="0"/>
              <a:t> </a:t>
            </a:r>
            <a:r>
              <a:rPr lang="en-GB" dirty="0" err="1"/>
              <a:t>maen</a:t>
            </a:r>
            <a:r>
              <a:rPr lang="en-GB" dirty="0"/>
              <a:t> </a:t>
            </a:r>
            <a:r>
              <a:rPr lang="en-GB" dirty="0" err="1"/>
              <a:t>nhw</a:t>
            </a:r>
            <a:r>
              <a:rPr lang="en-GB" dirty="0"/>
              <a:t> </a:t>
            </a:r>
            <a:r>
              <a:rPr lang="en-GB" dirty="0" err="1"/>
              <a:t>ei</a:t>
            </a:r>
            <a:r>
              <a:rPr lang="en-GB" dirty="0"/>
              <a:t> </a:t>
            </a:r>
            <a:r>
              <a:rPr lang="en-GB" dirty="0" err="1"/>
              <a:t>eisiau</a:t>
            </a:r>
            <a:r>
              <a:rPr lang="en-GB" dirty="0"/>
              <a:t>, neu </a:t>
            </a:r>
            <a:r>
              <a:rPr lang="en-GB" dirty="0" err="1"/>
              <a:t>efallai</a:t>
            </a:r>
            <a:r>
              <a:rPr lang="en-GB" dirty="0"/>
              <a:t> </a:t>
            </a:r>
            <a:r>
              <a:rPr lang="en-GB" dirty="0" err="1"/>
              <a:t>ei</a:t>
            </a:r>
            <a:r>
              <a:rPr lang="en-GB" dirty="0"/>
              <a:t> </a:t>
            </a:r>
            <a:r>
              <a:rPr lang="en-GB" dirty="0" err="1"/>
              <a:t>fod</a:t>
            </a:r>
            <a:r>
              <a:rPr lang="en-GB" dirty="0"/>
              <a:t> </a:t>
            </a:r>
            <a:r>
              <a:rPr lang="en-GB" dirty="0" err="1"/>
              <a:t>wedi</a:t>
            </a:r>
            <a:r>
              <a:rPr lang="en-GB" dirty="0"/>
              <a:t> bod </a:t>
            </a:r>
            <a:r>
              <a:rPr lang="en-GB" dirty="0" err="1"/>
              <a:t>mewn</a:t>
            </a:r>
            <a:r>
              <a:rPr lang="en-GB" dirty="0"/>
              <a:t> </a:t>
            </a:r>
            <a:r>
              <a:rPr lang="en-GB" dirty="0" err="1"/>
              <a:t>amgylchedd</a:t>
            </a:r>
            <a:r>
              <a:rPr lang="en-GB" dirty="0"/>
              <a:t> </a:t>
            </a:r>
            <a:r>
              <a:rPr lang="en-GB" dirty="0" err="1"/>
              <a:t>lle</a:t>
            </a:r>
            <a:r>
              <a:rPr lang="en-GB" dirty="0"/>
              <a:t> </a:t>
            </a:r>
            <a:r>
              <a:rPr lang="en-GB" dirty="0" err="1"/>
              <a:t>roedd</a:t>
            </a:r>
            <a:r>
              <a:rPr lang="en-GB" dirty="0"/>
              <a:t> </a:t>
            </a:r>
            <a:r>
              <a:rPr lang="en-GB" dirty="0" err="1"/>
              <a:t>pawb</a:t>
            </a:r>
            <a:r>
              <a:rPr lang="en-GB" dirty="0"/>
              <a:t> </a:t>
            </a:r>
            <a:r>
              <a:rPr lang="en-GB" dirty="0" err="1"/>
              <a:t>yn</a:t>
            </a:r>
            <a:r>
              <a:rPr lang="en-GB" dirty="0"/>
              <a:t> </a:t>
            </a:r>
            <a:r>
              <a:rPr lang="en-GB" dirty="0" err="1"/>
              <a:t>gweithredu</a:t>
            </a:r>
            <a:r>
              <a:rPr lang="en-GB" dirty="0"/>
              <a:t> </a:t>
            </a:r>
            <a:r>
              <a:rPr lang="en-GB" dirty="0" err="1"/>
              <a:t>yn</a:t>
            </a:r>
            <a:r>
              <a:rPr lang="en-GB" dirty="0"/>
              <a:t> yr un </a:t>
            </a:r>
            <a:r>
              <a:rPr lang="en-GB" dirty="0" err="1"/>
              <a:t>modd</a:t>
            </a:r>
            <a:r>
              <a:rPr lang="en-GB" dirty="0"/>
              <a:t>.                                                                                                  (EEF, 2024)</a:t>
            </a:r>
          </a:p>
          <a:p>
            <a:endParaRPr lang="en-GB" dirty="0"/>
          </a:p>
        </p:txBody>
      </p:sp>
    </p:spTree>
    <p:extLst>
      <p:ext uri="{BB962C8B-B14F-4D97-AF65-F5344CB8AC3E}">
        <p14:creationId xmlns:p14="http://schemas.microsoft.com/office/powerpoint/2010/main" val="545914598"/>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B6BC379-4109-1A7C-F2BC-CAF7A62AAE12}"/>
              </a:ext>
            </a:extLst>
          </p:cNvPr>
          <p:cNvSpPr>
            <a:spLocks noGrp="1"/>
          </p:cNvSpPr>
          <p:nvPr>
            <p:ph type="title"/>
          </p:nvPr>
        </p:nvSpPr>
        <p:spPr>
          <a:xfrm>
            <a:off x="838200" y="392557"/>
            <a:ext cx="10515600" cy="1325563"/>
          </a:xfrm>
        </p:spPr>
        <p:txBody>
          <a:bodyPr/>
          <a:lstStyle/>
          <a:p>
            <a:r>
              <a:rPr lang="en-GB" i="1" dirty="0">
                <a:solidFill>
                  <a:srgbClr val="0070C0"/>
                </a:solidFill>
                <a:effectLst/>
                <a:latin typeface="Calibri" panose="020F0502020204030204" pitchFamily="34" charset="0"/>
                <a:ea typeface="Calibri" panose="020F0502020204030204" pitchFamily="34" charset="0"/>
                <a:cs typeface="Calibri" panose="020F0502020204030204" pitchFamily="34" charset="0"/>
              </a:rPr>
              <a:t>What are the Possible Causes of Challenging Behaviour in Children?</a:t>
            </a:r>
            <a:endParaRPr lang="en-GB" i="1" dirty="0">
              <a:solidFill>
                <a:srgbClr val="0070C0"/>
              </a:solidFill>
              <a:latin typeface="Calibri" panose="020F0502020204030204" pitchFamily="34" charset="0"/>
              <a:ea typeface="Calibri" panose="020F0502020204030204" pitchFamily="34" charset="0"/>
              <a:cs typeface="Calibri" panose="020F0502020204030204" pitchFamily="34" charset="0"/>
            </a:endParaRPr>
          </a:p>
        </p:txBody>
      </p:sp>
      <p:sp>
        <p:nvSpPr>
          <p:cNvPr id="3" name="Content Placeholder 2">
            <a:extLst>
              <a:ext uri="{FF2B5EF4-FFF2-40B4-BE49-F238E27FC236}">
                <a16:creationId xmlns:a16="http://schemas.microsoft.com/office/drawing/2014/main" id="{DBC2853C-6CAE-4A0E-7B26-4B8783BD8F6C}"/>
              </a:ext>
            </a:extLst>
          </p:cNvPr>
          <p:cNvSpPr>
            <a:spLocks noGrp="1"/>
          </p:cNvSpPr>
          <p:nvPr>
            <p:ph idx="1"/>
          </p:nvPr>
        </p:nvSpPr>
        <p:spPr/>
        <p:txBody>
          <a:bodyPr>
            <a:normAutofit fontScale="62500" lnSpcReduction="20000"/>
          </a:bodyPr>
          <a:lstStyle/>
          <a:p>
            <a:pPr algn="l">
              <a:buFont typeface="Arial" panose="020B0604020202020204" pitchFamily="34" charset="0"/>
              <a:buChar char="•"/>
            </a:pPr>
            <a:r>
              <a:rPr lang="en-GB" b="1" i="1" dirty="0">
                <a:solidFill>
                  <a:srgbClr val="0070C0"/>
                </a:solidFill>
                <a:effectLst/>
                <a:cs typeface="Calibri Light" panose="020F0302020204030204" pitchFamily="34" charset="0"/>
              </a:rPr>
              <a:t>Health:</a:t>
            </a:r>
            <a:r>
              <a:rPr lang="en-GB" b="0" i="1" dirty="0">
                <a:solidFill>
                  <a:srgbClr val="0070C0"/>
                </a:solidFill>
                <a:effectLst/>
                <a:cs typeface="Calibri Light" panose="020F0302020204030204" pitchFamily="34" charset="0"/>
              </a:rPr>
              <a:t> does the child have an underlying medical problem that explains their behaviour? If a child is experiencing pain or discomfort then they may be acting out to express this, particularly if they have a problem communicating it.</a:t>
            </a:r>
          </a:p>
          <a:p>
            <a:pPr algn="l">
              <a:buFont typeface="Arial" panose="020B0604020202020204" pitchFamily="34" charset="0"/>
              <a:buChar char="•"/>
            </a:pPr>
            <a:endParaRPr lang="en-GB" b="1" i="1" dirty="0">
              <a:solidFill>
                <a:srgbClr val="0070C0"/>
              </a:solidFill>
              <a:effectLst/>
              <a:cs typeface="Calibri Light" panose="020F0302020204030204" pitchFamily="34" charset="0"/>
            </a:endParaRPr>
          </a:p>
          <a:p>
            <a:pPr algn="l">
              <a:buFont typeface="Arial" panose="020B0604020202020204" pitchFamily="34" charset="0"/>
              <a:buChar char="•"/>
            </a:pPr>
            <a:r>
              <a:rPr lang="en-GB" b="1" i="1" dirty="0">
                <a:solidFill>
                  <a:srgbClr val="0070C0"/>
                </a:solidFill>
                <a:effectLst/>
                <a:cs typeface="Calibri Light" panose="020F0302020204030204" pitchFamily="34" charset="0"/>
              </a:rPr>
              <a:t>Behavioural difficulties: </a:t>
            </a:r>
            <a:r>
              <a:rPr lang="en-GB" b="0" i="1" dirty="0">
                <a:solidFill>
                  <a:srgbClr val="0070C0"/>
                </a:solidFill>
                <a:effectLst/>
                <a:cs typeface="Calibri Light" panose="020F0302020204030204" pitchFamily="34" charset="0"/>
              </a:rPr>
              <a:t>conditions like ADHD, autism, and other learning difficulties may make the child unable to handle and express their feelings effectively. Furthermore, if other children leave them out due to these difficulties, it’s likely to make their feelings and behaviour worse.</a:t>
            </a:r>
          </a:p>
          <a:p>
            <a:pPr algn="l">
              <a:buFont typeface="Arial" panose="020B0604020202020204" pitchFamily="34" charset="0"/>
              <a:buChar char="•"/>
            </a:pPr>
            <a:endParaRPr lang="en-GB" b="1" i="1" dirty="0">
              <a:solidFill>
                <a:srgbClr val="0070C0"/>
              </a:solidFill>
              <a:effectLst/>
              <a:cs typeface="Calibri Light" panose="020F0302020204030204" pitchFamily="34" charset="0"/>
            </a:endParaRPr>
          </a:p>
          <a:p>
            <a:pPr algn="l">
              <a:buFont typeface="Arial" panose="020B0604020202020204" pitchFamily="34" charset="0"/>
              <a:buChar char="•"/>
            </a:pPr>
            <a:r>
              <a:rPr lang="en-GB" b="1" i="1" dirty="0">
                <a:solidFill>
                  <a:srgbClr val="0070C0"/>
                </a:solidFill>
                <a:effectLst/>
                <a:cs typeface="Calibri Light" panose="020F0302020204030204" pitchFamily="34" charset="0"/>
              </a:rPr>
              <a:t>Change: </a:t>
            </a:r>
            <a:r>
              <a:rPr lang="en-GB" b="0" i="1" dirty="0">
                <a:solidFill>
                  <a:srgbClr val="0070C0"/>
                </a:solidFill>
                <a:effectLst/>
                <a:cs typeface="Calibri Light" panose="020F0302020204030204" pitchFamily="34" charset="0"/>
              </a:rPr>
              <a:t>it’s worth asking yourself whether the child has been through any big changes recently and whether this is causing them to display challenging behaviour. For example, if they’ve moved school, their parents have separated, or someone close to them has passed away.</a:t>
            </a:r>
          </a:p>
          <a:p>
            <a:pPr algn="l">
              <a:buFont typeface="Arial" panose="020B0604020202020204" pitchFamily="34" charset="0"/>
              <a:buChar char="•"/>
            </a:pPr>
            <a:endParaRPr lang="en-GB" b="1" i="1" dirty="0">
              <a:solidFill>
                <a:srgbClr val="0070C0"/>
              </a:solidFill>
              <a:effectLst/>
              <a:cs typeface="Calibri Light" panose="020F0302020204030204" pitchFamily="34" charset="0"/>
            </a:endParaRPr>
          </a:p>
          <a:p>
            <a:pPr algn="l">
              <a:buFont typeface="Arial" panose="020B0604020202020204" pitchFamily="34" charset="0"/>
              <a:buChar char="•"/>
            </a:pPr>
            <a:r>
              <a:rPr lang="en-GB" b="1" i="1" dirty="0">
                <a:solidFill>
                  <a:srgbClr val="0070C0"/>
                </a:solidFill>
                <a:effectLst/>
                <a:cs typeface="Calibri Light" panose="020F0302020204030204" pitchFamily="34" charset="0"/>
              </a:rPr>
              <a:t>Learned behaviour:</a:t>
            </a:r>
            <a:r>
              <a:rPr lang="en-GB" b="0" i="1" dirty="0">
                <a:solidFill>
                  <a:srgbClr val="0070C0"/>
                </a:solidFill>
                <a:effectLst/>
                <a:cs typeface="Calibri Light" panose="020F0302020204030204" pitchFamily="34" charset="0"/>
              </a:rPr>
              <a:t> the child may have learnt that acting out is how they get what they want, or may have been in an environment where everyone acted in the same way</a:t>
            </a:r>
            <a:r>
              <a:rPr lang="en-GB" sz="1600" b="0" i="1" dirty="0">
                <a:solidFill>
                  <a:srgbClr val="0070C0"/>
                </a:solidFill>
                <a:effectLst/>
                <a:cs typeface="Calibri Light" panose="020F0302020204030204" pitchFamily="34" charset="0"/>
              </a:rPr>
              <a:t>.                                        (EEF, 2024)</a:t>
            </a:r>
            <a:endParaRPr lang="en-GB" sz="1600" dirty="0"/>
          </a:p>
        </p:txBody>
      </p:sp>
    </p:spTree>
    <p:extLst>
      <p:ext uri="{BB962C8B-B14F-4D97-AF65-F5344CB8AC3E}">
        <p14:creationId xmlns:p14="http://schemas.microsoft.com/office/powerpoint/2010/main" val="1043251875"/>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8DDB2C7-FCF7-FBC5-FFFB-4880631E3167}"/>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E6D8609A-822F-A299-BB7D-792B2DE3DF05}"/>
              </a:ext>
            </a:extLst>
          </p:cNvPr>
          <p:cNvSpPr>
            <a:spLocks noGrp="1"/>
          </p:cNvSpPr>
          <p:nvPr>
            <p:ph type="title"/>
          </p:nvPr>
        </p:nvSpPr>
        <p:spPr/>
        <p:txBody>
          <a:bodyPr>
            <a:normAutofit fontScale="90000"/>
          </a:bodyPr>
          <a:lstStyle/>
          <a:p>
            <a:pPr algn="ctr"/>
            <a:br>
              <a:rPr lang="en-GB" b="1" dirty="0">
                <a:latin typeface="+mn-lt"/>
              </a:rPr>
            </a:br>
            <a:r>
              <a:rPr lang="en-GB" b="1" dirty="0">
                <a:latin typeface="+mn-lt"/>
              </a:rPr>
              <a:t>Beth </a:t>
            </a:r>
            <a:r>
              <a:rPr lang="en-GB" b="1" dirty="0" err="1">
                <a:latin typeface="+mn-lt"/>
              </a:rPr>
              <a:t>yw</a:t>
            </a:r>
            <a:r>
              <a:rPr lang="en-GB" b="1" dirty="0">
                <a:latin typeface="+mn-lt"/>
              </a:rPr>
              <a:t> </a:t>
            </a:r>
            <a:r>
              <a:rPr lang="en-GB" b="1" dirty="0" err="1">
                <a:latin typeface="+mn-lt"/>
              </a:rPr>
              <a:t>achosion</a:t>
            </a:r>
            <a:r>
              <a:rPr lang="en-GB" b="1" dirty="0">
                <a:latin typeface="+mn-lt"/>
              </a:rPr>
              <a:t> </a:t>
            </a:r>
            <a:r>
              <a:rPr lang="en-GB" b="1" dirty="0" err="1">
                <a:latin typeface="+mn-lt"/>
              </a:rPr>
              <a:t>posibl</a:t>
            </a:r>
            <a:r>
              <a:rPr lang="en-GB" b="1" dirty="0">
                <a:latin typeface="+mn-lt"/>
              </a:rPr>
              <a:t> </a:t>
            </a:r>
            <a:r>
              <a:rPr lang="en-GB" b="1" dirty="0" err="1">
                <a:latin typeface="+mn-lt"/>
              </a:rPr>
              <a:t>ymddygiad</a:t>
            </a:r>
            <a:r>
              <a:rPr lang="en-GB" b="1" dirty="0">
                <a:latin typeface="+mn-lt"/>
              </a:rPr>
              <a:t> </a:t>
            </a:r>
            <a:r>
              <a:rPr lang="en-GB" b="1" dirty="0" err="1">
                <a:latin typeface="+mn-lt"/>
              </a:rPr>
              <a:t>heriol</a:t>
            </a:r>
            <a:r>
              <a:rPr lang="en-GB" b="1" dirty="0">
                <a:latin typeface="+mn-lt"/>
              </a:rPr>
              <a:t> </a:t>
            </a:r>
            <a:br>
              <a:rPr lang="en-GB" b="1" dirty="0">
                <a:latin typeface="+mn-lt"/>
              </a:rPr>
            </a:br>
            <a:r>
              <a:rPr lang="en-GB" b="1" dirty="0" err="1">
                <a:latin typeface="+mn-lt"/>
              </a:rPr>
              <a:t>mewn</a:t>
            </a:r>
            <a:r>
              <a:rPr lang="en-GB" b="1" dirty="0">
                <a:latin typeface="+mn-lt"/>
              </a:rPr>
              <a:t> plant?</a:t>
            </a:r>
            <a:br>
              <a:rPr lang="en-GB" dirty="0"/>
            </a:br>
            <a:endParaRPr lang="en-GB" dirty="0"/>
          </a:p>
        </p:txBody>
      </p:sp>
      <p:sp>
        <p:nvSpPr>
          <p:cNvPr id="3" name="Content Placeholder 2">
            <a:extLst>
              <a:ext uri="{FF2B5EF4-FFF2-40B4-BE49-F238E27FC236}">
                <a16:creationId xmlns:a16="http://schemas.microsoft.com/office/drawing/2014/main" id="{0B5CAF3F-11E6-064A-AD6B-E46986AA4BFC}"/>
              </a:ext>
            </a:extLst>
          </p:cNvPr>
          <p:cNvSpPr>
            <a:spLocks noGrp="1"/>
          </p:cNvSpPr>
          <p:nvPr>
            <p:ph idx="1"/>
          </p:nvPr>
        </p:nvSpPr>
        <p:spPr/>
        <p:txBody>
          <a:bodyPr>
            <a:normAutofit fontScale="85000" lnSpcReduction="20000"/>
          </a:bodyPr>
          <a:lstStyle/>
          <a:p>
            <a:pPr lvl="0"/>
            <a:r>
              <a:rPr lang="en-GB" b="1" dirty="0" err="1"/>
              <a:t>Amgylchedd</a:t>
            </a:r>
            <a:r>
              <a:rPr lang="en-GB" b="1" dirty="0"/>
              <a:t> </a:t>
            </a:r>
            <a:r>
              <a:rPr lang="en-GB" b="1" dirty="0" err="1"/>
              <a:t>cartref</a:t>
            </a:r>
            <a:r>
              <a:rPr lang="en-GB" b="1" dirty="0"/>
              <a:t>: </a:t>
            </a:r>
            <a:r>
              <a:rPr lang="en-GB" dirty="0" err="1"/>
              <a:t>os</a:t>
            </a:r>
            <a:r>
              <a:rPr lang="en-GB" dirty="0"/>
              <a:t> </a:t>
            </a:r>
            <a:r>
              <a:rPr lang="en-GB" dirty="0" err="1"/>
              <a:t>oes</a:t>
            </a:r>
            <a:r>
              <a:rPr lang="en-GB" dirty="0"/>
              <a:t> </a:t>
            </a:r>
            <a:r>
              <a:rPr lang="en-GB" dirty="0" err="1"/>
              <a:t>gan</a:t>
            </a:r>
            <a:r>
              <a:rPr lang="en-GB" dirty="0"/>
              <a:t> y </a:t>
            </a:r>
            <a:r>
              <a:rPr lang="en-GB" dirty="0" err="1"/>
              <a:t>plentyn</a:t>
            </a:r>
            <a:r>
              <a:rPr lang="en-GB" dirty="0"/>
              <a:t> </a:t>
            </a:r>
            <a:r>
              <a:rPr lang="en-GB" dirty="0" err="1"/>
              <a:t>amgylchedd</a:t>
            </a:r>
            <a:r>
              <a:rPr lang="en-GB" dirty="0"/>
              <a:t> </a:t>
            </a:r>
            <a:r>
              <a:rPr lang="en-GB" dirty="0" err="1"/>
              <a:t>cartref</a:t>
            </a:r>
            <a:r>
              <a:rPr lang="en-GB" dirty="0"/>
              <a:t> </a:t>
            </a:r>
            <a:r>
              <a:rPr lang="en-GB" dirty="0" err="1"/>
              <a:t>gwael</a:t>
            </a:r>
            <a:r>
              <a:rPr lang="en-GB" dirty="0"/>
              <a:t>, </a:t>
            </a:r>
            <a:r>
              <a:rPr lang="en-GB" dirty="0" err="1"/>
              <a:t>fel</a:t>
            </a:r>
            <a:r>
              <a:rPr lang="en-GB" dirty="0"/>
              <a:t> </a:t>
            </a:r>
            <a:r>
              <a:rPr lang="en-GB" dirty="0" err="1"/>
              <a:t>dadlau</a:t>
            </a:r>
            <a:r>
              <a:rPr lang="en-GB" dirty="0"/>
              <a:t> </a:t>
            </a:r>
            <a:r>
              <a:rPr lang="en-GB" dirty="0" err="1"/>
              <a:t>yn</a:t>
            </a:r>
            <a:r>
              <a:rPr lang="en-GB" dirty="0"/>
              <a:t> </a:t>
            </a:r>
            <a:r>
              <a:rPr lang="en-GB" dirty="0" err="1"/>
              <a:t>aml</a:t>
            </a:r>
            <a:r>
              <a:rPr lang="en-GB" dirty="0"/>
              <a:t>, </a:t>
            </a:r>
            <a:r>
              <a:rPr lang="en-GB" dirty="0" err="1"/>
              <a:t>yna</a:t>
            </a:r>
            <a:r>
              <a:rPr lang="en-GB" dirty="0"/>
              <a:t> </a:t>
            </a:r>
            <a:r>
              <a:rPr lang="en-GB" dirty="0" err="1"/>
              <a:t>efallai</a:t>
            </a:r>
            <a:r>
              <a:rPr lang="en-GB" dirty="0"/>
              <a:t> y </a:t>
            </a:r>
            <a:r>
              <a:rPr lang="en-GB" dirty="0" err="1"/>
              <a:t>byddant</a:t>
            </a:r>
            <a:r>
              <a:rPr lang="en-GB" dirty="0"/>
              <a:t> </a:t>
            </a:r>
            <a:r>
              <a:rPr lang="en-GB" dirty="0" err="1"/>
              <a:t>yn</a:t>
            </a:r>
            <a:r>
              <a:rPr lang="en-GB" dirty="0"/>
              <a:t> </a:t>
            </a:r>
            <a:r>
              <a:rPr lang="en-GB" dirty="0" err="1"/>
              <a:t>teimlo</a:t>
            </a:r>
            <a:r>
              <a:rPr lang="en-GB" dirty="0"/>
              <a:t> </a:t>
            </a:r>
            <a:r>
              <a:rPr lang="en-GB" dirty="0" err="1"/>
              <a:t>fel</a:t>
            </a:r>
            <a:r>
              <a:rPr lang="en-GB" dirty="0"/>
              <a:t> </a:t>
            </a:r>
            <a:r>
              <a:rPr lang="en-GB" dirty="0" err="1"/>
              <a:t>gweiddi</a:t>
            </a:r>
            <a:r>
              <a:rPr lang="en-GB" dirty="0"/>
              <a:t> a </a:t>
            </a:r>
            <a:r>
              <a:rPr lang="en-GB" dirty="0" err="1"/>
              <a:t>gelyniaeth</a:t>
            </a:r>
            <a:r>
              <a:rPr lang="en-GB" dirty="0"/>
              <a:t> </a:t>
            </a:r>
            <a:r>
              <a:rPr lang="en-GB" dirty="0" err="1"/>
              <a:t>yw'r</a:t>
            </a:r>
            <a:r>
              <a:rPr lang="en-GB" dirty="0"/>
              <a:t> norm. Yn </a:t>
            </a:r>
            <a:r>
              <a:rPr lang="en-GB" dirty="0" err="1"/>
              <a:t>ogystal</a:t>
            </a:r>
            <a:r>
              <a:rPr lang="en-GB" dirty="0"/>
              <a:t>, </a:t>
            </a:r>
            <a:r>
              <a:rPr lang="en-GB" dirty="0" err="1"/>
              <a:t>os</a:t>
            </a:r>
            <a:r>
              <a:rPr lang="en-GB" dirty="0"/>
              <a:t> </a:t>
            </a:r>
            <a:r>
              <a:rPr lang="en-GB" dirty="0" err="1"/>
              <a:t>oes</a:t>
            </a:r>
            <a:r>
              <a:rPr lang="en-GB" dirty="0"/>
              <a:t> </a:t>
            </a:r>
            <a:r>
              <a:rPr lang="en-GB" dirty="0" err="1"/>
              <a:t>problemau</a:t>
            </a:r>
            <a:r>
              <a:rPr lang="en-GB" dirty="0"/>
              <a:t> </a:t>
            </a:r>
            <a:r>
              <a:rPr lang="en-GB" dirty="0" err="1"/>
              <a:t>rhieni</a:t>
            </a:r>
            <a:r>
              <a:rPr lang="en-GB" dirty="0"/>
              <a:t>, </a:t>
            </a:r>
            <a:r>
              <a:rPr lang="en-GB" dirty="0" err="1"/>
              <a:t>fel</a:t>
            </a:r>
            <a:r>
              <a:rPr lang="en-GB" dirty="0"/>
              <a:t> </a:t>
            </a:r>
            <a:r>
              <a:rPr lang="en-GB" dirty="0" err="1"/>
              <a:t>trais</a:t>
            </a:r>
            <a:r>
              <a:rPr lang="en-GB" dirty="0"/>
              <a:t> </a:t>
            </a:r>
            <a:r>
              <a:rPr lang="en-GB" dirty="0" err="1"/>
              <a:t>domestig</a:t>
            </a:r>
            <a:r>
              <a:rPr lang="en-GB" dirty="0"/>
              <a:t>, </a:t>
            </a:r>
            <a:r>
              <a:rPr lang="en-GB" dirty="0" err="1"/>
              <a:t>problemau</a:t>
            </a:r>
            <a:r>
              <a:rPr lang="en-GB" dirty="0"/>
              <a:t> iechyd </a:t>
            </a:r>
            <a:r>
              <a:rPr lang="en-GB" dirty="0" err="1"/>
              <a:t>meddwl</a:t>
            </a:r>
            <a:r>
              <a:rPr lang="en-GB" dirty="0"/>
              <a:t>, a </a:t>
            </a:r>
            <a:r>
              <a:rPr lang="en-GB" dirty="0" err="1"/>
              <a:t>chamddefnyddio</a:t>
            </a:r>
            <a:r>
              <a:rPr lang="en-GB" dirty="0"/>
              <a:t> </a:t>
            </a:r>
            <a:r>
              <a:rPr lang="en-GB" dirty="0" err="1"/>
              <a:t>sylweddau</a:t>
            </a:r>
            <a:r>
              <a:rPr lang="en-GB" dirty="0"/>
              <a:t>, gall y </a:t>
            </a:r>
            <a:r>
              <a:rPr lang="en-GB" dirty="0" err="1"/>
              <a:t>plentyn</a:t>
            </a:r>
            <a:r>
              <a:rPr lang="en-GB" dirty="0"/>
              <a:t> </a:t>
            </a:r>
            <a:r>
              <a:rPr lang="en-GB" dirty="0" err="1"/>
              <a:t>fabwysiadu</a:t>
            </a:r>
            <a:r>
              <a:rPr lang="en-GB" dirty="0"/>
              <a:t> </a:t>
            </a:r>
            <a:r>
              <a:rPr lang="en-GB" dirty="0" err="1"/>
              <a:t>ymddygiad</a:t>
            </a:r>
            <a:r>
              <a:rPr lang="en-GB" dirty="0"/>
              <a:t> </a:t>
            </a:r>
            <a:r>
              <a:rPr lang="en-GB" dirty="0" err="1"/>
              <a:t>heriol</a:t>
            </a:r>
            <a:r>
              <a:rPr lang="en-GB" dirty="0"/>
              <a:t> </a:t>
            </a:r>
            <a:r>
              <a:rPr lang="en-GB" dirty="0" err="1"/>
              <a:t>fel</a:t>
            </a:r>
            <a:r>
              <a:rPr lang="en-GB" dirty="0"/>
              <a:t> </a:t>
            </a:r>
            <a:r>
              <a:rPr lang="en-GB" dirty="0" err="1"/>
              <a:t>allfa</a:t>
            </a:r>
            <a:r>
              <a:rPr lang="en-GB" dirty="0"/>
              <a:t>.</a:t>
            </a:r>
          </a:p>
          <a:p>
            <a:pPr lvl="0"/>
            <a:r>
              <a:rPr lang="en-GB" b="1" dirty="0" err="1"/>
              <a:t>Diflastod</a:t>
            </a:r>
            <a:r>
              <a:rPr lang="en-GB" b="1" dirty="0"/>
              <a:t>:</a:t>
            </a:r>
            <a:r>
              <a:rPr lang="en-GB" dirty="0"/>
              <a:t> gall </a:t>
            </a:r>
            <a:r>
              <a:rPr lang="en-GB" dirty="0" err="1"/>
              <a:t>ymddygiad</a:t>
            </a:r>
            <a:r>
              <a:rPr lang="en-GB" dirty="0"/>
              <a:t> </a:t>
            </a:r>
            <a:r>
              <a:rPr lang="en-GB" dirty="0" err="1"/>
              <a:t>heriol</a:t>
            </a:r>
            <a:r>
              <a:rPr lang="en-GB" dirty="0"/>
              <a:t> </a:t>
            </a:r>
            <a:r>
              <a:rPr lang="en-GB" dirty="0" err="1"/>
              <a:t>godi</a:t>
            </a:r>
            <a:r>
              <a:rPr lang="en-GB" dirty="0"/>
              <a:t> </a:t>
            </a:r>
            <a:r>
              <a:rPr lang="en-GB" dirty="0" err="1"/>
              <a:t>os</a:t>
            </a:r>
            <a:r>
              <a:rPr lang="en-GB" dirty="0"/>
              <a:t> </a:t>
            </a:r>
            <a:r>
              <a:rPr lang="en-GB" dirty="0" err="1"/>
              <a:t>yw'r</a:t>
            </a:r>
            <a:r>
              <a:rPr lang="en-GB" dirty="0"/>
              <a:t> </a:t>
            </a:r>
            <a:r>
              <a:rPr lang="en-GB" dirty="0" err="1"/>
              <a:t>myfyriwr</a:t>
            </a:r>
            <a:r>
              <a:rPr lang="en-GB" dirty="0"/>
              <a:t> </a:t>
            </a:r>
            <a:r>
              <a:rPr lang="en-GB" dirty="0" err="1"/>
              <a:t>yn</a:t>
            </a:r>
            <a:r>
              <a:rPr lang="en-GB" dirty="0"/>
              <a:t> </a:t>
            </a:r>
            <a:r>
              <a:rPr lang="en-GB" dirty="0" err="1"/>
              <a:t>teimlo'n</a:t>
            </a:r>
            <a:r>
              <a:rPr lang="en-GB" dirty="0"/>
              <a:t> </a:t>
            </a:r>
            <a:r>
              <a:rPr lang="en-GB" dirty="0" err="1"/>
              <a:t>ddiflas</a:t>
            </a:r>
            <a:r>
              <a:rPr lang="en-GB" dirty="0"/>
              <a:t> </a:t>
            </a:r>
            <a:r>
              <a:rPr lang="en-GB" dirty="0" err="1"/>
              <a:t>yn</a:t>
            </a:r>
            <a:r>
              <a:rPr lang="en-GB" dirty="0"/>
              <a:t> y </a:t>
            </a:r>
            <a:r>
              <a:rPr lang="en-GB" dirty="0" err="1"/>
              <a:t>dosbarth</a:t>
            </a:r>
            <a:r>
              <a:rPr lang="en-GB" dirty="0"/>
              <a:t> ac </a:t>
            </a:r>
            <a:r>
              <a:rPr lang="en-GB" dirty="0" err="1"/>
              <a:t>gyda'i</a:t>
            </a:r>
            <a:r>
              <a:rPr lang="en-GB" dirty="0"/>
              <a:t> </a:t>
            </a:r>
            <a:r>
              <a:rPr lang="en-GB" dirty="0" err="1"/>
              <a:t>waith</a:t>
            </a:r>
            <a:r>
              <a:rPr lang="en-GB" dirty="0"/>
              <a:t>. </a:t>
            </a:r>
            <a:r>
              <a:rPr lang="en-GB" dirty="0" err="1"/>
              <a:t>Ar</a:t>
            </a:r>
            <a:r>
              <a:rPr lang="en-GB" dirty="0"/>
              <a:t> ben </a:t>
            </a:r>
            <a:r>
              <a:rPr lang="en-GB" dirty="0" err="1"/>
              <a:t>hynny</a:t>
            </a:r>
            <a:r>
              <a:rPr lang="en-GB" dirty="0"/>
              <a:t>, gall talent </a:t>
            </a:r>
            <a:r>
              <a:rPr lang="en-GB" dirty="0" err="1"/>
              <a:t>anhysbys</a:t>
            </a:r>
            <a:r>
              <a:rPr lang="en-GB" dirty="0"/>
              <a:t> </a:t>
            </a:r>
            <a:r>
              <a:rPr lang="en-GB" dirty="0" err="1"/>
              <a:t>hefyd</a:t>
            </a:r>
            <a:r>
              <a:rPr lang="en-GB" dirty="0"/>
              <a:t> </a:t>
            </a:r>
            <a:r>
              <a:rPr lang="en-GB" dirty="0" err="1"/>
              <a:t>arwain</a:t>
            </a:r>
            <a:r>
              <a:rPr lang="en-GB" dirty="0"/>
              <a:t> at yr </a:t>
            </a:r>
            <a:r>
              <a:rPr lang="en-GB" dirty="0" err="1"/>
              <a:t>ymddygiad</a:t>
            </a:r>
            <a:r>
              <a:rPr lang="en-GB" dirty="0"/>
              <a:t>, </a:t>
            </a:r>
            <a:r>
              <a:rPr lang="en-GB" dirty="0" err="1"/>
              <a:t>gan</a:t>
            </a:r>
            <a:r>
              <a:rPr lang="en-GB" dirty="0"/>
              <a:t> </a:t>
            </a:r>
            <a:r>
              <a:rPr lang="en-GB" dirty="0" err="1"/>
              <a:t>fod</a:t>
            </a:r>
            <a:r>
              <a:rPr lang="en-GB" dirty="0"/>
              <a:t> </a:t>
            </a:r>
            <a:r>
              <a:rPr lang="en-GB" dirty="0" err="1"/>
              <a:t>myfyrwyr</a:t>
            </a:r>
            <a:r>
              <a:rPr lang="en-GB" dirty="0"/>
              <a:t> </a:t>
            </a:r>
            <a:r>
              <a:rPr lang="en-GB" dirty="0" err="1"/>
              <a:t>yn</a:t>
            </a:r>
            <a:r>
              <a:rPr lang="en-GB" dirty="0"/>
              <a:t> </a:t>
            </a:r>
            <a:r>
              <a:rPr lang="en-GB" dirty="0" err="1"/>
              <a:t>cael</a:t>
            </a:r>
            <a:r>
              <a:rPr lang="en-GB" dirty="0"/>
              <a:t> </a:t>
            </a:r>
            <a:r>
              <a:rPr lang="en-GB" dirty="0" err="1"/>
              <a:t>trafferth</a:t>
            </a:r>
            <a:r>
              <a:rPr lang="en-GB" dirty="0"/>
              <a:t> </a:t>
            </a:r>
            <a:r>
              <a:rPr lang="en-GB" dirty="0" err="1"/>
              <a:t>cadw</a:t>
            </a:r>
            <a:r>
              <a:rPr lang="en-GB" dirty="0"/>
              <a:t> </a:t>
            </a:r>
            <a:r>
              <a:rPr lang="en-GB" dirty="0" err="1"/>
              <a:t>ar</a:t>
            </a:r>
            <a:r>
              <a:rPr lang="en-GB" dirty="0"/>
              <a:t> y </a:t>
            </a:r>
            <a:r>
              <a:rPr lang="en-GB" dirty="0" err="1"/>
              <a:t>trywydd</a:t>
            </a:r>
            <a:r>
              <a:rPr lang="en-GB" dirty="0"/>
              <a:t> </a:t>
            </a:r>
            <a:r>
              <a:rPr lang="en-GB" dirty="0" err="1"/>
              <a:t>iawn</a:t>
            </a:r>
            <a:r>
              <a:rPr lang="en-GB" dirty="0"/>
              <a:t> </a:t>
            </a:r>
            <a:r>
              <a:rPr lang="en-GB" dirty="0" err="1"/>
              <a:t>gyda</a:t>
            </a:r>
            <a:r>
              <a:rPr lang="en-GB" dirty="0"/>
              <a:t> </a:t>
            </a:r>
            <a:r>
              <a:rPr lang="en-GB" dirty="0" err="1"/>
              <a:t>rhywbeth</a:t>
            </a:r>
            <a:r>
              <a:rPr lang="en-GB" dirty="0"/>
              <a:t> </a:t>
            </a:r>
            <a:r>
              <a:rPr lang="en-GB" dirty="0" err="1"/>
              <a:t>maen</a:t>
            </a:r>
            <a:r>
              <a:rPr lang="en-GB" dirty="0"/>
              <a:t> </a:t>
            </a:r>
            <a:r>
              <a:rPr lang="en-GB" dirty="0" err="1"/>
              <a:t>nhw</a:t>
            </a:r>
            <a:r>
              <a:rPr lang="en-GB" dirty="0"/>
              <a:t> </a:t>
            </a:r>
            <a:r>
              <a:rPr lang="en-GB" dirty="0" err="1"/>
              <a:t>eisoes</a:t>
            </a:r>
            <a:r>
              <a:rPr lang="en-GB" dirty="0"/>
              <a:t> </a:t>
            </a:r>
            <a:r>
              <a:rPr lang="en-GB" dirty="0" err="1"/>
              <a:t>yn</a:t>
            </a:r>
            <a:r>
              <a:rPr lang="en-GB" dirty="0"/>
              <a:t> </a:t>
            </a:r>
            <a:r>
              <a:rPr lang="en-GB" dirty="0" err="1"/>
              <a:t>gwybod</a:t>
            </a:r>
            <a:r>
              <a:rPr lang="en-GB" dirty="0"/>
              <a:t> </a:t>
            </a:r>
            <a:r>
              <a:rPr lang="en-GB" dirty="0" err="1"/>
              <a:t>sut</a:t>
            </a:r>
            <a:r>
              <a:rPr lang="en-GB" dirty="0"/>
              <a:t> </a:t>
            </a:r>
            <a:r>
              <a:rPr lang="en-GB" dirty="0" err="1"/>
              <a:t>i'w</a:t>
            </a:r>
            <a:r>
              <a:rPr lang="en-GB" dirty="0"/>
              <a:t> </a:t>
            </a:r>
            <a:r>
              <a:rPr lang="en-GB" dirty="0" err="1"/>
              <a:t>wneud</a:t>
            </a:r>
            <a:r>
              <a:rPr lang="en-GB" dirty="0"/>
              <a:t>.</a:t>
            </a:r>
          </a:p>
          <a:p>
            <a:r>
              <a:rPr lang="en-GB" b="1" dirty="0" err="1"/>
              <a:t>Diffyg</a:t>
            </a:r>
            <a:r>
              <a:rPr lang="en-GB" b="1" dirty="0"/>
              <a:t> </a:t>
            </a:r>
            <a:r>
              <a:rPr lang="en-GB" b="1" dirty="0" err="1"/>
              <a:t>trefn</a:t>
            </a:r>
            <a:r>
              <a:rPr lang="en-GB" b="1" dirty="0"/>
              <a:t>: </a:t>
            </a:r>
            <a:r>
              <a:rPr lang="en-GB" dirty="0"/>
              <a:t>gall </a:t>
            </a:r>
            <a:r>
              <a:rPr lang="en-GB" dirty="0" err="1"/>
              <a:t>diffyg</a:t>
            </a:r>
            <a:r>
              <a:rPr lang="en-GB" dirty="0"/>
              <a:t> </a:t>
            </a:r>
            <a:r>
              <a:rPr lang="en-GB" dirty="0" err="1"/>
              <a:t>trefn</a:t>
            </a:r>
            <a:r>
              <a:rPr lang="en-GB" dirty="0"/>
              <a:t>, </a:t>
            </a:r>
            <a:r>
              <a:rPr lang="en-GB" dirty="0" err="1"/>
              <a:t>yn</a:t>
            </a:r>
            <a:r>
              <a:rPr lang="en-GB" dirty="0"/>
              <a:t> </a:t>
            </a:r>
            <a:r>
              <a:rPr lang="en-GB" dirty="0" err="1"/>
              <a:t>aml</a:t>
            </a:r>
            <a:r>
              <a:rPr lang="en-GB" dirty="0"/>
              <a:t> </a:t>
            </a:r>
            <a:r>
              <a:rPr lang="en-GB" dirty="0" err="1"/>
              <a:t>yn</a:t>
            </a:r>
            <a:r>
              <a:rPr lang="en-GB" dirty="0"/>
              <a:t> </a:t>
            </a:r>
            <a:r>
              <a:rPr lang="en-GB" dirty="0" err="1"/>
              <a:t>eu</a:t>
            </a:r>
            <a:r>
              <a:rPr lang="en-GB" dirty="0"/>
              <a:t> </a:t>
            </a:r>
            <a:r>
              <a:rPr lang="en-GB" dirty="0" err="1"/>
              <a:t>hamgylchedd</a:t>
            </a:r>
            <a:r>
              <a:rPr lang="en-GB" dirty="0"/>
              <a:t> </a:t>
            </a:r>
            <a:r>
              <a:rPr lang="en-GB" dirty="0" err="1"/>
              <a:t>cartref</a:t>
            </a:r>
            <a:r>
              <a:rPr lang="en-GB" dirty="0"/>
              <a:t>, </a:t>
            </a:r>
            <a:r>
              <a:rPr lang="en-GB" dirty="0" err="1"/>
              <a:t>hefyd</a:t>
            </a:r>
            <a:r>
              <a:rPr lang="en-GB" dirty="0"/>
              <a:t> </a:t>
            </a:r>
            <a:r>
              <a:rPr lang="en-GB" dirty="0" err="1"/>
              <a:t>greu</a:t>
            </a:r>
            <a:r>
              <a:rPr lang="en-GB" dirty="0"/>
              <a:t> </a:t>
            </a:r>
            <a:r>
              <a:rPr lang="en-GB" dirty="0" err="1"/>
              <a:t>ymddygiad</a:t>
            </a:r>
            <a:r>
              <a:rPr lang="en-GB" dirty="0"/>
              <a:t> </a:t>
            </a:r>
            <a:r>
              <a:rPr lang="en-GB" dirty="0" err="1"/>
              <a:t>heriol</a:t>
            </a:r>
            <a:r>
              <a:rPr lang="en-GB" dirty="0"/>
              <a:t>. Er </a:t>
            </a:r>
            <a:r>
              <a:rPr lang="en-GB" dirty="0" err="1"/>
              <a:t>enghraifft</a:t>
            </a:r>
            <a:r>
              <a:rPr lang="en-GB" dirty="0"/>
              <a:t>, </a:t>
            </a:r>
            <a:r>
              <a:rPr lang="en-GB" dirty="0" err="1"/>
              <a:t>amser</a:t>
            </a:r>
            <a:r>
              <a:rPr lang="en-GB" dirty="0"/>
              <a:t> </a:t>
            </a:r>
            <a:r>
              <a:rPr lang="en-GB" dirty="0" err="1"/>
              <a:t>gwely</a:t>
            </a:r>
            <a:r>
              <a:rPr lang="en-GB" dirty="0"/>
              <a:t> </a:t>
            </a:r>
            <a:r>
              <a:rPr lang="en-GB" dirty="0" err="1"/>
              <a:t>hwyr</a:t>
            </a:r>
            <a:r>
              <a:rPr lang="en-GB" dirty="0"/>
              <a:t> a dim </a:t>
            </a:r>
            <a:r>
              <a:rPr lang="en-GB" dirty="0" err="1"/>
              <a:t>digon</a:t>
            </a:r>
            <a:r>
              <a:rPr lang="en-GB" dirty="0"/>
              <a:t> o </a:t>
            </a:r>
            <a:r>
              <a:rPr lang="en-GB" dirty="0" err="1"/>
              <a:t>gwsg</a:t>
            </a:r>
            <a:r>
              <a:rPr lang="en-GB" dirty="0"/>
              <a:t>, </a:t>
            </a:r>
            <a:r>
              <a:rPr lang="en-GB" dirty="0" err="1"/>
              <a:t>cefnogaeth</a:t>
            </a:r>
            <a:r>
              <a:rPr lang="en-GB" dirty="0"/>
              <a:t> </a:t>
            </a:r>
            <a:r>
              <a:rPr lang="en-GB" dirty="0" err="1"/>
              <a:t>annigonol</a:t>
            </a:r>
            <a:r>
              <a:rPr lang="en-GB" dirty="0"/>
              <a:t>, a dim </a:t>
            </a:r>
            <a:r>
              <a:rPr lang="en-GB" dirty="0" err="1"/>
              <a:t>ffiniau</a:t>
            </a:r>
            <a:r>
              <a:rPr lang="en-GB" dirty="0"/>
              <a:t> </a:t>
            </a:r>
            <a:r>
              <a:rPr lang="en-GB" dirty="0" err="1"/>
              <a:t>ymddygiadol</a:t>
            </a:r>
            <a:r>
              <a:rPr lang="en-GB" dirty="0"/>
              <a:t>.                                                    </a:t>
            </a:r>
          </a:p>
          <a:p>
            <a:pPr marL="0" indent="0" algn="r">
              <a:buNone/>
            </a:pPr>
            <a:r>
              <a:rPr lang="en-GB" dirty="0"/>
              <a:t>(EEF, 2024)</a:t>
            </a:r>
          </a:p>
          <a:p>
            <a:endParaRPr lang="en-GB" dirty="0"/>
          </a:p>
        </p:txBody>
      </p:sp>
    </p:spTree>
    <p:extLst>
      <p:ext uri="{BB962C8B-B14F-4D97-AF65-F5344CB8AC3E}">
        <p14:creationId xmlns:p14="http://schemas.microsoft.com/office/powerpoint/2010/main" val="2993478422"/>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FD67356-3112-7562-1E6F-E4B4C0083127}"/>
              </a:ext>
            </a:extLst>
          </p:cNvPr>
          <p:cNvSpPr>
            <a:spLocks noGrp="1"/>
          </p:cNvSpPr>
          <p:nvPr>
            <p:ph type="title"/>
          </p:nvPr>
        </p:nvSpPr>
        <p:spPr/>
        <p:txBody>
          <a:bodyPr>
            <a:normAutofit fontScale="90000"/>
          </a:bodyPr>
          <a:lstStyle/>
          <a:p>
            <a:br>
              <a:rPr lang="en-GB" sz="4400" i="0" dirty="0">
                <a:effectLst/>
                <a:latin typeface="Calibri Light" panose="020F0302020204030204" pitchFamily="34" charset="0"/>
                <a:cs typeface="Calibri Light" panose="020F0302020204030204" pitchFamily="34" charset="0"/>
              </a:rPr>
            </a:br>
            <a:r>
              <a:rPr lang="en-GB" sz="4400" i="1" dirty="0">
                <a:solidFill>
                  <a:srgbClr val="0070C0"/>
                </a:solidFill>
                <a:effectLst/>
                <a:latin typeface="Calibri" panose="020F0502020204030204" pitchFamily="34" charset="0"/>
                <a:ea typeface="Calibri" panose="020F0502020204030204" pitchFamily="34" charset="0"/>
                <a:cs typeface="Calibri" panose="020F0502020204030204" pitchFamily="34" charset="0"/>
              </a:rPr>
              <a:t>What are the Possible Causes of Challenging Behaviour in Children?</a:t>
            </a:r>
            <a:br>
              <a:rPr lang="en-GB" sz="4400" i="1" dirty="0">
                <a:solidFill>
                  <a:srgbClr val="0070C0"/>
                </a:solidFill>
                <a:effectLst/>
                <a:latin typeface="Calibri" panose="020F0502020204030204" pitchFamily="34" charset="0"/>
                <a:ea typeface="Calibri" panose="020F0502020204030204" pitchFamily="34" charset="0"/>
                <a:cs typeface="Calibri" panose="020F0502020204030204" pitchFamily="34" charset="0"/>
              </a:rPr>
            </a:br>
            <a:endParaRPr lang="en-GB" i="1" dirty="0">
              <a:solidFill>
                <a:srgbClr val="0070C0"/>
              </a:solidFill>
              <a:latin typeface="Calibri" panose="020F0502020204030204" pitchFamily="34" charset="0"/>
              <a:ea typeface="Calibri" panose="020F0502020204030204" pitchFamily="34" charset="0"/>
              <a:cs typeface="Calibri" panose="020F0502020204030204" pitchFamily="34" charset="0"/>
            </a:endParaRPr>
          </a:p>
        </p:txBody>
      </p:sp>
      <p:sp>
        <p:nvSpPr>
          <p:cNvPr id="3" name="Content Placeholder 2">
            <a:extLst>
              <a:ext uri="{FF2B5EF4-FFF2-40B4-BE49-F238E27FC236}">
                <a16:creationId xmlns:a16="http://schemas.microsoft.com/office/drawing/2014/main" id="{864407DA-3C6F-C435-01BE-13C1CDC88FA4}"/>
              </a:ext>
            </a:extLst>
          </p:cNvPr>
          <p:cNvSpPr>
            <a:spLocks noGrp="1"/>
          </p:cNvSpPr>
          <p:nvPr>
            <p:ph idx="1"/>
          </p:nvPr>
        </p:nvSpPr>
        <p:spPr/>
        <p:txBody>
          <a:bodyPr>
            <a:normAutofit fontScale="77500" lnSpcReduction="20000"/>
          </a:bodyPr>
          <a:lstStyle/>
          <a:p>
            <a:pPr algn="l">
              <a:buFont typeface="Arial" panose="020B0604020202020204" pitchFamily="34" charset="0"/>
              <a:buChar char="•"/>
            </a:pPr>
            <a:r>
              <a:rPr lang="en-GB" b="1" i="1" dirty="0">
                <a:solidFill>
                  <a:srgbClr val="0070C0"/>
                </a:solidFill>
                <a:effectLst/>
                <a:latin typeface="Calibri" panose="020F0502020204030204" pitchFamily="34" charset="0"/>
                <a:ea typeface="Calibri" panose="020F0502020204030204" pitchFamily="34" charset="0"/>
                <a:cs typeface="Calibri" panose="020F0502020204030204" pitchFamily="34" charset="0"/>
              </a:rPr>
              <a:t>Home environment: </a:t>
            </a:r>
            <a:r>
              <a:rPr lang="en-GB" b="0" i="1" dirty="0">
                <a:solidFill>
                  <a:srgbClr val="0070C0"/>
                </a:solidFill>
                <a:effectLst/>
                <a:latin typeface="Calibri" panose="020F0502020204030204" pitchFamily="34" charset="0"/>
                <a:ea typeface="Calibri" panose="020F0502020204030204" pitchFamily="34" charset="0"/>
                <a:cs typeface="Calibri" panose="020F0502020204030204" pitchFamily="34" charset="0"/>
              </a:rPr>
              <a:t>if the child has a poor home environment, such as frequent arguing, then they may feel like shouting and hostility is the norm. Additionally, if there are parental issues, such as domestic violence, mental health problems, and substance misuse, the child may adopt challenging behaviour as an outlet.</a:t>
            </a:r>
          </a:p>
          <a:p>
            <a:pPr marL="0" indent="0" algn="l">
              <a:buNone/>
            </a:pPr>
            <a:endParaRPr lang="en-GB" b="1" i="1" dirty="0">
              <a:solidFill>
                <a:srgbClr val="0070C0"/>
              </a:solidFill>
              <a:effectLst/>
              <a:latin typeface="Calibri" panose="020F0502020204030204" pitchFamily="34" charset="0"/>
              <a:ea typeface="Calibri" panose="020F0502020204030204" pitchFamily="34" charset="0"/>
              <a:cs typeface="Calibri" panose="020F0502020204030204" pitchFamily="34" charset="0"/>
            </a:endParaRPr>
          </a:p>
          <a:p>
            <a:pPr algn="l">
              <a:buFont typeface="Arial" panose="020B0604020202020204" pitchFamily="34" charset="0"/>
              <a:buChar char="•"/>
            </a:pPr>
            <a:r>
              <a:rPr lang="en-GB" b="1" i="1" dirty="0">
                <a:solidFill>
                  <a:srgbClr val="0070C0"/>
                </a:solidFill>
                <a:effectLst/>
                <a:latin typeface="Calibri" panose="020F0502020204030204" pitchFamily="34" charset="0"/>
                <a:ea typeface="Calibri" panose="020F0502020204030204" pitchFamily="34" charset="0"/>
                <a:cs typeface="Calibri" panose="020F0502020204030204" pitchFamily="34" charset="0"/>
              </a:rPr>
              <a:t>Boredom:</a:t>
            </a:r>
            <a:r>
              <a:rPr lang="en-GB" b="0" i="1" dirty="0">
                <a:solidFill>
                  <a:srgbClr val="0070C0"/>
                </a:solidFill>
                <a:effectLst/>
                <a:latin typeface="Calibri" panose="020F0502020204030204" pitchFamily="34" charset="0"/>
                <a:ea typeface="Calibri" panose="020F0502020204030204" pitchFamily="34" charset="0"/>
                <a:cs typeface="Calibri" panose="020F0502020204030204" pitchFamily="34" charset="0"/>
              </a:rPr>
              <a:t> challenging behaviour may arise if the student feels bored in class and with their work. Moreover, an unrecognised talent may also result in the behaviour, as students struggle to stay on track with something they already know how to do.</a:t>
            </a:r>
          </a:p>
          <a:p>
            <a:pPr algn="l">
              <a:buFont typeface="Arial" panose="020B0604020202020204" pitchFamily="34" charset="0"/>
              <a:buChar char="•"/>
            </a:pPr>
            <a:endParaRPr lang="en-GB" b="1" i="1" dirty="0">
              <a:solidFill>
                <a:srgbClr val="0070C0"/>
              </a:solidFill>
              <a:effectLst/>
              <a:latin typeface="Calibri" panose="020F0502020204030204" pitchFamily="34" charset="0"/>
              <a:ea typeface="Calibri" panose="020F0502020204030204" pitchFamily="34" charset="0"/>
              <a:cs typeface="Calibri" panose="020F0502020204030204" pitchFamily="34" charset="0"/>
            </a:endParaRPr>
          </a:p>
          <a:p>
            <a:pPr algn="l">
              <a:buFont typeface="Arial" panose="020B0604020202020204" pitchFamily="34" charset="0"/>
              <a:buChar char="•"/>
            </a:pPr>
            <a:r>
              <a:rPr lang="en-GB" b="1" i="1" dirty="0">
                <a:solidFill>
                  <a:srgbClr val="0070C0"/>
                </a:solidFill>
                <a:effectLst/>
                <a:latin typeface="Calibri" panose="020F0502020204030204" pitchFamily="34" charset="0"/>
                <a:ea typeface="Calibri" panose="020F0502020204030204" pitchFamily="34" charset="0"/>
                <a:cs typeface="Calibri" panose="020F0502020204030204" pitchFamily="34" charset="0"/>
              </a:rPr>
              <a:t>Lack of routine: </a:t>
            </a:r>
            <a:r>
              <a:rPr lang="en-GB" b="0" i="1" dirty="0">
                <a:solidFill>
                  <a:srgbClr val="0070C0"/>
                </a:solidFill>
                <a:effectLst/>
                <a:latin typeface="Calibri" panose="020F0502020204030204" pitchFamily="34" charset="0"/>
                <a:ea typeface="Calibri" panose="020F0502020204030204" pitchFamily="34" charset="0"/>
                <a:cs typeface="Calibri" panose="020F0502020204030204" pitchFamily="34" charset="0"/>
              </a:rPr>
              <a:t>a lack of routine, often in their home environment, can also create challenging behaviour. For example, late bedtimes and not enough sleep, insufficient support, and no behavioural boundaries.                                                    </a:t>
            </a:r>
            <a:r>
              <a:rPr lang="en-GB" sz="1000" b="0" i="0" dirty="0">
                <a:solidFill>
                  <a:srgbClr val="0070C0"/>
                </a:solidFill>
                <a:effectLst/>
                <a:latin typeface="Calibri" panose="020F0502020204030204" pitchFamily="34" charset="0"/>
                <a:ea typeface="Calibri" panose="020F0502020204030204" pitchFamily="34" charset="0"/>
                <a:cs typeface="Calibri" panose="020F0502020204030204" pitchFamily="34" charset="0"/>
              </a:rPr>
              <a:t>(</a:t>
            </a:r>
            <a:r>
              <a:rPr lang="en-GB" sz="1000" dirty="0">
                <a:solidFill>
                  <a:srgbClr val="0070C0"/>
                </a:solidFill>
                <a:latin typeface="Calibri" panose="020F0502020204030204" pitchFamily="34" charset="0"/>
                <a:ea typeface="Calibri" panose="020F0502020204030204" pitchFamily="34" charset="0"/>
                <a:cs typeface="Calibri" panose="020F0502020204030204" pitchFamily="34" charset="0"/>
              </a:rPr>
              <a:t>EEF, 2024</a:t>
            </a:r>
            <a:r>
              <a:rPr lang="en-GB" sz="1000" b="0" i="0" dirty="0">
                <a:solidFill>
                  <a:srgbClr val="0070C0"/>
                </a:solidFill>
                <a:effectLst/>
                <a:latin typeface="Calibri" panose="020F0502020204030204" pitchFamily="34" charset="0"/>
                <a:ea typeface="Calibri" panose="020F0502020204030204" pitchFamily="34" charset="0"/>
                <a:cs typeface="Calibri" panose="020F0502020204030204" pitchFamily="34" charset="0"/>
              </a:rPr>
              <a:t>)</a:t>
            </a:r>
            <a:endParaRPr lang="en-GB" b="0" i="0" dirty="0">
              <a:solidFill>
                <a:srgbClr val="0070C0"/>
              </a:solidFill>
              <a:effectLst/>
              <a:latin typeface="Calibri" panose="020F0502020204030204" pitchFamily="34" charset="0"/>
              <a:ea typeface="Calibri" panose="020F0502020204030204" pitchFamily="34" charset="0"/>
              <a:cs typeface="Calibri" panose="020F0502020204030204" pitchFamily="34" charset="0"/>
            </a:endParaRPr>
          </a:p>
          <a:p>
            <a:endParaRPr lang="en-GB" dirty="0"/>
          </a:p>
        </p:txBody>
      </p:sp>
    </p:spTree>
    <p:extLst>
      <p:ext uri="{BB962C8B-B14F-4D97-AF65-F5344CB8AC3E}">
        <p14:creationId xmlns:p14="http://schemas.microsoft.com/office/powerpoint/2010/main" val="2275162260"/>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251CE27-9551-3282-44DF-2701F0A3929F}"/>
              </a:ext>
            </a:extLst>
          </p:cNvPr>
          <p:cNvSpPr>
            <a:spLocks noGrp="1"/>
          </p:cNvSpPr>
          <p:nvPr>
            <p:ph type="title"/>
          </p:nvPr>
        </p:nvSpPr>
        <p:spPr/>
        <p:txBody>
          <a:bodyPr/>
          <a:lstStyle/>
          <a:p>
            <a:r>
              <a:rPr lang="en-GB" dirty="0">
                <a:latin typeface="+mn-lt"/>
              </a:rPr>
              <a:t>Estyn </a:t>
            </a:r>
            <a:r>
              <a:rPr lang="en-GB" dirty="0"/>
              <a:t>                                        </a:t>
            </a:r>
            <a:r>
              <a:rPr lang="en-GB" i="1" dirty="0" err="1">
                <a:solidFill>
                  <a:schemeClr val="accent1">
                    <a:lumMod val="75000"/>
                  </a:schemeClr>
                </a:solidFill>
                <a:latin typeface="+mn-lt"/>
              </a:rPr>
              <a:t>Estyn</a:t>
            </a:r>
            <a:endParaRPr lang="en-GB" i="1" dirty="0">
              <a:solidFill>
                <a:schemeClr val="accent1">
                  <a:lumMod val="75000"/>
                </a:schemeClr>
              </a:solidFill>
              <a:latin typeface="+mn-lt"/>
            </a:endParaRPr>
          </a:p>
        </p:txBody>
      </p:sp>
      <p:sp>
        <p:nvSpPr>
          <p:cNvPr id="3" name="Content Placeholder 2">
            <a:extLst>
              <a:ext uri="{FF2B5EF4-FFF2-40B4-BE49-F238E27FC236}">
                <a16:creationId xmlns:a16="http://schemas.microsoft.com/office/drawing/2014/main" id="{7B6361FE-B12A-2241-3CD0-1D0DE69C0138}"/>
              </a:ext>
            </a:extLst>
          </p:cNvPr>
          <p:cNvSpPr>
            <a:spLocks noGrp="1"/>
          </p:cNvSpPr>
          <p:nvPr>
            <p:ph sz="half" idx="1"/>
          </p:nvPr>
        </p:nvSpPr>
        <p:spPr/>
        <p:txBody>
          <a:bodyPr>
            <a:normAutofit fontScale="77500" lnSpcReduction="20000"/>
          </a:bodyPr>
          <a:lstStyle/>
          <a:p>
            <a:endParaRPr lang="en-GB" dirty="0"/>
          </a:p>
          <a:p>
            <a:r>
              <a:rPr lang="en-GB" dirty="0"/>
              <a:t>Mae </a:t>
            </a:r>
            <a:r>
              <a:rPr lang="en-GB" dirty="0" err="1"/>
              <a:t>adroddiadau</a:t>
            </a:r>
            <a:r>
              <a:rPr lang="en-GB" dirty="0"/>
              <a:t> ac </a:t>
            </a:r>
            <a:r>
              <a:rPr lang="en-GB" dirty="0" err="1"/>
              <a:t>arweiniad</a:t>
            </a:r>
            <a:r>
              <a:rPr lang="en-GB" dirty="0"/>
              <a:t> Estyn </a:t>
            </a:r>
            <a:r>
              <a:rPr lang="en-GB" dirty="0" err="1"/>
              <a:t>yn</a:t>
            </a:r>
            <a:r>
              <a:rPr lang="en-GB" dirty="0"/>
              <a:t> </a:t>
            </a:r>
            <a:r>
              <a:rPr lang="en-GB" dirty="0" err="1"/>
              <a:t>darparu</a:t>
            </a:r>
            <a:r>
              <a:rPr lang="en-GB" dirty="0"/>
              <a:t> </a:t>
            </a:r>
            <a:r>
              <a:rPr lang="en-GB" dirty="0" err="1"/>
              <a:t>sawl</a:t>
            </a:r>
            <a:r>
              <a:rPr lang="en-GB" dirty="0"/>
              <a:t> </a:t>
            </a:r>
            <a:r>
              <a:rPr lang="en-GB" dirty="0" err="1"/>
              <a:t>mewnwelediad</a:t>
            </a:r>
            <a:r>
              <a:rPr lang="en-GB" dirty="0"/>
              <a:t> </a:t>
            </a:r>
            <a:r>
              <a:rPr lang="en-GB" dirty="0" err="1"/>
              <a:t>i</a:t>
            </a:r>
            <a:r>
              <a:rPr lang="en-GB" dirty="0"/>
              <a:t> </a:t>
            </a:r>
            <a:r>
              <a:rPr lang="en-GB" dirty="0" err="1"/>
              <a:t>reoli</a:t>
            </a:r>
            <a:r>
              <a:rPr lang="en-GB" dirty="0"/>
              <a:t> </a:t>
            </a:r>
            <a:r>
              <a:rPr lang="en-GB" dirty="0" err="1"/>
              <a:t>ystafell</a:t>
            </a:r>
            <a:r>
              <a:rPr lang="en-GB" dirty="0"/>
              <a:t> </a:t>
            </a:r>
            <a:r>
              <a:rPr lang="en-GB" dirty="0" err="1"/>
              <a:t>ddosbarth</a:t>
            </a:r>
            <a:r>
              <a:rPr lang="en-GB" dirty="0"/>
              <a:t> o </a:t>
            </a:r>
            <a:r>
              <a:rPr lang="en-GB" dirty="0" err="1"/>
              <a:t>fewn</a:t>
            </a:r>
            <a:r>
              <a:rPr lang="en-GB" dirty="0"/>
              <a:t> </a:t>
            </a:r>
            <a:r>
              <a:rPr lang="en-GB" dirty="0" err="1"/>
              <a:t>ysgolion</a:t>
            </a:r>
            <a:r>
              <a:rPr lang="en-GB" dirty="0"/>
              <a:t> Cymru, </a:t>
            </a:r>
            <a:r>
              <a:rPr lang="en-GB" dirty="0" err="1"/>
              <a:t>yn</a:t>
            </a:r>
            <a:r>
              <a:rPr lang="en-GB" dirty="0"/>
              <a:t> </a:t>
            </a:r>
            <a:r>
              <a:rPr lang="en-GB" dirty="0" err="1"/>
              <a:t>enwedig</a:t>
            </a:r>
            <a:r>
              <a:rPr lang="en-GB" dirty="0"/>
              <a:t> </a:t>
            </a:r>
            <a:r>
              <a:rPr lang="en-GB" dirty="0" err="1"/>
              <a:t>yng</a:t>
            </a:r>
            <a:r>
              <a:rPr lang="en-GB" dirty="0"/>
              <a:t> </a:t>
            </a:r>
            <a:r>
              <a:rPr lang="en-GB" dirty="0" err="1"/>
              <a:t>nghyd-destun</a:t>
            </a:r>
            <a:r>
              <a:rPr lang="en-GB" dirty="0"/>
              <a:t> </a:t>
            </a:r>
            <a:r>
              <a:rPr lang="en-GB" dirty="0" err="1"/>
              <a:t>ansawdd</a:t>
            </a:r>
            <a:r>
              <a:rPr lang="en-GB" dirty="0"/>
              <a:t> </a:t>
            </a:r>
            <a:r>
              <a:rPr lang="en-GB" dirty="0" err="1"/>
              <a:t>addysgu</a:t>
            </a:r>
            <a:r>
              <a:rPr lang="en-GB" dirty="0"/>
              <a:t>, </a:t>
            </a:r>
            <a:r>
              <a:rPr lang="en-GB" dirty="0" err="1"/>
              <a:t>ymddygiad</a:t>
            </a:r>
            <a:r>
              <a:rPr lang="en-GB" dirty="0"/>
              <a:t> </a:t>
            </a:r>
            <a:r>
              <a:rPr lang="en-GB" dirty="0" err="1"/>
              <a:t>disgyblion</a:t>
            </a:r>
            <a:r>
              <a:rPr lang="en-GB" dirty="0"/>
              <a:t>, ac </a:t>
            </a:r>
            <a:r>
              <a:rPr lang="en-GB" dirty="0" err="1"/>
              <a:t>amgylcheddau</a:t>
            </a:r>
            <a:r>
              <a:rPr lang="en-GB" dirty="0"/>
              <a:t> </a:t>
            </a:r>
            <a:r>
              <a:rPr lang="en-GB" dirty="0" err="1"/>
              <a:t>dysgu</a:t>
            </a:r>
            <a:r>
              <a:rPr lang="en-GB" dirty="0"/>
              <a:t>.</a:t>
            </a:r>
          </a:p>
          <a:p>
            <a:pPr marL="0" indent="0">
              <a:buNone/>
            </a:pPr>
            <a:r>
              <a:rPr lang="en-GB" sz="1600" dirty="0" err="1"/>
              <a:t>e.e.</a:t>
            </a:r>
            <a:endParaRPr lang="en-GB" sz="1600" dirty="0"/>
          </a:p>
          <a:p>
            <a:pPr marL="0" indent="0">
              <a:buNone/>
            </a:pPr>
            <a:r>
              <a:rPr lang="en-GB" sz="1900" dirty="0"/>
              <a:t>Estyn (2024) </a:t>
            </a:r>
            <a:r>
              <a:rPr lang="en-GB" sz="1900" dirty="0" err="1"/>
              <a:t>Sefydlu</a:t>
            </a:r>
            <a:r>
              <a:rPr lang="en-GB" sz="1900" dirty="0"/>
              <a:t> </a:t>
            </a:r>
            <a:r>
              <a:rPr lang="en-GB" sz="1900" dirty="0" err="1"/>
              <a:t>dulliau</a:t>
            </a:r>
            <a:r>
              <a:rPr lang="en-GB" sz="1900" dirty="0"/>
              <a:t> </a:t>
            </a:r>
            <a:r>
              <a:rPr lang="en-GB" sz="1900" dirty="0" err="1"/>
              <a:t>rheoli</a:t>
            </a:r>
            <a:r>
              <a:rPr lang="en-GB" sz="1900" dirty="0"/>
              <a:t> </a:t>
            </a:r>
            <a:r>
              <a:rPr lang="en-GB" sz="1900" dirty="0" err="1"/>
              <a:t>ymddygiad</a:t>
            </a:r>
            <a:r>
              <a:rPr lang="en-GB" sz="1900" dirty="0"/>
              <a:t> a </a:t>
            </a:r>
            <a:r>
              <a:rPr lang="en-GB" sz="1900" dirty="0" err="1"/>
              <a:t>gwobrwyo</a:t>
            </a:r>
            <a:r>
              <a:rPr lang="en-GB" sz="1900" dirty="0"/>
              <a:t>, o </a:t>
            </a:r>
            <a:r>
              <a:rPr lang="en-GB" sz="1900" dirty="0" err="1"/>
              <a:t>ganlyniad</a:t>
            </a:r>
            <a:r>
              <a:rPr lang="en-GB" sz="1900" dirty="0"/>
              <a:t> </a:t>
            </a:r>
            <a:r>
              <a:rPr lang="en-GB" sz="1900" dirty="0" err="1"/>
              <a:t>i</a:t>
            </a:r>
            <a:r>
              <a:rPr lang="en-GB" sz="1900" dirty="0"/>
              <a:t>  </a:t>
            </a:r>
            <a:r>
              <a:rPr lang="en-GB" sz="1900" dirty="0" err="1"/>
              <a:t>gyfrifoldeb</a:t>
            </a:r>
            <a:r>
              <a:rPr lang="en-GB" sz="1900" dirty="0"/>
              <a:t> y </a:t>
            </a:r>
            <a:r>
              <a:rPr lang="en-GB" sz="1900" dirty="0" err="1"/>
              <a:t>disgyblion</a:t>
            </a:r>
            <a:endParaRPr lang="en-GB" sz="1900" dirty="0"/>
          </a:p>
          <a:p>
            <a:pPr marL="0" indent="0">
              <a:buNone/>
            </a:pPr>
            <a:r>
              <a:rPr lang="en-GB" sz="1600" dirty="0"/>
              <a:t>Estyn (2026) </a:t>
            </a:r>
            <a:r>
              <a:rPr lang="en-GB" sz="1900" dirty="0" err="1"/>
              <a:t>Meithrin</a:t>
            </a:r>
            <a:r>
              <a:rPr lang="en-GB" sz="1900" dirty="0"/>
              <a:t> </a:t>
            </a:r>
            <a:r>
              <a:rPr lang="en-GB" sz="1900" dirty="0" err="1"/>
              <a:t>perthnasoedd</a:t>
            </a:r>
            <a:r>
              <a:rPr lang="en-GB" sz="1900" dirty="0"/>
              <a:t> </a:t>
            </a:r>
            <a:r>
              <a:rPr lang="en-GB" sz="1900" dirty="0" err="1"/>
              <a:t>parchus</a:t>
            </a:r>
            <a:r>
              <a:rPr lang="en-GB" sz="1900" dirty="0"/>
              <a:t> </a:t>
            </a:r>
            <a:r>
              <a:rPr lang="en-GB" sz="1900" dirty="0" err="1"/>
              <a:t>i</a:t>
            </a:r>
            <a:r>
              <a:rPr lang="en-GB" sz="1900" dirty="0"/>
              <a:t> </a:t>
            </a:r>
            <a:r>
              <a:rPr lang="en-GB" sz="1900" dirty="0" err="1"/>
              <a:t>greu</a:t>
            </a:r>
            <a:r>
              <a:rPr lang="en-GB" sz="1900" dirty="0"/>
              <a:t> </a:t>
            </a:r>
            <a:r>
              <a:rPr lang="en-GB" sz="1900" dirty="0" err="1"/>
              <a:t>diwylliant</a:t>
            </a:r>
            <a:r>
              <a:rPr lang="en-GB" sz="1900" dirty="0"/>
              <a:t> </a:t>
            </a:r>
            <a:r>
              <a:rPr lang="en-GB" sz="1900" dirty="0" err="1"/>
              <a:t>dysgu</a:t>
            </a:r>
            <a:endParaRPr lang="en-GB" sz="1900" dirty="0"/>
          </a:p>
          <a:p>
            <a:pPr marL="0" indent="0">
              <a:buNone/>
            </a:pPr>
            <a:endParaRPr lang="en-GB" sz="1600" dirty="0"/>
          </a:p>
          <a:p>
            <a:r>
              <a:rPr lang="en-GB" dirty="0" err="1"/>
              <a:t>Dolenni</a:t>
            </a:r>
            <a:r>
              <a:rPr lang="en-GB" dirty="0"/>
              <a:t> </a:t>
            </a:r>
            <a:r>
              <a:rPr lang="en-GB" dirty="0" err="1"/>
              <a:t>i</a:t>
            </a:r>
            <a:r>
              <a:rPr lang="en-GB" dirty="0"/>
              <a:t> </a:t>
            </a:r>
            <a:r>
              <a:rPr lang="en-GB" dirty="0" err="1"/>
              <a:t>theori</a:t>
            </a:r>
            <a:r>
              <a:rPr lang="en-GB" dirty="0"/>
              <a:t>?</a:t>
            </a:r>
          </a:p>
          <a:p>
            <a:pPr marL="0" indent="0">
              <a:buNone/>
            </a:pPr>
            <a:endParaRPr lang="en-GB" sz="1900" dirty="0"/>
          </a:p>
        </p:txBody>
      </p:sp>
      <p:sp>
        <p:nvSpPr>
          <p:cNvPr id="4" name="Content Placeholder 3">
            <a:extLst>
              <a:ext uri="{FF2B5EF4-FFF2-40B4-BE49-F238E27FC236}">
                <a16:creationId xmlns:a16="http://schemas.microsoft.com/office/drawing/2014/main" id="{940B5AF4-7B0A-F1AF-AD00-46003CD5A406}"/>
              </a:ext>
            </a:extLst>
          </p:cNvPr>
          <p:cNvSpPr>
            <a:spLocks noGrp="1"/>
          </p:cNvSpPr>
          <p:nvPr>
            <p:ph sz="half" idx="2"/>
          </p:nvPr>
        </p:nvSpPr>
        <p:spPr/>
        <p:txBody>
          <a:bodyPr>
            <a:normAutofit fontScale="77500" lnSpcReduction="20000"/>
          </a:bodyPr>
          <a:lstStyle/>
          <a:p>
            <a:endParaRPr lang="en-GB" dirty="0">
              <a:solidFill>
                <a:schemeClr val="accent1"/>
              </a:solidFill>
            </a:endParaRPr>
          </a:p>
          <a:p>
            <a:r>
              <a:rPr lang="en-GB" i="1" dirty="0">
                <a:solidFill>
                  <a:schemeClr val="accent1">
                    <a:lumMod val="75000"/>
                  </a:schemeClr>
                </a:solidFill>
              </a:rPr>
              <a:t>Estyn’s reports and guidance provide several insights into classroom management within Welsh schools, particularly in the context of pupil behaviour, teaching quality and learning environments</a:t>
            </a:r>
            <a:r>
              <a:rPr lang="en-GB" dirty="0">
                <a:solidFill>
                  <a:schemeClr val="accent1">
                    <a:lumMod val="75000"/>
                  </a:schemeClr>
                </a:solidFill>
              </a:rPr>
              <a:t>.</a:t>
            </a:r>
          </a:p>
          <a:p>
            <a:pPr marL="0" indent="0">
              <a:buNone/>
            </a:pPr>
            <a:r>
              <a:rPr lang="en-GB" sz="1900" i="1" dirty="0">
                <a:solidFill>
                  <a:schemeClr val="accent1">
                    <a:lumMod val="75000"/>
                  </a:schemeClr>
                </a:solidFill>
              </a:rPr>
              <a:t>e.g.</a:t>
            </a:r>
          </a:p>
          <a:p>
            <a:pPr marL="0" indent="0">
              <a:buNone/>
            </a:pPr>
            <a:r>
              <a:rPr lang="en-GB" sz="1900" i="1" dirty="0">
                <a:solidFill>
                  <a:schemeClr val="accent1">
                    <a:lumMod val="75000"/>
                  </a:schemeClr>
                </a:solidFill>
              </a:rPr>
              <a:t>Estyn (2024) Establishing behaviour management and reward methods as a result of pupils’ responsibility</a:t>
            </a:r>
          </a:p>
          <a:p>
            <a:pPr marL="0" indent="0">
              <a:buNone/>
            </a:pPr>
            <a:r>
              <a:rPr lang="en-GB" sz="1900" i="1" dirty="0">
                <a:solidFill>
                  <a:schemeClr val="accent1">
                    <a:lumMod val="75000"/>
                  </a:schemeClr>
                </a:solidFill>
              </a:rPr>
              <a:t>Estyn (2026) Building respectful relationships to create a learning culture</a:t>
            </a:r>
          </a:p>
          <a:p>
            <a:r>
              <a:rPr lang="en-GB" i="1" dirty="0">
                <a:solidFill>
                  <a:schemeClr val="accent1">
                    <a:lumMod val="75000"/>
                  </a:schemeClr>
                </a:solidFill>
              </a:rPr>
              <a:t>Links to theory?</a:t>
            </a:r>
          </a:p>
        </p:txBody>
      </p:sp>
    </p:spTree>
    <p:extLst>
      <p:ext uri="{BB962C8B-B14F-4D97-AF65-F5344CB8AC3E}">
        <p14:creationId xmlns:p14="http://schemas.microsoft.com/office/powerpoint/2010/main" val="3389202284"/>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D5949B9-D08A-3661-18D0-C44F3FF39A6A}"/>
              </a:ext>
            </a:extLst>
          </p:cNvPr>
          <p:cNvSpPr>
            <a:spLocks noGrp="1"/>
          </p:cNvSpPr>
          <p:nvPr>
            <p:ph type="title"/>
          </p:nvPr>
        </p:nvSpPr>
        <p:spPr/>
        <p:txBody>
          <a:bodyPr>
            <a:normAutofit/>
          </a:bodyPr>
          <a:lstStyle/>
          <a:p>
            <a:pPr algn="ctr"/>
            <a:r>
              <a:rPr lang="en-GB" dirty="0" err="1">
                <a:latin typeface="+mn-lt"/>
              </a:rPr>
              <a:t>Ymchwil</a:t>
            </a:r>
            <a:r>
              <a:rPr lang="en-GB" dirty="0">
                <a:latin typeface="+mn-lt"/>
              </a:rPr>
              <a:t>/</a:t>
            </a:r>
            <a:r>
              <a:rPr lang="en-GB" i="1" dirty="0">
                <a:solidFill>
                  <a:schemeClr val="accent1">
                    <a:lumMod val="75000"/>
                  </a:schemeClr>
                </a:solidFill>
                <a:latin typeface="+mn-lt"/>
              </a:rPr>
              <a:t>Research</a:t>
            </a:r>
          </a:p>
        </p:txBody>
      </p:sp>
      <p:sp>
        <p:nvSpPr>
          <p:cNvPr id="3" name="Content Placeholder 2">
            <a:extLst>
              <a:ext uri="{FF2B5EF4-FFF2-40B4-BE49-F238E27FC236}">
                <a16:creationId xmlns:a16="http://schemas.microsoft.com/office/drawing/2014/main" id="{D50207D3-447A-4609-080E-3FAC430FC280}"/>
              </a:ext>
            </a:extLst>
          </p:cNvPr>
          <p:cNvSpPr>
            <a:spLocks noGrp="1"/>
          </p:cNvSpPr>
          <p:nvPr>
            <p:ph sz="half" idx="1"/>
          </p:nvPr>
        </p:nvSpPr>
        <p:spPr/>
        <p:txBody>
          <a:bodyPr>
            <a:normAutofit fontScale="77500" lnSpcReduction="20000"/>
          </a:bodyPr>
          <a:lstStyle/>
          <a:p>
            <a:pPr marL="0" indent="0">
              <a:buNone/>
            </a:pPr>
            <a:r>
              <a:rPr lang="en-GB" dirty="0" err="1"/>
              <a:t>Rheolaeth</a:t>
            </a:r>
            <a:r>
              <a:rPr lang="en-GB" dirty="0"/>
              <a:t> Dosbarth:</a:t>
            </a:r>
          </a:p>
          <a:p>
            <a:endParaRPr lang="en-GB" dirty="0"/>
          </a:p>
          <a:p>
            <a:r>
              <a:rPr lang="en-GB" dirty="0"/>
              <a:t>‘</a:t>
            </a:r>
            <a:r>
              <a:rPr lang="en-GB" dirty="0" err="1"/>
              <a:t>Galluoedd</a:t>
            </a:r>
            <a:r>
              <a:rPr lang="en-GB" dirty="0"/>
              <a:t> yr </a:t>
            </a:r>
            <a:r>
              <a:rPr lang="en-GB" dirty="0" err="1"/>
              <a:t>athro</a:t>
            </a:r>
            <a:r>
              <a:rPr lang="en-GB" dirty="0"/>
              <a:t> </a:t>
            </a:r>
            <a:r>
              <a:rPr lang="en-GB" dirty="0" err="1"/>
              <a:t>i</a:t>
            </a:r>
            <a:r>
              <a:rPr lang="en-GB" dirty="0"/>
              <a:t> </a:t>
            </a:r>
            <a:r>
              <a:rPr lang="en-GB" dirty="0" err="1"/>
              <a:t>wneud</a:t>
            </a:r>
            <a:r>
              <a:rPr lang="en-GB" dirty="0"/>
              <a:t> </a:t>
            </a:r>
            <a:r>
              <a:rPr lang="en-GB" dirty="0" err="1"/>
              <a:t>defnydd</a:t>
            </a:r>
            <a:r>
              <a:rPr lang="en-GB" dirty="0"/>
              <a:t> </a:t>
            </a:r>
            <a:r>
              <a:rPr lang="en-GB" dirty="0" err="1"/>
              <a:t>effeithio</a:t>
            </a:r>
            <a:r>
              <a:rPr lang="en-GB" dirty="0"/>
              <a:t> o </a:t>
            </a:r>
            <a:r>
              <a:rPr lang="en-GB" dirty="0" err="1"/>
              <a:t>amser</a:t>
            </a:r>
            <a:r>
              <a:rPr lang="en-GB" dirty="0"/>
              <a:t> </a:t>
            </a:r>
            <a:r>
              <a:rPr lang="en-GB" dirty="0" err="1"/>
              <a:t>gwersi</a:t>
            </a:r>
            <a:endParaRPr lang="en-GB" dirty="0"/>
          </a:p>
          <a:p>
            <a:r>
              <a:rPr lang="en-GB" dirty="0" err="1"/>
              <a:t>Cydlynu</a:t>
            </a:r>
            <a:r>
              <a:rPr lang="en-GB" dirty="0"/>
              <a:t> </a:t>
            </a:r>
            <a:r>
              <a:rPr lang="en-GB" dirty="0" err="1"/>
              <a:t>adnoddau</a:t>
            </a:r>
            <a:r>
              <a:rPr lang="en-GB" dirty="0"/>
              <a:t> a </a:t>
            </a:r>
            <a:r>
              <a:rPr lang="en-GB" dirty="0" err="1"/>
              <a:t>gofod</a:t>
            </a:r>
            <a:r>
              <a:rPr lang="en-GB" dirty="0"/>
              <a:t> </a:t>
            </a:r>
            <a:r>
              <a:rPr lang="en-GB" dirty="0" err="1"/>
              <a:t>ystafell</a:t>
            </a:r>
            <a:r>
              <a:rPr lang="en-GB" dirty="0"/>
              <a:t> </a:t>
            </a:r>
            <a:r>
              <a:rPr lang="en-GB" dirty="0" err="1"/>
              <a:t>ddosbarth</a:t>
            </a:r>
            <a:endParaRPr lang="en-GB" dirty="0"/>
          </a:p>
          <a:p>
            <a:endParaRPr lang="en-GB" dirty="0"/>
          </a:p>
          <a:p>
            <a:r>
              <a:rPr lang="en-GB" dirty="0">
                <a:cs typeface="Calibri Light" panose="020F0302020204030204" pitchFamily="34" charset="0"/>
              </a:rPr>
              <a:t>I </a:t>
            </a:r>
            <a:r>
              <a:rPr lang="en-GB" dirty="0" err="1">
                <a:cs typeface="Calibri Light" panose="020F0302020204030204" pitchFamily="34" charset="0"/>
              </a:rPr>
              <a:t>rheoli</a:t>
            </a:r>
            <a:r>
              <a:rPr lang="en-GB" dirty="0">
                <a:cs typeface="Calibri Light" panose="020F0302020204030204" pitchFamily="34" charset="0"/>
              </a:rPr>
              <a:t> </a:t>
            </a:r>
            <a:r>
              <a:rPr lang="en-GB" dirty="0" err="1">
                <a:cs typeface="Calibri Light" panose="020F0302020204030204" pitchFamily="34" charset="0"/>
              </a:rPr>
              <a:t>ymddygiad</a:t>
            </a:r>
            <a:r>
              <a:rPr lang="en-GB" dirty="0">
                <a:cs typeface="Calibri Light" panose="020F0302020204030204" pitchFamily="34" charset="0"/>
              </a:rPr>
              <a:t> y </a:t>
            </a:r>
            <a:r>
              <a:rPr lang="en-GB" dirty="0" err="1">
                <a:cs typeface="Calibri Light" panose="020F0302020204030204" pitchFamily="34" charset="0"/>
              </a:rPr>
              <a:t>disgyblion</a:t>
            </a:r>
            <a:r>
              <a:rPr lang="en-GB" dirty="0">
                <a:cs typeface="Calibri Light" panose="020F0302020204030204" pitchFamily="34" charset="0"/>
              </a:rPr>
              <a:t> </a:t>
            </a:r>
            <a:r>
              <a:rPr lang="en-GB" dirty="0" err="1">
                <a:cs typeface="Calibri Light" panose="020F0302020204030204" pitchFamily="34" charset="0"/>
              </a:rPr>
              <a:t>gyda</a:t>
            </a:r>
            <a:r>
              <a:rPr lang="en-GB" dirty="0">
                <a:cs typeface="Calibri Light" panose="020F0302020204030204" pitchFamily="34" charset="0"/>
              </a:rPr>
              <a:t> </a:t>
            </a:r>
            <a:r>
              <a:rPr lang="en-GB" dirty="0" err="1">
                <a:cs typeface="Calibri Light" panose="020F0302020204030204" pitchFamily="34" charset="0"/>
              </a:rPr>
              <a:t>rheolau</a:t>
            </a:r>
            <a:r>
              <a:rPr lang="en-GB" dirty="0">
                <a:cs typeface="Calibri Light" panose="020F0302020204030204" pitchFamily="34" charset="0"/>
              </a:rPr>
              <a:t> </a:t>
            </a:r>
            <a:r>
              <a:rPr lang="en-GB" dirty="0" err="1">
                <a:cs typeface="Calibri Light" panose="020F0302020204030204" pitchFamily="34" charset="0"/>
              </a:rPr>
              <a:t>clir</a:t>
            </a:r>
            <a:r>
              <a:rPr lang="en-GB" dirty="0">
                <a:cs typeface="Calibri Light" panose="020F0302020204030204" pitchFamily="34" charset="0"/>
              </a:rPr>
              <a:t> </a:t>
            </a:r>
            <a:r>
              <a:rPr lang="en-GB" dirty="0" err="1">
                <a:cs typeface="Calibri Light" panose="020F0302020204030204" pitchFamily="34" charset="0"/>
              </a:rPr>
              <a:t>sy’n</a:t>
            </a:r>
            <a:r>
              <a:rPr lang="en-GB" dirty="0">
                <a:cs typeface="Calibri Light" panose="020F0302020204030204" pitchFamily="34" charset="0"/>
              </a:rPr>
              <a:t> </a:t>
            </a:r>
            <a:r>
              <a:rPr lang="en-GB" dirty="0" err="1">
                <a:cs typeface="Calibri Light" panose="020F0302020204030204" pitchFamily="34" charset="0"/>
              </a:rPr>
              <a:t>cael</a:t>
            </a:r>
            <a:r>
              <a:rPr lang="en-GB" dirty="0">
                <a:cs typeface="Calibri Light" panose="020F0302020204030204" pitchFamily="34" charset="0"/>
              </a:rPr>
              <a:t> </a:t>
            </a:r>
            <a:r>
              <a:rPr lang="en-GB" dirty="0" err="1">
                <a:cs typeface="Calibri Light" panose="020F0302020204030204" pitchFamily="34" charset="0"/>
              </a:rPr>
              <a:t>eu</a:t>
            </a:r>
            <a:r>
              <a:rPr lang="en-GB" dirty="0">
                <a:cs typeface="Calibri Light" panose="020F0302020204030204" pitchFamily="34" charset="0"/>
              </a:rPr>
              <a:t> </a:t>
            </a:r>
            <a:r>
              <a:rPr lang="en-GB" dirty="0" err="1">
                <a:cs typeface="Calibri Light" panose="020F0302020204030204" pitchFamily="34" charset="0"/>
              </a:rPr>
              <a:t>gweithredu’n</a:t>
            </a:r>
            <a:r>
              <a:rPr lang="en-GB" dirty="0">
                <a:cs typeface="Calibri Light" panose="020F0302020204030204" pitchFamily="34" charset="0"/>
              </a:rPr>
              <a:t> </a:t>
            </a:r>
            <a:r>
              <a:rPr lang="en-GB" dirty="0" err="1">
                <a:cs typeface="Calibri Light" panose="020F0302020204030204" pitchFamily="34" charset="0"/>
              </a:rPr>
              <a:t>gyson</a:t>
            </a:r>
            <a:r>
              <a:rPr lang="en-GB" dirty="0">
                <a:cs typeface="Calibri Light" panose="020F0302020204030204" pitchFamily="34" charset="0"/>
              </a:rPr>
              <a:t>, </a:t>
            </a:r>
            <a:r>
              <a:rPr lang="en-GB" dirty="0" err="1">
                <a:cs typeface="Calibri Light" panose="020F0302020204030204" pitchFamily="34" charset="0"/>
              </a:rPr>
              <a:t>oll</a:t>
            </a:r>
            <a:r>
              <a:rPr lang="en-GB" dirty="0">
                <a:cs typeface="Calibri Light" panose="020F0302020204030204" pitchFamily="34" charset="0"/>
              </a:rPr>
              <a:t> </a:t>
            </a:r>
            <a:r>
              <a:rPr lang="en-GB" dirty="0" err="1">
                <a:cs typeface="Calibri Light" panose="020F0302020204030204" pitchFamily="34" charset="0"/>
              </a:rPr>
              <a:t>yn</a:t>
            </a:r>
            <a:r>
              <a:rPr lang="en-GB" dirty="0">
                <a:cs typeface="Calibri Light" panose="020F0302020204030204" pitchFamily="34" charset="0"/>
              </a:rPr>
              <a:t> </a:t>
            </a:r>
            <a:r>
              <a:rPr lang="en-GB" dirty="0" err="1">
                <a:cs typeface="Calibri Light" panose="020F0302020204030204" pitchFamily="34" charset="0"/>
              </a:rPr>
              <a:t>berthnasol</a:t>
            </a:r>
            <a:r>
              <a:rPr lang="en-GB" dirty="0">
                <a:cs typeface="Calibri Light" panose="020F0302020204030204" pitchFamily="34" charset="0"/>
              </a:rPr>
              <a:t> I </a:t>
            </a:r>
            <a:r>
              <a:rPr lang="en-GB" dirty="0" err="1">
                <a:cs typeface="Calibri Light" panose="020F0302020204030204" pitchFamily="34" charset="0"/>
              </a:rPr>
              <a:t>macsimeiddio’r</a:t>
            </a:r>
            <a:r>
              <a:rPr lang="en-GB" dirty="0">
                <a:cs typeface="Calibri Light" panose="020F0302020204030204" pitchFamily="34" charset="0"/>
              </a:rPr>
              <a:t> </a:t>
            </a:r>
            <a:r>
              <a:rPr lang="en-GB" dirty="0" err="1">
                <a:cs typeface="Calibri Light" panose="020F0302020204030204" pitchFamily="34" charset="0"/>
              </a:rPr>
              <a:t>dysgu</a:t>
            </a:r>
            <a:r>
              <a:rPr lang="en-GB" dirty="0">
                <a:cs typeface="Calibri Light" panose="020F0302020204030204" pitchFamily="34" charset="0"/>
              </a:rPr>
              <a:t> </a:t>
            </a:r>
            <a:r>
              <a:rPr lang="en-GB" dirty="0" err="1">
                <a:cs typeface="Calibri Light" panose="020F0302020204030204" pitchFamily="34" charset="0"/>
              </a:rPr>
              <a:t>sy’n</a:t>
            </a:r>
            <a:r>
              <a:rPr lang="en-GB" dirty="0">
                <a:cs typeface="Calibri Light" panose="020F0302020204030204" pitchFamily="34" charset="0"/>
              </a:rPr>
              <a:t> </a:t>
            </a:r>
            <a:r>
              <a:rPr lang="en-GB" dirty="0" err="1">
                <a:cs typeface="Calibri Light" panose="020F0302020204030204" pitchFamily="34" charset="0"/>
              </a:rPr>
              <a:t>gallu</a:t>
            </a:r>
            <a:r>
              <a:rPr lang="en-GB" dirty="0">
                <a:cs typeface="Calibri Light" panose="020F0302020204030204" pitchFamily="34" charset="0"/>
              </a:rPr>
              <a:t> </a:t>
            </a:r>
            <a:r>
              <a:rPr lang="en-GB" dirty="0" err="1">
                <a:cs typeface="Calibri Light" panose="020F0302020204030204" pitchFamily="34" charset="0"/>
              </a:rPr>
              <a:t>cymryd</a:t>
            </a:r>
            <a:r>
              <a:rPr lang="en-GB" dirty="0">
                <a:cs typeface="Calibri Light" panose="020F0302020204030204" pitchFamily="34" charset="0"/>
              </a:rPr>
              <a:t> </a:t>
            </a:r>
            <a:r>
              <a:rPr lang="en-GB" dirty="0" err="1">
                <a:cs typeface="Calibri Light" panose="020F0302020204030204" pitchFamily="34" charset="0"/>
              </a:rPr>
              <a:t>lle</a:t>
            </a:r>
            <a:r>
              <a:rPr lang="en-GB" dirty="0">
                <a:cs typeface="Calibri Light" panose="020F0302020204030204" pitchFamily="34" charset="0"/>
              </a:rPr>
              <a:t>’. </a:t>
            </a:r>
            <a:r>
              <a:rPr lang="en-GB" sz="1000" dirty="0">
                <a:cs typeface="Calibri Light" panose="020F0302020204030204" pitchFamily="34" charset="0"/>
              </a:rPr>
              <a:t>(EEF, 2024)</a:t>
            </a:r>
          </a:p>
          <a:p>
            <a:endParaRPr lang="en-GB" dirty="0">
              <a:latin typeface="+mj-lt"/>
            </a:endParaRPr>
          </a:p>
        </p:txBody>
      </p:sp>
      <p:sp>
        <p:nvSpPr>
          <p:cNvPr id="4" name="Content Placeholder 3">
            <a:extLst>
              <a:ext uri="{FF2B5EF4-FFF2-40B4-BE49-F238E27FC236}">
                <a16:creationId xmlns:a16="http://schemas.microsoft.com/office/drawing/2014/main" id="{C49433C4-6B32-A8F5-B0FF-75F70AEF449F}"/>
              </a:ext>
            </a:extLst>
          </p:cNvPr>
          <p:cNvSpPr>
            <a:spLocks noGrp="1"/>
          </p:cNvSpPr>
          <p:nvPr>
            <p:ph sz="half" idx="2"/>
          </p:nvPr>
        </p:nvSpPr>
        <p:spPr/>
        <p:txBody>
          <a:bodyPr>
            <a:normAutofit fontScale="77500" lnSpcReduction="20000"/>
          </a:bodyPr>
          <a:lstStyle/>
          <a:p>
            <a:pPr marL="0" indent="0">
              <a:buNone/>
            </a:pPr>
            <a:r>
              <a:rPr lang="en-GB" i="1" dirty="0">
                <a:solidFill>
                  <a:schemeClr val="accent1"/>
                </a:solidFill>
              </a:rPr>
              <a:t>Classroom Management:</a:t>
            </a:r>
          </a:p>
          <a:p>
            <a:r>
              <a:rPr lang="en-GB" i="1" dirty="0">
                <a:solidFill>
                  <a:schemeClr val="accent1"/>
                </a:solidFill>
              </a:rPr>
              <a:t>‘</a:t>
            </a:r>
            <a:r>
              <a:rPr lang="en-GB" sz="2800" i="1" dirty="0">
                <a:solidFill>
                  <a:schemeClr val="accent1"/>
                </a:solidFill>
                <a:cs typeface="Calibri Light" panose="020F0302020204030204" pitchFamily="34" charset="0"/>
              </a:rPr>
              <a:t>A teacher’s abilities to make efficient use of lesson time</a:t>
            </a:r>
          </a:p>
          <a:p>
            <a:r>
              <a:rPr lang="en-GB" sz="2800" i="1" dirty="0">
                <a:solidFill>
                  <a:schemeClr val="accent1"/>
                </a:solidFill>
                <a:cs typeface="Calibri Light" panose="020F0302020204030204" pitchFamily="34" charset="0"/>
              </a:rPr>
              <a:t>To coordinate classroom resources and space</a:t>
            </a:r>
          </a:p>
          <a:p>
            <a:r>
              <a:rPr lang="en-GB" i="1" dirty="0">
                <a:solidFill>
                  <a:schemeClr val="accent1"/>
                </a:solidFill>
                <a:cs typeface="Calibri Light" panose="020F0302020204030204" pitchFamily="34" charset="0"/>
              </a:rPr>
              <a:t>To manage students’ behaviour with clear rules that are consistently enforced, are all relevant to maximising the learning that can take place. </a:t>
            </a:r>
          </a:p>
          <a:p>
            <a:r>
              <a:rPr lang="en-GB" i="1" dirty="0">
                <a:solidFill>
                  <a:schemeClr val="accent1"/>
                </a:solidFill>
                <a:cs typeface="Calibri Light" panose="020F0302020204030204" pitchFamily="34" charset="0"/>
              </a:rPr>
              <a:t>These environmental factors are necessary for good learning rather than its direct components’                  </a:t>
            </a:r>
            <a:r>
              <a:rPr lang="en-GB" sz="1300" i="1" dirty="0">
                <a:solidFill>
                  <a:schemeClr val="accent1"/>
                </a:solidFill>
                <a:cs typeface="Calibri Light" panose="020F0302020204030204" pitchFamily="34" charset="0"/>
              </a:rPr>
              <a:t>(EEF, 2024)</a:t>
            </a:r>
          </a:p>
          <a:p>
            <a:endParaRPr lang="en-GB" dirty="0">
              <a:latin typeface="+mj-lt"/>
            </a:endParaRPr>
          </a:p>
        </p:txBody>
      </p:sp>
    </p:spTree>
    <p:extLst>
      <p:ext uri="{BB962C8B-B14F-4D97-AF65-F5344CB8AC3E}">
        <p14:creationId xmlns:p14="http://schemas.microsoft.com/office/powerpoint/2010/main" val="471947597"/>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68A002D-21DC-4C09-2848-9B766420C1CC}"/>
              </a:ext>
            </a:extLst>
          </p:cNvPr>
          <p:cNvSpPr>
            <a:spLocks noGrp="1"/>
          </p:cNvSpPr>
          <p:nvPr>
            <p:ph type="title"/>
          </p:nvPr>
        </p:nvSpPr>
        <p:spPr/>
        <p:txBody>
          <a:bodyPr>
            <a:normAutofit/>
          </a:bodyPr>
          <a:lstStyle/>
          <a:p>
            <a:pPr algn="ctr"/>
            <a:br>
              <a:rPr lang="en-GB" sz="2000" b="1" i="1" dirty="0">
                <a:solidFill>
                  <a:schemeClr val="accent1">
                    <a:lumMod val="75000"/>
                  </a:schemeClr>
                </a:solidFill>
              </a:rPr>
            </a:br>
            <a:r>
              <a:rPr lang="en-GB" sz="2000" b="1" dirty="0">
                <a:latin typeface="+mn-lt"/>
              </a:rPr>
              <a:t>Sut </a:t>
            </a:r>
            <a:r>
              <a:rPr lang="en-GB" sz="2000" b="1" dirty="0" err="1">
                <a:latin typeface="+mn-lt"/>
              </a:rPr>
              <a:t>mae'r</a:t>
            </a:r>
            <a:r>
              <a:rPr lang="en-GB" sz="2000" b="1" dirty="0">
                <a:latin typeface="+mn-lt"/>
              </a:rPr>
              <a:t> </a:t>
            </a:r>
            <a:r>
              <a:rPr lang="en-GB" sz="2000" b="1" dirty="0" err="1">
                <a:latin typeface="+mn-lt"/>
              </a:rPr>
              <a:t>amgylchedd</a:t>
            </a:r>
            <a:r>
              <a:rPr lang="en-GB" sz="2000" b="1" dirty="0">
                <a:latin typeface="+mn-lt"/>
              </a:rPr>
              <a:t>, </a:t>
            </a:r>
            <a:r>
              <a:rPr lang="en-GB" sz="2000" b="1" dirty="0" err="1">
                <a:latin typeface="+mn-lt"/>
              </a:rPr>
              <a:t>arferion</a:t>
            </a:r>
            <a:r>
              <a:rPr lang="en-GB" sz="2000" b="1" dirty="0">
                <a:latin typeface="+mn-lt"/>
              </a:rPr>
              <a:t> a </a:t>
            </a:r>
            <a:r>
              <a:rPr lang="en-GB" sz="2000" b="1" dirty="0" err="1">
                <a:latin typeface="+mn-lt"/>
              </a:rPr>
              <a:t>pherthnasoedd</a:t>
            </a:r>
            <a:r>
              <a:rPr lang="en-GB" sz="2000" b="1" dirty="0">
                <a:latin typeface="+mn-lt"/>
              </a:rPr>
              <a:t> </a:t>
            </a:r>
            <a:r>
              <a:rPr lang="en-GB" sz="2000" b="1" dirty="0" err="1">
                <a:latin typeface="+mn-lt"/>
              </a:rPr>
              <a:t>yn</a:t>
            </a:r>
            <a:r>
              <a:rPr lang="en-GB" sz="2000" b="1" dirty="0">
                <a:latin typeface="+mn-lt"/>
              </a:rPr>
              <a:t> </a:t>
            </a:r>
            <a:r>
              <a:rPr lang="en-GB" sz="2000" b="1" dirty="0" err="1">
                <a:latin typeface="+mn-lt"/>
              </a:rPr>
              <a:t>rhyngweithio</a:t>
            </a:r>
            <a:r>
              <a:rPr lang="en-GB" sz="2000" b="1" dirty="0">
                <a:latin typeface="+mn-lt"/>
              </a:rPr>
              <a:t> </a:t>
            </a:r>
            <a:r>
              <a:rPr lang="en-GB" sz="2000" b="1" dirty="0" err="1">
                <a:latin typeface="+mn-lt"/>
              </a:rPr>
              <a:t>i</a:t>
            </a:r>
            <a:r>
              <a:rPr lang="en-GB" sz="2000" b="1" dirty="0">
                <a:latin typeface="+mn-lt"/>
              </a:rPr>
              <a:t> </a:t>
            </a:r>
            <a:r>
              <a:rPr lang="en-GB" sz="2000" b="1" dirty="0" err="1">
                <a:latin typeface="+mn-lt"/>
              </a:rPr>
              <a:t>greu</a:t>
            </a:r>
            <a:r>
              <a:rPr lang="en-GB" sz="2000" b="1" dirty="0">
                <a:latin typeface="+mn-lt"/>
              </a:rPr>
              <a:t> </a:t>
            </a:r>
            <a:r>
              <a:rPr lang="en-GB" sz="2000" b="1" dirty="0" err="1">
                <a:latin typeface="+mn-lt"/>
              </a:rPr>
              <a:t>hinsawdd</a:t>
            </a:r>
            <a:r>
              <a:rPr lang="en-GB" sz="2000" b="1" dirty="0">
                <a:latin typeface="+mn-lt"/>
              </a:rPr>
              <a:t> </a:t>
            </a:r>
            <a:r>
              <a:rPr lang="en-GB" sz="2000" b="1" dirty="0" err="1">
                <a:latin typeface="+mn-lt"/>
              </a:rPr>
              <a:t>ddysgu</a:t>
            </a:r>
            <a:r>
              <a:rPr lang="en-GB" sz="2000" b="1" dirty="0">
                <a:latin typeface="+mn-lt"/>
              </a:rPr>
              <a:t> </a:t>
            </a:r>
            <a:r>
              <a:rPr lang="en-GB" sz="2000" b="1" dirty="0" err="1">
                <a:latin typeface="+mn-lt"/>
              </a:rPr>
              <a:t>gadarnhaol</a:t>
            </a:r>
            <a:br>
              <a:rPr lang="en-GB" sz="2000" b="1" dirty="0">
                <a:latin typeface="+mn-lt"/>
              </a:rPr>
            </a:br>
            <a:r>
              <a:rPr lang="en-GB" sz="2000" b="1" i="1" dirty="0">
                <a:solidFill>
                  <a:schemeClr val="accent1">
                    <a:lumMod val="75000"/>
                  </a:schemeClr>
                </a:solidFill>
                <a:latin typeface="+mn-lt"/>
              </a:rPr>
              <a:t>How environment, routines and relationships interact to create a positive learning climate</a:t>
            </a:r>
          </a:p>
        </p:txBody>
      </p:sp>
      <p:sp>
        <p:nvSpPr>
          <p:cNvPr id="3" name="Content Placeholder 2">
            <a:extLst>
              <a:ext uri="{FF2B5EF4-FFF2-40B4-BE49-F238E27FC236}">
                <a16:creationId xmlns:a16="http://schemas.microsoft.com/office/drawing/2014/main" id="{9D911304-488B-CC5E-BDDD-82830ACC51F0}"/>
              </a:ext>
            </a:extLst>
          </p:cNvPr>
          <p:cNvSpPr>
            <a:spLocks noGrp="1"/>
          </p:cNvSpPr>
          <p:nvPr>
            <p:ph sz="half" idx="1"/>
          </p:nvPr>
        </p:nvSpPr>
        <p:spPr/>
        <p:txBody>
          <a:bodyPr>
            <a:normAutofit fontScale="25000" lnSpcReduction="20000"/>
          </a:bodyPr>
          <a:lstStyle/>
          <a:p>
            <a:pPr marL="0" indent="0" algn="r">
              <a:buNone/>
            </a:pPr>
            <a:endParaRPr lang="en-GB" sz="1000" dirty="0"/>
          </a:p>
          <a:p>
            <a:pPr marL="0" indent="0" algn="r">
              <a:buNone/>
            </a:pPr>
            <a:endParaRPr lang="en-GB" sz="1000" dirty="0"/>
          </a:p>
          <a:p>
            <a:pPr lvl="0"/>
            <a:r>
              <a:rPr lang="en-GB" sz="9600" b="1" dirty="0" err="1"/>
              <a:t>Defnydd</a:t>
            </a:r>
            <a:r>
              <a:rPr lang="en-GB" sz="9600" b="1" dirty="0"/>
              <a:t> </a:t>
            </a:r>
            <a:r>
              <a:rPr lang="en-GB" sz="9600" b="1" dirty="0" err="1"/>
              <a:t>effeithlon</a:t>
            </a:r>
            <a:r>
              <a:rPr lang="en-GB" sz="9600" b="1" dirty="0"/>
              <a:t> o </a:t>
            </a:r>
            <a:r>
              <a:rPr lang="en-GB" sz="9600" b="1" dirty="0" err="1"/>
              <a:t>amser</a:t>
            </a:r>
            <a:r>
              <a:rPr lang="en-GB" sz="9600" b="1" dirty="0"/>
              <a:t> a </a:t>
            </a:r>
            <a:r>
              <a:rPr lang="en-GB" sz="9600" b="1" dirty="0" err="1"/>
              <a:t>gofod</a:t>
            </a:r>
            <a:endParaRPr lang="en-GB" sz="9600" dirty="0"/>
          </a:p>
          <a:p>
            <a:r>
              <a:rPr lang="en-GB" sz="9600" dirty="0"/>
              <a:t>Mae </a:t>
            </a:r>
            <a:r>
              <a:rPr lang="en-GB" sz="9600" dirty="0" err="1"/>
              <a:t>athrawon</a:t>
            </a:r>
            <a:r>
              <a:rPr lang="en-GB" sz="9600" dirty="0"/>
              <a:t> </a:t>
            </a:r>
            <a:r>
              <a:rPr lang="en-GB" sz="9600" dirty="0" err="1"/>
              <a:t>rhagorol</a:t>
            </a:r>
            <a:r>
              <a:rPr lang="en-GB" sz="9600" dirty="0"/>
              <a:t> </a:t>
            </a:r>
            <a:r>
              <a:rPr lang="en-GB" sz="9600" dirty="0" err="1"/>
              <a:t>yn</a:t>
            </a:r>
            <a:r>
              <a:rPr lang="en-GB" sz="9600" dirty="0"/>
              <a:t> </a:t>
            </a:r>
            <a:r>
              <a:rPr lang="en-GB" sz="9600" dirty="0" err="1"/>
              <a:t>rheoli</a:t>
            </a:r>
            <a:r>
              <a:rPr lang="en-GB" sz="9600" dirty="0"/>
              <a:t> </a:t>
            </a:r>
            <a:r>
              <a:rPr lang="en-GB" sz="9600" dirty="0" err="1"/>
              <a:t>amser</a:t>
            </a:r>
            <a:r>
              <a:rPr lang="en-GB" sz="9600" dirty="0"/>
              <a:t> </a:t>
            </a:r>
            <a:r>
              <a:rPr lang="en-GB" sz="9600" dirty="0" err="1"/>
              <a:t>gwersi</a:t>
            </a:r>
            <a:r>
              <a:rPr lang="en-GB" sz="9600" dirty="0"/>
              <a:t> </a:t>
            </a:r>
            <a:r>
              <a:rPr lang="en-GB" sz="9600" dirty="0" err="1"/>
              <a:t>yn</a:t>
            </a:r>
            <a:r>
              <a:rPr lang="en-GB" sz="9600" dirty="0"/>
              <a:t> </a:t>
            </a:r>
            <a:r>
              <a:rPr lang="en-GB" sz="9600" dirty="0" err="1"/>
              <a:t>effeithlon</a:t>
            </a:r>
            <a:r>
              <a:rPr lang="en-GB" sz="9600" dirty="0"/>
              <a:t>, </a:t>
            </a:r>
            <a:r>
              <a:rPr lang="en-GB" sz="9600" dirty="0" err="1"/>
              <a:t>yn</a:t>
            </a:r>
            <a:r>
              <a:rPr lang="en-GB" sz="9600" dirty="0"/>
              <a:t> </a:t>
            </a:r>
            <a:r>
              <a:rPr lang="en-GB" sz="9600" dirty="0" err="1"/>
              <a:t>cydlynu</a:t>
            </a:r>
            <a:r>
              <a:rPr lang="en-GB" sz="9600" dirty="0"/>
              <a:t> </a:t>
            </a:r>
            <a:r>
              <a:rPr lang="en-GB" sz="9600" dirty="0" err="1"/>
              <a:t>adnoddau</a:t>
            </a:r>
            <a:r>
              <a:rPr lang="en-GB" sz="9600" dirty="0"/>
              <a:t> ac </a:t>
            </a:r>
            <a:r>
              <a:rPr lang="en-GB" sz="9600" dirty="0" err="1"/>
              <a:t>yn</a:t>
            </a:r>
            <a:r>
              <a:rPr lang="en-GB" sz="9600" dirty="0"/>
              <a:t> </a:t>
            </a:r>
            <a:r>
              <a:rPr lang="en-GB" sz="9600" dirty="0" err="1"/>
              <a:t>lleihau</a:t>
            </a:r>
            <a:r>
              <a:rPr lang="en-GB" sz="9600" dirty="0"/>
              <a:t> </a:t>
            </a:r>
            <a:r>
              <a:rPr lang="en-GB" sz="9600" dirty="0" err="1"/>
              <a:t>aflonyddwch</a:t>
            </a:r>
            <a:r>
              <a:rPr lang="en-GB" sz="9600" dirty="0"/>
              <a:t> </a:t>
            </a:r>
            <a:r>
              <a:rPr lang="en-GB" sz="9600" dirty="0" err="1"/>
              <a:t>fel</a:t>
            </a:r>
            <a:r>
              <a:rPr lang="en-GB" sz="9600" dirty="0"/>
              <a:t> bod </a:t>
            </a:r>
            <a:r>
              <a:rPr lang="en-GB" sz="9600" dirty="0" err="1"/>
              <a:t>myfyrwyr</a:t>
            </a:r>
            <a:r>
              <a:rPr lang="en-GB" sz="9600" dirty="0"/>
              <a:t> </a:t>
            </a:r>
            <a:r>
              <a:rPr lang="en-GB" sz="9600" dirty="0" err="1"/>
              <a:t>yn</a:t>
            </a:r>
            <a:r>
              <a:rPr lang="en-GB" sz="9600" dirty="0"/>
              <a:t> </a:t>
            </a:r>
            <a:r>
              <a:rPr lang="en-GB" sz="9600" dirty="0" err="1"/>
              <a:t>cymryd</a:t>
            </a:r>
            <a:r>
              <a:rPr lang="en-GB" sz="9600" dirty="0"/>
              <a:t> </a:t>
            </a:r>
            <a:r>
              <a:rPr lang="en-GB" sz="9600" dirty="0" err="1"/>
              <a:t>rhan</a:t>
            </a:r>
            <a:r>
              <a:rPr lang="en-GB" sz="9600" dirty="0"/>
              <a:t> </a:t>
            </a:r>
            <a:r>
              <a:rPr lang="en-GB" sz="9600" dirty="0" err="1"/>
              <a:t>weithredol</a:t>
            </a:r>
            <a:r>
              <a:rPr lang="en-GB" sz="9600" dirty="0"/>
              <a:t> </a:t>
            </a:r>
            <a:r>
              <a:rPr lang="en-GB" sz="9600" dirty="0" err="1"/>
              <a:t>mewn</a:t>
            </a:r>
            <a:r>
              <a:rPr lang="en-GB" sz="9600" dirty="0"/>
              <a:t> </a:t>
            </a:r>
            <a:r>
              <a:rPr lang="en-GB" sz="9600" dirty="0" err="1"/>
              <a:t>dysgu</a:t>
            </a:r>
            <a:r>
              <a:rPr lang="en-GB" sz="9600" dirty="0"/>
              <a:t>. </a:t>
            </a:r>
            <a:r>
              <a:rPr lang="en-GB" sz="9600" dirty="0" err="1"/>
              <a:t>Enghreifftiau</a:t>
            </a:r>
            <a:r>
              <a:rPr lang="en-GB" sz="9600" dirty="0"/>
              <a:t> </a:t>
            </a:r>
            <a:r>
              <a:rPr lang="en-GB" sz="9600" dirty="0" err="1"/>
              <a:t>o'ch</a:t>
            </a:r>
            <a:r>
              <a:rPr lang="en-GB" sz="9600" dirty="0"/>
              <a:t> </a:t>
            </a:r>
            <a:r>
              <a:rPr lang="en-GB" sz="9600" dirty="0" err="1"/>
              <a:t>practis</a:t>
            </a:r>
            <a:r>
              <a:rPr lang="en-GB" sz="9600" dirty="0"/>
              <a:t>?</a:t>
            </a:r>
          </a:p>
          <a:p>
            <a:pPr lvl="0"/>
            <a:r>
              <a:rPr lang="en-GB" sz="9600" b="1" dirty="0" err="1"/>
              <a:t>Rheolau</a:t>
            </a:r>
            <a:r>
              <a:rPr lang="en-GB" sz="9600" b="1" dirty="0"/>
              <a:t> Cyson</a:t>
            </a:r>
            <a:endParaRPr lang="en-GB" sz="9600" dirty="0"/>
          </a:p>
          <a:p>
            <a:r>
              <a:rPr lang="en-GB" sz="9600" dirty="0" err="1"/>
              <a:t>Rhaid</a:t>
            </a:r>
            <a:r>
              <a:rPr lang="en-GB" sz="9600" dirty="0"/>
              <a:t> </a:t>
            </a:r>
            <a:r>
              <a:rPr lang="en-GB" sz="9600" dirty="0" err="1"/>
              <a:t>rheoli</a:t>
            </a:r>
            <a:r>
              <a:rPr lang="en-GB" sz="9600" dirty="0"/>
              <a:t> </a:t>
            </a:r>
            <a:r>
              <a:rPr lang="en-GB" sz="9600" dirty="0" err="1"/>
              <a:t>ymddygiad</a:t>
            </a:r>
            <a:r>
              <a:rPr lang="en-GB" sz="9600" dirty="0"/>
              <a:t> </a:t>
            </a:r>
            <a:r>
              <a:rPr lang="en-GB" sz="9600" dirty="0" err="1"/>
              <a:t>aflonyddgar</a:t>
            </a:r>
            <a:r>
              <a:rPr lang="en-GB" sz="9600" dirty="0"/>
              <a:t> </a:t>
            </a:r>
            <a:r>
              <a:rPr lang="en-GB" sz="9600" dirty="0" err="1"/>
              <a:t>gyda</a:t>
            </a:r>
            <a:r>
              <a:rPr lang="en-GB" sz="9600" dirty="0"/>
              <a:t> </a:t>
            </a:r>
            <a:r>
              <a:rPr lang="en-GB" sz="9600" dirty="0" err="1"/>
              <a:t>rheolau</a:t>
            </a:r>
            <a:r>
              <a:rPr lang="en-GB" sz="9600" dirty="0"/>
              <a:t> </a:t>
            </a:r>
            <a:r>
              <a:rPr lang="en-GB" sz="9600" dirty="0" err="1"/>
              <a:t>clir</a:t>
            </a:r>
            <a:r>
              <a:rPr lang="en-GB" sz="9600" dirty="0"/>
              <a:t> </a:t>
            </a:r>
            <a:r>
              <a:rPr lang="en-GB" sz="9600" dirty="0" err="1"/>
              <a:t>sy'n</a:t>
            </a:r>
            <a:r>
              <a:rPr lang="en-GB" sz="9600" dirty="0"/>
              <a:t> </a:t>
            </a:r>
            <a:r>
              <a:rPr lang="en-GB" sz="9600" dirty="0" err="1"/>
              <a:t>cael</a:t>
            </a:r>
            <a:r>
              <a:rPr lang="en-GB" sz="9600" dirty="0"/>
              <a:t> </a:t>
            </a:r>
            <a:r>
              <a:rPr lang="en-GB" sz="9600" dirty="0" err="1"/>
              <a:t>eu</a:t>
            </a:r>
            <a:r>
              <a:rPr lang="en-GB" sz="9600" dirty="0"/>
              <a:t> </a:t>
            </a:r>
            <a:r>
              <a:rPr lang="en-GB" sz="9600" dirty="0" err="1"/>
              <a:t>gorfodi'n</a:t>
            </a:r>
            <a:r>
              <a:rPr lang="en-GB" sz="9600" dirty="0"/>
              <a:t> </a:t>
            </a:r>
            <a:r>
              <a:rPr lang="en-GB" sz="9600" dirty="0" err="1"/>
              <a:t>gyson</a:t>
            </a:r>
            <a:r>
              <a:rPr lang="en-GB" sz="9600" dirty="0"/>
              <a:t> ac </a:t>
            </a:r>
            <a:r>
              <a:rPr lang="en-GB" sz="9600" dirty="0" err="1"/>
              <a:t>yn</a:t>
            </a:r>
            <a:r>
              <a:rPr lang="en-GB" sz="9600" dirty="0"/>
              <a:t> deg. </a:t>
            </a:r>
            <a:r>
              <a:rPr lang="en-GB" sz="9600" dirty="0" err="1"/>
              <a:t>Enghreifftiau</a:t>
            </a:r>
            <a:r>
              <a:rPr lang="en-GB" sz="9600" dirty="0"/>
              <a:t> </a:t>
            </a:r>
            <a:r>
              <a:rPr lang="en-GB" sz="9600" dirty="0" err="1"/>
              <a:t>o'ch</a:t>
            </a:r>
            <a:r>
              <a:rPr lang="en-GB" sz="9600" dirty="0"/>
              <a:t> </a:t>
            </a:r>
            <a:r>
              <a:rPr lang="en-GB" sz="9600" dirty="0" err="1"/>
              <a:t>practis</a:t>
            </a:r>
            <a:r>
              <a:rPr lang="en-GB" sz="9600" dirty="0"/>
              <a:t>?                          </a:t>
            </a:r>
            <a:r>
              <a:rPr lang="en-GB" sz="4000" dirty="0"/>
              <a:t>(EEF, 2023)</a:t>
            </a:r>
          </a:p>
          <a:p>
            <a:pPr marL="0" indent="0">
              <a:buNone/>
            </a:pPr>
            <a:endParaRPr lang="en-GB" sz="9600" dirty="0"/>
          </a:p>
          <a:p>
            <a:pPr marL="0" indent="0" algn="r">
              <a:buNone/>
            </a:pPr>
            <a:endParaRPr lang="en-GB" sz="1000" dirty="0"/>
          </a:p>
          <a:p>
            <a:pPr marL="0" indent="0" algn="r">
              <a:buNone/>
            </a:pPr>
            <a:endParaRPr lang="en-GB" sz="1000" dirty="0"/>
          </a:p>
          <a:p>
            <a:pPr marL="0" indent="0" algn="r">
              <a:buNone/>
            </a:pPr>
            <a:endParaRPr lang="en-GB" sz="1000" dirty="0"/>
          </a:p>
          <a:p>
            <a:pPr marL="0" indent="0" algn="r">
              <a:buNone/>
            </a:pPr>
            <a:endParaRPr lang="en-GB" sz="1000" dirty="0"/>
          </a:p>
          <a:p>
            <a:pPr marL="0" indent="0" algn="r">
              <a:buNone/>
            </a:pPr>
            <a:endParaRPr lang="en-GB" sz="1000" dirty="0"/>
          </a:p>
          <a:p>
            <a:pPr marL="0" indent="0" algn="r">
              <a:buNone/>
            </a:pPr>
            <a:endParaRPr lang="en-GB" sz="1000" dirty="0"/>
          </a:p>
          <a:p>
            <a:pPr marL="0" indent="0" algn="r">
              <a:buNone/>
            </a:pPr>
            <a:endParaRPr lang="en-GB" sz="1000" dirty="0"/>
          </a:p>
          <a:p>
            <a:pPr marL="0" indent="0" algn="r">
              <a:buNone/>
            </a:pPr>
            <a:endParaRPr lang="en-GB" sz="1000" dirty="0"/>
          </a:p>
          <a:p>
            <a:pPr marL="0" indent="0" algn="r">
              <a:buNone/>
            </a:pPr>
            <a:endParaRPr lang="en-GB" sz="1000" dirty="0"/>
          </a:p>
          <a:p>
            <a:pPr marL="0" indent="0" algn="r">
              <a:buNone/>
            </a:pPr>
            <a:endParaRPr lang="en-GB" sz="1000" dirty="0"/>
          </a:p>
          <a:p>
            <a:pPr marL="0" indent="0" algn="r">
              <a:buNone/>
            </a:pPr>
            <a:r>
              <a:rPr lang="en-GB" sz="1000" dirty="0"/>
              <a:t>(EEF, 2023)</a:t>
            </a:r>
          </a:p>
        </p:txBody>
      </p:sp>
      <p:sp>
        <p:nvSpPr>
          <p:cNvPr id="4" name="Content Placeholder 3">
            <a:extLst>
              <a:ext uri="{FF2B5EF4-FFF2-40B4-BE49-F238E27FC236}">
                <a16:creationId xmlns:a16="http://schemas.microsoft.com/office/drawing/2014/main" id="{F3863B77-ABE8-E493-3177-C431225D4AA2}"/>
              </a:ext>
            </a:extLst>
          </p:cNvPr>
          <p:cNvSpPr>
            <a:spLocks noGrp="1"/>
          </p:cNvSpPr>
          <p:nvPr>
            <p:ph sz="half" idx="2"/>
          </p:nvPr>
        </p:nvSpPr>
        <p:spPr/>
        <p:txBody>
          <a:bodyPr>
            <a:normAutofit fontScale="25000" lnSpcReduction="20000"/>
          </a:bodyPr>
          <a:lstStyle/>
          <a:p>
            <a:r>
              <a:rPr lang="en-GB" sz="9600" b="1" i="1" dirty="0">
                <a:solidFill>
                  <a:schemeClr val="accent1">
                    <a:lumMod val="75000"/>
                  </a:schemeClr>
                </a:solidFill>
              </a:rPr>
              <a:t>Efficient Use of Time &amp; Space</a:t>
            </a:r>
          </a:p>
          <a:p>
            <a:pPr marL="0" indent="0">
              <a:buNone/>
            </a:pPr>
            <a:r>
              <a:rPr lang="en-GB" sz="9600" i="1" dirty="0">
                <a:solidFill>
                  <a:schemeClr val="accent1">
                    <a:lumMod val="75000"/>
                  </a:schemeClr>
                </a:solidFill>
              </a:rPr>
              <a:t>Excellent teachers efficiently manage lesson time, coordinate resources and minimize disruptions so students are actively engaged in learning. Examples from your practice?</a:t>
            </a:r>
          </a:p>
          <a:p>
            <a:r>
              <a:rPr lang="en-GB" sz="9600" b="1" i="1" dirty="0">
                <a:solidFill>
                  <a:schemeClr val="accent1">
                    <a:lumMod val="75000"/>
                  </a:schemeClr>
                </a:solidFill>
              </a:rPr>
              <a:t>Consistent Rules</a:t>
            </a:r>
          </a:p>
          <a:p>
            <a:pPr marL="0" indent="0">
              <a:buNone/>
            </a:pPr>
            <a:r>
              <a:rPr lang="en-GB" sz="9600" i="1" dirty="0">
                <a:solidFill>
                  <a:schemeClr val="accent1">
                    <a:lumMod val="75000"/>
                  </a:schemeClr>
                </a:solidFill>
              </a:rPr>
              <a:t>Disruptive behaviour must be managed with clear rules that are consistently and fairly enforced. Examples from your practice?</a:t>
            </a:r>
          </a:p>
          <a:p>
            <a:pPr marL="0" indent="0" algn="r">
              <a:buNone/>
            </a:pPr>
            <a:r>
              <a:rPr lang="en-GB" sz="9600" i="1" dirty="0">
                <a:solidFill>
                  <a:schemeClr val="accent1">
                    <a:lumMod val="75000"/>
                  </a:schemeClr>
                </a:solidFill>
              </a:rPr>
              <a:t>  </a:t>
            </a:r>
            <a:r>
              <a:rPr lang="en-GB" sz="4000" i="1" dirty="0">
                <a:solidFill>
                  <a:schemeClr val="accent1">
                    <a:lumMod val="75000"/>
                  </a:schemeClr>
                </a:solidFill>
              </a:rPr>
              <a:t>(EEF, 2023))</a:t>
            </a:r>
          </a:p>
        </p:txBody>
      </p:sp>
    </p:spTree>
    <p:extLst>
      <p:ext uri="{BB962C8B-B14F-4D97-AF65-F5344CB8AC3E}">
        <p14:creationId xmlns:p14="http://schemas.microsoft.com/office/powerpoint/2010/main" val="2259723673"/>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2FCE117-9260-C28C-F440-825A46A6C99A}"/>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245391CB-28BE-A4DC-1A35-21E27CED465C}"/>
              </a:ext>
            </a:extLst>
          </p:cNvPr>
          <p:cNvSpPr>
            <a:spLocks noGrp="1"/>
          </p:cNvSpPr>
          <p:nvPr>
            <p:ph type="title"/>
          </p:nvPr>
        </p:nvSpPr>
        <p:spPr>
          <a:xfrm>
            <a:off x="838200" y="320676"/>
            <a:ext cx="10515600" cy="1325563"/>
          </a:xfrm>
        </p:spPr>
        <p:txBody>
          <a:bodyPr>
            <a:normAutofit fontScale="90000"/>
          </a:bodyPr>
          <a:lstStyle/>
          <a:p>
            <a:pPr algn="ctr"/>
            <a:br>
              <a:rPr lang="en-GB" sz="2000" b="1" i="1" dirty="0">
                <a:solidFill>
                  <a:schemeClr val="accent1">
                    <a:lumMod val="75000"/>
                  </a:schemeClr>
                </a:solidFill>
              </a:rPr>
            </a:br>
            <a:r>
              <a:rPr lang="en-GB" sz="2200" b="1" dirty="0">
                <a:latin typeface="+mn-lt"/>
              </a:rPr>
              <a:t>Sut </a:t>
            </a:r>
            <a:r>
              <a:rPr lang="en-GB" sz="2200" b="1" dirty="0" err="1">
                <a:latin typeface="+mn-lt"/>
              </a:rPr>
              <a:t>mae'r</a:t>
            </a:r>
            <a:r>
              <a:rPr lang="en-GB" sz="2200" b="1" dirty="0">
                <a:latin typeface="+mn-lt"/>
              </a:rPr>
              <a:t> </a:t>
            </a:r>
            <a:r>
              <a:rPr lang="en-GB" sz="2200" b="1" dirty="0" err="1">
                <a:latin typeface="+mn-lt"/>
              </a:rPr>
              <a:t>amgylchedd</a:t>
            </a:r>
            <a:r>
              <a:rPr lang="en-GB" sz="2200" b="1" dirty="0">
                <a:latin typeface="+mn-lt"/>
              </a:rPr>
              <a:t>, </a:t>
            </a:r>
            <a:r>
              <a:rPr lang="en-GB" sz="2200" b="1" dirty="0" err="1">
                <a:latin typeface="+mn-lt"/>
              </a:rPr>
              <a:t>arferion</a:t>
            </a:r>
            <a:r>
              <a:rPr lang="en-GB" sz="2200" b="1" dirty="0">
                <a:latin typeface="+mn-lt"/>
              </a:rPr>
              <a:t> a </a:t>
            </a:r>
            <a:r>
              <a:rPr lang="en-GB" sz="2200" b="1" dirty="0" err="1">
                <a:latin typeface="+mn-lt"/>
              </a:rPr>
              <a:t>pherthnasoedd</a:t>
            </a:r>
            <a:r>
              <a:rPr lang="en-GB" sz="2200" b="1" dirty="0">
                <a:latin typeface="+mn-lt"/>
              </a:rPr>
              <a:t> </a:t>
            </a:r>
            <a:r>
              <a:rPr lang="en-GB" sz="2200" b="1" dirty="0" err="1">
                <a:latin typeface="+mn-lt"/>
              </a:rPr>
              <a:t>yn</a:t>
            </a:r>
            <a:r>
              <a:rPr lang="en-GB" sz="2200" b="1" dirty="0">
                <a:latin typeface="+mn-lt"/>
              </a:rPr>
              <a:t> </a:t>
            </a:r>
            <a:r>
              <a:rPr lang="en-GB" sz="2200" b="1" dirty="0" err="1">
                <a:latin typeface="+mn-lt"/>
              </a:rPr>
              <a:t>rhyngweithio</a:t>
            </a:r>
            <a:r>
              <a:rPr lang="en-GB" sz="2200" b="1" dirty="0">
                <a:latin typeface="+mn-lt"/>
              </a:rPr>
              <a:t> </a:t>
            </a:r>
            <a:r>
              <a:rPr lang="en-GB" sz="2200" b="1" dirty="0" err="1">
                <a:latin typeface="+mn-lt"/>
              </a:rPr>
              <a:t>i</a:t>
            </a:r>
            <a:r>
              <a:rPr lang="en-GB" sz="2200" b="1" dirty="0">
                <a:latin typeface="+mn-lt"/>
              </a:rPr>
              <a:t> </a:t>
            </a:r>
            <a:r>
              <a:rPr lang="en-GB" sz="2200" b="1" dirty="0" err="1">
                <a:latin typeface="+mn-lt"/>
              </a:rPr>
              <a:t>greu</a:t>
            </a:r>
            <a:r>
              <a:rPr lang="en-GB" sz="2200" b="1" dirty="0">
                <a:latin typeface="+mn-lt"/>
              </a:rPr>
              <a:t> </a:t>
            </a:r>
            <a:r>
              <a:rPr lang="en-GB" sz="2200" b="1" dirty="0" err="1">
                <a:latin typeface="+mn-lt"/>
              </a:rPr>
              <a:t>hinsawdd</a:t>
            </a:r>
            <a:r>
              <a:rPr lang="en-GB" sz="2200" b="1" dirty="0">
                <a:latin typeface="+mn-lt"/>
              </a:rPr>
              <a:t> </a:t>
            </a:r>
            <a:r>
              <a:rPr lang="en-GB" sz="2200" b="1" dirty="0" err="1">
                <a:latin typeface="+mn-lt"/>
              </a:rPr>
              <a:t>ddysgu</a:t>
            </a:r>
            <a:r>
              <a:rPr lang="en-GB" sz="2200" b="1" dirty="0">
                <a:latin typeface="+mn-lt"/>
              </a:rPr>
              <a:t> </a:t>
            </a:r>
            <a:r>
              <a:rPr lang="en-GB" sz="2200" b="1" dirty="0" err="1">
                <a:latin typeface="+mn-lt"/>
              </a:rPr>
              <a:t>gadarnhaol</a:t>
            </a:r>
            <a:br>
              <a:rPr lang="en-GB" sz="2200" b="1" dirty="0">
                <a:latin typeface="+mn-lt"/>
              </a:rPr>
            </a:br>
            <a:r>
              <a:rPr lang="en-GB" sz="2200" b="1" i="1" dirty="0">
                <a:solidFill>
                  <a:schemeClr val="accent1">
                    <a:lumMod val="75000"/>
                  </a:schemeClr>
                </a:solidFill>
                <a:latin typeface="+mn-lt"/>
              </a:rPr>
              <a:t>How environment, routines and relationships interact to create a positive learning climate</a:t>
            </a:r>
          </a:p>
        </p:txBody>
      </p:sp>
      <p:sp>
        <p:nvSpPr>
          <p:cNvPr id="3" name="Content Placeholder 2">
            <a:extLst>
              <a:ext uri="{FF2B5EF4-FFF2-40B4-BE49-F238E27FC236}">
                <a16:creationId xmlns:a16="http://schemas.microsoft.com/office/drawing/2014/main" id="{E0B338D3-6F35-8CFB-C6B2-167640658D69}"/>
              </a:ext>
            </a:extLst>
          </p:cNvPr>
          <p:cNvSpPr>
            <a:spLocks noGrp="1"/>
          </p:cNvSpPr>
          <p:nvPr>
            <p:ph sz="half" idx="1"/>
          </p:nvPr>
        </p:nvSpPr>
        <p:spPr/>
        <p:txBody>
          <a:bodyPr>
            <a:normAutofit fontScale="62500" lnSpcReduction="20000"/>
          </a:bodyPr>
          <a:lstStyle/>
          <a:p>
            <a:pPr lvl="0"/>
            <a:r>
              <a:rPr lang="en-GB" b="1" dirty="0" err="1"/>
              <a:t>Hinsawdd</a:t>
            </a:r>
            <a:r>
              <a:rPr lang="en-GB" b="1" dirty="0"/>
              <a:t> yr </a:t>
            </a:r>
            <a:r>
              <a:rPr lang="en-GB" b="1" dirty="0" err="1"/>
              <a:t>Ystafell</a:t>
            </a:r>
            <a:r>
              <a:rPr lang="en-GB" b="1" dirty="0"/>
              <a:t> </a:t>
            </a:r>
            <a:r>
              <a:rPr lang="en-GB" b="1" dirty="0" err="1"/>
              <a:t>Ddosbarth</a:t>
            </a:r>
            <a:endParaRPr lang="en-GB" dirty="0"/>
          </a:p>
          <a:p>
            <a:r>
              <a:rPr lang="en-GB" dirty="0" err="1"/>
              <a:t>Tystiolaeth</a:t>
            </a:r>
            <a:r>
              <a:rPr lang="en-GB" dirty="0"/>
              <a:t> bod </a:t>
            </a:r>
            <a:r>
              <a:rPr lang="en-GB" dirty="0" err="1"/>
              <a:t>hinsawdd</a:t>
            </a:r>
            <a:r>
              <a:rPr lang="en-GB" dirty="0"/>
              <a:t> yr </a:t>
            </a:r>
            <a:r>
              <a:rPr lang="en-GB" dirty="0" err="1"/>
              <a:t>ystafell</a:t>
            </a:r>
            <a:r>
              <a:rPr lang="en-GB" dirty="0"/>
              <a:t> </a:t>
            </a:r>
            <a:r>
              <a:rPr lang="en-GB" dirty="0" err="1"/>
              <a:t>ddosbarth</a:t>
            </a:r>
            <a:r>
              <a:rPr lang="en-GB" dirty="0"/>
              <a:t> </a:t>
            </a:r>
            <a:r>
              <a:rPr lang="en-GB" dirty="0" err="1"/>
              <a:t>yn</a:t>
            </a:r>
            <a:r>
              <a:rPr lang="en-GB" dirty="0"/>
              <a:t> </a:t>
            </a:r>
            <a:r>
              <a:rPr lang="en-GB" dirty="0" err="1"/>
              <a:t>gwella</a:t>
            </a:r>
            <a:r>
              <a:rPr lang="en-GB" dirty="0"/>
              <a:t> </a:t>
            </a:r>
            <a:r>
              <a:rPr lang="en-GB" dirty="0" err="1"/>
              <a:t>canlyniadau</a:t>
            </a:r>
            <a:r>
              <a:rPr lang="en-GB" dirty="0"/>
              <a:t>. Mae </a:t>
            </a:r>
            <a:r>
              <a:rPr lang="en-GB" dirty="0" err="1"/>
              <a:t>hyn</a:t>
            </a:r>
            <a:r>
              <a:rPr lang="en-GB" dirty="0"/>
              <a:t> </a:t>
            </a:r>
            <a:r>
              <a:rPr lang="en-GB" dirty="0" err="1"/>
              <a:t>yn</a:t>
            </a:r>
            <a:r>
              <a:rPr lang="en-GB" dirty="0"/>
              <a:t> </a:t>
            </a:r>
            <a:r>
              <a:rPr lang="en-GB" dirty="0" err="1"/>
              <a:t>cynnwys</a:t>
            </a:r>
            <a:r>
              <a:rPr lang="en-GB" dirty="0"/>
              <a:t> </a:t>
            </a:r>
            <a:r>
              <a:rPr lang="en-GB" dirty="0" err="1"/>
              <a:t>rhyngweithiadau</a:t>
            </a:r>
            <a:r>
              <a:rPr lang="en-GB" dirty="0"/>
              <a:t> </a:t>
            </a:r>
            <a:r>
              <a:rPr lang="en-GB" dirty="0" err="1"/>
              <a:t>cadarnhaol</a:t>
            </a:r>
            <a:r>
              <a:rPr lang="en-GB" dirty="0"/>
              <a:t> </a:t>
            </a:r>
            <a:r>
              <a:rPr lang="en-GB" dirty="0" err="1"/>
              <a:t>rhwng</a:t>
            </a:r>
            <a:r>
              <a:rPr lang="en-GB" dirty="0"/>
              <a:t> </a:t>
            </a:r>
            <a:r>
              <a:rPr lang="en-GB" dirty="0" err="1"/>
              <a:t>athrawon</a:t>
            </a:r>
            <a:r>
              <a:rPr lang="en-GB" dirty="0"/>
              <a:t> a </a:t>
            </a:r>
            <a:r>
              <a:rPr lang="en-GB" dirty="0" err="1"/>
              <a:t>myfyrwyr</a:t>
            </a:r>
            <a:r>
              <a:rPr lang="en-GB" dirty="0"/>
              <a:t> a </a:t>
            </a:r>
            <a:r>
              <a:rPr lang="en-GB" dirty="0" err="1"/>
              <a:t>disgwyliadau</a:t>
            </a:r>
            <a:r>
              <a:rPr lang="en-GB" dirty="0"/>
              <a:t> </a:t>
            </a:r>
            <a:r>
              <a:rPr lang="en-GB" dirty="0" err="1"/>
              <a:t>uchel</a:t>
            </a:r>
            <a:r>
              <a:rPr lang="en-GB" dirty="0"/>
              <a:t>, </a:t>
            </a:r>
            <a:r>
              <a:rPr lang="en-GB" dirty="0" err="1"/>
              <a:t>lle</a:t>
            </a:r>
            <a:r>
              <a:rPr lang="en-GB" dirty="0"/>
              <a:t> </a:t>
            </a:r>
            <a:r>
              <a:rPr lang="en-GB" dirty="0" err="1"/>
              <a:t>mae</a:t>
            </a:r>
            <a:r>
              <a:rPr lang="en-GB" dirty="0"/>
              <a:t> </a:t>
            </a:r>
            <a:r>
              <a:rPr lang="en-GB" dirty="0" err="1"/>
              <a:t>athrawon</a:t>
            </a:r>
            <a:r>
              <a:rPr lang="en-GB" dirty="0"/>
              <a:t> </a:t>
            </a:r>
            <a:r>
              <a:rPr lang="en-GB" dirty="0" err="1"/>
              <a:t>yn</a:t>
            </a:r>
            <a:r>
              <a:rPr lang="en-GB" dirty="0"/>
              <a:t> </a:t>
            </a:r>
            <a:r>
              <a:rPr lang="en-GB" dirty="0" err="1"/>
              <a:t>priodoli</a:t>
            </a:r>
            <a:r>
              <a:rPr lang="en-GB" dirty="0"/>
              <a:t> </a:t>
            </a:r>
            <a:r>
              <a:rPr lang="en-GB" dirty="0" err="1"/>
              <a:t>llwyddiant</a:t>
            </a:r>
            <a:r>
              <a:rPr lang="en-GB" dirty="0"/>
              <a:t> </a:t>
            </a:r>
            <a:r>
              <a:rPr lang="en-GB" dirty="0" err="1"/>
              <a:t>myfyrwyr</a:t>
            </a:r>
            <a:r>
              <a:rPr lang="en-GB" dirty="0"/>
              <a:t> </a:t>
            </a:r>
            <a:r>
              <a:rPr lang="en-GB" dirty="0" err="1"/>
              <a:t>i</a:t>
            </a:r>
            <a:r>
              <a:rPr lang="en-GB" dirty="0"/>
              <a:t> </a:t>
            </a:r>
            <a:r>
              <a:rPr lang="en-GB" dirty="0" err="1"/>
              <a:t>ymdrech</a:t>
            </a:r>
            <a:r>
              <a:rPr lang="en-GB" dirty="0"/>
              <a:t> </a:t>
            </a:r>
            <a:r>
              <a:rPr lang="en-GB" dirty="0" err="1"/>
              <a:t>yn</a:t>
            </a:r>
            <a:r>
              <a:rPr lang="en-GB" dirty="0"/>
              <a:t> </a:t>
            </a:r>
            <a:r>
              <a:rPr lang="en-GB" dirty="0" err="1"/>
              <a:t>hytrach</a:t>
            </a:r>
            <a:r>
              <a:rPr lang="en-GB" dirty="0"/>
              <a:t> </a:t>
            </a:r>
            <a:r>
              <a:rPr lang="en-GB" dirty="0" err="1"/>
              <a:t>na</a:t>
            </a:r>
            <a:r>
              <a:rPr lang="en-GB" dirty="0"/>
              <a:t> </a:t>
            </a:r>
            <a:r>
              <a:rPr lang="en-GB" dirty="0" err="1"/>
              <a:t>gallu</a:t>
            </a:r>
            <a:r>
              <a:rPr lang="en-GB" dirty="0"/>
              <a:t> </a:t>
            </a:r>
            <a:r>
              <a:rPr lang="en-GB" dirty="0" err="1"/>
              <a:t>cynhenid</a:t>
            </a:r>
            <a:r>
              <a:rPr lang="en-GB" dirty="0"/>
              <a:t>, </a:t>
            </a:r>
            <a:r>
              <a:rPr lang="en-GB" dirty="0" err="1"/>
              <a:t>gan</a:t>
            </a:r>
            <a:r>
              <a:rPr lang="en-GB" dirty="0"/>
              <a:t> </a:t>
            </a:r>
            <a:r>
              <a:rPr lang="en-GB" dirty="0" err="1"/>
              <a:t>adeiladu</a:t>
            </a:r>
            <a:r>
              <a:rPr lang="en-GB" dirty="0"/>
              <a:t> </a:t>
            </a:r>
            <a:r>
              <a:rPr lang="en-GB" dirty="0" err="1"/>
              <a:t>gwytnwch</a:t>
            </a:r>
            <a:r>
              <a:rPr lang="en-GB" dirty="0"/>
              <a:t>.</a:t>
            </a:r>
          </a:p>
          <a:p>
            <a:pPr lvl="0"/>
            <a:r>
              <a:rPr lang="en-GB" b="1" dirty="0"/>
              <a:t>Cyd-</a:t>
            </a:r>
            <a:r>
              <a:rPr lang="en-GB" b="1" dirty="0" err="1"/>
              <a:t>destunau</a:t>
            </a:r>
            <a:r>
              <a:rPr lang="en-GB" b="1" dirty="0"/>
              <a:t> </a:t>
            </a:r>
            <a:r>
              <a:rPr lang="en-GB" b="1" dirty="0" err="1"/>
              <a:t>difreintiedig</a:t>
            </a:r>
            <a:endParaRPr lang="en-GB" dirty="0"/>
          </a:p>
          <a:p>
            <a:r>
              <a:rPr lang="en-GB" dirty="0"/>
              <a:t>Mae </a:t>
            </a:r>
            <a:r>
              <a:rPr lang="en-GB" dirty="0" err="1"/>
              <a:t>ymchwil</a:t>
            </a:r>
            <a:r>
              <a:rPr lang="en-GB" dirty="0"/>
              <a:t> </a:t>
            </a:r>
            <a:r>
              <a:rPr lang="en-GB" dirty="0" err="1"/>
              <a:t>yn</a:t>
            </a:r>
            <a:r>
              <a:rPr lang="en-GB" dirty="0"/>
              <a:t> </a:t>
            </a:r>
            <a:r>
              <a:rPr lang="en-GB" dirty="0" err="1"/>
              <a:t>awgrymu</a:t>
            </a:r>
            <a:r>
              <a:rPr lang="en-GB" dirty="0"/>
              <a:t> bod </a:t>
            </a:r>
            <a:r>
              <a:rPr lang="en-GB" dirty="0" err="1"/>
              <a:t>athrawon</a:t>
            </a:r>
            <a:r>
              <a:rPr lang="en-GB" dirty="0"/>
              <a:t> </a:t>
            </a:r>
            <a:r>
              <a:rPr lang="en-GB" dirty="0" err="1"/>
              <a:t>mewn</a:t>
            </a:r>
            <a:r>
              <a:rPr lang="en-GB" dirty="0"/>
              <a:t> </a:t>
            </a:r>
            <a:r>
              <a:rPr lang="en-GB" dirty="0" err="1"/>
              <a:t>ysgolion</a:t>
            </a:r>
            <a:r>
              <a:rPr lang="en-GB" dirty="0"/>
              <a:t> </a:t>
            </a:r>
            <a:r>
              <a:rPr lang="en-GB" dirty="0" err="1"/>
              <a:t>difreintiedig</a:t>
            </a:r>
            <a:r>
              <a:rPr lang="en-GB" dirty="0"/>
              <a:t> </a:t>
            </a:r>
            <a:r>
              <a:rPr lang="en-GB" dirty="0" err="1"/>
              <a:t>iawn</a:t>
            </a:r>
            <a:r>
              <a:rPr lang="en-GB" dirty="0"/>
              <a:t> </a:t>
            </a:r>
            <a:r>
              <a:rPr lang="en-GB" dirty="0" err="1"/>
              <a:t>yn</a:t>
            </a:r>
            <a:r>
              <a:rPr lang="en-GB" dirty="0"/>
              <a:t> </a:t>
            </a:r>
            <a:r>
              <a:rPr lang="en-GB" dirty="0" err="1"/>
              <a:t>aml</a:t>
            </a:r>
            <a:r>
              <a:rPr lang="en-GB" dirty="0"/>
              <a:t> </a:t>
            </a:r>
            <a:r>
              <a:rPr lang="en-GB" dirty="0" err="1"/>
              <a:t>yn</a:t>
            </a:r>
            <a:r>
              <a:rPr lang="en-GB" dirty="0"/>
              <a:t> </a:t>
            </a:r>
            <a:r>
              <a:rPr lang="en-GB" dirty="0" err="1"/>
              <a:t>wynebu</a:t>
            </a:r>
            <a:r>
              <a:rPr lang="en-GB" dirty="0"/>
              <a:t> </a:t>
            </a:r>
            <a:r>
              <a:rPr lang="en-GB" dirty="0" err="1"/>
              <a:t>mwy</a:t>
            </a:r>
            <a:r>
              <a:rPr lang="en-GB" dirty="0"/>
              <a:t> o </a:t>
            </a:r>
            <a:r>
              <a:rPr lang="en-GB" dirty="0" err="1"/>
              <a:t>heriau</a:t>
            </a:r>
            <a:r>
              <a:rPr lang="en-GB" dirty="0"/>
              <a:t> </a:t>
            </a:r>
            <a:r>
              <a:rPr lang="en-GB" dirty="0" err="1"/>
              <a:t>ymddygiadol</a:t>
            </a:r>
            <a:r>
              <a:rPr lang="en-GB" dirty="0"/>
              <a:t> a </a:t>
            </a:r>
            <a:r>
              <a:rPr lang="en-GB" dirty="0" err="1"/>
              <a:t>bugeiliol</a:t>
            </a:r>
            <a:r>
              <a:rPr lang="en-GB" dirty="0"/>
              <a:t>, a all </a:t>
            </a:r>
            <a:r>
              <a:rPr lang="en-GB" dirty="0" err="1"/>
              <a:t>leihau</a:t>
            </a:r>
            <a:r>
              <a:rPr lang="en-GB" dirty="0"/>
              <a:t> faint o </a:t>
            </a:r>
            <a:r>
              <a:rPr lang="en-GB" dirty="0" err="1"/>
              <a:t>amser</a:t>
            </a:r>
            <a:r>
              <a:rPr lang="en-GB" dirty="0"/>
              <a:t> </a:t>
            </a:r>
            <a:r>
              <a:rPr lang="en-GB" dirty="0" err="1"/>
              <a:t>sydd</a:t>
            </a:r>
            <a:r>
              <a:rPr lang="en-GB" dirty="0"/>
              <a:t> </a:t>
            </a:r>
            <a:r>
              <a:rPr lang="en-GB" dirty="0" err="1"/>
              <a:t>ar</a:t>
            </a:r>
            <a:r>
              <a:rPr lang="en-GB" dirty="0"/>
              <a:t> </a:t>
            </a:r>
            <a:r>
              <a:rPr lang="en-GB" dirty="0" err="1"/>
              <a:t>gael</a:t>
            </a:r>
            <a:r>
              <a:rPr lang="en-GB" dirty="0"/>
              <a:t> </a:t>
            </a:r>
            <a:r>
              <a:rPr lang="en-GB" dirty="0" err="1"/>
              <a:t>ar</a:t>
            </a:r>
            <a:r>
              <a:rPr lang="en-GB" dirty="0"/>
              <a:t> </a:t>
            </a:r>
            <a:r>
              <a:rPr lang="en-GB" dirty="0" err="1"/>
              <a:t>gyfer</a:t>
            </a:r>
            <a:r>
              <a:rPr lang="en-GB" dirty="0"/>
              <a:t> </a:t>
            </a:r>
            <a:r>
              <a:rPr lang="en-GB" dirty="0" err="1"/>
              <a:t>addysgu</a:t>
            </a:r>
            <a:r>
              <a:rPr lang="en-GB" dirty="0"/>
              <a:t>.  </a:t>
            </a:r>
            <a:r>
              <a:rPr lang="en-GB" dirty="0" err="1"/>
              <a:t>Fodd</a:t>
            </a:r>
            <a:r>
              <a:rPr lang="en-GB" dirty="0"/>
              <a:t> </a:t>
            </a:r>
            <a:r>
              <a:rPr lang="en-GB" dirty="0" err="1"/>
              <a:t>bynnag</a:t>
            </a:r>
            <a:r>
              <a:rPr lang="en-GB" dirty="0"/>
              <a:t>, </a:t>
            </a:r>
            <a:r>
              <a:rPr lang="en-GB" dirty="0" err="1"/>
              <a:t>mae</a:t>
            </a:r>
            <a:r>
              <a:rPr lang="en-GB" dirty="0"/>
              <a:t> </a:t>
            </a:r>
            <a:r>
              <a:rPr lang="en-GB" dirty="0" err="1"/>
              <a:t>ymarferwyr</a:t>
            </a:r>
            <a:r>
              <a:rPr lang="en-GB" dirty="0"/>
              <a:t> </a:t>
            </a:r>
            <a:r>
              <a:rPr lang="en-GB" dirty="0" err="1"/>
              <a:t>rhagorol</a:t>
            </a:r>
            <a:r>
              <a:rPr lang="en-GB" dirty="0"/>
              <a:t> </a:t>
            </a:r>
            <a:r>
              <a:rPr lang="en-GB" dirty="0" err="1"/>
              <a:t>yn</a:t>
            </a:r>
            <a:r>
              <a:rPr lang="en-GB" dirty="0"/>
              <a:t> </a:t>
            </a:r>
            <a:r>
              <a:rPr lang="en-GB" dirty="0" err="1"/>
              <a:t>defnyddio</a:t>
            </a:r>
            <a:r>
              <a:rPr lang="en-GB" dirty="0"/>
              <a:t> </a:t>
            </a:r>
            <a:r>
              <a:rPr lang="en-GB" dirty="0" err="1"/>
              <a:t>eu</a:t>
            </a:r>
            <a:r>
              <a:rPr lang="en-GB" dirty="0"/>
              <a:t> </a:t>
            </a:r>
            <a:r>
              <a:rPr lang="en-GB" dirty="0" err="1"/>
              <a:t>dealltwriaeth</a:t>
            </a:r>
            <a:r>
              <a:rPr lang="en-GB" dirty="0"/>
              <a:t> o '</a:t>
            </a:r>
            <a:r>
              <a:rPr lang="en-GB" dirty="0" err="1"/>
              <a:t>beth</a:t>
            </a:r>
            <a:r>
              <a:rPr lang="en-GB" dirty="0"/>
              <a:t> </a:t>
            </a:r>
            <a:r>
              <a:rPr lang="en-GB" dirty="0" err="1"/>
              <a:t>sy'n</a:t>
            </a:r>
            <a:r>
              <a:rPr lang="en-GB" dirty="0"/>
              <a:t> </a:t>
            </a:r>
            <a:r>
              <a:rPr lang="en-GB" dirty="0" err="1"/>
              <a:t>gweithio</a:t>
            </a:r>
            <a:r>
              <a:rPr lang="en-GB" dirty="0"/>
              <a:t>' </a:t>
            </a:r>
            <a:r>
              <a:rPr lang="en-GB" dirty="0" err="1"/>
              <a:t>i</a:t>
            </a:r>
            <a:r>
              <a:rPr lang="en-GB" dirty="0"/>
              <a:t> </a:t>
            </a:r>
            <a:r>
              <a:rPr lang="en-GB" dirty="0" err="1"/>
              <a:t>greu</a:t>
            </a:r>
            <a:r>
              <a:rPr lang="en-GB" dirty="0"/>
              <a:t> </a:t>
            </a:r>
            <a:r>
              <a:rPr lang="en-GB" dirty="0" err="1"/>
              <a:t>amgylchedd</a:t>
            </a:r>
            <a:r>
              <a:rPr lang="en-GB" dirty="0"/>
              <a:t> </a:t>
            </a:r>
            <a:r>
              <a:rPr lang="en-GB" dirty="0" err="1"/>
              <a:t>dysgu</a:t>
            </a:r>
            <a:r>
              <a:rPr lang="en-GB" dirty="0"/>
              <a:t> </a:t>
            </a:r>
            <a:r>
              <a:rPr lang="en-GB" dirty="0" err="1"/>
              <a:t>cadarnhaol</a:t>
            </a:r>
            <a:r>
              <a:rPr lang="en-GB" sz="1600" dirty="0"/>
              <a:t>.          (EEF, 2024)</a:t>
            </a:r>
            <a:r>
              <a:rPr lang="en-GB" dirty="0"/>
              <a:t>                                                          </a:t>
            </a:r>
          </a:p>
          <a:p>
            <a:endParaRPr lang="en-GB" dirty="0"/>
          </a:p>
        </p:txBody>
      </p:sp>
      <p:sp>
        <p:nvSpPr>
          <p:cNvPr id="4" name="Content Placeholder 3">
            <a:extLst>
              <a:ext uri="{FF2B5EF4-FFF2-40B4-BE49-F238E27FC236}">
                <a16:creationId xmlns:a16="http://schemas.microsoft.com/office/drawing/2014/main" id="{3BFC2C71-1B27-0A84-4851-194004E2960C}"/>
              </a:ext>
            </a:extLst>
          </p:cNvPr>
          <p:cNvSpPr>
            <a:spLocks noGrp="1"/>
          </p:cNvSpPr>
          <p:nvPr>
            <p:ph sz="half" idx="2"/>
          </p:nvPr>
        </p:nvSpPr>
        <p:spPr/>
        <p:txBody>
          <a:bodyPr>
            <a:normAutofit fontScale="62500" lnSpcReduction="20000"/>
          </a:bodyPr>
          <a:lstStyle/>
          <a:p>
            <a:r>
              <a:rPr lang="en-GB" sz="2900" b="1" i="1" dirty="0">
                <a:solidFill>
                  <a:schemeClr val="accent1">
                    <a:lumMod val="75000"/>
                  </a:schemeClr>
                </a:solidFill>
              </a:rPr>
              <a:t>Classroom Climate</a:t>
            </a:r>
          </a:p>
          <a:p>
            <a:pPr marL="0" indent="0">
              <a:buNone/>
            </a:pPr>
            <a:r>
              <a:rPr lang="en-GB" sz="2900" i="1" dirty="0">
                <a:solidFill>
                  <a:schemeClr val="accent1">
                    <a:lumMod val="75000"/>
                  </a:schemeClr>
                </a:solidFill>
              </a:rPr>
              <a:t>Evidence that classroom climate improves outcomes. This involves positive teacher-student interactions and high expectations, where teachers attribute student success to effort rather than innate ability, building resilience.</a:t>
            </a:r>
          </a:p>
          <a:p>
            <a:r>
              <a:rPr lang="en-GB" sz="2900" b="1" i="1" dirty="0">
                <a:solidFill>
                  <a:schemeClr val="accent1">
                    <a:lumMod val="75000"/>
                  </a:schemeClr>
                </a:solidFill>
              </a:rPr>
              <a:t>Disadvantaged Contexts</a:t>
            </a:r>
          </a:p>
          <a:p>
            <a:pPr marL="0" indent="0">
              <a:buNone/>
            </a:pPr>
            <a:r>
              <a:rPr lang="en-GB" sz="2900" i="1" dirty="0">
                <a:solidFill>
                  <a:schemeClr val="accent1">
                    <a:lumMod val="75000"/>
                  </a:schemeClr>
                </a:solidFill>
              </a:rPr>
              <a:t>Research suggests that teachers in highly disadvantaged schools often face greater behavioural and pastoral challenges, which can reduce the amount of time available for teaching.  However, excellent practitioners use their understanding of ‘what works’ to create a positive learning environment.                                       </a:t>
            </a:r>
            <a:r>
              <a:rPr lang="en-GB" sz="1300" i="1" dirty="0">
                <a:solidFill>
                  <a:schemeClr val="accent1">
                    <a:lumMod val="75000"/>
                  </a:schemeClr>
                </a:solidFill>
              </a:rPr>
              <a:t>(EEF, 2024)                                                          </a:t>
            </a:r>
          </a:p>
        </p:txBody>
      </p:sp>
    </p:spTree>
    <p:extLst>
      <p:ext uri="{BB962C8B-B14F-4D97-AF65-F5344CB8AC3E}">
        <p14:creationId xmlns:p14="http://schemas.microsoft.com/office/powerpoint/2010/main" val="449423189"/>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5C394B3-7982-F108-0F9B-B701F9D50B87}"/>
              </a:ext>
            </a:extLst>
          </p:cNvPr>
          <p:cNvSpPr>
            <a:spLocks noGrp="1"/>
          </p:cNvSpPr>
          <p:nvPr>
            <p:ph type="title"/>
          </p:nvPr>
        </p:nvSpPr>
        <p:spPr/>
        <p:txBody>
          <a:bodyPr>
            <a:noAutofit/>
          </a:bodyPr>
          <a:lstStyle/>
          <a:p>
            <a:pPr algn="ctr"/>
            <a:r>
              <a:rPr lang="en-GB" sz="2800" b="1" dirty="0" err="1"/>
              <a:t>Effaith</a:t>
            </a:r>
            <a:r>
              <a:rPr lang="en-GB" sz="2800" b="1" dirty="0"/>
              <a:t> </a:t>
            </a:r>
            <a:r>
              <a:rPr lang="en-GB" sz="2800" b="1" dirty="0" err="1"/>
              <a:t>ar</a:t>
            </a:r>
            <a:r>
              <a:rPr lang="en-GB" sz="2800" b="1" dirty="0"/>
              <a:t> Hyfforddiant </a:t>
            </a:r>
            <a:r>
              <a:rPr lang="en-GB" sz="2800" b="1" dirty="0" err="1"/>
              <a:t>Athrawon</a:t>
            </a:r>
            <a:r>
              <a:rPr lang="en-GB" sz="2800" b="1" dirty="0"/>
              <a:t> a </a:t>
            </a:r>
            <a:r>
              <a:rPr lang="en-GB" sz="2800" b="1" dirty="0" err="1"/>
              <a:t>Deinameg</a:t>
            </a:r>
            <a:r>
              <a:rPr lang="en-GB" sz="2800" b="1" dirty="0"/>
              <a:t> y Dosbarth</a:t>
            </a:r>
            <a:r>
              <a:rPr lang="en-GB" sz="2800" dirty="0"/>
              <a:t> </a:t>
            </a:r>
            <a:r>
              <a:rPr lang="en-GB" sz="2800" b="1" dirty="0"/>
              <a:t>Yng </a:t>
            </a:r>
            <a:r>
              <a:rPr lang="en-GB" sz="2800" b="1" dirty="0" err="1"/>
              <a:t>Nghymru</a:t>
            </a:r>
            <a:br>
              <a:rPr lang="en-GB" sz="2800" b="1" dirty="0"/>
            </a:br>
            <a:r>
              <a:rPr lang="en-GB" sz="2800" b="1" dirty="0"/>
              <a:t> </a:t>
            </a:r>
            <a:r>
              <a:rPr lang="en-GB" sz="2800" b="1" i="1" dirty="0">
                <a:solidFill>
                  <a:schemeClr val="accent1"/>
                </a:solidFill>
              </a:rPr>
              <a:t>Impact on Teacher Training &amp; Classroom Dynamics in Wales</a:t>
            </a:r>
            <a:endParaRPr lang="en-GB" sz="2800" i="1" dirty="0"/>
          </a:p>
        </p:txBody>
      </p:sp>
      <p:sp>
        <p:nvSpPr>
          <p:cNvPr id="3" name="Content Placeholder 2">
            <a:extLst>
              <a:ext uri="{FF2B5EF4-FFF2-40B4-BE49-F238E27FC236}">
                <a16:creationId xmlns:a16="http://schemas.microsoft.com/office/drawing/2014/main" id="{C29EFE0E-7366-6FC7-4DDA-F83177BBAEBF}"/>
              </a:ext>
            </a:extLst>
          </p:cNvPr>
          <p:cNvSpPr>
            <a:spLocks noGrp="1"/>
          </p:cNvSpPr>
          <p:nvPr>
            <p:ph sz="half" idx="1"/>
          </p:nvPr>
        </p:nvSpPr>
        <p:spPr/>
        <p:txBody>
          <a:bodyPr>
            <a:normAutofit fontScale="77500" lnSpcReduction="20000"/>
          </a:bodyPr>
          <a:lstStyle/>
          <a:p>
            <a:r>
              <a:rPr lang="en-GB" dirty="0"/>
              <a:t>Mae Addysg </a:t>
            </a:r>
            <a:r>
              <a:rPr lang="en-GB" dirty="0" err="1"/>
              <a:t>Gychwynnol</a:t>
            </a:r>
            <a:r>
              <a:rPr lang="en-GB" dirty="0"/>
              <a:t> </a:t>
            </a:r>
            <a:r>
              <a:rPr lang="en-GB" dirty="0" err="1"/>
              <a:t>i</a:t>
            </a:r>
            <a:r>
              <a:rPr lang="en-GB" dirty="0"/>
              <a:t> </a:t>
            </a:r>
            <a:r>
              <a:rPr lang="en-GB" dirty="0" err="1"/>
              <a:t>Athrawon</a:t>
            </a:r>
            <a:r>
              <a:rPr lang="en-GB" dirty="0"/>
              <a:t> (AGA) </a:t>
            </a:r>
            <a:r>
              <a:rPr lang="en-GB" dirty="0" err="1"/>
              <a:t>bellach</a:t>
            </a:r>
            <a:r>
              <a:rPr lang="en-GB" dirty="0"/>
              <a:t> </a:t>
            </a:r>
            <a:r>
              <a:rPr lang="en-GB" dirty="0" err="1"/>
              <a:t>yn</a:t>
            </a:r>
            <a:r>
              <a:rPr lang="en-GB" dirty="0"/>
              <a:t> </a:t>
            </a:r>
            <a:r>
              <a:rPr lang="en-GB" dirty="0" err="1"/>
              <a:t>cynnwys</a:t>
            </a:r>
            <a:r>
              <a:rPr lang="en-GB" dirty="0"/>
              <a:t> </a:t>
            </a:r>
            <a:r>
              <a:rPr lang="en-GB" dirty="0" err="1"/>
              <a:t>modiwlau</a:t>
            </a:r>
            <a:r>
              <a:rPr lang="en-GB" dirty="0"/>
              <a:t> </a:t>
            </a:r>
            <a:r>
              <a:rPr lang="en-GB" dirty="0" err="1"/>
              <a:t>ar</a:t>
            </a:r>
            <a:r>
              <a:rPr lang="en-GB" dirty="0"/>
              <a:t> </a:t>
            </a:r>
            <a:r>
              <a:rPr lang="en-GB" dirty="0" err="1"/>
              <a:t>arferion</a:t>
            </a:r>
            <a:r>
              <a:rPr lang="en-GB" dirty="0"/>
              <a:t> </a:t>
            </a:r>
            <a:r>
              <a:rPr lang="en-GB" dirty="0" err="1"/>
              <a:t>sy’n</a:t>
            </a:r>
            <a:r>
              <a:rPr lang="en-GB" dirty="0"/>
              <a:t> </a:t>
            </a:r>
            <a:r>
              <a:rPr lang="en-GB" dirty="0" err="1"/>
              <a:t>ystyriol</a:t>
            </a:r>
            <a:r>
              <a:rPr lang="en-GB" dirty="0"/>
              <a:t> o </a:t>
            </a:r>
            <a:r>
              <a:rPr lang="en-GB" dirty="0" err="1"/>
              <a:t>drawma</a:t>
            </a:r>
            <a:r>
              <a:rPr lang="en-GB" dirty="0"/>
              <a:t>, </a:t>
            </a:r>
            <a:r>
              <a:rPr lang="en-GB" dirty="0" err="1"/>
              <a:t>llythrennedd</a:t>
            </a:r>
            <a:r>
              <a:rPr lang="en-GB" dirty="0"/>
              <a:t> </a:t>
            </a:r>
            <a:r>
              <a:rPr lang="en-GB" dirty="0" err="1"/>
              <a:t>emosiynol</a:t>
            </a:r>
            <a:r>
              <a:rPr lang="en-GB" dirty="0"/>
              <a:t>, a </a:t>
            </a:r>
            <a:r>
              <a:rPr lang="en-GB" dirty="0" err="1"/>
              <a:t>phedagoleg</a:t>
            </a:r>
            <a:r>
              <a:rPr lang="en-GB" dirty="0"/>
              <a:t> </a:t>
            </a:r>
            <a:r>
              <a:rPr lang="en-GB" dirty="0" err="1"/>
              <a:t>gynhwysol</a:t>
            </a:r>
            <a:r>
              <a:rPr lang="en-GB" dirty="0"/>
              <a:t>. </a:t>
            </a:r>
          </a:p>
          <a:p>
            <a:r>
              <a:rPr lang="en-GB" dirty="0" err="1"/>
              <a:t>Anogir</a:t>
            </a:r>
            <a:r>
              <a:rPr lang="en-GB" dirty="0"/>
              <a:t> </a:t>
            </a:r>
            <a:r>
              <a:rPr lang="en-GB" dirty="0" err="1"/>
              <a:t>athrawon</a:t>
            </a:r>
            <a:r>
              <a:rPr lang="en-GB" dirty="0"/>
              <a:t> </a:t>
            </a:r>
            <a:r>
              <a:rPr lang="en-GB" dirty="0" err="1"/>
              <a:t>i</a:t>
            </a:r>
            <a:r>
              <a:rPr lang="en-GB" dirty="0"/>
              <a:t> </a:t>
            </a:r>
            <a:r>
              <a:rPr lang="en-GB" dirty="0" err="1"/>
              <a:t>ddefnyddio</a:t>
            </a:r>
            <a:r>
              <a:rPr lang="en-GB" dirty="0"/>
              <a:t> </a:t>
            </a:r>
            <a:r>
              <a:rPr lang="en-GB" dirty="0" err="1"/>
              <a:t>dulliau</a:t>
            </a:r>
            <a:r>
              <a:rPr lang="en-GB" dirty="0"/>
              <a:t> </a:t>
            </a:r>
            <a:r>
              <a:rPr lang="en-GB" dirty="0" err="1"/>
              <a:t>adferol</a:t>
            </a:r>
            <a:r>
              <a:rPr lang="en-GB" dirty="0"/>
              <a:t>, </a:t>
            </a:r>
            <a:r>
              <a:rPr lang="en-GB" dirty="0" err="1"/>
              <a:t>gan</a:t>
            </a:r>
            <a:r>
              <a:rPr lang="en-GB" dirty="0"/>
              <a:t> </a:t>
            </a:r>
            <a:r>
              <a:rPr lang="en-GB" dirty="0" err="1"/>
              <a:t>ganolbwyntio</a:t>
            </a:r>
            <a:r>
              <a:rPr lang="en-GB" dirty="0"/>
              <a:t> </a:t>
            </a:r>
            <a:r>
              <a:rPr lang="en-GB" dirty="0" err="1"/>
              <a:t>ar</a:t>
            </a:r>
            <a:r>
              <a:rPr lang="en-GB" dirty="0"/>
              <a:t> </a:t>
            </a:r>
            <a:r>
              <a:rPr lang="en-GB" dirty="0" err="1"/>
              <a:t>berthnasoedd</a:t>
            </a:r>
            <a:r>
              <a:rPr lang="en-GB" dirty="0"/>
              <a:t> ac </a:t>
            </a:r>
            <a:r>
              <a:rPr lang="en-GB" dirty="0" err="1"/>
              <a:t>atgyweirio</a:t>
            </a:r>
            <a:r>
              <a:rPr lang="en-GB" dirty="0"/>
              <a:t> </a:t>
            </a:r>
            <a:r>
              <a:rPr lang="en-GB" dirty="0" err="1"/>
              <a:t>yn</a:t>
            </a:r>
            <a:r>
              <a:rPr lang="en-GB" dirty="0"/>
              <a:t> </a:t>
            </a:r>
            <a:r>
              <a:rPr lang="en-GB" dirty="0" err="1"/>
              <a:t>hytrach</a:t>
            </a:r>
            <a:r>
              <a:rPr lang="en-GB" dirty="0"/>
              <a:t> </a:t>
            </a:r>
            <a:r>
              <a:rPr lang="en-GB" dirty="0" err="1"/>
              <a:t>na</a:t>
            </a:r>
            <a:r>
              <a:rPr lang="en-GB" dirty="0"/>
              <a:t> </a:t>
            </a:r>
            <a:r>
              <a:rPr lang="en-GB" dirty="0" err="1"/>
              <a:t>chosbi</a:t>
            </a:r>
            <a:r>
              <a:rPr lang="en-GB" dirty="0"/>
              <a:t>. </a:t>
            </a:r>
          </a:p>
          <a:p>
            <a:r>
              <a:rPr lang="en-GB" dirty="0"/>
              <a:t>Mae </a:t>
            </a:r>
            <a:r>
              <a:rPr lang="en-GB" dirty="0" err="1"/>
              <a:t>deinameg</a:t>
            </a:r>
            <a:r>
              <a:rPr lang="en-GB" dirty="0"/>
              <a:t> y </a:t>
            </a:r>
            <a:r>
              <a:rPr lang="en-GB" dirty="0" err="1"/>
              <a:t>dosbarth</a:t>
            </a:r>
            <a:r>
              <a:rPr lang="en-GB" dirty="0"/>
              <a:t> </a:t>
            </a:r>
            <a:r>
              <a:rPr lang="en-GB" dirty="0" err="1"/>
              <a:t>yn</a:t>
            </a:r>
            <a:r>
              <a:rPr lang="en-GB" dirty="0"/>
              <a:t> </a:t>
            </a:r>
            <a:r>
              <a:rPr lang="en-GB" dirty="0" err="1"/>
              <a:t>tueddu</a:t>
            </a:r>
            <a:r>
              <a:rPr lang="en-GB" dirty="0"/>
              <a:t> </a:t>
            </a:r>
            <a:r>
              <a:rPr lang="en-GB" dirty="0" err="1"/>
              <a:t>i</a:t>
            </a:r>
            <a:r>
              <a:rPr lang="en-GB" dirty="0"/>
              <a:t> </a:t>
            </a:r>
            <a:r>
              <a:rPr lang="en-GB" dirty="0" err="1"/>
              <a:t>fod</a:t>
            </a:r>
            <a:r>
              <a:rPr lang="en-GB" dirty="0"/>
              <a:t> </a:t>
            </a:r>
            <a:r>
              <a:rPr lang="en-GB" dirty="0" err="1"/>
              <a:t>yn</a:t>
            </a:r>
            <a:r>
              <a:rPr lang="en-GB" dirty="0"/>
              <a:t> </a:t>
            </a:r>
            <a:r>
              <a:rPr lang="en-GB" dirty="0" err="1"/>
              <a:t>fwy</a:t>
            </a:r>
            <a:r>
              <a:rPr lang="en-GB" dirty="0"/>
              <a:t> </a:t>
            </a:r>
            <a:r>
              <a:rPr lang="en-GB" dirty="0" err="1"/>
              <a:t>deialogol</a:t>
            </a:r>
            <a:r>
              <a:rPr lang="en-GB" dirty="0"/>
              <a:t>, </a:t>
            </a:r>
            <a:r>
              <a:rPr lang="en-GB" dirty="0" err="1"/>
              <a:t>gyda</a:t>
            </a:r>
            <a:r>
              <a:rPr lang="en-GB" dirty="0"/>
              <a:t> </a:t>
            </a:r>
            <a:r>
              <a:rPr lang="en-GB" dirty="0" err="1"/>
              <a:t>phwyslais</a:t>
            </a:r>
            <a:r>
              <a:rPr lang="en-GB" dirty="0"/>
              <a:t> </a:t>
            </a:r>
            <a:r>
              <a:rPr lang="en-GB" dirty="0" err="1"/>
              <a:t>ar</a:t>
            </a:r>
            <a:r>
              <a:rPr lang="en-GB" dirty="0"/>
              <a:t> lais y </a:t>
            </a:r>
            <a:r>
              <a:rPr lang="en-GB" dirty="0" err="1"/>
              <a:t>disgybl</a:t>
            </a:r>
            <a:r>
              <a:rPr lang="en-GB" dirty="0"/>
              <a:t> a </a:t>
            </a:r>
            <a:r>
              <a:rPr lang="en-GB" dirty="0" err="1"/>
              <a:t>chyd-greu</a:t>
            </a:r>
            <a:r>
              <a:rPr lang="en-GB" dirty="0"/>
              <a:t> </a:t>
            </a:r>
            <a:r>
              <a:rPr lang="en-GB" dirty="0" err="1"/>
              <a:t>rheolau</a:t>
            </a:r>
            <a:r>
              <a:rPr lang="en-GB" dirty="0"/>
              <a:t> </a:t>
            </a:r>
            <a:r>
              <a:rPr lang="en-GB" sz="800" dirty="0"/>
              <a:t>(PCYDDS, 2026)</a:t>
            </a:r>
            <a:endParaRPr lang="en-GB" dirty="0"/>
          </a:p>
          <a:p>
            <a:r>
              <a:rPr lang="en-GB" dirty="0" err="1"/>
              <a:t>Myfyriwch</a:t>
            </a:r>
            <a:r>
              <a:rPr lang="en-GB" dirty="0"/>
              <a:t> </a:t>
            </a:r>
            <a:r>
              <a:rPr lang="en-GB" dirty="0" err="1"/>
              <a:t>ar</a:t>
            </a:r>
            <a:r>
              <a:rPr lang="en-GB" dirty="0"/>
              <a:t> </a:t>
            </a:r>
            <a:r>
              <a:rPr lang="en-GB" dirty="0" err="1"/>
              <a:t>eich</a:t>
            </a:r>
            <a:r>
              <a:rPr lang="en-GB" dirty="0"/>
              <a:t> </a:t>
            </a:r>
            <a:r>
              <a:rPr lang="en-GB" dirty="0" err="1"/>
              <a:t>ymarfer</a:t>
            </a:r>
            <a:r>
              <a:rPr lang="en-GB" dirty="0"/>
              <a:t> </a:t>
            </a:r>
            <a:r>
              <a:rPr lang="en-GB" dirty="0" err="1"/>
              <a:t>eich</a:t>
            </a:r>
            <a:r>
              <a:rPr lang="en-GB" dirty="0"/>
              <a:t> </a:t>
            </a:r>
            <a:r>
              <a:rPr lang="en-GB" dirty="0" err="1"/>
              <a:t>hun</a:t>
            </a:r>
            <a:r>
              <a:rPr lang="en-GB" dirty="0"/>
              <a:t>….</a:t>
            </a:r>
          </a:p>
          <a:p>
            <a:endParaRPr lang="en-GB" dirty="0"/>
          </a:p>
          <a:p>
            <a:endParaRPr lang="en-GB" dirty="0"/>
          </a:p>
        </p:txBody>
      </p:sp>
      <p:sp>
        <p:nvSpPr>
          <p:cNvPr id="4" name="Content Placeholder 3">
            <a:extLst>
              <a:ext uri="{FF2B5EF4-FFF2-40B4-BE49-F238E27FC236}">
                <a16:creationId xmlns:a16="http://schemas.microsoft.com/office/drawing/2014/main" id="{C8A1A875-DAB6-1150-F0B8-8AB0B41F26E3}"/>
              </a:ext>
            </a:extLst>
          </p:cNvPr>
          <p:cNvSpPr>
            <a:spLocks noGrp="1"/>
          </p:cNvSpPr>
          <p:nvPr>
            <p:ph sz="half" idx="2"/>
          </p:nvPr>
        </p:nvSpPr>
        <p:spPr/>
        <p:txBody>
          <a:bodyPr>
            <a:normAutofit fontScale="77500" lnSpcReduction="20000"/>
          </a:bodyPr>
          <a:lstStyle/>
          <a:p>
            <a:r>
              <a:rPr lang="en-GB" b="1" i="1" dirty="0">
                <a:solidFill>
                  <a:schemeClr val="accent1"/>
                </a:solidFill>
              </a:rPr>
              <a:t>Initial Teacher Education (ITE)</a:t>
            </a:r>
            <a:r>
              <a:rPr lang="en-GB" i="1" dirty="0">
                <a:solidFill>
                  <a:schemeClr val="accent1"/>
                </a:solidFill>
              </a:rPr>
              <a:t> now includes modules on trauma-informed practice, emotional literacy and inclusive pedagogy.</a:t>
            </a:r>
          </a:p>
          <a:p>
            <a:r>
              <a:rPr lang="en-GB" i="1" dirty="0">
                <a:solidFill>
                  <a:schemeClr val="accent1"/>
                </a:solidFill>
              </a:rPr>
              <a:t>Teachers are encouraged to use </a:t>
            </a:r>
            <a:r>
              <a:rPr lang="en-GB" b="1" i="1" dirty="0">
                <a:solidFill>
                  <a:schemeClr val="accent1"/>
                </a:solidFill>
              </a:rPr>
              <a:t>restorative approaches</a:t>
            </a:r>
            <a:r>
              <a:rPr lang="en-GB" i="1" dirty="0">
                <a:solidFill>
                  <a:schemeClr val="accent1"/>
                </a:solidFill>
              </a:rPr>
              <a:t>, focusing on relationships and repair rather than punishment.</a:t>
            </a:r>
          </a:p>
          <a:p>
            <a:r>
              <a:rPr lang="en-GB" i="1" dirty="0">
                <a:solidFill>
                  <a:schemeClr val="accent1"/>
                </a:solidFill>
              </a:rPr>
              <a:t>Classroom dynamics tend to be more </a:t>
            </a:r>
            <a:r>
              <a:rPr lang="en-GB" b="1" i="1" dirty="0">
                <a:solidFill>
                  <a:schemeClr val="accent1"/>
                </a:solidFill>
              </a:rPr>
              <a:t>dialogic</a:t>
            </a:r>
            <a:r>
              <a:rPr lang="en-GB" i="1" dirty="0">
                <a:solidFill>
                  <a:schemeClr val="accent1"/>
                </a:solidFill>
              </a:rPr>
              <a:t>, with emphasis on pupil voice and co-construction of rules. </a:t>
            </a:r>
            <a:r>
              <a:rPr lang="en-GB" sz="1000" i="1" dirty="0">
                <a:solidFill>
                  <a:schemeClr val="accent1"/>
                </a:solidFill>
              </a:rPr>
              <a:t>(UWTSD, 2026)</a:t>
            </a:r>
            <a:endParaRPr lang="en-GB" i="1" dirty="0">
              <a:solidFill>
                <a:schemeClr val="accent1"/>
              </a:solidFill>
            </a:endParaRPr>
          </a:p>
          <a:p>
            <a:r>
              <a:rPr lang="en-GB" i="1" dirty="0">
                <a:solidFill>
                  <a:schemeClr val="accent1"/>
                </a:solidFill>
              </a:rPr>
              <a:t>Reflect on your own practice…….</a:t>
            </a:r>
          </a:p>
          <a:p>
            <a:endParaRPr lang="en-GB" dirty="0"/>
          </a:p>
        </p:txBody>
      </p:sp>
    </p:spTree>
    <p:extLst>
      <p:ext uri="{BB962C8B-B14F-4D97-AF65-F5344CB8AC3E}">
        <p14:creationId xmlns:p14="http://schemas.microsoft.com/office/powerpoint/2010/main" val="1945502845"/>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939800" y="76200"/>
            <a:ext cx="10336451" cy="1397000"/>
          </a:xfrm>
        </p:spPr>
        <p:txBody>
          <a:bodyPr>
            <a:noAutofit/>
          </a:bodyPr>
          <a:lstStyle/>
          <a:p>
            <a:r>
              <a:rPr lang="en-GB" sz="4000" b="1" dirty="0" err="1">
                <a:latin typeface="+mn-lt"/>
              </a:rPr>
              <a:t>Crynodeb</a:t>
            </a:r>
            <a:r>
              <a:rPr lang="en-GB" sz="4000" b="1" dirty="0">
                <a:solidFill>
                  <a:schemeClr val="accent1"/>
                </a:solidFill>
                <a:latin typeface="+mn-lt"/>
              </a:rPr>
              <a:t>                              </a:t>
            </a:r>
            <a:r>
              <a:rPr lang="en-GB" sz="4000" b="1" i="1" dirty="0">
                <a:solidFill>
                  <a:schemeClr val="accent1"/>
                </a:solidFill>
                <a:latin typeface="+mn-lt"/>
              </a:rPr>
              <a:t>Summary</a:t>
            </a:r>
          </a:p>
        </p:txBody>
      </p:sp>
      <p:sp>
        <p:nvSpPr>
          <p:cNvPr id="3" name="Content Placeholder 2"/>
          <p:cNvSpPr>
            <a:spLocks noGrp="1"/>
          </p:cNvSpPr>
          <p:nvPr>
            <p:ph sz="half" idx="1"/>
          </p:nvPr>
        </p:nvSpPr>
        <p:spPr/>
        <p:txBody>
          <a:bodyPr>
            <a:normAutofit fontScale="92500" lnSpcReduction="20000"/>
          </a:bodyPr>
          <a:lstStyle/>
          <a:p>
            <a:pPr marL="0" indent="0">
              <a:buNone/>
            </a:pPr>
            <a:r>
              <a:rPr lang="en-GB" sz="4000" dirty="0" err="1"/>
              <a:t>Cyfrannau</a:t>
            </a:r>
            <a:r>
              <a:rPr lang="en-GB" sz="4000" dirty="0"/>
              <a:t> system </a:t>
            </a:r>
            <a:r>
              <a:rPr lang="en-GB" sz="4000" dirty="0" err="1"/>
              <a:t>reolaeth</a:t>
            </a:r>
            <a:r>
              <a:rPr lang="en-GB" sz="4000" dirty="0"/>
              <a:t> </a:t>
            </a:r>
            <a:r>
              <a:rPr lang="en-GB" sz="4000" dirty="0" err="1"/>
              <a:t>dosbarth</a:t>
            </a:r>
            <a:r>
              <a:rPr lang="en-GB" sz="4000" dirty="0"/>
              <a:t> </a:t>
            </a:r>
            <a:r>
              <a:rPr lang="en-GB" sz="4000" dirty="0" err="1"/>
              <a:t>effeithiol</a:t>
            </a:r>
            <a:r>
              <a:rPr lang="en-GB" sz="4000" dirty="0"/>
              <a:t>:</a:t>
            </a:r>
          </a:p>
          <a:p>
            <a:r>
              <a:rPr lang="en-GB" sz="3900" dirty="0" err="1"/>
              <a:t>Disgwyliadau</a:t>
            </a:r>
            <a:r>
              <a:rPr lang="en-GB" sz="3900" dirty="0"/>
              <a:t> </a:t>
            </a:r>
            <a:r>
              <a:rPr lang="en-GB" sz="3900" dirty="0" err="1"/>
              <a:t>ystafell</a:t>
            </a:r>
            <a:r>
              <a:rPr lang="en-GB" sz="3900" dirty="0"/>
              <a:t> </a:t>
            </a:r>
            <a:r>
              <a:rPr lang="en-GB" sz="3900" dirty="0" err="1"/>
              <a:t>ddosbarth</a:t>
            </a:r>
            <a:r>
              <a:rPr lang="en-GB" sz="3900" dirty="0"/>
              <a:t> </a:t>
            </a:r>
            <a:r>
              <a:rPr lang="en-GB" sz="3900" dirty="0" err="1"/>
              <a:t>wedi'u</a:t>
            </a:r>
            <a:r>
              <a:rPr lang="en-GB" sz="3900" dirty="0"/>
              <a:t> </a:t>
            </a:r>
            <a:r>
              <a:rPr lang="en-GB" sz="3900" dirty="0" err="1"/>
              <a:t>cyd-adeiladu</a:t>
            </a:r>
            <a:endParaRPr lang="en-GB" sz="3900" dirty="0"/>
          </a:p>
          <a:p>
            <a:r>
              <a:rPr lang="en-GB" sz="3900" dirty="0"/>
              <a:t>Parch </a:t>
            </a:r>
            <a:r>
              <a:rPr lang="en-GB" sz="3900" dirty="0" err="1"/>
              <a:t>i'r</a:t>
            </a:r>
            <a:r>
              <a:rPr lang="en-GB" sz="3900" dirty="0"/>
              <a:t> </a:t>
            </a:r>
            <a:r>
              <a:rPr lang="en-GB" sz="3900" dirty="0" err="1"/>
              <a:t>ddwy</a:t>
            </a:r>
            <a:r>
              <a:rPr lang="en-GB" sz="3900" dirty="0"/>
              <a:t> </a:t>
            </a:r>
            <a:r>
              <a:rPr lang="en-GB" sz="3900" dirty="0" err="1"/>
              <a:t>ochr</a:t>
            </a:r>
            <a:endParaRPr lang="en-GB" sz="3900" dirty="0"/>
          </a:p>
          <a:p>
            <a:r>
              <a:rPr lang="en-GB" sz="4000" dirty="0" err="1"/>
              <a:t>Cysondeb</a:t>
            </a:r>
            <a:endParaRPr lang="en-GB" sz="4000" dirty="0"/>
          </a:p>
          <a:p>
            <a:endParaRPr lang="en-GB" dirty="0"/>
          </a:p>
        </p:txBody>
      </p:sp>
      <p:sp>
        <p:nvSpPr>
          <p:cNvPr id="4" name="Content Placeholder 3"/>
          <p:cNvSpPr>
            <a:spLocks noGrp="1"/>
          </p:cNvSpPr>
          <p:nvPr>
            <p:ph sz="half" idx="2"/>
          </p:nvPr>
        </p:nvSpPr>
        <p:spPr/>
        <p:txBody>
          <a:bodyPr>
            <a:normAutofit fontScale="92500" lnSpcReduction="20000"/>
          </a:bodyPr>
          <a:lstStyle/>
          <a:p>
            <a:pPr marL="0" indent="0">
              <a:buNone/>
            </a:pPr>
            <a:r>
              <a:rPr lang="en-GB" sz="4000" i="1" dirty="0">
                <a:solidFill>
                  <a:schemeClr val="accent1"/>
                </a:solidFill>
              </a:rPr>
              <a:t>Components of an </a:t>
            </a:r>
            <a:br>
              <a:rPr lang="en-GB" sz="4000" i="1" dirty="0">
                <a:solidFill>
                  <a:schemeClr val="accent1"/>
                </a:solidFill>
              </a:rPr>
            </a:br>
            <a:r>
              <a:rPr lang="en-GB" sz="4000" i="1" dirty="0">
                <a:solidFill>
                  <a:schemeClr val="accent1"/>
                </a:solidFill>
              </a:rPr>
              <a:t>effective classroom </a:t>
            </a:r>
            <a:br>
              <a:rPr lang="en-GB" sz="4000" i="1" dirty="0">
                <a:solidFill>
                  <a:schemeClr val="accent1"/>
                </a:solidFill>
              </a:rPr>
            </a:br>
            <a:r>
              <a:rPr lang="en-GB" sz="4000" i="1" dirty="0">
                <a:solidFill>
                  <a:schemeClr val="accent1"/>
                </a:solidFill>
              </a:rPr>
              <a:t>management system:</a:t>
            </a:r>
          </a:p>
          <a:p>
            <a:r>
              <a:rPr lang="en-GB" sz="4000" i="1" dirty="0">
                <a:solidFill>
                  <a:schemeClr val="accent1"/>
                </a:solidFill>
              </a:rPr>
              <a:t>Co-constructed classroom expectations</a:t>
            </a:r>
          </a:p>
          <a:p>
            <a:r>
              <a:rPr lang="en-GB" sz="4000" i="1" dirty="0">
                <a:solidFill>
                  <a:schemeClr val="accent1"/>
                </a:solidFill>
              </a:rPr>
              <a:t>Consistency</a:t>
            </a:r>
          </a:p>
          <a:p>
            <a:r>
              <a:rPr lang="en-GB" sz="4000" i="1" dirty="0">
                <a:solidFill>
                  <a:schemeClr val="accent1"/>
                </a:solidFill>
              </a:rPr>
              <a:t>Mutual respect</a:t>
            </a:r>
          </a:p>
        </p:txBody>
      </p:sp>
      <p:sp>
        <p:nvSpPr>
          <p:cNvPr id="6" name="Title 1"/>
          <p:cNvSpPr txBox="1">
            <a:spLocks/>
          </p:cNvSpPr>
          <p:nvPr/>
        </p:nvSpPr>
        <p:spPr>
          <a:xfrm>
            <a:off x="335361" y="158758"/>
            <a:ext cx="4494513" cy="1397000"/>
          </a:xfrm>
          <a:prstGeom prst="rect">
            <a:avLst/>
          </a:prstGeom>
        </p:spPr>
        <p:txBody>
          <a:bodyPr vert="horz" lIns="121899" tIns="60949" rIns="121899" bIns="60949" rtlCol="0" anchor="b">
            <a:noAutofit/>
          </a:bodyPr>
          <a:lstStyle>
            <a:lvl1pPr algn="l" defTabSz="1218987" rtl="0" eaLnBrk="1" latinLnBrk="0" hangingPunct="1">
              <a:lnSpc>
                <a:spcPct val="85000"/>
              </a:lnSpc>
              <a:spcBef>
                <a:spcPct val="0"/>
              </a:spcBef>
              <a:buNone/>
              <a:tabLst/>
              <a:defRPr sz="4400" kern="1200" cap="none" baseline="0">
                <a:solidFill>
                  <a:schemeClr val="tx1"/>
                </a:solidFill>
                <a:latin typeface="+mj-lt"/>
                <a:ea typeface="+mj-ea"/>
                <a:cs typeface="+mj-cs"/>
              </a:defRPr>
            </a:lvl1pPr>
          </a:lstStyle>
          <a:p>
            <a:endParaRPr lang="en-GB" sz="3600" dirty="0"/>
          </a:p>
        </p:txBody>
      </p:sp>
    </p:spTree>
    <p:extLst>
      <p:ext uri="{BB962C8B-B14F-4D97-AF65-F5344CB8AC3E}">
        <p14:creationId xmlns:p14="http://schemas.microsoft.com/office/powerpoint/2010/main" val="1519477702"/>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A9F638E-79E5-3935-A4DF-4F0E50B033EC}"/>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9BA0078C-65FE-4D81-A8FA-D606B6255998}"/>
              </a:ext>
            </a:extLst>
          </p:cNvPr>
          <p:cNvSpPr>
            <a:spLocks noGrp="1"/>
          </p:cNvSpPr>
          <p:nvPr>
            <p:ph type="title"/>
          </p:nvPr>
        </p:nvSpPr>
        <p:spPr/>
        <p:txBody>
          <a:bodyPr>
            <a:normAutofit/>
          </a:bodyPr>
          <a:lstStyle/>
          <a:p>
            <a:r>
              <a:rPr lang="en-GB" sz="4000" dirty="0" err="1">
                <a:latin typeface="+mn-lt"/>
              </a:rPr>
              <a:t>Rheolaeth</a:t>
            </a:r>
            <a:r>
              <a:rPr lang="en-GB" sz="4000" dirty="0">
                <a:latin typeface="+mn-lt"/>
              </a:rPr>
              <a:t> Dosbarth          </a:t>
            </a:r>
            <a:r>
              <a:rPr lang="en-GB" sz="4000" i="1" dirty="0">
                <a:solidFill>
                  <a:srgbClr val="0070C0"/>
                </a:solidFill>
                <a:latin typeface="Calibri" panose="020F0502020204030204" pitchFamily="34" charset="0"/>
                <a:ea typeface="Calibri" panose="020F0502020204030204" pitchFamily="34" charset="0"/>
                <a:cs typeface="Calibri" panose="020F0502020204030204" pitchFamily="34" charset="0"/>
              </a:rPr>
              <a:t>Classroom Management</a:t>
            </a:r>
          </a:p>
        </p:txBody>
      </p:sp>
      <p:sp>
        <p:nvSpPr>
          <p:cNvPr id="3" name="Content Placeholder 2">
            <a:extLst>
              <a:ext uri="{FF2B5EF4-FFF2-40B4-BE49-F238E27FC236}">
                <a16:creationId xmlns:a16="http://schemas.microsoft.com/office/drawing/2014/main" id="{6E3D1E7D-3A5A-54BF-1E41-27CA859804A7}"/>
              </a:ext>
            </a:extLst>
          </p:cNvPr>
          <p:cNvSpPr>
            <a:spLocks noGrp="1"/>
          </p:cNvSpPr>
          <p:nvPr>
            <p:ph sz="half" idx="1"/>
          </p:nvPr>
        </p:nvSpPr>
        <p:spPr/>
        <p:txBody>
          <a:bodyPr/>
          <a:lstStyle/>
          <a:p>
            <a:pPr marL="0" indent="0">
              <a:buNone/>
            </a:pPr>
            <a:r>
              <a:rPr lang="en-GB" b="1" i="1" dirty="0" err="1"/>
              <a:t>Asesiad</a:t>
            </a:r>
            <a:r>
              <a:rPr lang="en-GB" b="1" i="1" dirty="0"/>
              <a:t> 1</a:t>
            </a:r>
            <a:endParaRPr lang="en-GB" dirty="0"/>
          </a:p>
          <a:p>
            <a:pPr marL="0" indent="0">
              <a:buNone/>
            </a:pPr>
            <a:r>
              <a:rPr lang="en-GB" b="1" i="1" dirty="0" err="1"/>
              <a:t>Traethawd</a:t>
            </a:r>
            <a:r>
              <a:rPr lang="en-GB" b="1" i="1" dirty="0"/>
              <a:t>: </a:t>
            </a:r>
            <a:r>
              <a:rPr lang="en-GB" b="1" i="1" dirty="0" err="1"/>
              <a:t>Datblygu</a:t>
            </a:r>
            <a:r>
              <a:rPr lang="en-GB" b="1" i="1" dirty="0"/>
              <a:t> </a:t>
            </a:r>
            <a:r>
              <a:rPr lang="en-GB" b="1" i="1" dirty="0" err="1"/>
              <a:t>Rheoli</a:t>
            </a:r>
            <a:r>
              <a:rPr lang="en-GB" b="1" i="1" dirty="0"/>
              <a:t> Dosbarth </a:t>
            </a:r>
            <a:r>
              <a:rPr lang="en-GB" b="1" i="1" dirty="0" err="1"/>
              <a:t>Effeithiol</a:t>
            </a:r>
            <a:r>
              <a:rPr lang="en-GB" b="1" i="1" dirty="0"/>
              <a:t>: </a:t>
            </a:r>
            <a:r>
              <a:rPr lang="en-GB" b="1" i="1" dirty="0" err="1"/>
              <a:t>Myfyrdod</a:t>
            </a:r>
            <a:r>
              <a:rPr lang="en-GB" b="1" i="1" dirty="0"/>
              <a:t> </a:t>
            </a:r>
            <a:r>
              <a:rPr lang="en-GB" b="1" i="1" dirty="0" err="1"/>
              <a:t>Beirniadol</a:t>
            </a:r>
            <a:r>
              <a:rPr lang="en-GB" b="1" i="1" dirty="0"/>
              <a:t> </a:t>
            </a:r>
            <a:r>
              <a:rPr lang="en-GB" b="1" i="1" dirty="0" err="1"/>
              <a:t>ar</a:t>
            </a:r>
            <a:r>
              <a:rPr lang="en-GB" b="1" i="1" dirty="0"/>
              <a:t> </a:t>
            </a:r>
            <a:r>
              <a:rPr lang="en-GB" b="1" i="1" dirty="0" err="1"/>
              <a:t>Theori</a:t>
            </a:r>
            <a:r>
              <a:rPr lang="en-GB" b="1" i="1" dirty="0"/>
              <a:t>, </a:t>
            </a:r>
            <a:r>
              <a:rPr lang="en-GB" b="1" i="1" dirty="0" err="1"/>
              <a:t>Ymchwil</a:t>
            </a:r>
            <a:r>
              <a:rPr lang="en-GB" b="1" i="1" dirty="0"/>
              <a:t> ac </a:t>
            </a:r>
            <a:r>
              <a:rPr lang="en-GB" b="1" i="1" dirty="0" err="1"/>
              <a:t>Ymarfer</a:t>
            </a:r>
            <a:r>
              <a:rPr lang="en-GB" b="1" i="1" dirty="0"/>
              <a:t> </a:t>
            </a:r>
            <a:r>
              <a:rPr lang="en-GB" b="1" i="1" dirty="0" err="1"/>
              <a:t>Proffesiynol</a:t>
            </a:r>
            <a:r>
              <a:rPr lang="en-GB" b="1" i="1" dirty="0"/>
              <a:t> </a:t>
            </a:r>
            <a:endParaRPr lang="en-GB" dirty="0"/>
          </a:p>
          <a:p>
            <a:pPr marL="0" indent="0">
              <a:buNone/>
            </a:pPr>
            <a:r>
              <a:rPr lang="en-GB" b="1" i="1" dirty="0"/>
              <a:t>[</a:t>
            </a:r>
            <a:r>
              <a:rPr lang="en-GB" b="1" i="1" dirty="0" err="1"/>
              <a:t>Cyfrif</a:t>
            </a:r>
            <a:r>
              <a:rPr lang="en-GB" b="1" i="1" dirty="0"/>
              <a:t> </a:t>
            </a:r>
            <a:r>
              <a:rPr lang="en-GB" b="1" i="1" dirty="0" err="1"/>
              <a:t>geiriau</a:t>
            </a:r>
            <a:r>
              <a:rPr lang="en-GB" b="1" i="1" dirty="0"/>
              <a:t>: 2,000 o </a:t>
            </a:r>
            <a:r>
              <a:rPr lang="en-GB" b="1" i="1" dirty="0" err="1"/>
              <a:t>eiriau</a:t>
            </a:r>
            <a:r>
              <a:rPr lang="en-GB" b="1" i="1" dirty="0"/>
              <a:t> +/- 10%]</a:t>
            </a:r>
            <a:endParaRPr lang="en-GB" dirty="0"/>
          </a:p>
          <a:p>
            <a:endParaRPr lang="en-GB" dirty="0"/>
          </a:p>
        </p:txBody>
      </p:sp>
      <p:sp>
        <p:nvSpPr>
          <p:cNvPr id="4" name="Content Placeholder 3">
            <a:extLst>
              <a:ext uri="{FF2B5EF4-FFF2-40B4-BE49-F238E27FC236}">
                <a16:creationId xmlns:a16="http://schemas.microsoft.com/office/drawing/2014/main" id="{E1A6DB2D-CD5C-A9D1-D253-5AF11A55C4C9}"/>
              </a:ext>
            </a:extLst>
          </p:cNvPr>
          <p:cNvSpPr>
            <a:spLocks noGrp="1"/>
          </p:cNvSpPr>
          <p:nvPr>
            <p:ph sz="half" idx="2"/>
          </p:nvPr>
        </p:nvSpPr>
        <p:spPr/>
        <p:txBody>
          <a:bodyPr/>
          <a:lstStyle/>
          <a:p>
            <a:pPr marL="0" indent="0">
              <a:buNone/>
            </a:pPr>
            <a:r>
              <a:rPr lang="en-GB" b="1" i="1" dirty="0">
                <a:solidFill>
                  <a:schemeClr val="accent1">
                    <a:lumMod val="75000"/>
                  </a:schemeClr>
                </a:solidFill>
              </a:rPr>
              <a:t>Assessment 1</a:t>
            </a:r>
          </a:p>
          <a:p>
            <a:pPr marL="0" indent="0">
              <a:buNone/>
            </a:pPr>
            <a:r>
              <a:rPr lang="en-GB" b="1" i="1" dirty="0">
                <a:solidFill>
                  <a:schemeClr val="accent1">
                    <a:lumMod val="75000"/>
                  </a:schemeClr>
                </a:solidFill>
              </a:rPr>
              <a:t>Essay: Developing Effective Classroom Management: A Critical Reflection on Theory, Research and Professional Practice </a:t>
            </a:r>
          </a:p>
          <a:p>
            <a:pPr marL="0" indent="0">
              <a:buNone/>
            </a:pPr>
            <a:r>
              <a:rPr lang="en-GB" b="1" i="1" dirty="0">
                <a:solidFill>
                  <a:schemeClr val="accent1">
                    <a:lumMod val="75000"/>
                  </a:schemeClr>
                </a:solidFill>
              </a:rPr>
              <a:t>[Word count:</a:t>
            </a:r>
            <a:r>
              <a:rPr lang="en-GB" i="1" dirty="0">
                <a:solidFill>
                  <a:schemeClr val="accent1">
                    <a:lumMod val="75000"/>
                  </a:schemeClr>
                </a:solidFill>
              </a:rPr>
              <a:t> </a:t>
            </a:r>
            <a:r>
              <a:rPr lang="en-GB" b="1" i="1" dirty="0">
                <a:solidFill>
                  <a:schemeClr val="accent1">
                    <a:lumMod val="75000"/>
                  </a:schemeClr>
                </a:solidFill>
              </a:rPr>
              <a:t>2,000 words +/-10%]</a:t>
            </a:r>
            <a:endParaRPr lang="en-GB" i="1" dirty="0">
              <a:solidFill>
                <a:schemeClr val="accent1">
                  <a:lumMod val="75000"/>
                </a:schemeClr>
              </a:solidFill>
            </a:endParaRPr>
          </a:p>
        </p:txBody>
      </p:sp>
    </p:spTree>
    <p:extLst>
      <p:ext uri="{BB962C8B-B14F-4D97-AF65-F5344CB8AC3E}">
        <p14:creationId xmlns:p14="http://schemas.microsoft.com/office/powerpoint/2010/main" val="1559561059"/>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8BD2682-052A-AA13-B1F2-03C0EC408626}"/>
              </a:ext>
            </a:extLst>
          </p:cNvPr>
          <p:cNvSpPr>
            <a:spLocks noGrp="1"/>
          </p:cNvSpPr>
          <p:nvPr>
            <p:ph type="title"/>
          </p:nvPr>
        </p:nvSpPr>
        <p:spPr/>
        <p:txBody>
          <a:bodyPr>
            <a:normAutofit fontScale="90000"/>
          </a:bodyPr>
          <a:lstStyle/>
          <a:p>
            <a:pPr algn="ctr"/>
            <a:r>
              <a:rPr lang="en-GB" i="1" dirty="0">
                <a:solidFill>
                  <a:schemeClr val="accent1">
                    <a:lumMod val="75000"/>
                  </a:schemeClr>
                </a:solidFill>
              </a:rPr>
              <a:t>                               </a:t>
            </a:r>
            <a:br>
              <a:rPr lang="en-GB" i="1" dirty="0">
                <a:solidFill>
                  <a:schemeClr val="accent1">
                    <a:lumMod val="75000"/>
                  </a:schemeClr>
                </a:solidFill>
              </a:rPr>
            </a:br>
            <a:r>
              <a:rPr lang="en-GB" b="1" i="1" dirty="0">
                <a:solidFill>
                  <a:schemeClr val="accent1">
                    <a:lumMod val="75000"/>
                  </a:schemeClr>
                </a:solidFill>
                <a:latin typeface="+mn-lt"/>
              </a:rPr>
              <a:t> </a:t>
            </a:r>
            <a:r>
              <a:rPr lang="en-GB" sz="2200" b="1" dirty="0" err="1">
                <a:latin typeface="+mn-lt"/>
              </a:rPr>
              <a:t>Cynllun</a:t>
            </a:r>
            <a:r>
              <a:rPr lang="en-GB" sz="2200" b="1" dirty="0">
                <a:latin typeface="+mn-lt"/>
              </a:rPr>
              <a:t> </a:t>
            </a:r>
            <a:r>
              <a:rPr lang="en-GB" sz="2200" b="1" dirty="0" err="1">
                <a:latin typeface="+mn-lt"/>
              </a:rPr>
              <a:t>Traethawd</a:t>
            </a:r>
            <a:r>
              <a:rPr lang="en-GB" sz="2200" b="1" dirty="0">
                <a:latin typeface="+mn-lt"/>
              </a:rPr>
              <a:t>                                                                                  </a:t>
            </a:r>
            <a:r>
              <a:rPr lang="en-GB" sz="2200" b="1" i="1" dirty="0">
                <a:solidFill>
                  <a:schemeClr val="accent1">
                    <a:lumMod val="75000"/>
                  </a:schemeClr>
                </a:solidFill>
                <a:latin typeface="+mn-lt"/>
              </a:rPr>
              <a:t>Essay Plan</a:t>
            </a:r>
            <a:br>
              <a:rPr lang="en-GB" sz="2200" b="1" dirty="0">
                <a:latin typeface="+mn-lt"/>
              </a:rPr>
            </a:br>
            <a:r>
              <a:rPr lang="en-GB" sz="2200" b="1" dirty="0" err="1">
                <a:latin typeface="+mn-lt"/>
              </a:rPr>
              <a:t>Gweler</a:t>
            </a:r>
            <a:r>
              <a:rPr lang="en-GB" sz="2200" b="1" dirty="0">
                <a:latin typeface="+mn-lt"/>
              </a:rPr>
              <a:t> y </a:t>
            </a:r>
            <a:r>
              <a:rPr lang="en-GB" sz="2200" b="1" dirty="0" err="1">
                <a:latin typeface="+mn-lt"/>
              </a:rPr>
              <a:t>Fanyleb</a:t>
            </a:r>
            <a:r>
              <a:rPr lang="en-GB" sz="2200" b="1" dirty="0">
                <a:latin typeface="+mn-lt"/>
              </a:rPr>
              <a:t> </a:t>
            </a:r>
            <a:r>
              <a:rPr lang="en-GB" sz="2200" b="1" dirty="0" err="1">
                <a:latin typeface="+mn-lt"/>
              </a:rPr>
              <a:t>Asesu</a:t>
            </a:r>
            <a:r>
              <a:rPr lang="en-GB" sz="2200" b="1" dirty="0">
                <a:latin typeface="+mn-lt"/>
              </a:rPr>
              <a:t> am </a:t>
            </a:r>
            <a:r>
              <a:rPr lang="en-GB" sz="2200" b="1" dirty="0" err="1">
                <a:latin typeface="+mn-lt"/>
              </a:rPr>
              <a:t>ganllawiau</a:t>
            </a:r>
            <a:r>
              <a:rPr lang="en-GB" sz="2200" b="1" dirty="0">
                <a:latin typeface="+mn-lt"/>
              </a:rPr>
              <a:t> </a:t>
            </a:r>
            <a:r>
              <a:rPr lang="en-GB" sz="2200" b="1" dirty="0" err="1">
                <a:latin typeface="+mn-lt"/>
              </a:rPr>
              <a:t>llawn</a:t>
            </a:r>
            <a:r>
              <a:rPr lang="en-GB" sz="2200" b="1" dirty="0">
                <a:latin typeface="+mn-lt"/>
              </a:rPr>
              <a:t>          </a:t>
            </a:r>
            <a:r>
              <a:rPr lang="en-GB" sz="2200" b="1" i="1" dirty="0">
                <a:solidFill>
                  <a:schemeClr val="accent1">
                    <a:lumMod val="75000"/>
                  </a:schemeClr>
                </a:solidFill>
                <a:latin typeface="+mn-lt"/>
              </a:rPr>
              <a:t>See assessment specification for full guidelines</a:t>
            </a:r>
            <a:r>
              <a:rPr lang="en-GB" sz="2200" b="1" dirty="0">
                <a:latin typeface="+mn-lt"/>
              </a:rPr>
              <a:t>  </a:t>
            </a:r>
            <a:br>
              <a:rPr lang="en-GB" b="1" i="1" dirty="0">
                <a:latin typeface="+mn-lt"/>
              </a:rPr>
            </a:br>
            <a:br>
              <a:rPr lang="en-GB" dirty="0">
                <a:latin typeface="+mn-lt"/>
              </a:rPr>
            </a:br>
            <a:endParaRPr lang="en-GB" dirty="0">
              <a:latin typeface="+mn-lt"/>
            </a:endParaRPr>
          </a:p>
        </p:txBody>
      </p:sp>
      <p:sp>
        <p:nvSpPr>
          <p:cNvPr id="3" name="Content Placeholder 2">
            <a:extLst>
              <a:ext uri="{FF2B5EF4-FFF2-40B4-BE49-F238E27FC236}">
                <a16:creationId xmlns:a16="http://schemas.microsoft.com/office/drawing/2014/main" id="{60E4C57F-9607-E872-AE4F-42265B05A390}"/>
              </a:ext>
            </a:extLst>
          </p:cNvPr>
          <p:cNvSpPr>
            <a:spLocks noGrp="1"/>
          </p:cNvSpPr>
          <p:nvPr>
            <p:ph sz="half" idx="1"/>
          </p:nvPr>
        </p:nvSpPr>
        <p:spPr/>
        <p:txBody>
          <a:bodyPr>
            <a:normAutofit fontScale="62500" lnSpcReduction="20000"/>
          </a:bodyPr>
          <a:lstStyle/>
          <a:p>
            <a:pPr marL="0" indent="0">
              <a:buNone/>
            </a:pPr>
            <a:r>
              <a:rPr lang="en-GB" b="1" dirty="0" err="1"/>
              <a:t>Damcaniaethau</a:t>
            </a:r>
            <a:r>
              <a:rPr lang="en-GB" b="1" dirty="0"/>
              <a:t> </a:t>
            </a:r>
            <a:r>
              <a:rPr lang="en-GB" b="1" dirty="0" err="1"/>
              <a:t>Rheoli</a:t>
            </a:r>
            <a:r>
              <a:rPr lang="en-GB" b="1" dirty="0"/>
              <a:t> </a:t>
            </a:r>
            <a:r>
              <a:rPr lang="en-GB" b="1" dirty="0" err="1"/>
              <a:t>Ystafell</a:t>
            </a:r>
            <a:r>
              <a:rPr lang="en-GB" b="1" dirty="0"/>
              <a:t> </a:t>
            </a:r>
            <a:r>
              <a:rPr lang="en-GB" b="1" dirty="0" err="1"/>
              <a:t>Ddosbarth</a:t>
            </a:r>
            <a:r>
              <a:rPr lang="en-GB" b="1" dirty="0"/>
              <a:t> (450-500 o </a:t>
            </a:r>
            <a:r>
              <a:rPr lang="en-GB" b="1" dirty="0" err="1"/>
              <a:t>eiriau</a:t>
            </a:r>
            <a:r>
              <a:rPr lang="en-GB" b="1" dirty="0"/>
              <a:t>)</a:t>
            </a:r>
            <a:endParaRPr lang="en-GB" dirty="0"/>
          </a:p>
          <a:p>
            <a:r>
              <a:rPr lang="en-GB" dirty="0" err="1"/>
              <a:t>Diffinio</a:t>
            </a:r>
            <a:r>
              <a:rPr lang="en-GB" dirty="0"/>
              <a:t> a </a:t>
            </a:r>
            <a:r>
              <a:rPr lang="en-GB" dirty="0" err="1"/>
              <a:t>gwerthuso</a:t>
            </a:r>
            <a:r>
              <a:rPr lang="en-GB" dirty="0"/>
              <a:t> </a:t>
            </a:r>
            <a:r>
              <a:rPr lang="en-GB" dirty="0" err="1"/>
              <a:t>damcaniaethau</a:t>
            </a:r>
            <a:r>
              <a:rPr lang="en-GB" dirty="0"/>
              <a:t> </a:t>
            </a:r>
            <a:r>
              <a:rPr lang="en-GB" dirty="0" err="1"/>
              <a:t>seicolegol</a:t>
            </a:r>
            <a:r>
              <a:rPr lang="en-GB" dirty="0"/>
              <a:t> </a:t>
            </a:r>
            <a:r>
              <a:rPr lang="en-GB" dirty="0" err="1"/>
              <a:t>allweddol</a:t>
            </a:r>
            <a:r>
              <a:rPr lang="en-GB" dirty="0"/>
              <a:t>, er </a:t>
            </a:r>
            <a:r>
              <a:rPr lang="en-GB" dirty="0" err="1"/>
              <a:t>enghraifft</a:t>
            </a:r>
            <a:r>
              <a:rPr lang="en-GB" dirty="0"/>
              <a:t>:</a:t>
            </a:r>
          </a:p>
          <a:p>
            <a:pPr lvl="0"/>
            <a:r>
              <a:rPr lang="en-GB" dirty="0" err="1"/>
              <a:t>Ymddygiad</a:t>
            </a:r>
            <a:endParaRPr lang="en-GB" dirty="0"/>
          </a:p>
          <a:p>
            <a:pPr lvl="0"/>
            <a:r>
              <a:rPr lang="en-GB" dirty="0" err="1"/>
              <a:t>Theori</a:t>
            </a:r>
            <a:r>
              <a:rPr lang="en-GB" dirty="0"/>
              <a:t> </a:t>
            </a:r>
            <a:r>
              <a:rPr lang="en-GB" dirty="0" err="1"/>
              <a:t>Gwybyddol</a:t>
            </a:r>
            <a:endParaRPr lang="en-GB" dirty="0"/>
          </a:p>
          <a:p>
            <a:pPr lvl="0"/>
            <a:r>
              <a:rPr lang="en-GB" dirty="0" err="1"/>
              <a:t>Theori</a:t>
            </a:r>
            <a:r>
              <a:rPr lang="en-GB" dirty="0"/>
              <a:t> </a:t>
            </a:r>
            <a:r>
              <a:rPr lang="en-GB" dirty="0" err="1"/>
              <a:t>Dyneiddiol</a:t>
            </a:r>
            <a:endParaRPr lang="en-GB" dirty="0"/>
          </a:p>
          <a:p>
            <a:pPr lvl="0"/>
            <a:r>
              <a:rPr lang="en-GB"/>
              <a:t>DCD</a:t>
            </a:r>
            <a:endParaRPr lang="en-GB" dirty="0"/>
          </a:p>
          <a:p>
            <a:pPr marL="0" indent="0">
              <a:buNone/>
            </a:pPr>
            <a:r>
              <a:rPr lang="en-GB" b="1" dirty="0" err="1"/>
              <a:t>Trafodaeth</a:t>
            </a:r>
            <a:r>
              <a:rPr lang="en-GB" b="1" dirty="0"/>
              <a:t> </a:t>
            </a:r>
            <a:r>
              <a:rPr lang="en-GB" b="1" dirty="0" err="1"/>
              <a:t>feirniadol</a:t>
            </a:r>
            <a:r>
              <a:rPr lang="en-GB" b="1" dirty="0"/>
              <a:t> :</a:t>
            </a:r>
            <a:endParaRPr lang="en-GB" dirty="0"/>
          </a:p>
          <a:p>
            <a:pPr marL="0" indent="0">
              <a:buNone/>
            </a:pPr>
            <a:r>
              <a:rPr lang="en-GB" dirty="0"/>
              <a:t>Mae </a:t>
            </a:r>
            <a:r>
              <a:rPr lang="en-GB" dirty="0" err="1"/>
              <a:t>rheoli</a:t>
            </a:r>
            <a:r>
              <a:rPr lang="en-GB" dirty="0"/>
              <a:t> </a:t>
            </a:r>
            <a:r>
              <a:rPr lang="en-GB" dirty="0" err="1"/>
              <a:t>ystafell</a:t>
            </a:r>
            <a:r>
              <a:rPr lang="en-GB" dirty="0"/>
              <a:t> </a:t>
            </a:r>
            <a:r>
              <a:rPr lang="en-GB" dirty="0" err="1"/>
              <a:t>ddosbarth</a:t>
            </a:r>
            <a:r>
              <a:rPr lang="en-GB" dirty="0"/>
              <a:t> </a:t>
            </a:r>
            <a:r>
              <a:rPr lang="en-GB" dirty="0" err="1"/>
              <a:t>effeithiol</a:t>
            </a:r>
            <a:r>
              <a:rPr lang="en-GB" dirty="0"/>
              <a:t> </a:t>
            </a:r>
            <a:r>
              <a:rPr lang="en-GB" dirty="0" err="1"/>
              <a:t>yn</a:t>
            </a:r>
            <a:r>
              <a:rPr lang="en-GB" dirty="0"/>
              <a:t> </a:t>
            </a:r>
            <a:r>
              <a:rPr lang="en-GB" dirty="0" err="1"/>
              <a:t>aml</a:t>
            </a:r>
            <a:r>
              <a:rPr lang="en-GB" dirty="0"/>
              <a:t> </a:t>
            </a:r>
            <a:r>
              <a:rPr lang="en-GB" dirty="0" err="1"/>
              <a:t>yn</a:t>
            </a:r>
            <a:r>
              <a:rPr lang="en-GB" dirty="0"/>
              <a:t> </a:t>
            </a:r>
            <a:r>
              <a:rPr lang="en-GB" dirty="0" err="1"/>
              <a:t>gofyn</a:t>
            </a:r>
            <a:r>
              <a:rPr lang="en-GB" dirty="0"/>
              <a:t> am </a:t>
            </a:r>
            <a:r>
              <a:rPr lang="en-GB" dirty="0" err="1"/>
              <a:t>gyfuno</a:t>
            </a:r>
            <a:r>
              <a:rPr lang="en-GB" dirty="0"/>
              <a:t> </a:t>
            </a:r>
            <a:r>
              <a:rPr lang="en-GB" dirty="0" err="1"/>
              <a:t>elfennau</a:t>
            </a:r>
            <a:r>
              <a:rPr lang="en-GB" dirty="0"/>
              <a:t> o </a:t>
            </a:r>
            <a:r>
              <a:rPr lang="en-GB" dirty="0" err="1"/>
              <a:t>ddamcaniaethau</a:t>
            </a:r>
            <a:r>
              <a:rPr lang="en-GB" dirty="0"/>
              <a:t> </a:t>
            </a:r>
            <a:r>
              <a:rPr lang="en-GB" dirty="0" err="1"/>
              <a:t>lluosog</a:t>
            </a:r>
            <a:r>
              <a:rPr lang="en-GB" dirty="0"/>
              <a:t> </a:t>
            </a:r>
            <a:r>
              <a:rPr lang="en-GB" dirty="0" err="1"/>
              <a:t>yn</a:t>
            </a:r>
            <a:r>
              <a:rPr lang="en-GB" dirty="0"/>
              <a:t> </a:t>
            </a:r>
            <a:r>
              <a:rPr lang="en-GB" dirty="0" err="1"/>
              <a:t>hytrach</a:t>
            </a:r>
            <a:r>
              <a:rPr lang="en-GB" dirty="0"/>
              <a:t> </a:t>
            </a:r>
            <a:r>
              <a:rPr lang="en-GB" dirty="0" err="1"/>
              <a:t>na</a:t>
            </a:r>
            <a:r>
              <a:rPr lang="en-GB" dirty="0"/>
              <a:t> </a:t>
            </a:r>
            <a:r>
              <a:rPr lang="en-GB" dirty="0" err="1"/>
              <a:t>mabwysiadu</a:t>
            </a:r>
            <a:r>
              <a:rPr lang="en-GB" dirty="0"/>
              <a:t> un model</a:t>
            </a:r>
          </a:p>
        </p:txBody>
      </p:sp>
      <p:sp>
        <p:nvSpPr>
          <p:cNvPr id="4" name="Content Placeholder 3">
            <a:extLst>
              <a:ext uri="{FF2B5EF4-FFF2-40B4-BE49-F238E27FC236}">
                <a16:creationId xmlns:a16="http://schemas.microsoft.com/office/drawing/2014/main" id="{62589E1B-2897-2A30-FF64-97E83AB4BDAF}"/>
              </a:ext>
            </a:extLst>
          </p:cNvPr>
          <p:cNvSpPr>
            <a:spLocks noGrp="1"/>
          </p:cNvSpPr>
          <p:nvPr>
            <p:ph sz="half" idx="2"/>
          </p:nvPr>
        </p:nvSpPr>
        <p:spPr/>
        <p:txBody>
          <a:bodyPr>
            <a:normAutofit fontScale="62500" lnSpcReduction="20000"/>
          </a:bodyPr>
          <a:lstStyle/>
          <a:p>
            <a:pPr marL="0" indent="0">
              <a:buNone/>
            </a:pPr>
            <a:r>
              <a:rPr lang="en-GB" b="1" dirty="0"/>
              <a:t> </a:t>
            </a:r>
            <a:r>
              <a:rPr lang="en-GB" b="1" i="1" dirty="0">
                <a:solidFill>
                  <a:schemeClr val="accent1">
                    <a:lumMod val="75000"/>
                  </a:schemeClr>
                </a:solidFill>
              </a:rPr>
              <a:t>Theoretical Foundations of Classroom Management (450–500 words)</a:t>
            </a:r>
            <a:endParaRPr lang="en-GB" i="1" dirty="0">
              <a:solidFill>
                <a:schemeClr val="accent1">
                  <a:lumMod val="75000"/>
                </a:schemeClr>
              </a:solidFill>
            </a:endParaRPr>
          </a:p>
          <a:p>
            <a:pPr marL="0" indent="0">
              <a:buNone/>
            </a:pPr>
            <a:r>
              <a:rPr lang="en-GB" i="1" dirty="0">
                <a:solidFill>
                  <a:schemeClr val="accent1">
                    <a:lumMod val="75000"/>
                  </a:schemeClr>
                </a:solidFill>
              </a:rPr>
              <a:t>Define and evaluate key psychological theories, for example:</a:t>
            </a:r>
          </a:p>
          <a:p>
            <a:r>
              <a:rPr lang="en-GB" i="1" dirty="0">
                <a:solidFill>
                  <a:schemeClr val="accent1">
                    <a:lumMod val="75000"/>
                  </a:schemeClr>
                </a:solidFill>
              </a:rPr>
              <a:t>Behaviourism</a:t>
            </a:r>
          </a:p>
          <a:p>
            <a:r>
              <a:rPr lang="en-GB" i="1" dirty="0">
                <a:solidFill>
                  <a:schemeClr val="accent1">
                    <a:lumMod val="75000"/>
                  </a:schemeClr>
                </a:solidFill>
              </a:rPr>
              <a:t>Cognitive Theory</a:t>
            </a:r>
          </a:p>
          <a:p>
            <a:r>
              <a:rPr lang="en-GB" i="1" dirty="0">
                <a:solidFill>
                  <a:schemeClr val="accent1">
                    <a:lumMod val="75000"/>
                  </a:schemeClr>
                </a:solidFill>
              </a:rPr>
              <a:t>Humanistic Theory</a:t>
            </a:r>
          </a:p>
          <a:p>
            <a:r>
              <a:rPr lang="en-GB" i="1" dirty="0">
                <a:solidFill>
                  <a:schemeClr val="accent1">
                    <a:lumMod val="75000"/>
                  </a:schemeClr>
                </a:solidFill>
              </a:rPr>
              <a:t>UDL</a:t>
            </a:r>
          </a:p>
          <a:p>
            <a:pPr marL="0" indent="0">
              <a:buNone/>
            </a:pPr>
            <a:endParaRPr lang="en-GB" i="1" dirty="0">
              <a:solidFill>
                <a:schemeClr val="accent1">
                  <a:lumMod val="75000"/>
                </a:schemeClr>
              </a:solidFill>
            </a:endParaRPr>
          </a:p>
          <a:p>
            <a:pPr marL="0" indent="0">
              <a:buNone/>
            </a:pPr>
            <a:r>
              <a:rPr lang="en-GB" b="1" i="1" dirty="0">
                <a:solidFill>
                  <a:schemeClr val="accent1">
                    <a:lumMod val="75000"/>
                  </a:schemeClr>
                </a:solidFill>
              </a:rPr>
              <a:t>Critical discussion :</a:t>
            </a:r>
            <a:endParaRPr lang="en-GB" i="1" dirty="0">
              <a:solidFill>
                <a:schemeClr val="accent1">
                  <a:lumMod val="75000"/>
                </a:schemeClr>
              </a:solidFill>
            </a:endParaRPr>
          </a:p>
          <a:p>
            <a:pPr marL="0" lvl="0" indent="0">
              <a:buNone/>
            </a:pPr>
            <a:r>
              <a:rPr lang="en-GB" i="1" dirty="0">
                <a:solidFill>
                  <a:schemeClr val="accent1">
                    <a:lumMod val="75000"/>
                  </a:schemeClr>
                </a:solidFill>
              </a:rPr>
              <a:t>Effective classroom management often requires combining elements from multiple theories rather than adopting a single model.</a:t>
            </a:r>
          </a:p>
          <a:p>
            <a:endParaRPr lang="en-GB" dirty="0"/>
          </a:p>
        </p:txBody>
      </p:sp>
    </p:spTree>
    <p:extLst>
      <p:ext uri="{BB962C8B-B14F-4D97-AF65-F5344CB8AC3E}">
        <p14:creationId xmlns:p14="http://schemas.microsoft.com/office/powerpoint/2010/main" val="2121219312"/>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6B7B4F7-8335-F25A-D981-0DD90B3B38CC}"/>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4A9943CA-579A-0B56-C4D8-4C92030FC93A}"/>
              </a:ext>
            </a:extLst>
          </p:cNvPr>
          <p:cNvSpPr>
            <a:spLocks noGrp="1"/>
          </p:cNvSpPr>
          <p:nvPr>
            <p:ph type="title"/>
          </p:nvPr>
        </p:nvSpPr>
        <p:spPr/>
        <p:txBody>
          <a:bodyPr>
            <a:normAutofit fontScale="90000"/>
          </a:bodyPr>
          <a:lstStyle/>
          <a:p>
            <a:pPr algn="ctr"/>
            <a:br>
              <a:rPr lang="en-GB" sz="2200" b="1" dirty="0"/>
            </a:br>
            <a:br>
              <a:rPr lang="en-GB" sz="2200" b="1" dirty="0"/>
            </a:br>
            <a:br>
              <a:rPr lang="en-GB" sz="2200" b="1" dirty="0"/>
            </a:br>
            <a:br>
              <a:rPr lang="en-GB" sz="2200" b="1" dirty="0"/>
            </a:br>
            <a:br>
              <a:rPr lang="en-GB" sz="2200" b="1" dirty="0"/>
            </a:br>
            <a:r>
              <a:rPr lang="en-GB" sz="2200" b="1" dirty="0" err="1">
                <a:latin typeface="+mn-lt"/>
              </a:rPr>
              <a:t>Cynllun</a:t>
            </a:r>
            <a:r>
              <a:rPr lang="en-GB" sz="2200" b="1" dirty="0">
                <a:latin typeface="+mn-lt"/>
              </a:rPr>
              <a:t> </a:t>
            </a:r>
            <a:r>
              <a:rPr lang="en-GB" sz="2200" b="1" dirty="0" err="1">
                <a:latin typeface="+mn-lt"/>
              </a:rPr>
              <a:t>Traethawd</a:t>
            </a:r>
            <a:r>
              <a:rPr lang="en-GB" sz="2200" b="1" dirty="0">
                <a:latin typeface="+mn-lt"/>
              </a:rPr>
              <a:t>                                                                                  </a:t>
            </a:r>
            <a:r>
              <a:rPr lang="en-GB" sz="2200" b="1" i="1" dirty="0">
                <a:solidFill>
                  <a:schemeClr val="accent1">
                    <a:lumMod val="75000"/>
                  </a:schemeClr>
                </a:solidFill>
                <a:latin typeface="+mn-lt"/>
              </a:rPr>
              <a:t>Essay Plan</a:t>
            </a:r>
            <a:br>
              <a:rPr lang="en-GB" sz="2200" b="1" dirty="0">
                <a:latin typeface="+mn-lt"/>
              </a:rPr>
            </a:br>
            <a:r>
              <a:rPr lang="en-GB" sz="2200" b="1" dirty="0" err="1">
                <a:latin typeface="+mn-lt"/>
              </a:rPr>
              <a:t>Gweler</a:t>
            </a:r>
            <a:r>
              <a:rPr lang="en-GB" sz="2200" b="1" dirty="0">
                <a:latin typeface="+mn-lt"/>
              </a:rPr>
              <a:t> y </a:t>
            </a:r>
            <a:r>
              <a:rPr lang="en-GB" sz="2200" b="1" dirty="0" err="1">
                <a:latin typeface="+mn-lt"/>
              </a:rPr>
              <a:t>Fanyleb</a:t>
            </a:r>
            <a:r>
              <a:rPr lang="en-GB" sz="2200" b="1" dirty="0">
                <a:latin typeface="+mn-lt"/>
              </a:rPr>
              <a:t> </a:t>
            </a:r>
            <a:r>
              <a:rPr lang="en-GB" sz="2200" b="1" dirty="0" err="1">
                <a:latin typeface="+mn-lt"/>
              </a:rPr>
              <a:t>Asesu</a:t>
            </a:r>
            <a:r>
              <a:rPr lang="en-GB" sz="2200" b="1" dirty="0">
                <a:latin typeface="+mn-lt"/>
              </a:rPr>
              <a:t> am </a:t>
            </a:r>
            <a:r>
              <a:rPr lang="en-GB" sz="2200" b="1" dirty="0" err="1">
                <a:latin typeface="+mn-lt"/>
              </a:rPr>
              <a:t>ganllawiau</a:t>
            </a:r>
            <a:r>
              <a:rPr lang="en-GB" sz="2200" b="1" dirty="0">
                <a:latin typeface="+mn-lt"/>
              </a:rPr>
              <a:t> </a:t>
            </a:r>
            <a:r>
              <a:rPr lang="en-GB" sz="2200" b="1" dirty="0" err="1">
                <a:latin typeface="+mn-lt"/>
              </a:rPr>
              <a:t>llawn</a:t>
            </a:r>
            <a:r>
              <a:rPr lang="en-GB" sz="2200" b="1" dirty="0">
                <a:latin typeface="+mn-lt"/>
              </a:rPr>
              <a:t>          </a:t>
            </a:r>
            <a:r>
              <a:rPr lang="en-GB" sz="2200" b="1" i="1" dirty="0">
                <a:solidFill>
                  <a:schemeClr val="accent1">
                    <a:lumMod val="75000"/>
                  </a:schemeClr>
                </a:solidFill>
                <a:latin typeface="+mn-lt"/>
              </a:rPr>
              <a:t>See assessment specification for full guidelines</a:t>
            </a:r>
            <a:r>
              <a:rPr lang="en-GB" sz="2200" b="1" dirty="0">
                <a:latin typeface="+mn-lt"/>
              </a:rPr>
              <a:t>  </a:t>
            </a:r>
            <a:br>
              <a:rPr lang="en-GB" sz="7200" b="1" i="1" dirty="0"/>
            </a:br>
            <a:br>
              <a:rPr lang="en-GB" sz="7200" dirty="0"/>
            </a:br>
            <a:r>
              <a:rPr lang="en-GB" i="1" dirty="0">
                <a:solidFill>
                  <a:schemeClr val="accent1">
                    <a:lumMod val="75000"/>
                  </a:schemeClr>
                </a:solidFill>
              </a:rPr>
              <a:t>                                </a:t>
            </a:r>
            <a:endParaRPr lang="en-GB" dirty="0"/>
          </a:p>
        </p:txBody>
      </p:sp>
      <p:sp>
        <p:nvSpPr>
          <p:cNvPr id="3" name="Content Placeholder 2">
            <a:extLst>
              <a:ext uri="{FF2B5EF4-FFF2-40B4-BE49-F238E27FC236}">
                <a16:creationId xmlns:a16="http://schemas.microsoft.com/office/drawing/2014/main" id="{730CF93D-6A6F-D2F5-12CC-3412F800A3F7}"/>
              </a:ext>
            </a:extLst>
          </p:cNvPr>
          <p:cNvSpPr>
            <a:spLocks noGrp="1"/>
          </p:cNvSpPr>
          <p:nvPr>
            <p:ph sz="half" idx="1"/>
          </p:nvPr>
        </p:nvSpPr>
        <p:spPr/>
        <p:txBody>
          <a:bodyPr>
            <a:normAutofit fontScale="47500" lnSpcReduction="20000"/>
          </a:bodyPr>
          <a:lstStyle/>
          <a:p>
            <a:pPr marL="0" indent="0">
              <a:buNone/>
            </a:pPr>
            <a:r>
              <a:rPr lang="en-GB" sz="2900" b="1" dirty="0" err="1"/>
              <a:t>Amgylchedd</a:t>
            </a:r>
            <a:r>
              <a:rPr lang="en-GB" sz="2900" b="1" dirty="0"/>
              <a:t> yr </a:t>
            </a:r>
            <a:r>
              <a:rPr lang="en-GB" sz="2900" b="1" dirty="0" err="1"/>
              <a:t>Ystafell</a:t>
            </a:r>
            <a:r>
              <a:rPr lang="en-GB" sz="2900" b="1" dirty="0"/>
              <a:t> </a:t>
            </a:r>
            <a:r>
              <a:rPr lang="en-GB" sz="2900" b="1" dirty="0" err="1"/>
              <a:t>Ddosbarth</a:t>
            </a:r>
            <a:r>
              <a:rPr lang="en-GB" sz="2900" b="1" dirty="0"/>
              <a:t>, </a:t>
            </a:r>
            <a:r>
              <a:rPr lang="en-GB" sz="2900" b="1" dirty="0" err="1"/>
              <a:t>Arferion</a:t>
            </a:r>
            <a:r>
              <a:rPr lang="en-GB" sz="2900" b="1" dirty="0"/>
              <a:t> ac </a:t>
            </a:r>
            <a:r>
              <a:rPr lang="en-GB" sz="2900" b="1" dirty="0" err="1"/>
              <a:t>Ymddygiad</a:t>
            </a:r>
            <a:r>
              <a:rPr lang="en-GB" sz="2900" b="1" dirty="0"/>
              <a:t> </a:t>
            </a:r>
            <a:r>
              <a:rPr lang="en-GB" sz="2900" b="1" dirty="0" err="1"/>
              <a:t>ar</a:t>
            </a:r>
            <a:r>
              <a:rPr lang="en-GB" sz="2900" b="1" dirty="0"/>
              <a:t> </a:t>
            </a:r>
            <a:r>
              <a:rPr lang="en-GB" sz="2900" b="1" dirty="0" err="1"/>
              <a:t>gyfer</a:t>
            </a:r>
            <a:r>
              <a:rPr lang="en-GB" sz="2900" b="1" dirty="0"/>
              <a:t> </a:t>
            </a:r>
            <a:r>
              <a:rPr lang="en-GB" sz="2900" b="1" dirty="0" err="1"/>
              <a:t>Dysgu</a:t>
            </a:r>
            <a:r>
              <a:rPr lang="en-GB" sz="2900" b="1" dirty="0"/>
              <a:t> (550–650 gair)</a:t>
            </a:r>
            <a:endParaRPr lang="en-GB" sz="2900" dirty="0"/>
          </a:p>
          <a:p>
            <a:pPr lvl="0"/>
            <a:r>
              <a:rPr lang="en-GB" sz="2900" dirty="0" err="1"/>
              <a:t>Amgylchedd</a:t>
            </a:r>
            <a:r>
              <a:rPr lang="en-GB" sz="2900" dirty="0"/>
              <a:t> </a:t>
            </a:r>
            <a:r>
              <a:rPr lang="en-GB" sz="2900" dirty="0" err="1"/>
              <a:t>ffisegol</a:t>
            </a:r>
            <a:r>
              <a:rPr lang="en-GB" sz="2900" dirty="0"/>
              <a:t> yr </a:t>
            </a:r>
            <a:r>
              <a:rPr lang="en-GB" sz="2900" dirty="0" err="1"/>
              <a:t>ystafell</a:t>
            </a:r>
            <a:r>
              <a:rPr lang="en-GB" sz="2900" dirty="0"/>
              <a:t> </a:t>
            </a:r>
            <a:r>
              <a:rPr lang="en-GB" sz="2900" dirty="0" err="1"/>
              <a:t>ddosbarth</a:t>
            </a:r>
            <a:r>
              <a:rPr lang="en-GB" sz="2900" dirty="0"/>
              <a:t>: (</a:t>
            </a:r>
            <a:r>
              <a:rPr lang="en-GB" sz="2900" dirty="0" err="1"/>
              <a:t>e.e.</a:t>
            </a:r>
            <a:r>
              <a:rPr lang="en-GB" sz="2900" dirty="0"/>
              <a:t> </a:t>
            </a:r>
            <a:r>
              <a:rPr lang="en-GB" sz="2900" dirty="0" err="1"/>
              <a:t>cynlluniau</a:t>
            </a:r>
            <a:r>
              <a:rPr lang="en-GB" sz="2900" dirty="0"/>
              <a:t> </a:t>
            </a:r>
            <a:r>
              <a:rPr lang="en-GB" sz="2900" dirty="0" err="1"/>
              <a:t>seddi</a:t>
            </a:r>
            <a:r>
              <a:rPr lang="en-GB" sz="2900" dirty="0"/>
              <a:t> </a:t>
            </a:r>
            <a:r>
              <a:rPr lang="en-GB" sz="2900" dirty="0" err="1"/>
              <a:t>strategol</a:t>
            </a:r>
            <a:r>
              <a:rPr lang="en-GB" sz="2900" dirty="0"/>
              <a:t>, </a:t>
            </a:r>
            <a:r>
              <a:rPr lang="en-GB" sz="2900" dirty="0" err="1"/>
              <a:t>trefnu</a:t>
            </a:r>
            <a:r>
              <a:rPr lang="en-GB" sz="2900" dirty="0"/>
              <a:t> </a:t>
            </a:r>
            <a:r>
              <a:rPr lang="en-GB" sz="2900" dirty="0" err="1"/>
              <a:t>adnoddau</a:t>
            </a:r>
            <a:r>
              <a:rPr lang="en-GB" sz="2900" dirty="0"/>
              <a:t>, </a:t>
            </a:r>
            <a:r>
              <a:rPr lang="en-GB" sz="2900" dirty="0" err="1"/>
              <a:t>arddangosfeydd</a:t>
            </a:r>
            <a:r>
              <a:rPr lang="en-GB" sz="2900" dirty="0"/>
              <a:t> a </a:t>
            </a:r>
            <a:r>
              <a:rPr lang="en-GB" sz="2900" dirty="0" err="1"/>
              <a:t>hygyrchedd</a:t>
            </a:r>
            <a:r>
              <a:rPr lang="en-GB" sz="2900" dirty="0"/>
              <a:t>)</a:t>
            </a:r>
          </a:p>
          <a:p>
            <a:pPr lvl="0"/>
            <a:r>
              <a:rPr lang="en-GB" sz="2900" dirty="0" err="1"/>
              <a:t>Effaith</a:t>
            </a:r>
            <a:r>
              <a:rPr lang="en-GB" sz="2900" dirty="0"/>
              <a:t> </a:t>
            </a:r>
            <a:r>
              <a:rPr lang="en-GB" sz="2900" dirty="0" err="1"/>
              <a:t>ar</a:t>
            </a:r>
            <a:r>
              <a:rPr lang="en-GB" sz="2900" dirty="0"/>
              <a:t> </a:t>
            </a:r>
            <a:r>
              <a:rPr lang="en-GB" sz="2900" dirty="0" err="1"/>
              <a:t>ymgysylltu</a:t>
            </a:r>
            <a:r>
              <a:rPr lang="en-GB" sz="2900" dirty="0"/>
              <a:t>, </a:t>
            </a:r>
            <a:r>
              <a:rPr lang="en-GB" sz="2900" dirty="0" err="1"/>
              <a:t>ffocws</a:t>
            </a:r>
            <a:r>
              <a:rPr lang="en-GB" sz="2900" dirty="0"/>
              <a:t> ac </a:t>
            </a:r>
            <a:r>
              <a:rPr lang="en-GB" sz="2900" dirty="0" err="1"/>
              <a:t>ymddygiad</a:t>
            </a:r>
            <a:r>
              <a:rPr lang="en-GB" sz="2900" dirty="0"/>
              <a:t>.</a:t>
            </a:r>
          </a:p>
          <a:p>
            <a:pPr lvl="0"/>
            <a:r>
              <a:rPr lang="en-GB" sz="2900" dirty="0" err="1"/>
              <a:t>Sefydlu</a:t>
            </a:r>
            <a:r>
              <a:rPr lang="en-GB" sz="2900" dirty="0"/>
              <a:t> </a:t>
            </a:r>
            <a:r>
              <a:rPr lang="en-GB" sz="2900" dirty="0" err="1"/>
              <a:t>arferion</a:t>
            </a:r>
            <a:r>
              <a:rPr lang="en-GB" sz="2900" dirty="0"/>
              <a:t> (</a:t>
            </a:r>
            <a:r>
              <a:rPr lang="en-GB" sz="2900" dirty="0" err="1"/>
              <a:t>e.e.</a:t>
            </a:r>
            <a:r>
              <a:rPr lang="en-GB" sz="2900" dirty="0"/>
              <a:t> </a:t>
            </a:r>
            <a:r>
              <a:rPr lang="en-GB" sz="2900" dirty="0" err="1"/>
              <a:t>pwysigrwydd</a:t>
            </a:r>
            <a:r>
              <a:rPr lang="en-GB" sz="2900" dirty="0"/>
              <a:t> </a:t>
            </a:r>
            <a:r>
              <a:rPr lang="en-GB" sz="2900" dirty="0" err="1"/>
              <a:t>strwythurau</a:t>
            </a:r>
            <a:r>
              <a:rPr lang="en-GB" sz="2900" dirty="0"/>
              <a:t> </a:t>
            </a:r>
            <a:r>
              <a:rPr lang="en-GB" sz="2900" dirty="0" err="1"/>
              <a:t>rhagweladwy</a:t>
            </a:r>
            <a:r>
              <a:rPr lang="en-GB" sz="2900" dirty="0"/>
              <a:t>, </a:t>
            </a:r>
            <a:r>
              <a:rPr lang="en-GB" sz="2900" dirty="0" err="1"/>
              <a:t>trefniadau</a:t>
            </a:r>
            <a:r>
              <a:rPr lang="en-GB" sz="2900" dirty="0"/>
              <a:t> </a:t>
            </a:r>
            <a:r>
              <a:rPr lang="en-GB" sz="2900" dirty="0" err="1"/>
              <a:t>mynediad</a:t>
            </a:r>
            <a:r>
              <a:rPr lang="en-GB" sz="2900" dirty="0"/>
              <a:t>, </a:t>
            </a:r>
            <a:r>
              <a:rPr lang="en-GB" sz="2900" dirty="0" err="1"/>
              <a:t>arferion</a:t>
            </a:r>
            <a:r>
              <a:rPr lang="en-GB" sz="2900" dirty="0"/>
              <a:t> </a:t>
            </a:r>
            <a:r>
              <a:rPr lang="en-GB" sz="2900" dirty="0" err="1"/>
              <a:t>pontio</a:t>
            </a:r>
            <a:r>
              <a:rPr lang="en-GB" sz="2900" dirty="0"/>
              <a:t>, </a:t>
            </a:r>
            <a:r>
              <a:rPr lang="en-GB" sz="2900" dirty="0" err="1"/>
              <a:t>terfyniadau</a:t>
            </a:r>
            <a:r>
              <a:rPr lang="en-GB" sz="2900" dirty="0"/>
              <a:t> </a:t>
            </a:r>
            <a:r>
              <a:rPr lang="en-GB" sz="2900" dirty="0" err="1"/>
              <a:t>gwersi</a:t>
            </a:r>
            <a:r>
              <a:rPr lang="en-GB" sz="2900" dirty="0"/>
              <a:t>)</a:t>
            </a:r>
          </a:p>
          <a:p>
            <a:pPr lvl="0"/>
            <a:r>
              <a:rPr lang="en-GB" sz="2900" dirty="0" err="1"/>
              <a:t>Tynnu</a:t>
            </a:r>
            <a:r>
              <a:rPr lang="en-GB" sz="2900" dirty="0"/>
              <a:t> </a:t>
            </a:r>
            <a:r>
              <a:rPr lang="en-GB" sz="2900" dirty="0" err="1"/>
              <a:t>ar</a:t>
            </a:r>
            <a:r>
              <a:rPr lang="en-GB" sz="2900" dirty="0"/>
              <a:t> </a:t>
            </a:r>
            <a:r>
              <a:rPr lang="en-GB" sz="2900" dirty="0" err="1"/>
              <a:t>dystiolaeth</a:t>
            </a:r>
            <a:r>
              <a:rPr lang="en-GB" sz="2900" dirty="0"/>
              <a:t> </a:t>
            </a:r>
            <a:r>
              <a:rPr lang="en-GB" sz="2900" dirty="0" err="1"/>
              <a:t>sy'n</a:t>
            </a:r>
            <a:r>
              <a:rPr lang="en-GB" sz="2900" dirty="0"/>
              <a:t> </a:t>
            </a:r>
            <a:r>
              <a:rPr lang="en-GB" sz="2900" dirty="0" err="1"/>
              <a:t>cysylltu</a:t>
            </a:r>
            <a:r>
              <a:rPr lang="en-GB" sz="2900" dirty="0"/>
              <a:t> </a:t>
            </a:r>
            <a:r>
              <a:rPr lang="en-GB" sz="2900" dirty="0" err="1"/>
              <a:t>cysondeb</a:t>
            </a:r>
            <a:r>
              <a:rPr lang="en-GB" sz="2900" dirty="0"/>
              <a:t> â </a:t>
            </a:r>
            <a:r>
              <a:rPr lang="en-GB" sz="2900" dirty="0" err="1"/>
              <a:t>llai</a:t>
            </a:r>
            <a:r>
              <a:rPr lang="en-GB" sz="2900" dirty="0"/>
              <a:t> o </a:t>
            </a:r>
            <a:r>
              <a:rPr lang="en-GB" sz="2900" dirty="0" err="1"/>
              <a:t>aflonyddwch</a:t>
            </a:r>
            <a:endParaRPr lang="en-GB" sz="2900" dirty="0"/>
          </a:p>
          <a:p>
            <a:pPr lvl="0"/>
            <a:r>
              <a:rPr lang="en-GB" sz="2900" dirty="0" err="1"/>
              <a:t>Perthnasoedd</a:t>
            </a:r>
            <a:r>
              <a:rPr lang="en-GB" sz="2900" dirty="0"/>
              <a:t> </a:t>
            </a:r>
            <a:r>
              <a:rPr lang="en-GB" sz="2900" dirty="0" err="1"/>
              <a:t>Cadarnhaol</a:t>
            </a:r>
            <a:r>
              <a:rPr lang="en-GB" sz="2900" dirty="0"/>
              <a:t> (</a:t>
            </a:r>
            <a:r>
              <a:rPr lang="en-GB" sz="2900" dirty="0" err="1"/>
              <a:t>e.e.</a:t>
            </a:r>
            <a:r>
              <a:rPr lang="en-GB" sz="2900" dirty="0"/>
              <a:t> </a:t>
            </a:r>
            <a:r>
              <a:rPr lang="en-GB" sz="2900" dirty="0" err="1"/>
              <a:t>perthnasoedd</a:t>
            </a:r>
            <a:r>
              <a:rPr lang="en-GB" sz="2900" dirty="0"/>
              <a:t> </a:t>
            </a:r>
            <a:r>
              <a:rPr lang="en-GB" sz="2900" dirty="0" err="1"/>
              <a:t>athro-disgybl</a:t>
            </a:r>
            <a:r>
              <a:rPr lang="en-GB" sz="2900" dirty="0"/>
              <a:t>, </a:t>
            </a:r>
            <a:r>
              <a:rPr lang="en-GB" sz="2900" dirty="0" err="1"/>
              <a:t>ymddiriedaeth</a:t>
            </a:r>
            <a:r>
              <a:rPr lang="en-GB" sz="2900" dirty="0"/>
              <a:t>, parch, </a:t>
            </a:r>
            <a:r>
              <a:rPr lang="en-GB" sz="2900" dirty="0" err="1"/>
              <a:t>tegwch</a:t>
            </a:r>
            <a:r>
              <a:rPr lang="en-GB" sz="2900" dirty="0"/>
              <a:t> a </a:t>
            </a:r>
            <a:r>
              <a:rPr lang="en-GB" sz="2900" dirty="0" err="1"/>
              <a:t>chysondeb</a:t>
            </a:r>
            <a:r>
              <a:rPr lang="en-GB" sz="2900" dirty="0"/>
              <a:t>, </a:t>
            </a:r>
            <a:r>
              <a:rPr lang="en-GB" sz="2900" dirty="0" err="1"/>
              <a:t>pwysigrwydd</a:t>
            </a:r>
            <a:r>
              <a:rPr lang="en-GB" sz="2900" dirty="0"/>
              <a:t> </a:t>
            </a:r>
            <a:r>
              <a:rPr lang="en-GB" sz="2900" dirty="0" err="1"/>
              <a:t>ymarfer</a:t>
            </a:r>
            <a:r>
              <a:rPr lang="en-GB" sz="2900" dirty="0"/>
              <a:t> </a:t>
            </a:r>
            <a:r>
              <a:rPr lang="en-GB" sz="2900" dirty="0" err="1"/>
              <a:t>diwylliannol</a:t>
            </a:r>
            <a:r>
              <a:rPr lang="en-GB" sz="2900" dirty="0"/>
              <a:t> </a:t>
            </a:r>
            <a:r>
              <a:rPr lang="en-GB" sz="2900" dirty="0" err="1"/>
              <a:t>ymatebol</a:t>
            </a:r>
            <a:r>
              <a:rPr lang="en-GB" sz="2900" dirty="0"/>
              <a:t> a </a:t>
            </a:r>
            <a:r>
              <a:rPr lang="en-GB" sz="2900" dirty="0" err="1"/>
              <a:t>chynhwysol</a:t>
            </a:r>
            <a:r>
              <a:rPr lang="en-GB" sz="2900" dirty="0"/>
              <a:t>)</a:t>
            </a:r>
          </a:p>
          <a:p>
            <a:pPr marL="0" indent="0">
              <a:buNone/>
            </a:pPr>
            <a:r>
              <a:rPr lang="en-GB" sz="2900" b="1" dirty="0" err="1"/>
              <a:t>Dadansoddiad</a:t>
            </a:r>
            <a:r>
              <a:rPr lang="en-GB" sz="2900" b="1" dirty="0"/>
              <a:t> </a:t>
            </a:r>
            <a:r>
              <a:rPr lang="en-GB" sz="2900" b="1" dirty="0" err="1"/>
              <a:t>Beirniadol</a:t>
            </a:r>
            <a:r>
              <a:rPr lang="en-GB" sz="2900" b="1" dirty="0"/>
              <a:t>:</a:t>
            </a:r>
            <a:endParaRPr lang="en-GB" sz="2900" dirty="0"/>
          </a:p>
          <a:p>
            <a:pPr lvl="0"/>
            <a:r>
              <a:rPr lang="en-GB" sz="2900" dirty="0" err="1"/>
              <a:t>Ystyriwch</a:t>
            </a:r>
            <a:r>
              <a:rPr lang="en-GB" sz="2900" dirty="0"/>
              <a:t> </a:t>
            </a:r>
            <a:r>
              <a:rPr lang="en-GB" sz="2900" dirty="0" err="1"/>
              <a:t>ymchwil</a:t>
            </a:r>
            <a:r>
              <a:rPr lang="en-GB" sz="2900" dirty="0"/>
              <a:t> </a:t>
            </a:r>
            <a:r>
              <a:rPr lang="en-GB" sz="2900" dirty="0" err="1"/>
              <a:t>i'r</a:t>
            </a:r>
            <a:r>
              <a:rPr lang="en-GB" sz="2900" dirty="0"/>
              <a:t> </a:t>
            </a:r>
            <a:r>
              <a:rPr lang="en-GB" sz="2900" dirty="0" err="1"/>
              <a:t>heriau</a:t>
            </a:r>
            <a:r>
              <a:rPr lang="en-GB" sz="2900" dirty="0"/>
              <a:t> (er </a:t>
            </a:r>
            <a:r>
              <a:rPr lang="en-GB" sz="2900" dirty="0" err="1"/>
              <a:t>enghraifft</a:t>
            </a:r>
            <a:r>
              <a:rPr lang="en-GB" sz="2900" dirty="0"/>
              <a:t>: </a:t>
            </a:r>
            <a:r>
              <a:rPr lang="en-GB" sz="2900" dirty="0" err="1"/>
              <a:t>maint</a:t>
            </a:r>
            <a:r>
              <a:rPr lang="en-GB" sz="2900" dirty="0"/>
              <a:t> </a:t>
            </a:r>
            <a:r>
              <a:rPr lang="en-GB" sz="2900" dirty="0" err="1"/>
              <a:t>dosbarthiadau</a:t>
            </a:r>
            <a:r>
              <a:rPr lang="en-GB" sz="2900" dirty="0"/>
              <a:t> </a:t>
            </a:r>
            <a:r>
              <a:rPr lang="en-GB" sz="2900" dirty="0" err="1"/>
              <a:t>mawr</a:t>
            </a:r>
            <a:r>
              <a:rPr lang="en-GB" sz="2900" dirty="0"/>
              <a:t>, </a:t>
            </a:r>
            <a:r>
              <a:rPr lang="en-GB" sz="2900" dirty="0" err="1"/>
              <a:t>anghenion</a:t>
            </a:r>
            <a:r>
              <a:rPr lang="en-GB" sz="2900" dirty="0"/>
              <a:t> ADY, </a:t>
            </a:r>
            <a:r>
              <a:rPr lang="en-GB" sz="2900" dirty="0" err="1"/>
              <a:t>anawsterau</a:t>
            </a:r>
            <a:r>
              <a:rPr lang="en-GB" sz="2900" dirty="0"/>
              <a:t> </a:t>
            </a:r>
            <a:r>
              <a:rPr lang="en-GB" sz="2900" dirty="0" err="1"/>
              <a:t>cymdeithasol</a:t>
            </a:r>
            <a:r>
              <a:rPr lang="en-GB" sz="2900" dirty="0"/>
              <a:t> ac </a:t>
            </a:r>
            <a:r>
              <a:rPr lang="en-GB" sz="2900" dirty="0" err="1"/>
              <a:t>emosiynol</a:t>
            </a:r>
            <a:r>
              <a:rPr lang="en-GB" sz="2900" dirty="0"/>
              <a:t>)</a:t>
            </a:r>
          </a:p>
          <a:p>
            <a:pPr lvl="0"/>
            <a:r>
              <a:rPr lang="en-GB" sz="2900" dirty="0" err="1"/>
              <a:t>Gwerthuso</a:t>
            </a:r>
            <a:r>
              <a:rPr lang="en-GB" sz="2900" dirty="0"/>
              <a:t> </a:t>
            </a:r>
            <a:r>
              <a:rPr lang="en-GB" sz="2900" dirty="0" err="1"/>
              <a:t>sut</a:t>
            </a:r>
            <a:r>
              <a:rPr lang="en-GB" sz="2900" dirty="0"/>
              <a:t> </a:t>
            </a:r>
            <a:r>
              <a:rPr lang="en-GB" sz="2900" dirty="0" err="1"/>
              <a:t>mae'r</a:t>
            </a:r>
            <a:r>
              <a:rPr lang="en-GB" sz="2900" dirty="0"/>
              <a:t> </a:t>
            </a:r>
            <a:r>
              <a:rPr lang="en-GB" sz="2900" dirty="0" err="1"/>
              <a:t>amgylchedd</a:t>
            </a:r>
            <a:r>
              <a:rPr lang="en-GB" sz="2900" dirty="0"/>
              <a:t>, </a:t>
            </a:r>
            <a:r>
              <a:rPr lang="en-GB" sz="2900" dirty="0" err="1"/>
              <a:t>arferion</a:t>
            </a:r>
            <a:r>
              <a:rPr lang="en-GB" sz="2900" dirty="0"/>
              <a:t> a </a:t>
            </a:r>
            <a:r>
              <a:rPr lang="en-GB" sz="2900" dirty="0" err="1"/>
              <a:t>pherthnasoedd</a:t>
            </a:r>
            <a:r>
              <a:rPr lang="en-GB" sz="2900" dirty="0"/>
              <a:t> </a:t>
            </a:r>
            <a:r>
              <a:rPr lang="en-GB" sz="2900" dirty="0" err="1"/>
              <a:t>yn</a:t>
            </a:r>
            <a:r>
              <a:rPr lang="en-GB" sz="2900" dirty="0"/>
              <a:t> </a:t>
            </a:r>
            <a:r>
              <a:rPr lang="en-GB" sz="2900" dirty="0" err="1"/>
              <a:t>rhyngweithio</a:t>
            </a:r>
            <a:r>
              <a:rPr lang="en-GB" sz="2900" dirty="0"/>
              <a:t> </a:t>
            </a:r>
            <a:r>
              <a:rPr lang="en-GB" sz="2900" dirty="0" err="1"/>
              <a:t>i</a:t>
            </a:r>
            <a:r>
              <a:rPr lang="en-GB" sz="2900" dirty="0"/>
              <a:t> </a:t>
            </a:r>
            <a:r>
              <a:rPr lang="en-GB" sz="2900" dirty="0" err="1"/>
              <a:t>greu</a:t>
            </a:r>
            <a:r>
              <a:rPr lang="en-GB" sz="2900" dirty="0"/>
              <a:t> </a:t>
            </a:r>
            <a:r>
              <a:rPr lang="en-GB" sz="2900" dirty="0" err="1"/>
              <a:t>hinsawdd</a:t>
            </a:r>
            <a:r>
              <a:rPr lang="en-GB" sz="2900" dirty="0"/>
              <a:t> </a:t>
            </a:r>
            <a:r>
              <a:rPr lang="en-GB" sz="2900" dirty="0" err="1"/>
              <a:t>ddysgu</a:t>
            </a:r>
            <a:r>
              <a:rPr lang="en-GB" sz="2900" dirty="0"/>
              <a:t> </a:t>
            </a:r>
            <a:r>
              <a:rPr lang="en-GB" sz="2900" dirty="0" err="1"/>
              <a:t>gadarnhaol</a:t>
            </a:r>
            <a:r>
              <a:rPr lang="en-GB" sz="2900" b="1" dirty="0"/>
              <a:t>.</a:t>
            </a:r>
            <a:endParaRPr lang="en-GB" sz="2900" dirty="0"/>
          </a:p>
          <a:p>
            <a:pPr marL="0" indent="0">
              <a:buNone/>
            </a:pPr>
            <a:endParaRPr lang="en-GB" dirty="0"/>
          </a:p>
        </p:txBody>
      </p:sp>
      <p:sp>
        <p:nvSpPr>
          <p:cNvPr id="4" name="Content Placeholder 3">
            <a:extLst>
              <a:ext uri="{FF2B5EF4-FFF2-40B4-BE49-F238E27FC236}">
                <a16:creationId xmlns:a16="http://schemas.microsoft.com/office/drawing/2014/main" id="{3F177FB7-4585-823F-9EB6-03D075E83713}"/>
              </a:ext>
            </a:extLst>
          </p:cNvPr>
          <p:cNvSpPr>
            <a:spLocks noGrp="1"/>
          </p:cNvSpPr>
          <p:nvPr>
            <p:ph sz="half" idx="2"/>
          </p:nvPr>
        </p:nvSpPr>
        <p:spPr/>
        <p:txBody>
          <a:bodyPr>
            <a:normAutofit fontScale="47500" lnSpcReduction="20000"/>
          </a:bodyPr>
          <a:lstStyle/>
          <a:p>
            <a:pPr marL="0" indent="0">
              <a:buNone/>
            </a:pPr>
            <a:r>
              <a:rPr lang="en-GB" sz="2900" b="1" i="1" dirty="0">
                <a:solidFill>
                  <a:schemeClr val="accent1">
                    <a:lumMod val="75000"/>
                  </a:schemeClr>
                </a:solidFill>
              </a:rPr>
              <a:t>Classroom Environment, Routines and Behaviour for Learning (550–650 words)</a:t>
            </a:r>
            <a:endParaRPr lang="en-GB" sz="2900" i="1" dirty="0">
              <a:solidFill>
                <a:schemeClr val="accent1">
                  <a:lumMod val="75000"/>
                </a:schemeClr>
              </a:solidFill>
            </a:endParaRPr>
          </a:p>
          <a:p>
            <a:r>
              <a:rPr lang="en-GB" sz="2900" i="1" dirty="0">
                <a:solidFill>
                  <a:schemeClr val="accent1">
                    <a:lumMod val="75000"/>
                  </a:schemeClr>
                </a:solidFill>
              </a:rPr>
              <a:t>Physical classroom environment: (e.g. strategic seating plans, organisation of resources, displays and accessibility)</a:t>
            </a:r>
          </a:p>
          <a:p>
            <a:pPr lvl="0"/>
            <a:r>
              <a:rPr lang="en-GB" sz="2900" i="1" dirty="0">
                <a:solidFill>
                  <a:schemeClr val="accent1">
                    <a:lumMod val="75000"/>
                  </a:schemeClr>
                </a:solidFill>
              </a:rPr>
              <a:t>Impact on engagement, focus and behaviour.</a:t>
            </a:r>
          </a:p>
          <a:p>
            <a:r>
              <a:rPr lang="en-GB" sz="2900" i="1" dirty="0">
                <a:solidFill>
                  <a:schemeClr val="accent1">
                    <a:lumMod val="75000"/>
                  </a:schemeClr>
                </a:solidFill>
              </a:rPr>
              <a:t>Establishing routines (e.g. importance of predictable structures, e</a:t>
            </a:r>
            <a:r>
              <a:rPr lang="fr-FR" sz="2900" i="1" dirty="0" err="1">
                <a:solidFill>
                  <a:schemeClr val="accent1">
                    <a:lumMod val="75000"/>
                  </a:schemeClr>
                </a:solidFill>
              </a:rPr>
              <a:t>ntry</a:t>
            </a:r>
            <a:r>
              <a:rPr lang="fr-FR" sz="2900" i="1" dirty="0">
                <a:solidFill>
                  <a:schemeClr val="accent1">
                    <a:lumMod val="75000"/>
                  </a:schemeClr>
                </a:solidFill>
              </a:rPr>
              <a:t> routines, transition routines, </a:t>
            </a:r>
            <a:r>
              <a:rPr lang="fr-FR" sz="2900" i="1" dirty="0" err="1">
                <a:solidFill>
                  <a:schemeClr val="accent1">
                    <a:lumMod val="75000"/>
                  </a:schemeClr>
                </a:solidFill>
              </a:rPr>
              <a:t>lesson</a:t>
            </a:r>
            <a:r>
              <a:rPr lang="fr-FR" sz="2900" i="1" dirty="0">
                <a:solidFill>
                  <a:schemeClr val="accent1">
                    <a:lumMod val="75000"/>
                  </a:schemeClr>
                </a:solidFill>
              </a:rPr>
              <a:t> </a:t>
            </a:r>
            <a:r>
              <a:rPr lang="fr-FR" sz="2900" i="1" dirty="0" err="1">
                <a:solidFill>
                  <a:schemeClr val="accent1">
                    <a:lumMod val="75000"/>
                  </a:schemeClr>
                </a:solidFill>
              </a:rPr>
              <a:t>endings</a:t>
            </a:r>
            <a:r>
              <a:rPr lang="fr-FR" sz="2900" i="1" dirty="0">
                <a:solidFill>
                  <a:schemeClr val="accent1">
                    <a:lumMod val="75000"/>
                  </a:schemeClr>
                </a:solidFill>
              </a:rPr>
              <a:t>)</a:t>
            </a:r>
            <a:endParaRPr lang="en-GB" sz="2900" i="1" dirty="0">
              <a:solidFill>
                <a:schemeClr val="accent1">
                  <a:lumMod val="75000"/>
                </a:schemeClr>
              </a:solidFill>
            </a:endParaRPr>
          </a:p>
          <a:p>
            <a:pPr lvl="0"/>
            <a:r>
              <a:rPr lang="en-GB" sz="2900" i="1" dirty="0">
                <a:solidFill>
                  <a:schemeClr val="accent1">
                    <a:lumMod val="75000"/>
                  </a:schemeClr>
                </a:solidFill>
              </a:rPr>
              <a:t>Draw on evidence linking consistency to reduced disruption</a:t>
            </a:r>
          </a:p>
          <a:p>
            <a:r>
              <a:rPr lang="en-GB" sz="2900" i="1" dirty="0">
                <a:solidFill>
                  <a:schemeClr val="accent1">
                    <a:lumMod val="75000"/>
                  </a:schemeClr>
                </a:solidFill>
              </a:rPr>
              <a:t>Positive Relationships</a:t>
            </a:r>
            <a:r>
              <a:rPr lang="en-GB" sz="2900" b="1" i="1" dirty="0">
                <a:solidFill>
                  <a:schemeClr val="accent1">
                    <a:lumMod val="75000"/>
                  </a:schemeClr>
                </a:solidFill>
              </a:rPr>
              <a:t> </a:t>
            </a:r>
            <a:r>
              <a:rPr lang="en-GB" sz="2900" i="1" dirty="0">
                <a:solidFill>
                  <a:schemeClr val="accent1">
                    <a:lumMod val="75000"/>
                  </a:schemeClr>
                </a:solidFill>
              </a:rPr>
              <a:t>(e.g.</a:t>
            </a:r>
            <a:r>
              <a:rPr lang="en-GB" sz="2900" b="1" i="1" dirty="0">
                <a:solidFill>
                  <a:schemeClr val="accent1">
                    <a:lumMod val="75000"/>
                  </a:schemeClr>
                </a:solidFill>
              </a:rPr>
              <a:t> </a:t>
            </a:r>
            <a:r>
              <a:rPr lang="en-GB" sz="2900" i="1" dirty="0">
                <a:solidFill>
                  <a:schemeClr val="accent1">
                    <a:lumMod val="75000"/>
                  </a:schemeClr>
                </a:solidFill>
              </a:rPr>
              <a:t>teacher-pupil relationships, trust, respect, fairness and consistency, importance of culturally responsive and inclusive practice)</a:t>
            </a:r>
          </a:p>
          <a:p>
            <a:pPr marL="0" indent="0">
              <a:buNone/>
            </a:pPr>
            <a:r>
              <a:rPr lang="en-GB" sz="2900" b="1" i="1" dirty="0">
                <a:solidFill>
                  <a:schemeClr val="accent1">
                    <a:lumMod val="75000"/>
                  </a:schemeClr>
                </a:solidFill>
              </a:rPr>
              <a:t>Critical Analysis:</a:t>
            </a:r>
          </a:p>
          <a:p>
            <a:pPr lvl="0"/>
            <a:r>
              <a:rPr lang="en-GB" sz="2900" i="1" dirty="0">
                <a:solidFill>
                  <a:schemeClr val="accent1">
                    <a:lumMod val="75000"/>
                  </a:schemeClr>
                </a:solidFill>
              </a:rPr>
              <a:t>Consider research into the challenges (for example: large class sizes, ALN needs, social and emotional difficulties)</a:t>
            </a:r>
          </a:p>
          <a:p>
            <a:r>
              <a:rPr lang="en-GB" sz="2900" i="1" dirty="0">
                <a:solidFill>
                  <a:schemeClr val="accent1">
                    <a:lumMod val="75000"/>
                  </a:schemeClr>
                </a:solidFill>
              </a:rPr>
              <a:t>Evaluate how environment, routines and relationships interact to create a positive learning climate</a:t>
            </a:r>
            <a:r>
              <a:rPr lang="en-GB" sz="2900" b="1" i="1" dirty="0">
                <a:solidFill>
                  <a:schemeClr val="accent1">
                    <a:lumMod val="75000"/>
                  </a:schemeClr>
                </a:solidFill>
              </a:rPr>
              <a:t>.</a:t>
            </a:r>
            <a:endParaRPr lang="en-GB" sz="2900" i="1" dirty="0">
              <a:solidFill>
                <a:schemeClr val="accent1">
                  <a:lumMod val="75000"/>
                </a:schemeClr>
              </a:solidFill>
            </a:endParaRPr>
          </a:p>
          <a:p>
            <a:pPr marL="0" indent="0">
              <a:buNone/>
            </a:pPr>
            <a:endParaRPr lang="en-GB" dirty="0"/>
          </a:p>
        </p:txBody>
      </p:sp>
    </p:spTree>
    <p:extLst>
      <p:ext uri="{BB962C8B-B14F-4D97-AF65-F5344CB8AC3E}">
        <p14:creationId xmlns:p14="http://schemas.microsoft.com/office/powerpoint/2010/main" val="1195964644"/>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092CE8D-0920-EEF6-785E-EC4361D40F2F}"/>
              </a:ext>
            </a:extLst>
          </p:cNvPr>
          <p:cNvSpPr>
            <a:spLocks noGrp="1"/>
          </p:cNvSpPr>
          <p:nvPr>
            <p:ph type="title"/>
          </p:nvPr>
        </p:nvSpPr>
        <p:spPr/>
        <p:txBody>
          <a:bodyPr/>
          <a:lstStyle/>
          <a:p>
            <a:r>
              <a:rPr lang="en-GB" dirty="0" err="1">
                <a:latin typeface="+mn-lt"/>
              </a:rPr>
              <a:t>Rhestr</a:t>
            </a:r>
            <a:r>
              <a:rPr lang="en-GB" dirty="0">
                <a:latin typeface="+mn-lt"/>
              </a:rPr>
              <a:t> </a:t>
            </a:r>
            <a:r>
              <a:rPr lang="en-GB" dirty="0" err="1">
                <a:latin typeface="+mn-lt"/>
              </a:rPr>
              <a:t>Gyfeirnodi</a:t>
            </a:r>
            <a:r>
              <a:rPr lang="en-GB" dirty="0">
                <a:latin typeface="+mn-lt"/>
              </a:rPr>
              <a:t>             </a:t>
            </a:r>
            <a:r>
              <a:rPr lang="en-GB" dirty="0">
                <a:solidFill>
                  <a:schemeClr val="accent1"/>
                </a:solidFill>
                <a:latin typeface="+mn-lt"/>
              </a:rPr>
              <a:t>Reference List</a:t>
            </a:r>
          </a:p>
        </p:txBody>
      </p:sp>
      <p:sp>
        <p:nvSpPr>
          <p:cNvPr id="3" name="Content Placeholder 2">
            <a:extLst>
              <a:ext uri="{FF2B5EF4-FFF2-40B4-BE49-F238E27FC236}">
                <a16:creationId xmlns:a16="http://schemas.microsoft.com/office/drawing/2014/main" id="{A53769DC-71DA-DC46-6A2E-92566BF8515A}"/>
              </a:ext>
            </a:extLst>
          </p:cNvPr>
          <p:cNvSpPr>
            <a:spLocks noGrp="1"/>
          </p:cNvSpPr>
          <p:nvPr>
            <p:ph idx="1"/>
          </p:nvPr>
        </p:nvSpPr>
        <p:spPr/>
        <p:txBody>
          <a:bodyPr>
            <a:normAutofit fontScale="40000" lnSpcReduction="20000"/>
          </a:bodyPr>
          <a:lstStyle/>
          <a:p>
            <a:pPr marL="0" indent="0">
              <a:buNone/>
            </a:pPr>
            <a:r>
              <a:rPr lang="en-GB" dirty="0"/>
              <a:t>Bandura, A. (1977) </a:t>
            </a:r>
            <a:r>
              <a:rPr lang="en-GB" i="1" dirty="0"/>
              <a:t>Social Learning Theory</a:t>
            </a:r>
            <a:r>
              <a:rPr lang="en-GB" dirty="0"/>
              <a:t>. Englewood Cliffs, NJ: Prentice-Hall</a:t>
            </a:r>
          </a:p>
          <a:p>
            <a:pPr marL="0" indent="0">
              <a:buNone/>
            </a:pPr>
            <a:r>
              <a:rPr lang="en-GB" dirty="0"/>
              <a:t>Bonna, K. (2023) ‘Concept and nature of classroom management practices’, </a:t>
            </a:r>
            <a:r>
              <a:rPr lang="en-GB" i="1" dirty="0"/>
              <a:t>International Journal of Multidisciplinary Studies and Innovative Research</a:t>
            </a:r>
            <a:r>
              <a:rPr lang="en-GB" dirty="0"/>
              <a:t>, 11(4), pp. 1601–1615</a:t>
            </a:r>
          </a:p>
          <a:p>
            <a:pPr marL="0" indent="0">
              <a:buNone/>
            </a:pPr>
            <a:r>
              <a:rPr lang="en-GB" dirty="0"/>
              <a:t>CAST (2024) </a:t>
            </a:r>
            <a:r>
              <a:rPr lang="en-GB" i="1" dirty="0"/>
              <a:t>CAST Universal Design for Learning Guidelines 3.0</a:t>
            </a:r>
            <a:r>
              <a:rPr lang="en-GB" dirty="0"/>
              <a:t>. </a:t>
            </a:r>
            <a:r>
              <a:rPr lang="en-GB" dirty="0" err="1"/>
              <a:t>Ar</a:t>
            </a:r>
            <a:r>
              <a:rPr lang="en-GB" dirty="0"/>
              <a:t> </a:t>
            </a:r>
            <a:r>
              <a:rPr lang="en-GB" dirty="0" err="1"/>
              <a:t>gael</a:t>
            </a:r>
            <a:r>
              <a:rPr lang="en-GB" dirty="0"/>
              <a:t> </a:t>
            </a:r>
            <a:r>
              <a:rPr lang="en-GB" dirty="0" err="1"/>
              <a:t>yn</a:t>
            </a:r>
            <a:r>
              <a:rPr lang="en-GB" dirty="0"/>
              <a:t>/Available at: https://udlguidelines.cast.org/ (</a:t>
            </a:r>
            <a:r>
              <a:rPr lang="cy-GB" dirty="0"/>
              <a:t>Cyrchwyd /</a:t>
            </a:r>
            <a:r>
              <a:rPr lang="en-GB" dirty="0"/>
              <a:t>Accessed 06/07/2026)</a:t>
            </a:r>
          </a:p>
          <a:p>
            <a:pPr marL="0" indent="0">
              <a:buNone/>
            </a:pPr>
            <a:r>
              <a:rPr lang="en-GB" dirty="0"/>
              <a:t>Coe, R., Aloisi, C., Higgins, S. and Major, L.E. (2014) </a:t>
            </a:r>
            <a:r>
              <a:rPr lang="en-GB" i="1" dirty="0">
                <a:cs typeface="Calibri Light" panose="020F0302020204030204" pitchFamily="34" charset="0"/>
              </a:rPr>
              <a:t>What makes great teaching. </a:t>
            </a:r>
            <a:r>
              <a:rPr lang="en-GB" dirty="0" err="1">
                <a:cs typeface="Calibri Light" panose="020F0302020204030204" pitchFamily="34" charset="0"/>
              </a:rPr>
              <a:t>Ar</a:t>
            </a:r>
            <a:r>
              <a:rPr lang="en-GB" dirty="0">
                <a:cs typeface="Calibri Light" panose="020F0302020204030204" pitchFamily="34" charset="0"/>
              </a:rPr>
              <a:t> </a:t>
            </a:r>
            <a:r>
              <a:rPr lang="en-GB" dirty="0" err="1">
                <a:cs typeface="Calibri Light" panose="020F0302020204030204" pitchFamily="34" charset="0"/>
              </a:rPr>
              <a:t>gael</a:t>
            </a:r>
            <a:r>
              <a:rPr lang="en-GB" dirty="0">
                <a:cs typeface="Calibri Light" panose="020F0302020204030204" pitchFamily="34" charset="0"/>
              </a:rPr>
              <a:t> </a:t>
            </a:r>
            <a:r>
              <a:rPr lang="en-GB" dirty="0" err="1">
                <a:cs typeface="Calibri Light" panose="020F0302020204030204" pitchFamily="34" charset="0"/>
              </a:rPr>
              <a:t>yn</a:t>
            </a:r>
            <a:r>
              <a:rPr lang="en-GB" dirty="0">
                <a:cs typeface="Calibri Light" panose="020F0302020204030204" pitchFamily="34" charset="0"/>
              </a:rPr>
              <a:t>/Available at</a:t>
            </a:r>
            <a:r>
              <a:rPr lang="en-GB" dirty="0"/>
              <a:t>-</a:t>
            </a:r>
            <a:r>
              <a:rPr lang="en-GB" dirty="0">
                <a:hlinkClick r:id="rId2"/>
              </a:rPr>
              <a:t>https://www.suttontrust.com/wp-content/uploads/2019/12/What-makes-great-teaching-FINAL-4.11.14-1.pdf</a:t>
            </a:r>
            <a:r>
              <a:rPr lang="en-GB" dirty="0"/>
              <a:t> (</a:t>
            </a:r>
            <a:r>
              <a:rPr lang="cy-GB" dirty="0"/>
              <a:t>Cyrchwyd / </a:t>
            </a:r>
            <a:r>
              <a:rPr lang="en-GB" dirty="0"/>
              <a:t>Accessed 05/07/2026)</a:t>
            </a:r>
          </a:p>
          <a:p>
            <a:pPr marL="0" indent="0">
              <a:buNone/>
            </a:pPr>
            <a:r>
              <a:rPr lang="en-GB" dirty="0"/>
              <a:t>Dreikurs, R. and Grey, L. (1968) </a:t>
            </a:r>
            <a:r>
              <a:rPr lang="en-GB" i="1" dirty="0"/>
              <a:t>A New Approach to Discipline: Logical Consequences</a:t>
            </a:r>
            <a:r>
              <a:rPr lang="en-GB" dirty="0"/>
              <a:t>. New York: Hawthorn Books.</a:t>
            </a:r>
          </a:p>
          <a:p>
            <a:pPr marL="0" indent="0">
              <a:buNone/>
            </a:pPr>
            <a:r>
              <a:rPr lang="en-GB" dirty="0"/>
              <a:t>Education Endowment Foundation (2023). </a:t>
            </a:r>
            <a:r>
              <a:rPr lang="en-GB" i="1" dirty="0"/>
              <a:t>Managing Behaviour: The Challenge of Consistency</a:t>
            </a:r>
            <a:r>
              <a:rPr lang="en-GB" dirty="0"/>
              <a:t>. </a:t>
            </a:r>
            <a:r>
              <a:rPr lang="en-GB" dirty="0" err="1"/>
              <a:t>Ar</a:t>
            </a:r>
            <a:r>
              <a:rPr lang="en-GB" dirty="0"/>
              <a:t> </a:t>
            </a:r>
            <a:r>
              <a:rPr lang="en-GB" dirty="0" err="1"/>
              <a:t>gael</a:t>
            </a:r>
            <a:r>
              <a:rPr lang="en-GB" dirty="0"/>
              <a:t> </a:t>
            </a:r>
            <a:r>
              <a:rPr lang="en-GB" dirty="0" err="1"/>
              <a:t>yn</a:t>
            </a:r>
            <a:r>
              <a:rPr lang="en-GB" dirty="0"/>
              <a:t>/Available at </a:t>
            </a:r>
            <a:r>
              <a:rPr lang="en-GB" dirty="0">
                <a:hlinkClick r:id="rId3"/>
              </a:rPr>
              <a:t>Managing behaviour – the challenge of consistency | EEF</a:t>
            </a:r>
            <a:r>
              <a:rPr lang="en-GB" dirty="0"/>
              <a:t> (</a:t>
            </a:r>
            <a:r>
              <a:rPr lang="en-GB" dirty="0" err="1"/>
              <a:t>Cyrchwyd</a:t>
            </a:r>
            <a:r>
              <a:rPr lang="en-GB" dirty="0"/>
              <a:t>/Accessed 12.08.2026)</a:t>
            </a:r>
          </a:p>
          <a:p>
            <a:pPr marL="0" indent="0">
              <a:buNone/>
            </a:pPr>
            <a:r>
              <a:rPr lang="en-GB" dirty="0"/>
              <a:t>Education Endowment Foundation (2024). </a:t>
            </a:r>
            <a:r>
              <a:rPr lang="en-GB" i="1" dirty="0"/>
              <a:t>Teaching and Learning Toolkit: Behaviour Interventions. </a:t>
            </a:r>
            <a:r>
              <a:rPr lang="en-GB" i="1" dirty="0" err="1"/>
              <a:t>Ar</a:t>
            </a:r>
            <a:r>
              <a:rPr lang="en-GB" i="1" dirty="0"/>
              <a:t> </a:t>
            </a:r>
            <a:r>
              <a:rPr lang="en-GB" i="1" dirty="0" err="1"/>
              <a:t>gael</a:t>
            </a:r>
            <a:r>
              <a:rPr lang="en-GB" i="1" dirty="0"/>
              <a:t> </a:t>
            </a:r>
            <a:r>
              <a:rPr lang="en-GB" i="1" dirty="0" err="1"/>
              <a:t>yn</a:t>
            </a:r>
            <a:r>
              <a:rPr lang="en-GB" i="1" dirty="0"/>
              <a:t>/Available at </a:t>
            </a:r>
            <a:r>
              <a:rPr lang="en-GB" dirty="0">
                <a:hlinkClick r:id="rId4"/>
              </a:rPr>
              <a:t>Behaviour interventions | EEF</a:t>
            </a:r>
            <a:r>
              <a:rPr lang="en-GB" dirty="0"/>
              <a:t> (</a:t>
            </a:r>
            <a:r>
              <a:rPr lang="en-GB" dirty="0" err="1"/>
              <a:t>Cyrchwyd</a:t>
            </a:r>
            <a:r>
              <a:rPr lang="en-GB" dirty="0"/>
              <a:t>/Accessed 12.08.2026)</a:t>
            </a:r>
          </a:p>
          <a:p>
            <a:pPr marL="0" indent="0">
              <a:buNone/>
            </a:pPr>
            <a:r>
              <a:rPr lang="en-GB" dirty="0"/>
              <a:t>Estyn (2024) </a:t>
            </a:r>
            <a:r>
              <a:rPr lang="en-GB" i="1" dirty="0"/>
              <a:t>Establishing behaviour management and reward methods as a result of pupils’ responsibility</a:t>
            </a:r>
            <a:r>
              <a:rPr lang="en-GB" dirty="0"/>
              <a:t>. </a:t>
            </a:r>
            <a:r>
              <a:rPr lang="en-GB" dirty="0" err="1"/>
              <a:t>Ar</a:t>
            </a:r>
            <a:r>
              <a:rPr lang="en-GB" dirty="0"/>
              <a:t> </a:t>
            </a:r>
            <a:r>
              <a:rPr lang="en-GB" dirty="0" err="1"/>
              <a:t>gael</a:t>
            </a:r>
            <a:r>
              <a:rPr lang="en-GB" dirty="0"/>
              <a:t> </a:t>
            </a:r>
            <a:r>
              <a:rPr lang="en-GB" dirty="0" err="1"/>
              <a:t>yn</a:t>
            </a:r>
            <a:r>
              <a:rPr lang="en-GB" i="1" dirty="0"/>
              <a:t>/</a:t>
            </a:r>
            <a:r>
              <a:rPr lang="en-GB" dirty="0"/>
              <a:t>Available at </a:t>
            </a:r>
            <a:r>
              <a:rPr lang="en-GB" dirty="0">
                <a:hlinkClick r:id="rId5"/>
              </a:rPr>
              <a:t>Establishing behaviour management and reward methods, as a result of pupils’ responsibility. – Estyn</a:t>
            </a:r>
            <a:r>
              <a:rPr lang="en-GB" dirty="0"/>
              <a:t> (</a:t>
            </a:r>
            <a:r>
              <a:rPr lang="cy-GB" dirty="0"/>
              <a:t>Cyrchwyd / </a:t>
            </a:r>
            <a:r>
              <a:rPr lang="en-GB" dirty="0"/>
              <a:t>Accessed 06/07/2026)</a:t>
            </a:r>
          </a:p>
          <a:p>
            <a:pPr marL="0" indent="0">
              <a:buNone/>
            </a:pPr>
            <a:r>
              <a:rPr lang="en-GB" dirty="0"/>
              <a:t>Estyn (2026) </a:t>
            </a:r>
            <a:r>
              <a:rPr lang="en-GB" i="1" dirty="0"/>
              <a:t>Building respectful relationships to create a learning culture. </a:t>
            </a:r>
            <a:r>
              <a:rPr lang="en-GB" dirty="0" err="1"/>
              <a:t>Ar</a:t>
            </a:r>
            <a:r>
              <a:rPr lang="en-GB" dirty="0"/>
              <a:t> </a:t>
            </a:r>
            <a:r>
              <a:rPr lang="en-GB" dirty="0" err="1"/>
              <a:t>gael</a:t>
            </a:r>
            <a:r>
              <a:rPr lang="en-GB" dirty="0"/>
              <a:t> </a:t>
            </a:r>
            <a:r>
              <a:rPr lang="en-GB" dirty="0" err="1"/>
              <a:t>yn</a:t>
            </a:r>
            <a:r>
              <a:rPr lang="en-GB" dirty="0"/>
              <a:t>/</a:t>
            </a:r>
            <a:r>
              <a:rPr lang="en-GB" dirty="0" err="1"/>
              <a:t>Availabel</a:t>
            </a:r>
            <a:r>
              <a:rPr lang="en-GB" dirty="0"/>
              <a:t> at </a:t>
            </a:r>
            <a:r>
              <a:rPr lang="en-GB" dirty="0">
                <a:hlinkClick r:id="rId6"/>
              </a:rPr>
              <a:t>Building respectful relationships to create a learning culture. – Estyn</a:t>
            </a:r>
            <a:r>
              <a:rPr lang="en-GB" dirty="0"/>
              <a:t> (</a:t>
            </a:r>
            <a:r>
              <a:rPr lang="cy-GB" dirty="0"/>
              <a:t>Cyrchwyd / </a:t>
            </a:r>
            <a:r>
              <a:rPr lang="en-GB" dirty="0"/>
              <a:t>Accessed 05/07/2026)</a:t>
            </a:r>
          </a:p>
          <a:p>
            <a:pPr marL="0" indent="0">
              <a:buNone/>
            </a:pPr>
            <a:r>
              <a:rPr lang="en-GB" dirty="0"/>
              <a:t>Evertson, C.M. and Weinstein, C.S. (2006) ‘Classroom management as a field of inquiry’, in Evertson, C.M. and Weinstein, C.S. (eds.) </a:t>
            </a:r>
            <a:r>
              <a:rPr lang="en-GB" i="1" dirty="0"/>
              <a:t>Handbook of classroom management: Research, practice, and contemporary issues</a:t>
            </a:r>
            <a:r>
              <a:rPr lang="en-GB" dirty="0"/>
              <a:t>. Mahwah, NJ: Lawrence Erlbaum Associates, pp. 3–15.</a:t>
            </a:r>
          </a:p>
          <a:p>
            <a:pPr marL="0" indent="0">
              <a:buNone/>
            </a:pPr>
            <a:r>
              <a:rPr lang="en-GB" dirty="0" err="1"/>
              <a:t>Ginott</a:t>
            </a:r>
            <a:r>
              <a:rPr lang="en-GB" dirty="0"/>
              <a:t>, H.G. (1972) </a:t>
            </a:r>
            <a:r>
              <a:rPr lang="en-GB" i="1" dirty="0"/>
              <a:t>Teacher and Child: A Book for Parents and Teachers</a:t>
            </a:r>
            <a:r>
              <a:rPr lang="en-GB" dirty="0"/>
              <a:t>. New York: Macmillan</a:t>
            </a:r>
          </a:p>
          <a:p>
            <a:pPr marL="0" indent="0">
              <a:buNone/>
            </a:pPr>
            <a:endParaRPr lang="en-GB" dirty="0"/>
          </a:p>
        </p:txBody>
      </p:sp>
    </p:spTree>
    <p:extLst>
      <p:ext uri="{BB962C8B-B14F-4D97-AF65-F5344CB8AC3E}">
        <p14:creationId xmlns:p14="http://schemas.microsoft.com/office/powerpoint/2010/main" val="491667904"/>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283BC8E-0433-ECAC-4DDA-2EF1484856D2}"/>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72F75E6F-4D1D-E429-4502-8974C4E58E47}"/>
              </a:ext>
            </a:extLst>
          </p:cNvPr>
          <p:cNvSpPr>
            <a:spLocks noGrp="1"/>
          </p:cNvSpPr>
          <p:nvPr>
            <p:ph type="title"/>
          </p:nvPr>
        </p:nvSpPr>
        <p:spPr/>
        <p:txBody>
          <a:bodyPr/>
          <a:lstStyle/>
          <a:p>
            <a:r>
              <a:rPr lang="en-GB" dirty="0" err="1">
                <a:latin typeface="+mn-lt"/>
              </a:rPr>
              <a:t>Rhestr</a:t>
            </a:r>
            <a:r>
              <a:rPr lang="en-GB" dirty="0">
                <a:latin typeface="+mn-lt"/>
              </a:rPr>
              <a:t> </a:t>
            </a:r>
            <a:r>
              <a:rPr lang="en-GB" dirty="0" err="1">
                <a:latin typeface="+mn-lt"/>
              </a:rPr>
              <a:t>Gyfeirnodi</a:t>
            </a:r>
            <a:r>
              <a:rPr lang="en-GB" dirty="0">
                <a:latin typeface="+mn-lt"/>
              </a:rPr>
              <a:t>             </a:t>
            </a:r>
            <a:r>
              <a:rPr lang="en-GB" dirty="0">
                <a:solidFill>
                  <a:schemeClr val="accent1"/>
                </a:solidFill>
                <a:latin typeface="+mn-lt"/>
              </a:rPr>
              <a:t>Reference List</a:t>
            </a:r>
          </a:p>
        </p:txBody>
      </p:sp>
      <p:sp>
        <p:nvSpPr>
          <p:cNvPr id="3" name="Content Placeholder 2">
            <a:extLst>
              <a:ext uri="{FF2B5EF4-FFF2-40B4-BE49-F238E27FC236}">
                <a16:creationId xmlns:a16="http://schemas.microsoft.com/office/drawing/2014/main" id="{A08CA4CC-78EC-DAF8-5CEB-3503DA4DFB74}"/>
              </a:ext>
            </a:extLst>
          </p:cNvPr>
          <p:cNvSpPr>
            <a:spLocks noGrp="1"/>
          </p:cNvSpPr>
          <p:nvPr>
            <p:ph idx="1"/>
          </p:nvPr>
        </p:nvSpPr>
        <p:spPr/>
        <p:txBody>
          <a:bodyPr>
            <a:normAutofit fontScale="62500" lnSpcReduction="20000"/>
          </a:bodyPr>
          <a:lstStyle/>
          <a:p>
            <a:pPr marL="0" indent="0">
              <a:buNone/>
            </a:pPr>
            <a:r>
              <a:rPr lang="en-GB" dirty="0"/>
              <a:t>Glasser, W. (1965) </a:t>
            </a:r>
            <a:r>
              <a:rPr lang="en-GB" i="1" dirty="0"/>
              <a:t>Reality Therapy: A New Approach to Psychiatry</a:t>
            </a:r>
            <a:r>
              <a:rPr lang="en-GB" dirty="0"/>
              <a:t>. New York: Harper &amp; Row</a:t>
            </a:r>
          </a:p>
          <a:p>
            <a:pPr marL="0" indent="0">
              <a:buNone/>
            </a:pPr>
            <a:r>
              <a:rPr lang="en-GB" dirty="0"/>
              <a:t>Great Schools Partnership (2014) </a:t>
            </a:r>
            <a:r>
              <a:rPr lang="en-GB" i="1" dirty="0"/>
              <a:t>Glossary of Educational Reform. </a:t>
            </a:r>
            <a:r>
              <a:rPr lang="en-GB" dirty="0" err="1"/>
              <a:t>Ar</a:t>
            </a:r>
            <a:r>
              <a:rPr lang="en-GB" dirty="0"/>
              <a:t> </a:t>
            </a:r>
            <a:r>
              <a:rPr lang="en-GB" dirty="0" err="1"/>
              <a:t>gael</a:t>
            </a:r>
            <a:r>
              <a:rPr lang="en-GB" dirty="0"/>
              <a:t> </a:t>
            </a:r>
            <a:r>
              <a:rPr lang="en-GB" dirty="0" err="1"/>
              <a:t>yn</a:t>
            </a:r>
            <a:r>
              <a:rPr lang="en-GB" dirty="0"/>
              <a:t>/Available at </a:t>
            </a:r>
            <a:r>
              <a:rPr lang="en-GB" dirty="0">
                <a:hlinkClick r:id="rId2"/>
              </a:rPr>
              <a:t>Classroom Management Definition</a:t>
            </a:r>
            <a:r>
              <a:rPr lang="en-GB" dirty="0"/>
              <a:t> (</a:t>
            </a:r>
            <a:r>
              <a:rPr lang="cy-GB" dirty="0"/>
              <a:t>Cyrchwyd / </a:t>
            </a:r>
            <a:r>
              <a:rPr lang="en-GB" dirty="0"/>
              <a:t>Accessed 05/07/2026)</a:t>
            </a:r>
          </a:p>
          <a:p>
            <a:pPr marL="0" indent="0">
              <a:buNone/>
            </a:pPr>
            <a:r>
              <a:rPr lang="en-GB" dirty="0"/>
              <a:t>Kohn, A. (1993) </a:t>
            </a:r>
            <a:r>
              <a:rPr lang="en-GB" i="1" dirty="0"/>
              <a:t>Punished by Rewards: The Trouble with Gold Stars, Incentive Plans, A's, Praise, and Other Bribes</a:t>
            </a:r>
            <a:r>
              <a:rPr lang="en-GB" dirty="0"/>
              <a:t>. Boston, MA: Houghton Mifflin</a:t>
            </a:r>
          </a:p>
          <a:p>
            <a:pPr marL="0" indent="0">
              <a:buNone/>
            </a:pPr>
            <a:r>
              <a:rPr lang="en-GB" dirty="0"/>
              <a:t>Maslow, A.H. (1943) 'A theory of human motivation', </a:t>
            </a:r>
            <a:r>
              <a:rPr lang="en-GB" i="1" dirty="0"/>
              <a:t>Psychological Review</a:t>
            </a:r>
            <a:r>
              <a:rPr lang="en-GB" dirty="0"/>
              <a:t>, 50(4), pp. 370–396.</a:t>
            </a:r>
          </a:p>
          <a:p>
            <a:pPr marL="0" indent="0">
              <a:buNone/>
            </a:pPr>
            <a:r>
              <a:rPr lang="en-GB" dirty="0"/>
              <a:t>Piaget, J. (1936) </a:t>
            </a:r>
            <a:r>
              <a:rPr lang="en-GB" i="1" dirty="0"/>
              <a:t>The Origins of Intelligence in the Child</a:t>
            </a:r>
            <a:r>
              <a:rPr lang="en-GB" dirty="0"/>
              <a:t>. London: Routledge &amp; Kegan Paul</a:t>
            </a:r>
          </a:p>
          <a:p>
            <a:pPr marL="0" indent="0">
              <a:buNone/>
            </a:pPr>
            <a:r>
              <a:rPr lang="en-GB" dirty="0"/>
              <a:t>PCYDDS (2026) </a:t>
            </a:r>
            <a:r>
              <a:rPr lang="en-GB" i="1" dirty="0"/>
              <a:t>TAR </a:t>
            </a:r>
            <a:r>
              <a:rPr lang="en-GB" i="1" dirty="0" err="1"/>
              <a:t>Cynradd</a:t>
            </a:r>
            <a:r>
              <a:rPr lang="en-GB" i="1" dirty="0"/>
              <a:t> </a:t>
            </a:r>
            <a:r>
              <a:rPr lang="en-GB" i="1" dirty="0" err="1"/>
              <a:t>gyda</a:t>
            </a:r>
            <a:r>
              <a:rPr lang="en-GB" i="1" dirty="0"/>
              <a:t> SAC: </a:t>
            </a:r>
            <a:r>
              <a:rPr lang="en-GB" i="1" dirty="0" err="1"/>
              <a:t>Gwybodaeth</a:t>
            </a:r>
            <a:r>
              <a:rPr lang="en-GB" i="1" dirty="0"/>
              <a:t> am y </a:t>
            </a:r>
            <a:r>
              <a:rPr lang="en-GB" i="1" dirty="0" err="1"/>
              <a:t>cwrs</a:t>
            </a:r>
            <a:r>
              <a:rPr lang="en-GB" i="1" dirty="0"/>
              <a:t>. </a:t>
            </a:r>
            <a:r>
              <a:rPr lang="en-GB" dirty="0" err="1"/>
              <a:t>Ar</a:t>
            </a:r>
            <a:r>
              <a:rPr lang="en-GB" dirty="0"/>
              <a:t> </a:t>
            </a:r>
            <a:r>
              <a:rPr lang="en-GB" dirty="0" err="1"/>
              <a:t>gael</a:t>
            </a:r>
            <a:r>
              <a:rPr lang="en-GB" dirty="0"/>
              <a:t> </a:t>
            </a:r>
            <a:r>
              <a:rPr lang="en-GB" dirty="0" err="1"/>
              <a:t>yn</a:t>
            </a:r>
            <a:r>
              <a:rPr lang="en-GB" dirty="0"/>
              <a:t> </a:t>
            </a:r>
            <a:r>
              <a:rPr lang="en-GB" dirty="0">
                <a:hlinkClick r:id="rId3"/>
              </a:rPr>
              <a:t>TAR </a:t>
            </a:r>
            <a:r>
              <a:rPr lang="en-GB" dirty="0" err="1">
                <a:hlinkClick r:id="rId3"/>
              </a:rPr>
              <a:t>Cynradd</a:t>
            </a:r>
            <a:r>
              <a:rPr lang="en-GB" dirty="0">
                <a:hlinkClick r:id="rId3"/>
              </a:rPr>
              <a:t> </a:t>
            </a:r>
            <a:r>
              <a:rPr lang="en-GB" dirty="0" err="1">
                <a:hlinkClick r:id="rId3"/>
              </a:rPr>
              <a:t>gyda</a:t>
            </a:r>
            <a:r>
              <a:rPr lang="en-GB" dirty="0">
                <a:hlinkClick r:id="rId3"/>
              </a:rPr>
              <a:t> SAC (</a:t>
            </a:r>
            <a:r>
              <a:rPr lang="en-GB" dirty="0" err="1">
                <a:hlinkClick r:id="rId3"/>
              </a:rPr>
              <a:t>Llawn</a:t>
            </a:r>
            <a:r>
              <a:rPr lang="en-GB" dirty="0">
                <a:hlinkClick r:id="rId3"/>
              </a:rPr>
              <a:t> </a:t>
            </a:r>
            <a:r>
              <a:rPr lang="en-GB" dirty="0" err="1">
                <a:hlinkClick r:id="rId3"/>
              </a:rPr>
              <a:t>amser</a:t>
            </a:r>
            <a:r>
              <a:rPr lang="en-GB" dirty="0">
                <a:hlinkClick r:id="rId3"/>
              </a:rPr>
              <a:t>) (TAR) | Abertawe 1 </a:t>
            </a:r>
            <a:r>
              <a:rPr lang="en-GB" dirty="0" err="1">
                <a:hlinkClick r:id="rId3"/>
              </a:rPr>
              <a:t>Flwyddyn</a:t>
            </a:r>
            <a:r>
              <a:rPr lang="en-GB" dirty="0">
                <a:hlinkClick r:id="rId3"/>
              </a:rPr>
              <a:t> </a:t>
            </a:r>
            <a:r>
              <a:rPr lang="en-GB" dirty="0" err="1">
                <a:hlinkClick r:id="rId3"/>
              </a:rPr>
              <a:t>Llawn</a:t>
            </a:r>
            <a:r>
              <a:rPr lang="en-GB" dirty="0">
                <a:hlinkClick r:id="rId3"/>
              </a:rPr>
              <a:t> </a:t>
            </a:r>
            <a:r>
              <a:rPr lang="en-GB" dirty="0" err="1">
                <a:hlinkClick r:id="rId3"/>
              </a:rPr>
              <a:t>amser</a:t>
            </a:r>
            <a:r>
              <a:rPr lang="en-GB" dirty="0">
                <a:hlinkClick r:id="rId3"/>
              </a:rPr>
              <a:t> | </a:t>
            </a:r>
            <a:r>
              <a:rPr lang="en-GB" dirty="0" err="1">
                <a:hlinkClick r:id="rId3"/>
              </a:rPr>
              <a:t>Prifysgol</a:t>
            </a:r>
            <a:r>
              <a:rPr lang="en-GB" dirty="0">
                <a:hlinkClick r:id="rId3"/>
              </a:rPr>
              <a:t> Cymru Y </a:t>
            </a:r>
            <a:r>
              <a:rPr lang="en-GB" dirty="0" err="1">
                <a:hlinkClick r:id="rId3"/>
              </a:rPr>
              <a:t>Drindod</a:t>
            </a:r>
            <a:r>
              <a:rPr lang="en-GB" dirty="0">
                <a:hlinkClick r:id="rId3"/>
              </a:rPr>
              <a:t> Dewi Sant</a:t>
            </a:r>
            <a:r>
              <a:rPr lang="en-GB" dirty="0"/>
              <a:t> (</a:t>
            </a:r>
            <a:r>
              <a:rPr lang="en-GB" dirty="0" err="1"/>
              <a:t>Cyrchwyd</a:t>
            </a:r>
            <a:r>
              <a:rPr lang="en-GB" dirty="0"/>
              <a:t> 13.08.2026)</a:t>
            </a:r>
          </a:p>
          <a:p>
            <a:pPr marL="0" indent="0">
              <a:buNone/>
            </a:pPr>
            <a:r>
              <a:rPr lang="en-GB" dirty="0"/>
              <a:t>Rogers, C.R. (1969) </a:t>
            </a:r>
            <a:r>
              <a:rPr lang="en-GB" i="1" dirty="0"/>
              <a:t>Freedom to Learn</a:t>
            </a:r>
            <a:r>
              <a:rPr lang="en-GB" dirty="0"/>
              <a:t>. Columbus, OH: Charles E. Merrill.</a:t>
            </a:r>
            <a:endParaRPr lang="en-GB" sz="2800" dirty="0">
              <a:cs typeface="Calibri Light" panose="020F0302020204030204" pitchFamily="34" charset="0"/>
            </a:endParaRPr>
          </a:p>
          <a:p>
            <a:pPr marL="0" indent="0">
              <a:buNone/>
            </a:pPr>
            <a:r>
              <a:rPr lang="en-GB" dirty="0"/>
              <a:t>Skinner, B.F. (1953) </a:t>
            </a:r>
            <a:r>
              <a:rPr lang="en-GB" i="1" dirty="0"/>
              <a:t>Science and Human </a:t>
            </a:r>
            <a:r>
              <a:rPr lang="en-GB" i="1" dirty="0" err="1"/>
              <a:t>Behavior</a:t>
            </a:r>
            <a:r>
              <a:rPr lang="en-GB" dirty="0"/>
              <a:t>. New York: Macmillan</a:t>
            </a:r>
          </a:p>
          <a:p>
            <a:pPr marL="0" indent="0">
              <a:buNone/>
            </a:pPr>
            <a:r>
              <a:rPr lang="en-GB" sz="2800" dirty="0">
                <a:cs typeface="Calibri Light" panose="020F0302020204030204" pitchFamily="34" charset="0"/>
              </a:rPr>
              <a:t>UWTSD (2026) </a:t>
            </a:r>
            <a:r>
              <a:rPr lang="en-GB" sz="2800" i="1" dirty="0">
                <a:cs typeface="Calibri Light" panose="020F0302020204030204" pitchFamily="34" charset="0"/>
              </a:rPr>
              <a:t>PGCE Primary with QTS: Course information. </a:t>
            </a:r>
            <a:r>
              <a:rPr lang="en-GB" sz="2800" dirty="0">
                <a:cs typeface="Calibri Light" panose="020F0302020204030204" pitchFamily="34" charset="0"/>
              </a:rPr>
              <a:t>Available at </a:t>
            </a:r>
            <a:r>
              <a:rPr lang="en-GB" dirty="0">
                <a:hlinkClick r:id="rId4"/>
              </a:rPr>
              <a:t>PGCE Primary with QTS (Full-time) (PGCE) | Swansea 1 Year Full-time | University of Wales Trinity Saint David</a:t>
            </a:r>
            <a:r>
              <a:rPr lang="en-GB" dirty="0"/>
              <a:t> (Accessed 13.08.3036)</a:t>
            </a:r>
            <a:endParaRPr lang="en-GB" sz="2800" dirty="0">
              <a:cs typeface="Calibri Light" panose="020F0302020204030204" pitchFamily="34" charset="0"/>
            </a:endParaRPr>
          </a:p>
          <a:p>
            <a:pPr marL="0" indent="0">
              <a:buNone/>
            </a:pPr>
            <a:endParaRPr lang="en-GB" dirty="0"/>
          </a:p>
        </p:txBody>
      </p:sp>
    </p:spTree>
    <p:extLst>
      <p:ext uri="{BB962C8B-B14F-4D97-AF65-F5344CB8AC3E}">
        <p14:creationId xmlns:p14="http://schemas.microsoft.com/office/powerpoint/2010/main" val="2101844138"/>
      </p:ext>
    </p:extLst>
  </p:cSld>
  <p:clrMapOvr>
    <a:masterClrMapping/>
  </p:clrMapOvr>
</p:sld>
</file>

<file path=ppt/theme/theme1.xml><?xml version="1.0" encoding="utf-8"?>
<a:theme xmlns:a="http://schemas.openxmlformats.org/drawingml/2006/main" name="Holding PAge">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UWTSD_Powerpoint Template Standard_2023 Accessible" id="{5B2C1888-8C3F-4C68-BAF5-167F4168EEEB}" vid="{C542EBDA-A4F5-41A3-A105-12E1AEC83494}"/>
    </a:ext>
  </a:extLst>
</a:theme>
</file>

<file path=ppt/theme/theme2.xml><?xml version="1.0" encoding="utf-8"?>
<a:theme xmlns:a="http://schemas.openxmlformats.org/drawingml/2006/main" name="Accessible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UWTSD_Powerpoint Template Standard_2023 Accessible" id="{5B2C1888-8C3F-4C68-BAF5-167F4168EEEB}" vid="{86883F0F-287E-4407-A9BD-FB3F2413EBF2}"/>
    </a:ext>
  </a:extLst>
</a:theme>
</file>

<file path=docProps/app.xml><?xml version="1.0" encoding="utf-8"?>
<Properties xmlns="http://schemas.openxmlformats.org/officeDocument/2006/extended-properties" xmlns:vt="http://schemas.openxmlformats.org/officeDocument/2006/docPropsVTypes">
  <Template>Template for PP</Template>
  <TotalTime>0</TotalTime>
  <Words>3375</Words>
  <Application>Microsoft Office PowerPoint</Application>
  <PresentationFormat>Widescreen</PresentationFormat>
  <Paragraphs>268</Paragraphs>
  <Slides>24</Slides>
  <Notes>0</Notes>
  <HiddenSlides>0</HiddenSlides>
  <MMClips>0</MMClips>
  <ScaleCrop>false</ScaleCrop>
  <HeadingPairs>
    <vt:vector size="6" baseType="variant">
      <vt:variant>
        <vt:lpstr>Fonts Used</vt:lpstr>
      </vt:variant>
      <vt:variant>
        <vt:i4>3</vt:i4>
      </vt:variant>
      <vt:variant>
        <vt:lpstr>Theme</vt:lpstr>
      </vt:variant>
      <vt:variant>
        <vt:i4>2</vt:i4>
      </vt:variant>
      <vt:variant>
        <vt:lpstr>Slide Titles</vt:lpstr>
      </vt:variant>
      <vt:variant>
        <vt:i4>24</vt:i4>
      </vt:variant>
    </vt:vector>
  </HeadingPairs>
  <TitlesOfParts>
    <vt:vector size="29" baseType="lpstr">
      <vt:lpstr>Arial</vt:lpstr>
      <vt:lpstr>Calibri</vt:lpstr>
      <vt:lpstr>Calibri Light</vt:lpstr>
      <vt:lpstr>Holding PAge</vt:lpstr>
      <vt:lpstr>Accessible 2</vt:lpstr>
      <vt:lpstr>ECIE6008</vt:lpstr>
      <vt:lpstr>Rheolaeth Dosbarth          Classroom Management</vt:lpstr>
      <vt:lpstr>Theories and Theorists</vt:lpstr>
      <vt:lpstr> Behaviourism </vt:lpstr>
      <vt:lpstr>Damcaniaeth Cognyddol         Cognitive Theory</vt:lpstr>
      <vt:lpstr>Damcaniaeth Dynol                   Humanist Theory</vt:lpstr>
      <vt:lpstr>Skinner, Piaget, Maslow a/and Carl Rogers</vt:lpstr>
      <vt:lpstr>How They Work Together in  Classroom Management. </vt:lpstr>
      <vt:lpstr>   Damcaniaethwyr eraill  Other theories and frameworks</vt:lpstr>
      <vt:lpstr> Beth yw achosion posibl ymddygiad heriol  mewn plant? </vt:lpstr>
      <vt:lpstr>What are the Possible Causes of Challenging Behaviour in Children?</vt:lpstr>
      <vt:lpstr> Beth yw achosion posibl ymddygiad heriol  mewn plant? </vt:lpstr>
      <vt:lpstr> What are the Possible Causes of Challenging Behaviour in Children? </vt:lpstr>
      <vt:lpstr>Estyn                                         Estyn</vt:lpstr>
      <vt:lpstr>Ymchwil/Research</vt:lpstr>
      <vt:lpstr> Sut mae'r amgylchedd, arferion a pherthnasoedd yn rhyngweithio i greu hinsawdd ddysgu gadarnhaol How environment, routines and relationships interact to create a positive learning climate</vt:lpstr>
      <vt:lpstr> Sut mae'r amgylchedd, arferion a pherthnasoedd yn rhyngweithio i greu hinsawdd ddysgu gadarnhaol How environment, routines and relationships interact to create a positive learning climate</vt:lpstr>
      <vt:lpstr>Effaith ar Hyfforddiant Athrawon a Deinameg y Dosbarth Yng Nghymru  Impact on Teacher Training &amp; Classroom Dynamics in Wales</vt:lpstr>
      <vt:lpstr>Crynodeb                              Summary</vt:lpstr>
      <vt:lpstr>Rheolaeth Dosbarth          Classroom Management</vt:lpstr>
      <vt:lpstr>                                 Cynllun Traethawd                                                                                  Essay Plan Gweler y Fanyleb Asesu am ganllawiau llawn          See assessment specification for full guidelines    </vt:lpstr>
      <vt:lpstr>     Cynllun Traethawd                                                                                  Essay Plan Gweler y Fanyleb Asesu am ganllawiau llawn          See assessment specification for full guidelines                                    </vt:lpstr>
      <vt:lpstr>Rhestr Gyfeirnodi             Reference List</vt:lpstr>
      <vt:lpstr>Rhestr Gyfeirnodi             Reference List</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ECIE6003 Classroom Management</dc:title>
  <dc:creator>Cindy Hunt</dc:creator>
  <cp:lastModifiedBy>Sue Ainsworth</cp:lastModifiedBy>
  <cp:revision>15</cp:revision>
  <dcterms:created xsi:type="dcterms:W3CDTF">2023-08-14T12:48:29Z</dcterms:created>
  <dcterms:modified xsi:type="dcterms:W3CDTF">2026-09-06T10:13:54Z</dcterms:modified>
</cp:coreProperties>
</file>