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webextensions/webextension2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slideLayouts/slideLayout33.xml" ContentType="application/vnd.openxmlformats-officedocument.presentationml.slideLayout+xml"/>
  <Override PartName="/ppt/theme/theme4.xml" ContentType="application/vnd.openxmlformats-officedocument.theme+xml"/>
  <Override PartName="/ppt/slideLayouts/slideLayout34.xml" ContentType="application/vnd.openxmlformats-officedocument.presentationml.slideLayout+xml"/>
  <Override PartName="/ppt/theme/theme5.xml" ContentType="application/vnd.openxmlformats-officedocument.theme+xml"/>
  <Override PartName="/ppt/slideLayouts/slideLayout35.xml" ContentType="application/vnd.openxmlformats-officedocument.presentationml.slideLayout+xml"/>
  <Override PartName="/ppt/theme/theme6.xml" ContentType="application/vnd.openxmlformats-officedocument.theme+xml"/>
  <Override PartName="/ppt/slideLayouts/slideLayout36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3" r:id="rId4"/>
    <p:sldMasterId id="2147483831" r:id="rId5"/>
    <p:sldMasterId id="2147483850" r:id="rId6"/>
    <p:sldMasterId id="2147483861" r:id="rId7"/>
    <p:sldMasterId id="2147483674" r:id="rId8"/>
    <p:sldMasterId id="2147483648" r:id="rId9"/>
    <p:sldMasterId id="2147483859" r:id="rId10"/>
  </p:sldMasterIdLst>
  <p:notesMasterIdLst>
    <p:notesMasterId r:id="rId42"/>
  </p:notesMasterIdLst>
  <p:sldIdLst>
    <p:sldId id="537" r:id="rId11"/>
    <p:sldId id="538" r:id="rId12"/>
    <p:sldId id="259" r:id="rId13"/>
    <p:sldId id="270" r:id="rId14"/>
    <p:sldId id="300" r:id="rId15"/>
    <p:sldId id="257" r:id="rId16"/>
    <p:sldId id="317" r:id="rId17"/>
    <p:sldId id="328" r:id="rId18"/>
    <p:sldId id="265" r:id="rId19"/>
    <p:sldId id="382" r:id="rId20"/>
    <p:sldId id="262" r:id="rId21"/>
    <p:sldId id="522" r:id="rId22"/>
    <p:sldId id="521" r:id="rId23"/>
    <p:sldId id="530" r:id="rId24"/>
    <p:sldId id="531" r:id="rId25"/>
    <p:sldId id="532" r:id="rId26"/>
    <p:sldId id="533" r:id="rId27"/>
    <p:sldId id="534" r:id="rId28"/>
    <p:sldId id="535" r:id="rId29"/>
    <p:sldId id="523" r:id="rId30"/>
    <p:sldId id="524" r:id="rId31"/>
    <p:sldId id="536" r:id="rId32"/>
    <p:sldId id="525" r:id="rId33"/>
    <p:sldId id="520" r:id="rId34"/>
    <p:sldId id="540" r:id="rId35"/>
    <p:sldId id="541" r:id="rId36"/>
    <p:sldId id="542" r:id="rId37"/>
    <p:sldId id="526" r:id="rId38"/>
    <p:sldId id="543" r:id="rId39"/>
    <p:sldId id="527" r:id="rId40"/>
    <p:sldId id="528" r:id="rId41"/>
  </p:sldIdLst>
  <p:sldSz cx="12192000" cy="6858000"/>
  <p:notesSz cx="6858000" cy="9144000"/>
  <p:custDataLst>
    <p:tags r:id="rId4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3B8C42-A201-4DA4-9424-2A4EDFFDB7EA}" v="4" dt="2025-03-11T11:55:26.1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744" autoAdjust="0"/>
  </p:normalViewPr>
  <p:slideViewPr>
    <p:cSldViewPr snapToGrid="0">
      <p:cViewPr varScale="1">
        <p:scale>
          <a:sx n="98" d="100"/>
          <a:sy n="98" d="100"/>
        </p:scale>
        <p:origin x="1038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slide" Target="slides/slide29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slide" Target="slides/slide30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tags" Target="tags/tag1.xml"/><Relationship Id="rId48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openxmlformats.org/officeDocument/2006/relationships/theme" Target="theme/theme1.xml"/><Relationship Id="rId20" Type="http://schemas.openxmlformats.org/officeDocument/2006/relationships/slide" Target="slides/slide10.xml"/><Relationship Id="rId41" Type="http://schemas.openxmlformats.org/officeDocument/2006/relationships/slide" Target="slides/slide3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svg"/><Relationship Id="rId1" Type="http://schemas.openxmlformats.org/officeDocument/2006/relationships/image" Target="../media/image51.png"/><Relationship Id="rId6" Type="http://schemas.openxmlformats.org/officeDocument/2006/relationships/image" Target="../media/image56.svg"/><Relationship Id="rId5" Type="http://schemas.openxmlformats.org/officeDocument/2006/relationships/image" Target="../media/image55.png"/><Relationship Id="rId4" Type="http://schemas.openxmlformats.org/officeDocument/2006/relationships/image" Target="../media/image5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svg"/><Relationship Id="rId1" Type="http://schemas.openxmlformats.org/officeDocument/2006/relationships/image" Target="../media/image51.png"/><Relationship Id="rId6" Type="http://schemas.openxmlformats.org/officeDocument/2006/relationships/image" Target="../media/image56.svg"/><Relationship Id="rId5" Type="http://schemas.openxmlformats.org/officeDocument/2006/relationships/image" Target="../media/image55.png"/><Relationship Id="rId4" Type="http://schemas.openxmlformats.org/officeDocument/2006/relationships/image" Target="../media/image5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9A9135-5EAC-4E7C-8FD8-983A917C4CDF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E6930C90-DC5D-4087-A55A-5BC3829F5534}">
      <dgm:prSet/>
      <dgm:spPr/>
      <dgm:t>
        <a:bodyPr/>
        <a:lstStyle/>
        <a:p>
          <a:pPr>
            <a:defRPr cap="all"/>
          </a:pPr>
          <a:r>
            <a:rPr lang="en-US"/>
            <a:t>Your online presence</a:t>
          </a:r>
        </a:p>
      </dgm:t>
    </dgm:pt>
    <dgm:pt modelId="{91ACF62D-09B5-4BB3-A511-FADEABD1A43D}" type="parTrans" cxnId="{DBEC3AD4-8F1C-4D50-AD6D-B1EDFDD5E97B}">
      <dgm:prSet/>
      <dgm:spPr/>
      <dgm:t>
        <a:bodyPr/>
        <a:lstStyle/>
        <a:p>
          <a:endParaRPr lang="en-US"/>
        </a:p>
      </dgm:t>
    </dgm:pt>
    <dgm:pt modelId="{4A66AE53-5A2E-4F87-99A7-DF5E41B10368}" type="sibTrans" cxnId="{DBEC3AD4-8F1C-4D50-AD6D-B1EDFDD5E97B}">
      <dgm:prSet/>
      <dgm:spPr/>
      <dgm:t>
        <a:bodyPr/>
        <a:lstStyle/>
        <a:p>
          <a:endParaRPr lang="en-US"/>
        </a:p>
      </dgm:t>
    </dgm:pt>
    <dgm:pt modelId="{689F87D7-1E15-467C-87D5-E8F5685A4F9A}">
      <dgm:prSet/>
      <dgm:spPr/>
      <dgm:t>
        <a:bodyPr/>
        <a:lstStyle/>
        <a:p>
          <a:pPr>
            <a:defRPr cap="all"/>
          </a:pPr>
          <a:r>
            <a:rPr lang="en-US"/>
            <a:t>Setting up a LinkedIn profile</a:t>
          </a:r>
        </a:p>
      </dgm:t>
    </dgm:pt>
    <dgm:pt modelId="{75410A90-B433-48E3-9336-25B55A0C6440}" type="parTrans" cxnId="{6502A9C6-9F70-4DA8-B72A-501ED1FC52D9}">
      <dgm:prSet/>
      <dgm:spPr/>
      <dgm:t>
        <a:bodyPr/>
        <a:lstStyle/>
        <a:p>
          <a:endParaRPr lang="en-US"/>
        </a:p>
      </dgm:t>
    </dgm:pt>
    <dgm:pt modelId="{1F86714D-9AC1-4834-84E2-A8CA6F663E8B}" type="sibTrans" cxnId="{6502A9C6-9F70-4DA8-B72A-501ED1FC52D9}">
      <dgm:prSet/>
      <dgm:spPr/>
      <dgm:t>
        <a:bodyPr/>
        <a:lstStyle/>
        <a:p>
          <a:endParaRPr lang="en-US"/>
        </a:p>
      </dgm:t>
    </dgm:pt>
    <dgm:pt modelId="{881ED27E-EAB6-4E3B-803C-291ECDA43F88}">
      <dgm:prSet/>
      <dgm:spPr/>
      <dgm:t>
        <a:bodyPr/>
        <a:lstStyle/>
        <a:p>
          <a:pPr>
            <a:defRPr cap="all"/>
          </a:pPr>
          <a:r>
            <a:rPr lang="en-US"/>
            <a:t>LinkedIn Learning</a:t>
          </a:r>
        </a:p>
      </dgm:t>
    </dgm:pt>
    <dgm:pt modelId="{A05C9DB1-1626-4D28-A98B-5A23B7112139}" type="parTrans" cxnId="{6FAB5EA3-5727-47E2-862B-EDB387BFDAE3}">
      <dgm:prSet/>
      <dgm:spPr/>
      <dgm:t>
        <a:bodyPr/>
        <a:lstStyle/>
        <a:p>
          <a:endParaRPr lang="en-US"/>
        </a:p>
      </dgm:t>
    </dgm:pt>
    <dgm:pt modelId="{71AFB089-5D56-43C1-8F1A-2D77DDD49EA6}" type="sibTrans" cxnId="{6FAB5EA3-5727-47E2-862B-EDB387BFDAE3}">
      <dgm:prSet/>
      <dgm:spPr/>
      <dgm:t>
        <a:bodyPr/>
        <a:lstStyle/>
        <a:p>
          <a:endParaRPr lang="en-US"/>
        </a:p>
      </dgm:t>
    </dgm:pt>
    <dgm:pt modelId="{7E99E864-F9AB-4AAA-8412-1C3D5760E46D}">
      <dgm:prSet/>
      <dgm:spPr/>
      <dgm:t>
        <a:bodyPr/>
        <a:lstStyle/>
        <a:p>
          <a:pPr>
            <a:defRPr cap="all"/>
          </a:pPr>
          <a:r>
            <a:rPr lang="en-US"/>
            <a:t>DigiCentre and badges</a:t>
          </a:r>
        </a:p>
      </dgm:t>
    </dgm:pt>
    <dgm:pt modelId="{31F6F8E1-9D24-4D0E-8BEF-C3F9C6869728}" type="parTrans" cxnId="{3841B922-CACC-4D0C-8611-C8BDDDB3E47B}">
      <dgm:prSet/>
      <dgm:spPr/>
      <dgm:t>
        <a:bodyPr/>
        <a:lstStyle/>
        <a:p>
          <a:endParaRPr lang="en-US"/>
        </a:p>
      </dgm:t>
    </dgm:pt>
    <dgm:pt modelId="{DC872A0F-3C0F-4907-A156-A71158CF734B}" type="sibTrans" cxnId="{3841B922-CACC-4D0C-8611-C8BDDDB3E47B}">
      <dgm:prSet/>
      <dgm:spPr/>
      <dgm:t>
        <a:bodyPr/>
        <a:lstStyle/>
        <a:p>
          <a:endParaRPr lang="en-US"/>
        </a:p>
      </dgm:t>
    </dgm:pt>
    <dgm:pt modelId="{CDA90812-1870-4A30-8140-88CA597FEB80}" type="pres">
      <dgm:prSet presAssocID="{C79A9135-5EAC-4E7C-8FD8-983A917C4CDF}" presName="root" presStyleCnt="0">
        <dgm:presLayoutVars>
          <dgm:dir/>
          <dgm:resizeHandles val="exact"/>
        </dgm:presLayoutVars>
      </dgm:prSet>
      <dgm:spPr/>
    </dgm:pt>
    <dgm:pt modelId="{F24DAE0E-4F37-4669-AE5C-B1B88EA7D5D1}" type="pres">
      <dgm:prSet presAssocID="{E6930C90-DC5D-4087-A55A-5BC3829F5534}" presName="compNode" presStyleCnt="0"/>
      <dgm:spPr/>
    </dgm:pt>
    <dgm:pt modelId="{A2CA4336-570A-403E-9327-EDDE97065E95}" type="pres">
      <dgm:prSet presAssocID="{E6930C90-DC5D-4087-A55A-5BC3829F5534}" presName="iconBgRect" presStyleLbl="bgShp" presStyleIdx="0" presStyleCnt="4"/>
      <dgm:spPr/>
    </dgm:pt>
    <dgm:pt modelId="{09AE9B70-D773-441F-95E0-5352FBA050E9}" type="pres">
      <dgm:prSet presAssocID="{E6930C90-DC5D-4087-A55A-5BC3829F553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4C3B2348-E346-40DB-A83D-4B3A1274A22D}" type="pres">
      <dgm:prSet presAssocID="{E6930C90-DC5D-4087-A55A-5BC3829F5534}" presName="spaceRect" presStyleCnt="0"/>
      <dgm:spPr/>
    </dgm:pt>
    <dgm:pt modelId="{D12D78E6-AD10-4C28-9508-8CF532D6F56D}" type="pres">
      <dgm:prSet presAssocID="{E6930C90-DC5D-4087-A55A-5BC3829F5534}" presName="textRect" presStyleLbl="revTx" presStyleIdx="0" presStyleCnt="4">
        <dgm:presLayoutVars>
          <dgm:chMax val="1"/>
          <dgm:chPref val="1"/>
        </dgm:presLayoutVars>
      </dgm:prSet>
      <dgm:spPr/>
    </dgm:pt>
    <dgm:pt modelId="{1CF85F91-BB71-423E-8B76-13C8447A6CF5}" type="pres">
      <dgm:prSet presAssocID="{4A66AE53-5A2E-4F87-99A7-DF5E41B10368}" presName="sibTrans" presStyleCnt="0"/>
      <dgm:spPr/>
    </dgm:pt>
    <dgm:pt modelId="{B404C1EF-7125-4B04-B894-D2B0212660C3}" type="pres">
      <dgm:prSet presAssocID="{689F87D7-1E15-467C-87D5-E8F5685A4F9A}" presName="compNode" presStyleCnt="0"/>
      <dgm:spPr/>
    </dgm:pt>
    <dgm:pt modelId="{5C1516E1-3871-4F76-8A02-6DDF522F507B}" type="pres">
      <dgm:prSet presAssocID="{689F87D7-1E15-467C-87D5-E8F5685A4F9A}" presName="iconBgRect" presStyleLbl="bgShp" presStyleIdx="1" presStyleCnt="4"/>
      <dgm:spPr/>
    </dgm:pt>
    <dgm:pt modelId="{8EE34AE2-DE82-4274-B05A-9EBF57878E5D}" type="pres">
      <dgm:prSet presAssocID="{689F87D7-1E15-467C-87D5-E8F5685A4F9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89083D3E-1CB4-440E-AA15-CFF75CFFAF32}" type="pres">
      <dgm:prSet presAssocID="{689F87D7-1E15-467C-87D5-E8F5685A4F9A}" presName="spaceRect" presStyleCnt="0"/>
      <dgm:spPr/>
    </dgm:pt>
    <dgm:pt modelId="{79DBC5A3-DE52-4EA5-BA43-7489B6F34D5B}" type="pres">
      <dgm:prSet presAssocID="{689F87D7-1E15-467C-87D5-E8F5685A4F9A}" presName="textRect" presStyleLbl="revTx" presStyleIdx="1" presStyleCnt="4">
        <dgm:presLayoutVars>
          <dgm:chMax val="1"/>
          <dgm:chPref val="1"/>
        </dgm:presLayoutVars>
      </dgm:prSet>
      <dgm:spPr/>
    </dgm:pt>
    <dgm:pt modelId="{6A1BF16C-A4EA-4728-AF85-84D04311B963}" type="pres">
      <dgm:prSet presAssocID="{1F86714D-9AC1-4834-84E2-A8CA6F663E8B}" presName="sibTrans" presStyleCnt="0"/>
      <dgm:spPr/>
    </dgm:pt>
    <dgm:pt modelId="{214D1194-01DF-4549-8F06-DA83A065BE54}" type="pres">
      <dgm:prSet presAssocID="{881ED27E-EAB6-4E3B-803C-291ECDA43F88}" presName="compNode" presStyleCnt="0"/>
      <dgm:spPr/>
    </dgm:pt>
    <dgm:pt modelId="{C6690656-1200-435D-BC57-5544109BA1B8}" type="pres">
      <dgm:prSet presAssocID="{881ED27E-EAB6-4E3B-803C-291ECDA43F88}" presName="iconBgRect" presStyleLbl="bgShp" presStyleIdx="2" presStyleCnt="4"/>
      <dgm:spPr/>
    </dgm:pt>
    <dgm:pt modelId="{18C88D07-9779-458C-B4F5-1CB934051370}" type="pres">
      <dgm:prSet presAssocID="{881ED27E-EAB6-4E3B-803C-291ECDA43F8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7A2BB95-94AB-4226-8D31-7A552545BD42}" type="pres">
      <dgm:prSet presAssocID="{881ED27E-EAB6-4E3B-803C-291ECDA43F88}" presName="spaceRect" presStyleCnt="0"/>
      <dgm:spPr/>
    </dgm:pt>
    <dgm:pt modelId="{B86B7063-C72F-4532-87FB-509C80A5A941}" type="pres">
      <dgm:prSet presAssocID="{881ED27E-EAB6-4E3B-803C-291ECDA43F88}" presName="textRect" presStyleLbl="revTx" presStyleIdx="2" presStyleCnt="4">
        <dgm:presLayoutVars>
          <dgm:chMax val="1"/>
          <dgm:chPref val="1"/>
        </dgm:presLayoutVars>
      </dgm:prSet>
      <dgm:spPr/>
    </dgm:pt>
    <dgm:pt modelId="{CF5A032E-5BDD-4D35-AF23-BC1486D13BDE}" type="pres">
      <dgm:prSet presAssocID="{71AFB089-5D56-43C1-8F1A-2D77DDD49EA6}" presName="sibTrans" presStyleCnt="0"/>
      <dgm:spPr/>
    </dgm:pt>
    <dgm:pt modelId="{BCE1E930-1012-4CBC-B072-5EF7A9876AD5}" type="pres">
      <dgm:prSet presAssocID="{7E99E864-F9AB-4AAA-8412-1C3D5760E46D}" presName="compNode" presStyleCnt="0"/>
      <dgm:spPr/>
    </dgm:pt>
    <dgm:pt modelId="{83BF6BCF-28CA-48A7-B04D-0610C54A394C}" type="pres">
      <dgm:prSet presAssocID="{7E99E864-F9AB-4AAA-8412-1C3D5760E46D}" presName="iconBgRect" presStyleLbl="bgShp" presStyleIdx="3" presStyleCnt="4"/>
      <dgm:spPr/>
    </dgm:pt>
    <dgm:pt modelId="{3CAAA42F-7709-4CDE-9657-0DA2BF2E6B6C}" type="pres">
      <dgm:prSet presAssocID="{7E99E864-F9AB-4AAA-8412-1C3D5760E46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BF2C19EA-87C3-4E9F-80E6-753F6B3EE9E6}" type="pres">
      <dgm:prSet presAssocID="{7E99E864-F9AB-4AAA-8412-1C3D5760E46D}" presName="spaceRect" presStyleCnt="0"/>
      <dgm:spPr/>
    </dgm:pt>
    <dgm:pt modelId="{1EDA8360-7F12-4553-8A78-EDF117081982}" type="pres">
      <dgm:prSet presAssocID="{7E99E864-F9AB-4AAA-8412-1C3D5760E46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7C8F003-2164-4B2F-9220-6597FAECA457}" type="presOf" srcId="{E6930C90-DC5D-4087-A55A-5BC3829F5534}" destId="{D12D78E6-AD10-4C28-9508-8CF532D6F56D}" srcOrd="0" destOrd="0" presId="urn:microsoft.com/office/officeart/2018/5/layout/IconCircleLabelList"/>
    <dgm:cxn modelId="{3841B922-CACC-4D0C-8611-C8BDDDB3E47B}" srcId="{C79A9135-5EAC-4E7C-8FD8-983A917C4CDF}" destId="{7E99E864-F9AB-4AAA-8412-1C3D5760E46D}" srcOrd="3" destOrd="0" parTransId="{31F6F8E1-9D24-4D0E-8BEF-C3F9C6869728}" sibTransId="{DC872A0F-3C0F-4907-A156-A71158CF734B}"/>
    <dgm:cxn modelId="{BBD3BA3B-E30E-4E95-AD79-1AE5F3D6B7A8}" type="presOf" srcId="{C79A9135-5EAC-4E7C-8FD8-983A917C4CDF}" destId="{CDA90812-1870-4A30-8140-88CA597FEB80}" srcOrd="0" destOrd="0" presId="urn:microsoft.com/office/officeart/2018/5/layout/IconCircleLabelList"/>
    <dgm:cxn modelId="{474CA83E-8B46-453D-9D79-632348F7F01E}" type="presOf" srcId="{7E99E864-F9AB-4AAA-8412-1C3D5760E46D}" destId="{1EDA8360-7F12-4553-8A78-EDF117081982}" srcOrd="0" destOrd="0" presId="urn:microsoft.com/office/officeart/2018/5/layout/IconCircleLabelList"/>
    <dgm:cxn modelId="{6FAB5EA3-5727-47E2-862B-EDB387BFDAE3}" srcId="{C79A9135-5EAC-4E7C-8FD8-983A917C4CDF}" destId="{881ED27E-EAB6-4E3B-803C-291ECDA43F88}" srcOrd="2" destOrd="0" parTransId="{A05C9DB1-1626-4D28-A98B-5A23B7112139}" sibTransId="{71AFB089-5D56-43C1-8F1A-2D77DDD49EA6}"/>
    <dgm:cxn modelId="{6502A9C6-9F70-4DA8-B72A-501ED1FC52D9}" srcId="{C79A9135-5EAC-4E7C-8FD8-983A917C4CDF}" destId="{689F87D7-1E15-467C-87D5-E8F5685A4F9A}" srcOrd="1" destOrd="0" parTransId="{75410A90-B433-48E3-9336-25B55A0C6440}" sibTransId="{1F86714D-9AC1-4834-84E2-A8CA6F663E8B}"/>
    <dgm:cxn modelId="{DBEC3AD4-8F1C-4D50-AD6D-B1EDFDD5E97B}" srcId="{C79A9135-5EAC-4E7C-8FD8-983A917C4CDF}" destId="{E6930C90-DC5D-4087-A55A-5BC3829F5534}" srcOrd="0" destOrd="0" parTransId="{91ACF62D-09B5-4BB3-A511-FADEABD1A43D}" sibTransId="{4A66AE53-5A2E-4F87-99A7-DF5E41B10368}"/>
    <dgm:cxn modelId="{634D77F8-32EE-4C19-A450-0FF8CB366A53}" type="presOf" srcId="{881ED27E-EAB6-4E3B-803C-291ECDA43F88}" destId="{B86B7063-C72F-4532-87FB-509C80A5A941}" srcOrd="0" destOrd="0" presId="urn:microsoft.com/office/officeart/2018/5/layout/IconCircleLabelList"/>
    <dgm:cxn modelId="{407EA4FE-750B-4C07-8D51-2E8079706DD2}" type="presOf" srcId="{689F87D7-1E15-467C-87D5-E8F5685A4F9A}" destId="{79DBC5A3-DE52-4EA5-BA43-7489B6F34D5B}" srcOrd="0" destOrd="0" presId="urn:microsoft.com/office/officeart/2018/5/layout/IconCircleLabelList"/>
    <dgm:cxn modelId="{00AD70F3-FAB7-43EA-865F-748E4A8B4827}" type="presParOf" srcId="{CDA90812-1870-4A30-8140-88CA597FEB80}" destId="{F24DAE0E-4F37-4669-AE5C-B1B88EA7D5D1}" srcOrd="0" destOrd="0" presId="urn:microsoft.com/office/officeart/2018/5/layout/IconCircleLabelList"/>
    <dgm:cxn modelId="{9B8C362B-1B24-4A57-B52B-BD7C30A23A62}" type="presParOf" srcId="{F24DAE0E-4F37-4669-AE5C-B1B88EA7D5D1}" destId="{A2CA4336-570A-403E-9327-EDDE97065E95}" srcOrd="0" destOrd="0" presId="urn:microsoft.com/office/officeart/2018/5/layout/IconCircleLabelList"/>
    <dgm:cxn modelId="{0D03A542-0E2A-40A9-8752-888920112682}" type="presParOf" srcId="{F24DAE0E-4F37-4669-AE5C-B1B88EA7D5D1}" destId="{09AE9B70-D773-441F-95E0-5352FBA050E9}" srcOrd="1" destOrd="0" presId="urn:microsoft.com/office/officeart/2018/5/layout/IconCircleLabelList"/>
    <dgm:cxn modelId="{19F32D3E-794E-4FD2-BBA8-8D63736FC340}" type="presParOf" srcId="{F24DAE0E-4F37-4669-AE5C-B1B88EA7D5D1}" destId="{4C3B2348-E346-40DB-A83D-4B3A1274A22D}" srcOrd="2" destOrd="0" presId="urn:microsoft.com/office/officeart/2018/5/layout/IconCircleLabelList"/>
    <dgm:cxn modelId="{A496FFBE-FC5D-47C7-98C3-6661A5465545}" type="presParOf" srcId="{F24DAE0E-4F37-4669-AE5C-B1B88EA7D5D1}" destId="{D12D78E6-AD10-4C28-9508-8CF532D6F56D}" srcOrd="3" destOrd="0" presId="urn:microsoft.com/office/officeart/2018/5/layout/IconCircleLabelList"/>
    <dgm:cxn modelId="{A95CA439-84C7-4F1F-9E2C-B0D013BCCB9F}" type="presParOf" srcId="{CDA90812-1870-4A30-8140-88CA597FEB80}" destId="{1CF85F91-BB71-423E-8B76-13C8447A6CF5}" srcOrd="1" destOrd="0" presId="urn:microsoft.com/office/officeart/2018/5/layout/IconCircleLabelList"/>
    <dgm:cxn modelId="{2E0EB6D9-C155-4812-B01D-F2B25DDDF0D4}" type="presParOf" srcId="{CDA90812-1870-4A30-8140-88CA597FEB80}" destId="{B404C1EF-7125-4B04-B894-D2B0212660C3}" srcOrd="2" destOrd="0" presId="urn:microsoft.com/office/officeart/2018/5/layout/IconCircleLabelList"/>
    <dgm:cxn modelId="{851FE70F-2C63-42CE-8A1B-E4B023767AA0}" type="presParOf" srcId="{B404C1EF-7125-4B04-B894-D2B0212660C3}" destId="{5C1516E1-3871-4F76-8A02-6DDF522F507B}" srcOrd="0" destOrd="0" presId="urn:microsoft.com/office/officeart/2018/5/layout/IconCircleLabelList"/>
    <dgm:cxn modelId="{33A1A653-7745-4ECD-AC03-AE2C0753EEE7}" type="presParOf" srcId="{B404C1EF-7125-4B04-B894-D2B0212660C3}" destId="{8EE34AE2-DE82-4274-B05A-9EBF57878E5D}" srcOrd="1" destOrd="0" presId="urn:microsoft.com/office/officeart/2018/5/layout/IconCircleLabelList"/>
    <dgm:cxn modelId="{9E8F2C85-7C29-40D4-985A-47DF00176E59}" type="presParOf" srcId="{B404C1EF-7125-4B04-B894-D2B0212660C3}" destId="{89083D3E-1CB4-440E-AA15-CFF75CFFAF32}" srcOrd="2" destOrd="0" presId="urn:microsoft.com/office/officeart/2018/5/layout/IconCircleLabelList"/>
    <dgm:cxn modelId="{BAC30251-197C-4E38-9F22-A6642A78731D}" type="presParOf" srcId="{B404C1EF-7125-4B04-B894-D2B0212660C3}" destId="{79DBC5A3-DE52-4EA5-BA43-7489B6F34D5B}" srcOrd="3" destOrd="0" presId="urn:microsoft.com/office/officeart/2018/5/layout/IconCircleLabelList"/>
    <dgm:cxn modelId="{C07EF61D-0FE5-4C52-929C-D49B4E9AF4DB}" type="presParOf" srcId="{CDA90812-1870-4A30-8140-88CA597FEB80}" destId="{6A1BF16C-A4EA-4728-AF85-84D04311B963}" srcOrd="3" destOrd="0" presId="urn:microsoft.com/office/officeart/2018/5/layout/IconCircleLabelList"/>
    <dgm:cxn modelId="{B8613982-FAA9-4FFB-BAE1-E0445E2A2D49}" type="presParOf" srcId="{CDA90812-1870-4A30-8140-88CA597FEB80}" destId="{214D1194-01DF-4549-8F06-DA83A065BE54}" srcOrd="4" destOrd="0" presId="urn:microsoft.com/office/officeart/2018/5/layout/IconCircleLabelList"/>
    <dgm:cxn modelId="{265F3C7F-6EBE-4002-8445-917404293242}" type="presParOf" srcId="{214D1194-01DF-4549-8F06-DA83A065BE54}" destId="{C6690656-1200-435D-BC57-5544109BA1B8}" srcOrd="0" destOrd="0" presId="urn:microsoft.com/office/officeart/2018/5/layout/IconCircleLabelList"/>
    <dgm:cxn modelId="{BD37AA4A-0D0E-41DB-8822-ABED30A662BC}" type="presParOf" srcId="{214D1194-01DF-4549-8F06-DA83A065BE54}" destId="{18C88D07-9779-458C-B4F5-1CB934051370}" srcOrd="1" destOrd="0" presId="urn:microsoft.com/office/officeart/2018/5/layout/IconCircleLabelList"/>
    <dgm:cxn modelId="{860418C5-5603-4DE1-BEF2-217A830AB7BF}" type="presParOf" srcId="{214D1194-01DF-4549-8F06-DA83A065BE54}" destId="{D7A2BB95-94AB-4226-8D31-7A552545BD42}" srcOrd="2" destOrd="0" presId="urn:microsoft.com/office/officeart/2018/5/layout/IconCircleLabelList"/>
    <dgm:cxn modelId="{A26B2080-8FFD-4B29-B1E9-3E1941F70A06}" type="presParOf" srcId="{214D1194-01DF-4549-8F06-DA83A065BE54}" destId="{B86B7063-C72F-4532-87FB-509C80A5A941}" srcOrd="3" destOrd="0" presId="urn:microsoft.com/office/officeart/2018/5/layout/IconCircleLabelList"/>
    <dgm:cxn modelId="{AD1D0C55-C4CC-4CC4-A50B-A4BBA4944CA3}" type="presParOf" srcId="{CDA90812-1870-4A30-8140-88CA597FEB80}" destId="{CF5A032E-5BDD-4D35-AF23-BC1486D13BDE}" srcOrd="5" destOrd="0" presId="urn:microsoft.com/office/officeart/2018/5/layout/IconCircleLabelList"/>
    <dgm:cxn modelId="{437C29F5-16DC-4105-A6D6-B071A2D3C18A}" type="presParOf" srcId="{CDA90812-1870-4A30-8140-88CA597FEB80}" destId="{BCE1E930-1012-4CBC-B072-5EF7A9876AD5}" srcOrd="6" destOrd="0" presId="urn:microsoft.com/office/officeart/2018/5/layout/IconCircleLabelList"/>
    <dgm:cxn modelId="{B86AFDBB-78E2-4227-8617-DE092AF63D67}" type="presParOf" srcId="{BCE1E930-1012-4CBC-B072-5EF7A9876AD5}" destId="{83BF6BCF-28CA-48A7-B04D-0610C54A394C}" srcOrd="0" destOrd="0" presId="urn:microsoft.com/office/officeart/2018/5/layout/IconCircleLabelList"/>
    <dgm:cxn modelId="{DA4504B4-945F-4C61-A253-0265AE182696}" type="presParOf" srcId="{BCE1E930-1012-4CBC-B072-5EF7A9876AD5}" destId="{3CAAA42F-7709-4CDE-9657-0DA2BF2E6B6C}" srcOrd="1" destOrd="0" presId="urn:microsoft.com/office/officeart/2018/5/layout/IconCircleLabelList"/>
    <dgm:cxn modelId="{6B67D5DB-6376-49FE-800A-851AD1702A21}" type="presParOf" srcId="{BCE1E930-1012-4CBC-B072-5EF7A9876AD5}" destId="{BF2C19EA-87C3-4E9F-80E6-753F6B3EE9E6}" srcOrd="2" destOrd="0" presId="urn:microsoft.com/office/officeart/2018/5/layout/IconCircleLabelList"/>
    <dgm:cxn modelId="{D4C47B28-519A-49EF-AFC0-0F79DAE3154C}" type="presParOf" srcId="{BCE1E930-1012-4CBC-B072-5EF7A9876AD5}" destId="{1EDA8360-7F12-4553-8A78-EDF11708198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2E6DD0-9151-45ED-8B27-D580351E7F5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E9431AA-316E-4A12-AF66-CFA0997A326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 social media platform for professionals</a:t>
          </a:r>
          <a:endParaRPr lang="en-US"/>
        </a:p>
      </dgm:t>
    </dgm:pt>
    <dgm:pt modelId="{2943571B-06F2-4EDA-B66A-0B1E1934B8FD}" type="parTrans" cxnId="{BD02CB28-7818-45B0-A5FA-2D3A6264EC64}">
      <dgm:prSet/>
      <dgm:spPr/>
      <dgm:t>
        <a:bodyPr/>
        <a:lstStyle/>
        <a:p>
          <a:endParaRPr lang="en-US"/>
        </a:p>
      </dgm:t>
    </dgm:pt>
    <dgm:pt modelId="{729456E0-70F7-4344-935D-0C2D538F0EE1}" type="sibTrans" cxnId="{BD02CB28-7818-45B0-A5FA-2D3A6264EC64}">
      <dgm:prSet phldrT="01"/>
      <dgm:spPr/>
      <dgm:t>
        <a:bodyPr/>
        <a:lstStyle/>
        <a:p>
          <a:endParaRPr lang="en-US"/>
        </a:p>
      </dgm:t>
    </dgm:pt>
    <dgm:pt modelId="{2B9D8BF7-A502-4F40-B8A3-E9F35BD1BF6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An online 3D CV</a:t>
          </a:r>
          <a:endParaRPr lang="en-US"/>
        </a:p>
      </dgm:t>
    </dgm:pt>
    <dgm:pt modelId="{C4EFCCE2-606A-4326-BB0B-FF9BFAC55192}" type="parTrans" cxnId="{E812D1BC-6613-47E4-9658-FE24C757A2F0}">
      <dgm:prSet/>
      <dgm:spPr/>
      <dgm:t>
        <a:bodyPr/>
        <a:lstStyle/>
        <a:p>
          <a:endParaRPr lang="en-US"/>
        </a:p>
      </dgm:t>
    </dgm:pt>
    <dgm:pt modelId="{C94F80B5-0042-4AEA-BF29-001D81CB43CD}" type="sibTrans" cxnId="{E812D1BC-6613-47E4-9658-FE24C757A2F0}">
      <dgm:prSet phldrT="02"/>
      <dgm:spPr/>
      <dgm:t>
        <a:bodyPr/>
        <a:lstStyle/>
        <a:p>
          <a:endParaRPr lang="en-US"/>
        </a:p>
      </dgm:t>
    </dgm:pt>
    <dgm:pt modelId="{43F2A7DA-739D-489E-B5C9-8204B814D30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 high-tech networking platform</a:t>
          </a:r>
          <a:endParaRPr lang="en-US"/>
        </a:p>
      </dgm:t>
    </dgm:pt>
    <dgm:pt modelId="{489B3197-8779-4F9A-BFE0-514D0728D844}" type="parTrans" cxnId="{7A9FA25B-9DC0-41D4-93E9-7DDE1BF96393}">
      <dgm:prSet/>
      <dgm:spPr/>
      <dgm:t>
        <a:bodyPr/>
        <a:lstStyle/>
        <a:p>
          <a:endParaRPr lang="en-US"/>
        </a:p>
      </dgm:t>
    </dgm:pt>
    <dgm:pt modelId="{38B256A8-4B1E-41AE-B7DE-17C8292D2BDA}" type="sibTrans" cxnId="{7A9FA25B-9DC0-41D4-93E9-7DDE1BF96393}">
      <dgm:prSet phldrT="03"/>
      <dgm:spPr/>
      <dgm:t>
        <a:bodyPr/>
        <a:lstStyle/>
        <a:p>
          <a:endParaRPr lang="en-US"/>
        </a:p>
      </dgm:t>
    </dgm:pt>
    <dgm:pt modelId="{0273CD71-39C1-4CF6-8E48-5865B10ACC4B}" type="pres">
      <dgm:prSet presAssocID="{5C2E6DD0-9151-45ED-8B27-D580351E7F53}" presName="root" presStyleCnt="0">
        <dgm:presLayoutVars>
          <dgm:dir/>
          <dgm:resizeHandles val="exact"/>
        </dgm:presLayoutVars>
      </dgm:prSet>
      <dgm:spPr/>
    </dgm:pt>
    <dgm:pt modelId="{3BFB0602-DF3B-4828-98D8-9A3A6FE9C37C}" type="pres">
      <dgm:prSet presAssocID="{4E9431AA-316E-4A12-AF66-CFA0997A326C}" presName="compNode" presStyleCnt="0"/>
      <dgm:spPr/>
    </dgm:pt>
    <dgm:pt modelId="{2BE0C343-69F7-457F-A06B-007EF762B848}" type="pres">
      <dgm:prSet presAssocID="{4E9431AA-316E-4A12-AF66-CFA0997A326C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85A4735-00A7-49A5-929D-EE375987139E}" type="pres">
      <dgm:prSet presAssocID="{4E9431AA-316E-4A12-AF66-CFA0997A326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4330A9E-F227-4E8B-B026-300A90CBA85D}" type="pres">
      <dgm:prSet presAssocID="{4E9431AA-316E-4A12-AF66-CFA0997A326C}" presName="spaceRect" presStyleCnt="0"/>
      <dgm:spPr/>
    </dgm:pt>
    <dgm:pt modelId="{3C1EE77B-AD48-48BA-8BA9-7DFECAF42D6E}" type="pres">
      <dgm:prSet presAssocID="{4E9431AA-316E-4A12-AF66-CFA0997A326C}" presName="textRect" presStyleLbl="revTx" presStyleIdx="0" presStyleCnt="3">
        <dgm:presLayoutVars>
          <dgm:chMax val="1"/>
          <dgm:chPref val="1"/>
        </dgm:presLayoutVars>
      </dgm:prSet>
      <dgm:spPr/>
    </dgm:pt>
    <dgm:pt modelId="{A59946F3-42E3-45B5-8C0F-32E239635B33}" type="pres">
      <dgm:prSet presAssocID="{729456E0-70F7-4344-935D-0C2D538F0EE1}" presName="sibTrans" presStyleCnt="0"/>
      <dgm:spPr/>
    </dgm:pt>
    <dgm:pt modelId="{180445BF-5246-4717-BE7F-5EE4DBB12934}" type="pres">
      <dgm:prSet presAssocID="{2B9D8BF7-A502-4F40-B8A3-E9F35BD1BF6A}" presName="compNode" presStyleCnt="0"/>
      <dgm:spPr/>
    </dgm:pt>
    <dgm:pt modelId="{596F2E5E-F021-4491-91A2-376E1F644DD8}" type="pres">
      <dgm:prSet presAssocID="{2B9D8BF7-A502-4F40-B8A3-E9F35BD1BF6A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CA7ACA2-5465-45D2-885F-138817DCC35D}" type="pres">
      <dgm:prSet presAssocID="{2B9D8BF7-A502-4F40-B8A3-E9F35BD1BF6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52529A0C-E66E-4ACA-BDDB-87D103CF9704}" type="pres">
      <dgm:prSet presAssocID="{2B9D8BF7-A502-4F40-B8A3-E9F35BD1BF6A}" presName="spaceRect" presStyleCnt="0"/>
      <dgm:spPr/>
    </dgm:pt>
    <dgm:pt modelId="{F3DBAE81-49C4-421B-AE2B-FCBC1EA9B0A8}" type="pres">
      <dgm:prSet presAssocID="{2B9D8BF7-A502-4F40-B8A3-E9F35BD1BF6A}" presName="textRect" presStyleLbl="revTx" presStyleIdx="1" presStyleCnt="3">
        <dgm:presLayoutVars>
          <dgm:chMax val="1"/>
          <dgm:chPref val="1"/>
        </dgm:presLayoutVars>
      </dgm:prSet>
      <dgm:spPr/>
    </dgm:pt>
    <dgm:pt modelId="{7464A6E9-C4BB-40C7-8831-828A98212574}" type="pres">
      <dgm:prSet presAssocID="{C94F80B5-0042-4AEA-BF29-001D81CB43CD}" presName="sibTrans" presStyleCnt="0"/>
      <dgm:spPr/>
    </dgm:pt>
    <dgm:pt modelId="{CD2120CA-8C11-415E-A0AE-66247BF6D726}" type="pres">
      <dgm:prSet presAssocID="{43F2A7DA-739D-489E-B5C9-8204B814D300}" presName="compNode" presStyleCnt="0"/>
      <dgm:spPr/>
    </dgm:pt>
    <dgm:pt modelId="{DF12FADE-CE75-4D1E-AA0D-0799C4605224}" type="pres">
      <dgm:prSet presAssocID="{43F2A7DA-739D-489E-B5C9-8204B814D300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B0EBA3E-E60C-4321-8220-9586E6473ED4}" type="pres">
      <dgm:prSet presAssocID="{43F2A7DA-739D-489E-B5C9-8204B814D30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5034A586-93B1-43AB-BD26-A436C3C64A59}" type="pres">
      <dgm:prSet presAssocID="{43F2A7DA-739D-489E-B5C9-8204B814D300}" presName="spaceRect" presStyleCnt="0"/>
      <dgm:spPr/>
    </dgm:pt>
    <dgm:pt modelId="{97D86038-4C9F-4FDD-8ABE-595AEB7CE7B5}" type="pres">
      <dgm:prSet presAssocID="{43F2A7DA-739D-489E-B5C9-8204B814D30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FA85D18-3DE4-4A88-BFFC-B953046326EE}" type="presOf" srcId="{5C2E6DD0-9151-45ED-8B27-D580351E7F53}" destId="{0273CD71-39C1-4CF6-8E48-5865B10ACC4B}" srcOrd="0" destOrd="0" presId="urn:microsoft.com/office/officeart/2018/5/layout/IconLeafLabelList"/>
    <dgm:cxn modelId="{BD02CB28-7818-45B0-A5FA-2D3A6264EC64}" srcId="{5C2E6DD0-9151-45ED-8B27-D580351E7F53}" destId="{4E9431AA-316E-4A12-AF66-CFA0997A326C}" srcOrd="0" destOrd="0" parTransId="{2943571B-06F2-4EDA-B66A-0B1E1934B8FD}" sibTransId="{729456E0-70F7-4344-935D-0C2D538F0EE1}"/>
    <dgm:cxn modelId="{7A9FA25B-9DC0-41D4-93E9-7DDE1BF96393}" srcId="{5C2E6DD0-9151-45ED-8B27-D580351E7F53}" destId="{43F2A7DA-739D-489E-B5C9-8204B814D300}" srcOrd="2" destOrd="0" parTransId="{489B3197-8779-4F9A-BFE0-514D0728D844}" sibTransId="{38B256A8-4B1E-41AE-B7DE-17C8292D2BDA}"/>
    <dgm:cxn modelId="{07363269-8F72-4482-A803-231856DA9775}" type="presOf" srcId="{2B9D8BF7-A502-4F40-B8A3-E9F35BD1BF6A}" destId="{F3DBAE81-49C4-421B-AE2B-FCBC1EA9B0A8}" srcOrd="0" destOrd="0" presId="urn:microsoft.com/office/officeart/2018/5/layout/IconLeafLabelList"/>
    <dgm:cxn modelId="{8A738F4B-4054-453C-9A42-F6A02049D276}" type="presOf" srcId="{43F2A7DA-739D-489E-B5C9-8204B814D300}" destId="{97D86038-4C9F-4FDD-8ABE-595AEB7CE7B5}" srcOrd="0" destOrd="0" presId="urn:microsoft.com/office/officeart/2018/5/layout/IconLeafLabelList"/>
    <dgm:cxn modelId="{E812D1BC-6613-47E4-9658-FE24C757A2F0}" srcId="{5C2E6DD0-9151-45ED-8B27-D580351E7F53}" destId="{2B9D8BF7-A502-4F40-B8A3-E9F35BD1BF6A}" srcOrd="1" destOrd="0" parTransId="{C4EFCCE2-606A-4326-BB0B-FF9BFAC55192}" sibTransId="{C94F80B5-0042-4AEA-BF29-001D81CB43CD}"/>
    <dgm:cxn modelId="{4D63CBE5-281C-4BD7-90B3-BD840DE52740}" type="presOf" srcId="{4E9431AA-316E-4A12-AF66-CFA0997A326C}" destId="{3C1EE77B-AD48-48BA-8BA9-7DFECAF42D6E}" srcOrd="0" destOrd="0" presId="urn:microsoft.com/office/officeart/2018/5/layout/IconLeafLabelList"/>
    <dgm:cxn modelId="{531038D7-FAD5-4F9A-B2A8-1D6B15B26A8A}" type="presParOf" srcId="{0273CD71-39C1-4CF6-8E48-5865B10ACC4B}" destId="{3BFB0602-DF3B-4828-98D8-9A3A6FE9C37C}" srcOrd="0" destOrd="0" presId="urn:microsoft.com/office/officeart/2018/5/layout/IconLeafLabelList"/>
    <dgm:cxn modelId="{494945FB-2896-4005-ADED-66FEDCF2E9BD}" type="presParOf" srcId="{3BFB0602-DF3B-4828-98D8-9A3A6FE9C37C}" destId="{2BE0C343-69F7-457F-A06B-007EF762B848}" srcOrd="0" destOrd="0" presId="urn:microsoft.com/office/officeart/2018/5/layout/IconLeafLabelList"/>
    <dgm:cxn modelId="{EFC464CE-A269-4FF8-9123-ACC1E9B4B4CF}" type="presParOf" srcId="{3BFB0602-DF3B-4828-98D8-9A3A6FE9C37C}" destId="{785A4735-00A7-49A5-929D-EE375987139E}" srcOrd="1" destOrd="0" presId="urn:microsoft.com/office/officeart/2018/5/layout/IconLeafLabelList"/>
    <dgm:cxn modelId="{51CC22F4-547E-4F50-9696-7C8474091F74}" type="presParOf" srcId="{3BFB0602-DF3B-4828-98D8-9A3A6FE9C37C}" destId="{24330A9E-F227-4E8B-B026-300A90CBA85D}" srcOrd="2" destOrd="0" presId="urn:microsoft.com/office/officeart/2018/5/layout/IconLeafLabelList"/>
    <dgm:cxn modelId="{220D6C5C-7606-4608-B777-4DC8A309ACF0}" type="presParOf" srcId="{3BFB0602-DF3B-4828-98D8-9A3A6FE9C37C}" destId="{3C1EE77B-AD48-48BA-8BA9-7DFECAF42D6E}" srcOrd="3" destOrd="0" presId="urn:microsoft.com/office/officeart/2018/5/layout/IconLeafLabelList"/>
    <dgm:cxn modelId="{252D8E55-86C3-419E-BE39-45A026C5B72D}" type="presParOf" srcId="{0273CD71-39C1-4CF6-8E48-5865B10ACC4B}" destId="{A59946F3-42E3-45B5-8C0F-32E239635B33}" srcOrd="1" destOrd="0" presId="urn:microsoft.com/office/officeart/2018/5/layout/IconLeafLabelList"/>
    <dgm:cxn modelId="{0EAAEDE6-55BB-410D-A474-559AC2DE3CD0}" type="presParOf" srcId="{0273CD71-39C1-4CF6-8E48-5865B10ACC4B}" destId="{180445BF-5246-4717-BE7F-5EE4DBB12934}" srcOrd="2" destOrd="0" presId="urn:microsoft.com/office/officeart/2018/5/layout/IconLeafLabelList"/>
    <dgm:cxn modelId="{DA3DF5CF-39BD-4BB9-9A75-C27E5003D2A3}" type="presParOf" srcId="{180445BF-5246-4717-BE7F-5EE4DBB12934}" destId="{596F2E5E-F021-4491-91A2-376E1F644DD8}" srcOrd="0" destOrd="0" presId="urn:microsoft.com/office/officeart/2018/5/layout/IconLeafLabelList"/>
    <dgm:cxn modelId="{CC3EE71E-3205-4424-A3D6-F32B1FB231C7}" type="presParOf" srcId="{180445BF-5246-4717-BE7F-5EE4DBB12934}" destId="{ECA7ACA2-5465-45D2-885F-138817DCC35D}" srcOrd="1" destOrd="0" presId="urn:microsoft.com/office/officeart/2018/5/layout/IconLeafLabelList"/>
    <dgm:cxn modelId="{F3DE6042-6793-4ED1-AA0A-D9660FEAAF7A}" type="presParOf" srcId="{180445BF-5246-4717-BE7F-5EE4DBB12934}" destId="{52529A0C-E66E-4ACA-BDDB-87D103CF9704}" srcOrd="2" destOrd="0" presId="urn:microsoft.com/office/officeart/2018/5/layout/IconLeafLabelList"/>
    <dgm:cxn modelId="{33839E77-C1F7-43A1-82DD-0848F853E415}" type="presParOf" srcId="{180445BF-5246-4717-BE7F-5EE4DBB12934}" destId="{F3DBAE81-49C4-421B-AE2B-FCBC1EA9B0A8}" srcOrd="3" destOrd="0" presId="urn:microsoft.com/office/officeart/2018/5/layout/IconLeafLabelList"/>
    <dgm:cxn modelId="{6276E94D-E6A8-46F9-B3D1-8F3EF45AE195}" type="presParOf" srcId="{0273CD71-39C1-4CF6-8E48-5865B10ACC4B}" destId="{7464A6E9-C4BB-40C7-8831-828A98212574}" srcOrd="3" destOrd="0" presId="urn:microsoft.com/office/officeart/2018/5/layout/IconLeafLabelList"/>
    <dgm:cxn modelId="{0921E6CB-6DB2-445C-9697-276A2CCB58AF}" type="presParOf" srcId="{0273CD71-39C1-4CF6-8E48-5865B10ACC4B}" destId="{CD2120CA-8C11-415E-A0AE-66247BF6D726}" srcOrd="4" destOrd="0" presId="urn:microsoft.com/office/officeart/2018/5/layout/IconLeafLabelList"/>
    <dgm:cxn modelId="{755FD076-5558-4A8E-BF36-BCBC0E2E2009}" type="presParOf" srcId="{CD2120CA-8C11-415E-A0AE-66247BF6D726}" destId="{DF12FADE-CE75-4D1E-AA0D-0799C4605224}" srcOrd="0" destOrd="0" presId="urn:microsoft.com/office/officeart/2018/5/layout/IconLeafLabelList"/>
    <dgm:cxn modelId="{DBEE0155-18F3-4516-8492-637008386B3C}" type="presParOf" srcId="{CD2120CA-8C11-415E-A0AE-66247BF6D726}" destId="{CB0EBA3E-E60C-4321-8220-9586E6473ED4}" srcOrd="1" destOrd="0" presId="urn:microsoft.com/office/officeart/2018/5/layout/IconLeafLabelList"/>
    <dgm:cxn modelId="{9E037E4B-22AF-4A03-BC39-DEEE1DE0AFA8}" type="presParOf" srcId="{CD2120CA-8C11-415E-A0AE-66247BF6D726}" destId="{5034A586-93B1-43AB-BD26-A436C3C64A59}" srcOrd="2" destOrd="0" presId="urn:microsoft.com/office/officeart/2018/5/layout/IconLeafLabelList"/>
    <dgm:cxn modelId="{D42DC439-2651-4C93-8733-36B44707729D}" type="presParOf" srcId="{CD2120CA-8C11-415E-A0AE-66247BF6D726}" destId="{97D86038-4C9F-4FDD-8ABE-595AEB7CE7B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CA4336-570A-403E-9327-EDDE97065E95}">
      <dsp:nvSpPr>
        <dsp:cNvPr id="0" name=""/>
        <dsp:cNvSpPr/>
      </dsp:nvSpPr>
      <dsp:spPr>
        <a:xfrm>
          <a:off x="772668" y="1087632"/>
          <a:ext cx="1467564" cy="1467564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AE9B70-D773-441F-95E0-5352FBA050E9}">
      <dsp:nvSpPr>
        <dsp:cNvPr id="0" name=""/>
        <dsp:cNvSpPr/>
      </dsp:nvSpPr>
      <dsp:spPr>
        <a:xfrm>
          <a:off x="1085427" y="1400392"/>
          <a:ext cx="842045" cy="8420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D78E6-AD10-4C28-9508-8CF532D6F56D}">
      <dsp:nvSpPr>
        <dsp:cNvPr id="0" name=""/>
        <dsp:cNvSpPr/>
      </dsp:nvSpPr>
      <dsp:spPr>
        <a:xfrm>
          <a:off x="303528" y="3012308"/>
          <a:ext cx="24058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Your online presence</a:t>
          </a:r>
        </a:p>
      </dsp:txBody>
      <dsp:txXfrm>
        <a:off x="303528" y="3012308"/>
        <a:ext cx="2405843" cy="720000"/>
      </dsp:txXfrm>
    </dsp:sp>
    <dsp:sp modelId="{5C1516E1-3871-4F76-8A02-6DDF522F507B}">
      <dsp:nvSpPr>
        <dsp:cNvPr id="0" name=""/>
        <dsp:cNvSpPr/>
      </dsp:nvSpPr>
      <dsp:spPr>
        <a:xfrm>
          <a:off x="3599534" y="1087632"/>
          <a:ext cx="1467564" cy="1467564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E34AE2-DE82-4274-B05A-9EBF57878E5D}">
      <dsp:nvSpPr>
        <dsp:cNvPr id="0" name=""/>
        <dsp:cNvSpPr/>
      </dsp:nvSpPr>
      <dsp:spPr>
        <a:xfrm>
          <a:off x="3912294" y="1400392"/>
          <a:ext cx="842045" cy="8420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DBC5A3-DE52-4EA5-BA43-7489B6F34D5B}">
      <dsp:nvSpPr>
        <dsp:cNvPr id="0" name=""/>
        <dsp:cNvSpPr/>
      </dsp:nvSpPr>
      <dsp:spPr>
        <a:xfrm>
          <a:off x="3130394" y="3012308"/>
          <a:ext cx="24058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Setting up a LinkedIn profile</a:t>
          </a:r>
        </a:p>
      </dsp:txBody>
      <dsp:txXfrm>
        <a:off x="3130394" y="3012308"/>
        <a:ext cx="2405843" cy="720000"/>
      </dsp:txXfrm>
    </dsp:sp>
    <dsp:sp modelId="{C6690656-1200-435D-BC57-5544109BA1B8}">
      <dsp:nvSpPr>
        <dsp:cNvPr id="0" name=""/>
        <dsp:cNvSpPr/>
      </dsp:nvSpPr>
      <dsp:spPr>
        <a:xfrm>
          <a:off x="6426400" y="1087632"/>
          <a:ext cx="1467564" cy="1467564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C88D07-9779-458C-B4F5-1CB934051370}">
      <dsp:nvSpPr>
        <dsp:cNvPr id="0" name=""/>
        <dsp:cNvSpPr/>
      </dsp:nvSpPr>
      <dsp:spPr>
        <a:xfrm>
          <a:off x="6739160" y="1400392"/>
          <a:ext cx="842045" cy="8420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6B7063-C72F-4532-87FB-509C80A5A941}">
      <dsp:nvSpPr>
        <dsp:cNvPr id="0" name=""/>
        <dsp:cNvSpPr/>
      </dsp:nvSpPr>
      <dsp:spPr>
        <a:xfrm>
          <a:off x="5957261" y="3012308"/>
          <a:ext cx="24058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LinkedIn Learning</a:t>
          </a:r>
        </a:p>
      </dsp:txBody>
      <dsp:txXfrm>
        <a:off x="5957261" y="3012308"/>
        <a:ext cx="2405843" cy="720000"/>
      </dsp:txXfrm>
    </dsp:sp>
    <dsp:sp modelId="{83BF6BCF-28CA-48A7-B04D-0610C54A394C}">
      <dsp:nvSpPr>
        <dsp:cNvPr id="0" name=""/>
        <dsp:cNvSpPr/>
      </dsp:nvSpPr>
      <dsp:spPr>
        <a:xfrm>
          <a:off x="9253267" y="1087632"/>
          <a:ext cx="1467564" cy="1467564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AAA42F-7709-4CDE-9657-0DA2BF2E6B6C}">
      <dsp:nvSpPr>
        <dsp:cNvPr id="0" name=""/>
        <dsp:cNvSpPr/>
      </dsp:nvSpPr>
      <dsp:spPr>
        <a:xfrm>
          <a:off x="9566026" y="1400392"/>
          <a:ext cx="842045" cy="8420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DA8360-7F12-4553-8A78-EDF117081982}">
      <dsp:nvSpPr>
        <dsp:cNvPr id="0" name=""/>
        <dsp:cNvSpPr/>
      </dsp:nvSpPr>
      <dsp:spPr>
        <a:xfrm>
          <a:off x="8784127" y="3012308"/>
          <a:ext cx="24058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DigiCentre and badges</a:t>
          </a:r>
        </a:p>
      </dsp:txBody>
      <dsp:txXfrm>
        <a:off x="8784127" y="3012308"/>
        <a:ext cx="2405843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E0C343-69F7-457F-A06B-007EF762B848}">
      <dsp:nvSpPr>
        <dsp:cNvPr id="0" name=""/>
        <dsp:cNvSpPr/>
      </dsp:nvSpPr>
      <dsp:spPr>
        <a:xfrm>
          <a:off x="681337" y="76943"/>
          <a:ext cx="1852875" cy="18528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5A4735-00A7-49A5-929D-EE375987139E}">
      <dsp:nvSpPr>
        <dsp:cNvPr id="0" name=""/>
        <dsp:cNvSpPr/>
      </dsp:nvSpPr>
      <dsp:spPr>
        <a:xfrm>
          <a:off x="1076212" y="471818"/>
          <a:ext cx="1063125" cy="1063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1EE77B-AD48-48BA-8BA9-7DFECAF42D6E}">
      <dsp:nvSpPr>
        <dsp:cNvPr id="0" name=""/>
        <dsp:cNvSpPr/>
      </dsp:nvSpPr>
      <dsp:spPr>
        <a:xfrm>
          <a:off x="89024" y="2506944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A social media platform for professionals</a:t>
          </a:r>
          <a:endParaRPr lang="en-US" sz="1700" kern="1200"/>
        </a:p>
      </dsp:txBody>
      <dsp:txXfrm>
        <a:off x="89024" y="2506944"/>
        <a:ext cx="3037500" cy="720000"/>
      </dsp:txXfrm>
    </dsp:sp>
    <dsp:sp modelId="{596F2E5E-F021-4491-91A2-376E1F644DD8}">
      <dsp:nvSpPr>
        <dsp:cNvPr id="0" name=""/>
        <dsp:cNvSpPr/>
      </dsp:nvSpPr>
      <dsp:spPr>
        <a:xfrm>
          <a:off x="4250400" y="76943"/>
          <a:ext cx="1852875" cy="18528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A7ACA2-5465-45D2-885F-138817DCC35D}">
      <dsp:nvSpPr>
        <dsp:cNvPr id="0" name=""/>
        <dsp:cNvSpPr/>
      </dsp:nvSpPr>
      <dsp:spPr>
        <a:xfrm>
          <a:off x="4645275" y="471818"/>
          <a:ext cx="1063125" cy="1063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DBAE81-49C4-421B-AE2B-FCBC1EA9B0A8}">
      <dsp:nvSpPr>
        <dsp:cNvPr id="0" name=""/>
        <dsp:cNvSpPr/>
      </dsp:nvSpPr>
      <dsp:spPr>
        <a:xfrm>
          <a:off x="3658087" y="2506944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An online 3D CV</a:t>
          </a:r>
          <a:endParaRPr lang="en-US" sz="1700" kern="1200"/>
        </a:p>
      </dsp:txBody>
      <dsp:txXfrm>
        <a:off x="3658087" y="2506944"/>
        <a:ext cx="3037500" cy="720000"/>
      </dsp:txXfrm>
    </dsp:sp>
    <dsp:sp modelId="{DF12FADE-CE75-4D1E-AA0D-0799C4605224}">
      <dsp:nvSpPr>
        <dsp:cNvPr id="0" name=""/>
        <dsp:cNvSpPr/>
      </dsp:nvSpPr>
      <dsp:spPr>
        <a:xfrm>
          <a:off x="7819462" y="76943"/>
          <a:ext cx="1852875" cy="18528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0EBA3E-E60C-4321-8220-9586E6473ED4}">
      <dsp:nvSpPr>
        <dsp:cNvPr id="0" name=""/>
        <dsp:cNvSpPr/>
      </dsp:nvSpPr>
      <dsp:spPr>
        <a:xfrm>
          <a:off x="8214337" y="471818"/>
          <a:ext cx="1063125" cy="10631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D86038-4C9F-4FDD-8ABE-595AEB7CE7B5}">
      <dsp:nvSpPr>
        <dsp:cNvPr id="0" name=""/>
        <dsp:cNvSpPr/>
      </dsp:nvSpPr>
      <dsp:spPr>
        <a:xfrm>
          <a:off x="7227150" y="2506944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A high-tech networking platform</a:t>
          </a:r>
          <a:endParaRPr lang="en-US" sz="1700" kern="1200"/>
        </a:p>
      </dsp:txBody>
      <dsp:txXfrm>
        <a:off x="7227150" y="2506944"/>
        <a:ext cx="3037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53BE7D-2903-4897-A4C2-55FE58945E1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A000A4-CC69-44B3-B2CA-23D3DCE42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512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LinkedIn serves as an online portfolio</a:t>
            </a:r>
          </a:p>
          <a:p>
            <a:r>
              <a:rPr lang="en-GB" dirty="0"/>
              <a:t>You can briefly explain the content, creative solutions behind each project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000A4-CC69-44B3-B2CA-23D3DCE4215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434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Maintain a work appropriate social media profile</a:t>
            </a:r>
          </a:p>
          <a:p>
            <a:r>
              <a:rPr lang="en-GB" dirty="0"/>
              <a:t>It helps reach a larger audience, engage with customers and build brand awareness – being active also boosts credibility</a:t>
            </a:r>
          </a:p>
          <a:p>
            <a:r>
              <a:rPr lang="en-GB" dirty="0"/>
              <a:t>Use privacy settings to ensure you are targeting your audience</a:t>
            </a:r>
          </a:p>
          <a:p>
            <a:r>
              <a:rPr lang="en-GB" dirty="0"/>
              <a:t>Take a moment to think is this person genuine when following a friend request</a:t>
            </a:r>
          </a:p>
          <a:p>
            <a:r>
              <a:rPr lang="en-GB" dirty="0"/>
              <a:t>Think about your digital footprint – the information you leave behind you its like a tattoo once its on, it is difficult to remove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000A4-CC69-44B3-B2CA-23D3DCE4215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5433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-apple-system"/>
              </a:rPr>
              <a:t>business </a:t>
            </a:r>
            <a:r>
              <a:rPr lang="en-GB" b="1" i="0" dirty="0">
                <a:effectLst/>
                <a:latin typeface="-apple-system"/>
              </a:rPr>
              <a:t>networking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000A4-CC69-44B3-B2CA-23D3DCE4215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0517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About – open with personality</a:t>
            </a:r>
          </a:p>
          <a:p>
            <a:r>
              <a:rPr lang="en-GB" dirty="0"/>
              <a:t>Detail your accomplishments</a:t>
            </a:r>
          </a:p>
          <a:p>
            <a:r>
              <a:rPr lang="en-GB" dirty="0"/>
              <a:t>Emphasize your relevant skills and talents if you have completed a recent project that has won an award for example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000A4-CC69-44B3-B2CA-23D3DCE4215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9159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Demonstration for LinkedIn learning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722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8" Type="http://schemas.openxmlformats.org/officeDocument/2006/relationships/hyperlink" Target="mailto:t.johal@uwtsd.ac.uk" TargetMode="External"/><Relationship Id="rId13" Type="http://schemas.openxmlformats.org/officeDocument/2006/relationships/image" Target="../media/image14.jpeg"/><Relationship Id="rId3" Type="http://schemas.openxmlformats.org/officeDocument/2006/relationships/hyperlink" Target="mailto:m.Rodgers@uwtsd.ac.uk" TargetMode="External"/><Relationship Id="rId7" Type="http://schemas.openxmlformats.org/officeDocument/2006/relationships/image" Target="../media/image11.jpeg"/><Relationship Id="rId12" Type="http://schemas.openxmlformats.org/officeDocument/2006/relationships/image" Target="../media/image13.png"/><Relationship Id="rId17" Type="http://schemas.openxmlformats.org/officeDocument/2006/relationships/hyperlink" Target="bit.ly/UWTSD-DSA-Booking-form" TargetMode="External"/><Relationship Id="rId2" Type="http://schemas.openxmlformats.org/officeDocument/2006/relationships/image" Target="../media/image9.jpeg"/><Relationship Id="rId16" Type="http://schemas.openxmlformats.org/officeDocument/2006/relationships/hyperlink" Target="https://digitalskills.uwtsd.ac.uk/" TargetMode="External"/><Relationship Id="rId1" Type="http://schemas.openxmlformats.org/officeDocument/2006/relationships/slideMaster" Target="../slideMasters/slideMaster2.xml"/><Relationship Id="rId6" Type="http://schemas.openxmlformats.org/officeDocument/2006/relationships/hyperlink" Target="mailto:s.gill@uwtsd.ac.uk" TargetMode="External"/><Relationship Id="rId11" Type="http://schemas.openxmlformats.org/officeDocument/2006/relationships/hyperlink" Target="mailto:g.couch@uwtsd.ac.uk" TargetMode="External"/><Relationship Id="rId5" Type="http://schemas.openxmlformats.org/officeDocument/2006/relationships/image" Target="../media/image10.jpeg"/><Relationship Id="rId15" Type="http://schemas.openxmlformats.org/officeDocument/2006/relationships/hyperlink" Target="mailto:digitalskills@uwtsd.ac.uk" TargetMode="External"/><Relationship Id="rId10" Type="http://schemas.microsoft.com/office/2007/relationships/hdphoto" Target="../media/hdphoto1.wdp"/><Relationship Id="rId4" Type="http://schemas.openxmlformats.org/officeDocument/2006/relationships/hyperlink" Target="mailto:j.hill@uwtsd.ac.uk" TargetMode="External"/><Relationship Id="rId9" Type="http://schemas.openxmlformats.org/officeDocument/2006/relationships/image" Target="../media/image12.png"/><Relationship Id="rId14" Type="http://schemas.openxmlformats.org/officeDocument/2006/relationships/hyperlink" Target="mailto:r.covello@uwtsd.ac.uk" TargetMode="Externa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6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hyperlink" Target="https://bit.ly/DigiSkills-Feedback" TargetMode="External"/><Relationship Id="rId2" Type="http://schemas.openxmlformats.org/officeDocument/2006/relationships/hyperlink" Target="https://lnkd.in/equPUue" TargetMode="External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s://bit.ly/DigiSkills-Feedback" TargetMode="External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s://bit.ly/A-DSFeedback-staff" TargetMode="External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8F8F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0" y="0"/>
            <a:ext cx="4316095" cy="6858000"/>
          </a:xfrm>
          <a:custGeom>
            <a:avLst/>
            <a:gdLst/>
            <a:ahLst/>
            <a:cxnLst/>
            <a:rect l="l" t="t" r="r" b="b"/>
            <a:pathLst>
              <a:path w="4316095" h="6858000">
                <a:moveTo>
                  <a:pt x="4315625" y="0"/>
                </a:moveTo>
                <a:lnTo>
                  <a:pt x="0" y="0"/>
                </a:lnTo>
                <a:lnTo>
                  <a:pt x="0" y="6858000"/>
                </a:lnTo>
                <a:lnTo>
                  <a:pt x="4315625" y="6858000"/>
                </a:lnTo>
                <a:lnTo>
                  <a:pt x="4315625" y="0"/>
                </a:lnTo>
                <a:close/>
              </a:path>
            </a:pathLst>
          </a:custGeom>
          <a:solidFill>
            <a:srgbClr val="3A383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8" name="bg object 1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67645" y="218254"/>
            <a:ext cx="1023112" cy="1023112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bg1"/>
                </a:solidFill>
                <a:latin typeface="Lucida Sans Unicode"/>
                <a:cs typeface="Lucida Sans Unicode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3/19/2025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8F8F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0" y="0"/>
            <a:ext cx="4316095" cy="6858000"/>
          </a:xfrm>
          <a:custGeom>
            <a:avLst/>
            <a:gdLst/>
            <a:ahLst/>
            <a:cxnLst/>
            <a:rect l="l" t="t" r="r" b="b"/>
            <a:pathLst>
              <a:path w="4316095" h="6858000">
                <a:moveTo>
                  <a:pt x="4315625" y="0"/>
                </a:moveTo>
                <a:lnTo>
                  <a:pt x="0" y="0"/>
                </a:lnTo>
                <a:lnTo>
                  <a:pt x="0" y="6858000"/>
                </a:lnTo>
                <a:lnTo>
                  <a:pt x="4315625" y="6858000"/>
                </a:lnTo>
                <a:lnTo>
                  <a:pt x="4315625" y="0"/>
                </a:lnTo>
                <a:close/>
              </a:path>
            </a:pathLst>
          </a:custGeom>
          <a:solidFill>
            <a:srgbClr val="3A383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8" name="bg object 1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67645" y="218254"/>
            <a:ext cx="1023112" cy="1023112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321911" y="0"/>
            <a:ext cx="7870088" cy="685799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64962" y="1165490"/>
            <a:ext cx="3273425" cy="23933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bg1"/>
                </a:solidFill>
                <a:latin typeface="Lucida Sans Unicode"/>
                <a:cs typeface="Lucida Sans Unicode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3/19/2025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711"/>
            <a:ext cx="12192000" cy="1268095"/>
          </a:xfrm>
          <a:custGeom>
            <a:avLst/>
            <a:gdLst/>
            <a:ahLst/>
            <a:cxnLst/>
            <a:rect l="l" t="t" r="r" b="b"/>
            <a:pathLst>
              <a:path w="12192000" h="1268095">
                <a:moveTo>
                  <a:pt x="12192000" y="0"/>
                </a:moveTo>
                <a:lnTo>
                  <a:pt x="0" y="0"/>
                </a:lnTo>
                <a:lnTo>
                  <a:pt x="0" y="1267701"/>
                </a:lnTo>
                <a:lnTo>
                  <a:pt x="12192000" y="1267701"/>
                </a:lnTo>
                <a:lnTo>
                  <a:pt x="12192000" y="0"/>
                </a:lnTo>
                <a:close/>
              </a:path>
            </a:pathLst>
          </a:custGeom>
          <a:solidFill>
            <a:srgbClr val="3A38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bg1"/>
                </a:solidFill>
                <a:latin typeface="Lucida Sans Unicode"/>
                <a:cs typeface="Lucida Sans Unicode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3/19/2025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8F8F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0" y="0"/>
            <a:ext cx="4316095" cy="6858000"/>
          </a:xfrm>
          <a:custGeom>
            <a:avLst/>
            <a:gdLst/>
            <a:ahLst/>
            <a:cxnLst/>
            <a:rect l="l" t="t" r="r" b="b"/>
            <a:pathLst>
              <a:path w="4316095" h="6858000">
                <a:moveTo>
                  <a:pt x="4315625" y="0"/>
                </a:moveTo>
                <a:lnTo>
                  <a:pt x="0" y="0"/>
                </a:lnTo>
                <a:lnTo>
                  <a:pt x="0" y="6858000"/>
                </a:lnTo>
                <a:lnTo>
                  <a:pt x="4315625" y="6858000"/>
                </a:lnTo>
                <a:lnTo>
                  <a:pt x="4315625" y="0"/>
                </a:lnTo>
                <a:close/>
              </a:path>
            </a:pathLst>
          </a:custGeom>
          <a:solidFill>
            <a:srgbClr val="3A383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8" name="bg object 1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67645" y="218254"/>
            <a:ext cx="1023112" cy="1023112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3/19/2025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"/>
            <a:ext cx="4315626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  <p:sp>
        <p:nvSpPr>
          <p:cNvPr id="2" name="Subtitle 2">
            <a:extLst>
              <a:ext uri="{FF2B5EF4-FFF2-40B4-BE49-F238E27FC236}">
                <a16:creationId xmlns:a16="http://schemas.microsoft.com/office/drawing/2014/main" id="{6AA82EE7-EF09-4137-67D0-D627C62ADA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2" y="1263534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43A56E21-C534-59ED-760F-70573419E4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893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Boxes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FCB05-78D2-0095-9D5B-5715C644B9D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1" y="1232516"/>
            <a:ext cx="540000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66551F4-54AD-3045-04D2-29DD582C5EDD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096000" y="1232516"/>
            <a:ext cx="574675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63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 Big Box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84175D67-6165-0DF8-465B-64656FFAA0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284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dditional Resour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2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pic>
        <p:nvPicPr>
          <p:cNvPr id="4" name="Picture 3" descr="@UWTSDlib Socials">
            <a:extLst>
              <a:ext uri="{FF2B5EF4-FFF2-40B4-BE49-F238E27FC236}">
                <a16:creationId xmlns:a16="http://schemas.microsoft.com/office/drawing/2014/main" id="{6C7E8142-D5E4-0B24-1A8A-9EB107B08A1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64753"/>
            <a:ext cx="1514475" cy="28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825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igital Skills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Meet the Digital Skills Team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CCF26AD-400C-88CF-57D9-8AE1845A9F3B}"/>
              </a:ext>
            </a:extLst>
          </p:cNvPr>
          <p:cNvGrpSpPr/>
          <p:nvPr/>
        </p:nvGrpSpPr>
        <p:grpSpPr>
          <a:xfrm>
            <a:off x="4200516" y="2724478"/>
            <a:ext cx="4060347" cy="1183196"/>
            <a:chOff x="4289181" y="2724478"/>
            <a:chExt cx="4060347" cy="1183196"/>
          </a:xfrm>
        </p:grpSpPr>
        <p:pic>
          <p:nvPicPr>
            <p:cNvPr id="10" name="Picture 9" descr="Photo of Michael Rodgers">
              <a:extLst>
                <a:ext uri="{FF2B5EF4-FFF2-40B4-BE49-F238E27FC236}">
                  <a16:creationId xmlns:a16="http://schemas.microsoft.com/office/drawing/2014/main" id="{F83023BD-949F-F61F-CF46-9A8FC32806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2418" b="5833"/>
            <a:stretch/>
          </p:blipFill>
          <p:spPr>
            <a:xfrm>
              <a:off x="4289181" y="2727161"/>
              <a:ext cx="1072800" cy="1180513"/>
            </a:xfrm>
            <a:prstGeom prst="rect">
              <a:avLst/>
            </a:prstGeom>
          </p:spPr>
        </p:pic>
        <p:sp>
          <p:nvSpPr>
            <p:cNvPr id="12" name="Text Placeholder 12">
              <a:extLst>
                <a:ext uri="{FF2B5EF4-FFF2-40B4-BE49-F238E27FC236}">
                  <a16:creationId xmlns:a16="http://schemas.microsoft.com/office/drawing/2014/main" id="{DFF8979A-B9CC-3E4C-546B-1FB70980B776}"/>
                </a:ext>
              </a:extLst>
            </p:cNvPr>
            <p:cNvSpPr txBox="1">
              <a:spLocks/>
            </p:cNvSpPr>
            <p:nvPr/>
          </p:nvSpPr>
          <p:spPr>
            <a:xfrm>
              <a:off x="5361528" y="2724478"/>
              <a:ext cx="2988000" cy="1180512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46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2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Michael Rodgers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IICL London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3"/>
                </a:rPr>
                <a:t>m.rodgers@uwtsd.ac.uk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94CAFB4C-7D2A-B5FF-45C0-91A0E2E84CA7}"/>
              </a:ext>
            </a:extLst>
          </p:cNvPr>
          <p:cNvGrpSpPr/>
          <p:nvPr/>
        </p:nvGrpSpPr>
        <p:grpSpPr>
          <a:xfrm>
            <a:off x="140299" y="1252901"/>
            <a:ext cx="3780293" cy="1186384"/>
            <a:chOff x="140299" y="1252901"/>
            <a:chExt cx="3780293" cy="1186384"/>
          </a:xfrm>
        </p:grpSpPr>
        <p:sp>
          <p:nvSpPr>
            <p:cNvPr id="11" name="Text Placeholder 2">
              <a:extLst>
                <a:ext uri="{FF2B5EF4-FFF2-40B4-BE49-F238E27FC236}">
                  <a16:creationId xmlns:a16="http://schemas.microsoft.com/office/drawing/2014/main" id="{53A79556-7008-6A45-CF42-3EF2AFDDF464}"/>
                </a:ext>
              </a:extLst>
            </p:cNvPr>
            <p:cNvSpPr txBox="1">
              <a:spLocks/>
            </p:cNvSpPr>
            <p:nvPr/>
          </p:nvSpPr>
          <p:spPr>
            <a:xfrm>
              <a:off x="1320695" y="1252901"/>
              <a:ext cx="2599897" cy="1180657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46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2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Jessica Hill</a:t>
              </a:r>
              <a:b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</a:b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IMH, Estates, Student Services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  <a:hlinkClick r:id="rId4"/>
                </a:rPr>
                <a:t>j.hill@uwtsd.ac.uk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  </a:t>
              </a:r>
            </a:p>
          </p:txBody>
        </p:sp>
        <p:pic>
          <p:nvPicPr>
            <p:cNvPr id="13" name="Picture 12" descr="Photo of Jessica Hill">
              <a:extLst>
                <a:ext uri="{FF2B5EF4-FFF2-40B4-BE49-F238E27FC236}">
                  <a16:creationId xmlns:a16="http://schemas.microsoft.com/office/drawing/2014/main" id="{AF44FD0D-2951-E709-17DF-003A67DE7F8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40299" y="1258628"/>
              <a:ext cx="1072219" cy="1180657"/>
            </a:xfrm>
            <a:prstGeom prst="rect">
              <a:avLst/>
            </a:prstGeom>
          </p:spPr>
        </p:pic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5F1C1CF4-F42C-1464-3A42-6642577FA93A}"/>
              </a:ext>
            </a:extLst>
          </p:cNvPr>
          <p:cNvGrpSpPr/>
          <p:nvPr/>
        </p:nvGrpSpPr>
        <p:grpSpPr>
          <a:xfrm>
            <a:off x="4200515" y="1258485"/>
            <a:ext cx="4060348" cy="1180800"/>
            <a:chOff x="4289180" y="1258485"/>
            <a:chExt cx="4060348" cy="1180800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1A82C52-6923-3575-F58E-93FDA50BE45B}"/>
                </a:ext>
              </a:extLst>
            </p:cNvPr>
            <p:cNvSpPr txBox="1"/>
            <p:nvPr/>
          </p:nvSpPr>
          <p:spPr>
            <a:xfrm>
              <a:off x="5361528" y="1258485"/>
              <a:ext cx="2988000" cy="1173205"/>
            </a:xfrm>
            <a:prstGeom prst="rect">
              <a:avLst/>
            </a:prstGeom>
            <a:noFill/>
          </p:spPr>
          <p:txBody>
            <a:bodyPr vert="horz" wrap="square" lIns="180000" rtlCol="0" anchor="ctr" anchorCtr="0">
              <a:noAutofit/>
            </a:bodyPr>
            <a:lstStyle/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Stuart Gill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WISA, Marketing/Comms, Finance, INSPIRE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6"/>
                </a:rPr>
                <a:t>s.gill@uwtsd.ac.uk</a:t>
              </a: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pic>
          <p:nvPicPr>
            <p:cNvPr id="16" name="Picture 15" descr="Photo of Stuart Gill">
              <a:extLst>
                <a:ext uri="{FF2B5EF4-FFF2-40B4-BE49-F238E27FC236}">
                  <a16:creationId xmlns:a16="http://schemas.microsoft.com/office/drawing/2014/main" id="{804B0768-0101-BB39-947C-95D00BF9540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289180" y="1258485"/>
              <a:ext cx="1072348" cy="1180800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9890213-4027-0076-A0B3-67E4C6C235D8}"/>
              </a:ext>
            </a:extLst>
          </p:cNvPr>
          <p:cNvGrpSpPr/>
          <p:nvPr/>
        </p:nvGrpSpPr>
        <p:grpSpPr>
          <a:xfrm>
            <a:off x="140299" y="2727017"/>
            <a:ext cx="3780293" cy="1180657"/>
            <a:chOff x="119271" y="2700904"/>
            <a:chExt cx="3780293" cy="1180657"/>
          </a:xfrm>
        </p:grpSpPr>
        <p:sp>
          <p:nvSpPr>
            <p:cNvPr id="15" name="Text Placeholder 4">
              <a:extLst>
                <a:ext uri="{FF2B5EF4-FFF2-40B4-BE49-F238E27FC236}">
                  <a16:creationId xmlns:a16="http://schemas.microsoft.com/office/drawing/2014/main" id="{859C3F72-3E5E-C22F-698E-E8E002758109}"/>
                </a:ext>
              </a:extLst>
            </p:cNvPr>
            <p:cNvSpPr txBox="1">
              <a:spLocks/>
            </p:cNvSpPr>
            <p:nvPr/>
          </p:nvSpPr>
          <p:spPr>
            <a:xfrm>
              <a:off x="1191490" y="2700904"/>
              <a:ext cx="2708074" cy="1173062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Tarandeep Johal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IICL Birmingham, ITSI, ITSD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8"/>
                </a:rPr>
                <a:t>t.johal@uwtsd.ac.uk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7" name="Picture 16" descr="Photo of Taran Johal">
              <a:extLst>
                <a:ext uri="{FF2B5EF4-FFF2-40B4-BE49-F238E27FC236}">
                  <a16:creationId xmlns:a16="http://schemas.microsoft.com/office/drawing/2014/main" id="{2D6AD82D-9DE5-C706-677A-275648495EA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screen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19271" y="2700904"/>
              <a:ext cx="1072220" cy="1180657"/>
            </a:xfrm>
            <a:prstGeom prst="rect">
              <a:avLst/>
            </a:prstGeom>
          </p:spPr>
        </p:pic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F0F269D-BB58-6597-1A61-CF5A524B7133}"/>
              </a:ext>
            </a:extLst>
          </p:cNvPr>
          <p:cNvGrpSpPr/>
          <p:nvPr/>
        </p:nvGrpSpPr>
        <p:grpSpPr>
          <a:xfrm>
            <a:off x="8271409" y="1252901"/>
            <a:ext cx="3841078" cy="1178789"/>
            <a:chOff x="8379588" y="1252901"/>
            <a:chExt cx="3841078" cy="1178789"/>
          </a:xfrm>
        </p:grpSpPr>
        <p:sp>
          <p:nvSpPr>
            <p:cNvPr id="9" name="Text Placeholder 4">
              <a:extLst>
                <a:ext uri="{FF2B5EF4-FFF2-40B4-BE49-F238E27FC236}">
                  <a16:creationId xmlns:a16="http://schemas.microsoft.com/office/drawing/2014/main" id="{7BA64421-4907-625A-1ABB-39BB5FA2E6A1}"/>
                </a:ext>
              </a:extLst>
            </p:cNvPr>
            <p:cNvSpPr txBox="1">
              <a:spLocks/>
            </p:cNvSpPr>
            <p:nvPr/>
          </p:nvSpPr>
          <p:spPr>
            <a:xfrm>
              <a:off x="9448666" y="1252901"/>
              <a:ext cx="2772000" cy="1177200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Gwen Couch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IEH, Academic Office, Registry, Facilities/Ops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11"/>
                </a:rPr>
                <a:t>g.couch@uwtsd.ac.uk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8" name="Picture 6" descr="Photo of Gwen Couch">
              <a:extLst>
                <a:ext uri="{FF2B5EF4-FFF2-40B4-BE49-F238E27FC236}">
                  <a16:creationId xmlns:a16="http://schemas.microsoft.com/office/drawing/2014/main" id="{1C2DD017-BFDC-CA80-6D75-9D9FD115939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379588" y="1252901"/>
              <a:ext cx="1072220" cy="1178789"/>
            </a:xfrm>
            <a:prstGeom prst="rect">
              <a:avLst/>
            </a:prstGeom>
          </p:spPr>
        </p:pic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8657E55F-B851-38F6-1563-FE20C6E0646E}"/>
              </a:ext>
            </a:extLst>
          </p:cNvPr>
          <p:cNvGrpSpPr/>
          <p:nvPr/>
        </p:nvGrpSpPr>
        <p:grpSpPr>
          <a:xfrm>
            <a:off x="8271409" y="2727162"/>
            <a:ext cx="3841078" cy="1180512"/>
            <a:chOff x="8273760" y="2701049"/>
            <a:chExt cx="3841078" cy="1180512"/>
          </a:xfrm>
        </p:grpSpPr>
        <p:pic>
          <p:nvPicPr>
            <p:cNvPr id="14" name="Picture 13" descr="Photo of Roger Covello">
              <a:extLst>
                <a:ext uri="{FF2B5EF4-FFF2-40B4-BE49-F238E27FC236}">
                  <a16:creationId xmlns:a16="http://schemas.microsoft.com/office/drawing/2014/main" id="{4B5F75AA-F6E1-E511-9779-EBF833EDD7A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273760" y="2704361"/>
              <a:ext cx="1069078" cy="117720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A8C9E486-D4BF-C18D-A124-AD4B92A388A0}"/>
                </a:ext>
              </a:extLst>
            </p:cNvPr>
            <p:cNvSpPr txBox="1"/>
            <p:nvPr/>
          </p:nvSpPr>
          <p:spPr>
            <a:xfrm>
              <a:off x="9342838" y="2701049"/>
              <a:ext cx="2772000" cy="1180512"/>
            </a:xfrm>
            <a:prstGeom prst="rect">
              <a:avLst/>
            </a:prstGeom>
            <a:noFill/>
          </p:spPr>
          <p:txBody>
            <a:bodyPr vert="horz" wrap="square" lIns="180000" rtlCol="0" anchor="ctr" anchorCtr="0">
              <a:noAutofit/>
            </a:bodyPr>
            <a:lstStyle/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Roger Covello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Principal Learning Technologist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14"/>
                </a:rPr>
                <a:t>r.covello@uwtsd.ac.uk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2BA31100-37A9-F755-4E97-B87FBB93583F}"/>
              </a:ext>
            </a:extLst>
          </p:cNvPr>
          <p:cNvSpPr txBox="1"/>
          <p:nvPr/>
        </p:nvSpPr>
        <p:spPr>
          <a:xfrm>
            <a:off x="3289382" y="4177872"/>
            <a:ext cx="5613235" cy="1840621"/>
          </a:xfrm>
          <a:prstGeom prst="roundRect">
            <a:avLst/>
          </a:prstGeom>
          <a:noFill/>
          <a:ln w="28575">
            <a:solidFill>
              <a:schemeClr val="accent4"/>
            </a:solidFill>
            <a:prstDash val="solid"/>
          </a:ln>
        </p:spPr>
        <p:txBody>
          <a:bodyPr wrap="square" lIns="180000" tIns="36000" rIns="180000" bIns="144000" anchor="ctr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E-mail: </a:t>
            </a:r>
            <a:r>
              <a:rPr lang="en-US" sz="2000">
                <a:hlinkClick r:id="rId15"/>
              </a:rPr>
              <a:t>digitalskills@uwtsd.ac.uk​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Web: </a:t>
            </a:r>
            <a:r>
              <a:rPr lang="en-US" sz="2000">
                <a:hlinkClick r:id="rId16"/>
              </a:rPr>
              <a:t>digitalskills.uwtsd.ac.uk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Book us: </a:t>
            </a:r>
            <a:r>
              <a:rPr lang="en-US" sz="2000">
                <a:hlinkClick r:id="rId17"/>
              </a:rPr>
              <a:t>bit.ly/UWTSD-DSA-Booking-form</a:t>
            </a:r>
            <a:endParaRPr lang="en-US" sz="2000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7C88749-DD85-1AD8-8356-E420E3BD16C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4539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o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Find Us On Social Media!</a:t>
            </a:r>
          </a:p>
        </p:txBody>
      </p:sp>
      <p:pic>
        <p:nvPicPr>
          <p:cNvPr id="4" name="Picture Placeholder 24">
            <a:extLst>
              <a:ext uri="{FF2B5EF4-FFF2-40B4-BE49-F238E27FC236}">
                <a16:creationId xmlns:a16="http://schemas.microsoft.com/office/drawing/2014/main" id="{A517C787-0CCD-8E53-61E8-6915480FE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165" b="6165"/>
          <a:stretch>
            <a:fillRect/>
          </a:stretch>
        </p:blipFill>
        <p:spPr>
          <a:xfrm>
            <a:off x="6591482" y="1302491"/>
            <a:ext cx="5239011" cy="4565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BBD7F0-DA9D-56ED-A871-50F14F5AADDB}"/>
              </a:ext>
            </a:extLst>
          </p:cNvPr>
          <p:cNvSpPr txBox="1"/>
          <p:nvPr/>
        </p:nvSpPr>
        <p:spPr>
          <a:xfrm>
            <a:off x="361507" y="1302491"/>
            <a:ext cx="5847907" cy="10337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Twitter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9A7806-5B9D-FC75-AB20-A96591FEEA61}"/>
              </a:ext>
            </a:extLst>
          </p:cNvPr>
          <p:cNvSpPr txBox="1"/>
          <p:nvPr/>
        </p:nvSpPr>
        <p:spPr>
          <a:xfrm>
            <a:off x="361507" y="4555532"/>
            <a:ext cx="5847907" cy="1161985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</p:txBody>
      </p:sp>
      <p:pic>
        <p:nvPicPr>
          <p:cNvPr id="5" name="Picture 4" descr="@UWTSDlib Socials">
            <a:extLst>
              <a:ext uri="{FF2B5EF4-FFF2-40B4-BE49-F238E27FC236}">
                <a16:creationId xmlns:a16="http://schemas.microsoft.com/office/drawing/2014/main" id="{3E9A0607-BEBE-B9A6-F1BA-0F4C213CC7D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64753"/>
            <a:ext cx="1514475" cy="285750"/>
          </a:xfrm>
          <a:prstGeom prst="rect">
            <a:avLst/>
          </a:prstGeom>
        </p:spPr>
      </p:pic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8E4BFF2E-7863-2316-F2A8-7942E1CA885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96" y="3105029"/>
            <a:ext cx="5032354" cy="862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7143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jec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ardrop 4" descr="Pointer ">
            <a:extLst>
              <a:ext uri="{FF2B5EF4-FFF2-40B4-BE49-F238E27FC236}">
                <a16:creationId xmlns:a16="http://schemas.microsoft.com/office/drawing/2014/main" id="{7D983739-EABC-9073-B8B7-3538747EAAC2}"/>
              </a:ext>
            </a:extLst>
          </p:cNvPr>
          <p:cNvSpPr/>
          <p:nvPr/>
        </p:nvSpPr>
        <p:spPr>
          <a:xfrm rot="5400000">
            <a:off x="1905802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1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" name="Teardrop 5" descr="Pointer ">
            <a:extLst>
              <a:ext uri="{FF2B5EF4-FFF2-40B4-BE49-F238E27FC236}">
                <a16:creationId xmlns:a16="http://schemas.microsoft.com/office/drawing/2014/main" id="{9A58196B-8584-427F-669D-FB170FD4DCE6}"/>
              </a:ext>
            </a:extLst>
          </p:cNvPr>
          <p:cNvSpPr/>
          <p:nvPr/>
        </p:nvSpPr>
        <p:spPr>
          <a:xfrm rot="10800000">
            <a:off x="2481316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2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Teardrop 7" descr="Pointer ">
            <a:extLst>
              <a:ext uri="{FF2B5EF4-FFF2-40B4-BE49-F238E27FC236}">
                <a16:creationId xmlns:a16="http://schemas.microsoft.com/office/drawing/2014/main" id="{7AA98512-BD2A-5794-1459-582DF071180B}"/>
              </a:ext>
            </a:extLst>
          </p:cNvPr>
          <p:cNvSpPr/>
          <p:nvPr/>
        </p:nvSpPr>
        <p:spPr>
          <a:xfrm>
            <a:off x="1905802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3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Teardrop 8" descr="Pointer ">
            <a:extLst>
              <a:ext uri="{FF2B5EF4-FFF2-40B4-BE49-F238E27FC236}">
                <a16:creationId xmlns:a16="http://schemas.microsoft.com/office/drawing/2014/main" id="{93025900-9156-CCD8-5E58-237899FA317F}"/>
              </a:ext>
            </a:extLst>
          </p:cNvPr>
          <p:cNvSpPr/>
          <p:nvPr/>
        </p:nvSpPr>
        <p:spPr>
          <a:xfrm rot="16200000">
            <a:off x="2481315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4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CF836D-2A8D-F20F-4621-EF95AC0C0AD0}"/>
              </a:ext>
            </a:extLst>
          </p:cNvPr>
          <p:cNvSpPr txBox="1"/>
          <p:nvPr/>
        </p:nvSpPr>
        <p:spPr>
          <a:xfrm>
            <a:off x="171449" y="1020333"/>
            <a:ext cx="113064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/>
              <a:t>Go to </a:t>
            </a:r>
            <a:r>
              <a:rPr lang="en-US" err="1"/>
              <a:t>View</a:t>
            </a:r>
            <a:r>
              <a:rPr lang="en-US" err="1">
                <a:sym typeface="Wingdings" panose="05000000000000000000" pitchFamily="2" charset="2"/>
              </a:rPr>
              <a:t>Slide</a:t>
            </a:r>
            <a:r>
              <a:rPr lang="en-US">
                <a:sym typeface="Wingdings" panose="05000000000000000000" pitchFamily="2" charset="2"/>
              </a:rPr>
              <a:t> Master and select the Objects Layout to copy objects you want for pasting into slides.  </a:t>
            </a:r>
          </a:p>
          <a:p>
            <a:pPr marL="342900" indent="-342900">
              <a:buFont typeface="+mj-lt"/>
              <a:buAutoNum type="arabicPeriod"/>
            </a:pPr>
            <a:r>
              <a:rPr lang="en-US">
                <a:sym typeface="Wingdings" panose="05000000000000000000" pitchFamily="2" charset="2"/>
              </a:rPr>
              <a:t>Click Slide Master  Close Master View to return to the presentation.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4608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 (Whit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535006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 (Grey)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87995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7" y="4698065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8" y="2286001"/>
            <a:ext cx="5446198" cy="2225400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D605401-A5D8-9C42-538A-9CCD5E51997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4948" y="6466297"/>
            <a:ext cx="1493523" cy="254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9897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798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54399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0485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7089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416215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764155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97747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030193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alf Pag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27348208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o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Microsoft Word interface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" r="1535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Word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944" y="2522235"/>
            <a:ext cx="3022654" cy="2813162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42091182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werPoi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PowerPoint editing screen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692" b="28232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D86FF1-3BAB-38AA-010E-0B2FF55F3BF0}"/>
              </a:ext>
            </a:extLst>
          </p:cNvPr>
          <p:cNvSpPr/>
          <p:nvPr/>
        </p:nvSpPr>
        <p:spPr>
          <a:xfrm>
            <a:off x="1869786" y="2023583"/>
            <a:ext cx="4243849" cy="483441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PowerPoint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31999" y="2023583"/>
            <a:ext cx="3540125" cy="3540125"/>
          </a:xfrm>
          <a:prstGeom prst="rect">
            <a:avLst/>
          </a:prstGeom>
        </p:spPr>
      </p:pic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2C5DBFAF-57F8-868E-6275-BAF98B977A3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271065407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xc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Excel Worksheet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014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Excel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07944" y="2525896"/>
            <a:ext cx="3022654" cy="2805839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47B68F01-47D5-D93B-F88F-88064FA415C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9885145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27" t="1" r="-1" b="-26337"/>
          <a:stretch/>
        </p:blipFill>
        <p:spPr>
          <a:xfrm>
            <a:off x="0" y="0"/>
            <a:ext cx="6113635" cy="6858000"/>
          </a:xfrm>
          <a:prstGeom prst="rect">
            <a:avLst/>
          </a:prstGeom>
          <a:solidFill>
            <a:srgbClr val="F6F5F5"/>
          </a:solidFill>
        </p:spPr>
      </p:pic>
      <p:grpSp>
        <p:nvGrpSpPr>
          <p:cNvPr id="14" name="Group 13" descr="Microsoft Teams Logo">
            <a:extLst>
              <a:ext uri="{FF2B5EF4-FFF2-40B4-BE49-F238E27FC236}">
                <a16:creationId xmlns:a16="http://schemas.microsoft.com/office/drawing/2014/main" id="{FAB5EFAA-0EC0-6C4F-9A80-015AC7A8A0C8}"/>
              </a:ext>
            </a:extLst>
          </p:cNvPr>
          <p:cNvGrpSpPr/>
          <p:nvPr/>
        </p:nvGrpSpPr>
        <p:grpSpPr>
          <a:xfrm>
            <a:off x="1222689" y="3429000"/>
            <a:ext cx="3662217" cy="2806166"/>
            <a:chOff x="1048517" y="2491556"/>
            <a:chExt cx="3985846" cy="305414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5706C14-E379-4B73-A772-ED3F2DA0645C}"/>
                </a:ext>
              </a:extLst>
            </p:cNvPr>
            <p:cNvSpPr/>
            <p:nvPr/>
          </p:nvSpPr>
          <p:spPr>
            <a:xfrm>
              <a:off x="1048517" y="2491556"/>
              <a:ext cx="3985846" cy="3054146"/>
            </a:xfrm>
            <a:prstGeom prst="rect">
              <a:avLst/>
            </a:prstGeom>
            <a:solidFill>
              <a:srgbClr val="F6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217C798-F66F-FC80-3C16-2F06BC0CEEF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420779" y="2491556"/>
              <a:ext cx="3022654" cy="2811068"/>
            </a:xfrm>
            <a:prstGeom prst="rect">
              <a:avLst/>
            </a:prstGeom>
          </p:spPr>
        </p:pic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9C185F9F-B380-55C4-658D-5C72884AAFB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408021144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ood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t="9402" r="35396" b="84440"/>
          <a:stretch/>
        </p:blipFill>
        <p:spPr>
          <a:xfrm>
            <a:off x="0" y="0"/>
            <a:ext cx="6113635" cy="463551"/>
          </a:xfrm>
          <a:prstGeom prst="rect">
            <a:avLst/>
          </a:prstGeom>
        </p:spPr>
      </p:pic>
      <p:pic>
        <p:nvPicPr>
          <p:cNvPr id="8" name="Picture Placeholder 5">
            <a:extLst>
              <a:ext uri="{FF2B5EF4-FFF2-40B4-BE49-F238E27FC236}">
                <a16:creationId xmlns:a16="http://schemas.microsoft.com/office/drawing/2014/main" id="{FCC60D57-0989-25FE-CBFE-E1BD7361B18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4" t="16971" r="32066"/>
          <a:stretch/>
        </p:blipFill>
        <p:spPr>
          <a:xfrm>
            <a:off x="0" y="463550"/>
            <a:ext cx="6113635" cy="6394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8924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UWTS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F64553-B04D-03F4-1F82-959549BAF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2" r="23890" b="-1"/>
          <a:stretch/>
        </p:blipFill>
        <p:spPr>
          <a:xfrm>
            <a:off x="0" y="0"/>
            <a:ext cx="6102330" cy="68579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2714317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inkedIn Lear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/>
        </p:nvSpPr>
        <p:spPr>
          <a:xfrm>
            <a:off x="-59297" y="5861141"/>
            <a:ext cx="6096000" cy="606073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https://lnkd.in/equPUue</a:t>
            </a:r>
            <a:endParaRPr lang="en-GB" sz="3200">
              <a:solidFill>
                <a:srgbClr val="034A90"/>
              </a:solidFill>
              <a:ea typeface="+mn-lt"/>
              <a:cs typeface="+mn-lt"/>
            </a:endParaRPr>
          </a:p>
        </p:txBody>
      </p:sp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1303" y="1371600"/>
            <a:ext cx="4114800" cy="4114800"/>
          </a:xfrm>
          <a:prstGeom prst="rect">
            <a:avLst/>
          </a:prstGeom>
        </p:spPr>
      </p:pic>
      <p:pic>
        <p:nvPicPr>
          <p:cNvPr id="7" name="Picture 6" descr="A blue and black logo&#10;&#10;Description automatically generated">
            <a:extLst>
              <a:ext uri="{FF2B5EF4-FFF2-40B4-BE49-F238E27FC236}">
                <a16:creationId xmlns:a16="http://schemas.microsoft.com/office/drawing/2014/main" id="{9198A0FD-2F22-F3B1-8274-DD84E3758A2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875" y="428494"/>
            <a:ext cx="5120249" cy="697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9288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eedback - Stud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Student feedback form</a:t>
            </a:r>
            <a:endParaRPr lang="en-US" sz="3200"/>
          </a:p>
        </p:txBody>
      </p:sp>
      <p:pic>
        <p:nvPicPr>
          <p:cNvPr id="6" name="Picture 5" descr="QR code for Digital Skills Feedback weblink">
            <a:hlinkClick r:id="rId2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6400" y="1021969"/>
            <a:ext cx="4114800" cy="4114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A64DE5-A522-C103-114C-CC896AE8BB47}"/>
              </a:ext>
            </a:extLst>
          </p:cNvPr>
          <p:cNvSpPr txBox="1"/>
          <p:nvPr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</p:spTree>
    <p:extLst>
      <p:ext uri="{BB962C8B-B14F-4D97-AF65-F5344CB8AC3E}">
        <p14:creationId xmlns:p14="http://schemas.microsoft.com/office/powerpoint/2010/main" val="64535807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eedback - Staff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pic>
        <p:nvPicPr>
          <p:cNvPr id="4" name="Picture 3" descr="A qr code on a white background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C18FD1A7-D747-76DA-0C0D-A617C1B5FF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000" y="1021969"/>
            <a:ext cx="4114800" cy="41148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507ADB-24A8-7A4F-4EE4-ACA1AC9B895F}"/>
              </a:ext>
            </a:extLst>
          </p:cNvPr>
          <p:cNvSpPr txBox="1"/>
          <p:nvPr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3682F8-A802-933B-28BA-B618E0794C7B}"/>
              </a:ext>
            </a:extLst>
          </p:cNvPr>
          <p:cNvSpPr txBox="1"/>
          <p:nvPr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Staff feedback form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30188146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asic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0DDCB-A9FF-3B6D-2172-64DC7157E59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67646" y="1241368"/>
            <a:ext cx="3751461" cy="5276390"/>
          </a:xfrm>
          <a:prstGeom prst="rect">
            <a:avLst/>
          </a:prstGeom>
        </p:spPr>
        <p:txBody>
          <a:bodyPr/>
          <a:lstStyle>
            <a:lvl1pPr>
              <a:defRPr b="1">
                <a:latin typeface="Akzidenz Grotesk BE (Headings)"/>
              </a:defRPr>
            </a:lvl1pPr>
          </a:lstStyle>
          <a:p>
            <a:r>
              <a:rPr lang="en-US"/>
              <a:t>Quote Text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4FCC1D8-887A-4CE6-CB57-EFD268B6BC9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540102" y="350874"/>
            <a:ext cx="7384252" cy="61668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119502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Pag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22411326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oxes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FCB05-78D2-0095-9D5B-5715C644B9D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1" y="1232516"/>
            <a:ext cx="540000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66551F4-54AD-3045-04D2-29DD582C5EDD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096000" y="1232516"/>
            <a:ext cx="574675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11212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Big Box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84175D67-6165-0DF8-465B-64656FFAA0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509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22.xml"/><Relationship Id="rId26" Type="http://schemas.openxmlformats.org/officeDocument/2006/relationships/image" Target="../media/image6.png"/><Relationship Id="rId3" Type="http://schemas.openxmlformats.org/officeDocument/2006/relationships/slideLayout" Target="../slideLayouts/slideLayout7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21.xml"/><Relationship Id="rId25" Type="http://schemas.openxmlformats.org/officeDocument/2006/relationships/image" Target="../media/image5.png"/><Relationship Id="rId2" Type="http://schemas.openxmlformats.org/officeDocument/2006/relationships/slideLayout" Target="../slideLayouts/slideLayout6.xml"/><Relationship Id="rId16" Type="http://schemas.openxmlformats.org/officeDocument/2006/relationships/slideLayout" Target="../slideLayouts/slideLayout20.xml"/><Relationship Id="rId20" Type="http://schemas.openxmlformats.org/officeDocument/2006/relationships/hyperlink" Target="https://www.uwtsd.ac.uk/" TargetMode="Externa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5.xml"/><Relationship Id="rId24" Type="http://schemas.openxmlformats.org/officeDocument/2006/relationships/hyperlink" Target="mailto:digitalskills@uwtsd.ac.uk" TargetMode="External"/><Relationship Id="rId5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9.xml"/><Relationship Id="rId23" Type="http://schemas.openxmlformats.org/officeDocument/2006/relationships/image" Target="../media/image4.png"/><Relationship Id="rId10" Type="http://schemas.openxmlformats.org/officeDocument/2006/relationships/slideLayout" Target="../slideLayouts/slideLayout14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8.xml"/><Relationship Id="rId9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8.xml"/><Relationship Id="rId22" Type="http://schemas.openxmlformats.org/officeDocument/2006/relationships/hyperlink" Target="https://digitalskills.uwtsd.ac.uk/" TargetMode="Externa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3.png"/><Relationship Id="rId18" Type="http://schemas.openxmlformats.org/officeDocument/2006/relationships/hyperlink" Target="mailto:digitalskills@uwtsd.ac.uk" TargetMode="Externa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hyperlink" Target="https://www.uwtsd.ac.uk/" TargetMode="Externa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4.xml"/><Relationship Id="rId16" Type="http://schemas.openxmlformats.org/officeDocument/2006/relationships/hyperlink" Target="https://digitalskills.uwtsd.ac.uk/" TargetMode="External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theme" Target="../theme/theme3.xml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7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hyperlink" Target="https://www.uwtsd.ac.uk/library" TargetMode="Externa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3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www.uwtsd.ac.uk/" TargetMode="External"/><Relationship Id="rId7" Type="http://schemas.openxmlformats.org/officeDocument/2006/relationships/hyperlink" Target="https://digitalskills.uwtsd.ac.uk/" TargetMode="External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7.png"/><Relationship Id="rId11" Type="http://schemas.openxmlformats.org/officeDocument/2006/relationships/image" Target="../media/image8.png"/><Relationship Id="rId5" Type="http://schemas.openxmlformats.org/officeDocument/2006/relationships/hyperlink" Target="https://www.uwtsd.ac.uk/library" TargetMode="External"/><Relationship Id="rId10" Type="http://schemas.openxmlformats.org/officeDocument/2006/relationships/image" Target="../media/image5.png"/><Relationship Id="rId4" Type="http://schemas.openxmlformats.org/officeDocument/2006/relationships/image" Target="../media/image3.png"/><Relationship Id="rId9" Type="http://schemas.openxmlformats.org/officeDocument/2006/relationships/hyperlink" Target="mailto:digitalskills@uwtsd.ac.uk" TargetMode="Externa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hyperlink" Target="https://www.uwtsd.ac.uk/" TargetMode="External"/><Relationship Id="rId7" Type="http://schemas.openxmlformats.org/officeDocument/2006/relationships/hyperlink" Target="mailto:digitalskills@uwtsd.ac.uk" TargetMode="External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4.png"/><Relationship Id="rId5" Type="http://schemas.openxmlformats.org/officeDocument/2006/relationships/hyperlink" Target="https://digitalskills.uwtsd.ac.uk/" TargetMode="External"/><Relationship Id="rId4" Type="http://schemas.openxmlformats.org/officeDocument/2006/relationships/image" Target="../media/image3.png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hyperlink" Target="https://www.uwtsd.ac.uk/" TargetMode="External"/><Relationship Id="rId7" Type="http://schemas.openxmlformats.org/officeDocument/2006/relationships/hyperlink" Target="mailto:digitalskills@uwtsd.ac.uk" TargetMode="External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4.png"/><Relationship Id="rId5" Type="http://schemas.openxmlformats.org/officeDocument/2006/relationships/hyperlink" Target="https://digitalskills.uwtsd.ac.uk/" TargetMode="External"/><Relationship Id="rId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8F8F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51500" y="9150"/>
            <a:ext cx="7488999" cy="10680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bg1"/>
                </a:solidFill>
                <a:latin typeface="Lucida Sans Unicode"/>
                <a:cs typeface="Lucida Sans Unicode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11059" y="1479020"/>
            <a:ext cx="5042534" cy="44176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3/19/2025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1" r:id="rId2"/>
    <p:sldLayoutId id="2147483662" r:id="rId3"/>
    <p:sldLayoutId id="2147483665" r:id="rId4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81B988F-4E81-CC73-E83B-DC88E3440B2C}"/>
              </a:ext>
            </a:extLst>
          </p:cNvPr>
          <p:cNvSpPr/>
          <p:nvPr/>
        </p:nvSpPr>
        <p:spPr>
          <a:xfrm>
            <a:off x="0" y="6312672"/>
            <a:ext cx="12192000" cy="55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713"/>
            <a:ext cx="12192000" cy="100320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20"/>
            <a:extLst>
              <a:ext uri="{FF2B5EF4-FFF2-40B4-BE49-F238E27FC236}">
                <a16:creationId xmlns:a16="http://schemas.microsoft.com/office/drawing/2014/main" id="{13F60AA1-63B3-487B-815F-37F4CFD58A4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414" y="218661"/>
            <a:ext cx="1489840" cy="56659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Slide Title</a:t>
            </a:r>
            <a:endParaRPr lang="en-GB"/>
          </a:p>
        </p:txBody>
      </p:sp>
      <p:pic>
        <p:nvPicPr>
          <p:cNvPr id="4" name="Picture 3" descr="UWTSD Digital Skills weblink">
            <a:hlinkClick r:id="rId22"/>
            <a:extLst>
              <a:ext uri="{FF2B5EF4-FFF2-40B4-BE49-F238E27FC236}">
                <a16:creationId xmlns:a16="http://schemas.microsoft.com/office/drawing/2014/main" id="{283A7409-C6C7-9175-2CD3-6586B1D4F6E4}"/>
              </a:ext>
            </a:extLst>
          </p:cNvPr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8142" y="6464753"/>
            <a:ext cx="2028825" cy="285750"/>
          </a:xfrm>
          <a:prstGeom prst="rect">
            <a:avLst/>
          </a:prstGeom>
        </p:spPr>
      </p:pic>
      <p:pic>
        <p:nvPicPr>
          <p:cNvPr id="5" name="Picture 4" descr="UWTSD Digital Skills Email">
            <a:hlinkClick r:id="rId24"/>
            <a:extLst>
              <a:ext uri="{FF2B5EF4-FFF2-40B4-BE49-F238E27FC236}">
                <a16:creationId xmlns:a16="http://schemas.microsoft.com/office/drawing/2014/main" id="{A7673A20-B248-CD23-E0C4-AAF8F742E1B2}"/>
              </a:ext>
            </a:extLst>
          </p:cNvPr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35058" y="6464753"/>
            <a:ext cx="1828800" cy="28575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B21184-32DE-9673-FE9C-98EB52C99D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6" name="Picture 5" descr="A black and white logo&#10;&#10;Description automatically generated">
            <a:extLst>
              <a:ext uri="{FF2B5EF4-FFF2-40B4-BE49-F238E27FC236}">
                <a16:creationId xmlns:a16="http://schemas.microsoft.com/office/drawing/2014/main" id="{9D53BE2B-B276-BDC5-D3FA-290D0738421D}"/>
              </a:ext>
            </a:extLst>
          </p:cNvPr>
          <p:cNvPicPr>
            <a:picLocks noChangeAspect="1"/>
          </p:cNvPicPr>
          <p:nvPr userDrawn="1"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1790" y="6460771"/>
            <a:ext cx="1493523" cy="254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144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7" r:id="rId6"/>
    <p:sldLayoutId id="2147483838" r:id="rId7"/>
    <p:sldLayoutId id="2147483839" r:id="rId8"/>
    <p:sldLayoutId id="2147483840" r:id="rId9"/>
    <p:sldLayoutId id="2147483841" r:id="rId10"/>
    <p:sldLayoutId id="2147483842" r:id="rId11"/>
    <p:sldLayoutId id="2147483843" r:id="rId12"/>
    <p:sldLayoutId id="2147483844" r:id="rId13"/>
    <p:sldLayoutId id="2147483845" r:id="rId14"/>
    <p:sldLayoutId id="2147483846" r:id="rId15"/>
    <p:sldLayoutId id="2147483847" r:id="rId16"/>
    <p:sldLayoutId id="2147483848" r:id="rId17"/>
    <p:sldLayoutId id="2147483849" r:id="rId18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884">
          <p15:clr>
            <a:srgbClr val="F26B43"/>
          </p15:clr>
        </p15:guide>
        <p15:guide id="4" pos="3940">
          <p15:clr>
            <a:srgbClr val="F26B43"/>
          </p15:clr>
        </p15:guide>
        <p15:guide id="5" pos="3749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/>
        </p:nvSpPr>
        <p:spPr>
          <a:xfrm>
            <a:off x="6096000" y="0"/>
            <a:ext cx="6096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2"/>
            <a:extLst>
              <a:ext uri="{FF2B5EF4-FFF2-40B4-BE49-F238E27FC236}">
                <a16:creationId xmlns:a16="http://schemas.microsoft.com/office/drawing/2014/main" id="{C5109E8A-984D-FD36-6ED3-76EFE30D3600}"/>
              </a:ext>
            </a:extLst>
          </p:cNvPr>
          <p:cNvPicPr>
            <a:picLocks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708" y="218661"/>
            <a:ext cx="1489840" cy="566594"/>
          </a:xfrm>
          <a:prstGeom prst="rect">
            <a:avLst/>
          </a:prstGeom>
        </p:spPr>
      </p:pic>
      <p:pic>
        <p:nvPicPr>
          <p:cNvPr id="9" name="Picture 8" descr="UWTSD Library logo">
            <a:hlinkClick r:id="rId14"/>
            <a:extLst>
              <a:ext uri="{FF2B5EF4-FFF2-40B4-BE49-F238E27FC236}">
                <a16:creationId xmlns:a16="http://schemas.microsoft.com/office/drawing/2014/main" id="{8E25298E-989B-5A45-0DF5-A8875F0B618A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0448" y="-42194"/>
            <a:ext cx="1234499" cy="95767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445A51-9F93-31C4-7BE0-FE39667CB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197" y="1021969"/>
            <a:ext cx="5544000" cy="24070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Presentation Title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7BA3A68-AB71-C083-3F6B-F43BDFD267F7}"/>
              </a:ext>
            </a:extLst>
          </p:cNvPr>
          <p:cNvCxnSpPr>
            <a:cxnSpLocks/>
          </p:cNvCxnSpPr>
          <p:nvPr/>
        </p:nvCxnSpPr>
        <p:spPr>
          <a:xfrm>
            <a:off x="6367977" y="1003851"/>
            <a:ext cx="5552046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UWTSD Digital Skills weblink">
            <a:hlinkClick r:id="rId16"/>
            <a:extLst>
              <a:ext uri="{FF2B5EF4-FFF2-40B4-BE49-F238E27FC236}">
                <a16:creationId xmlns:a16="http://schemas.microsoft.com/office/drawing/2014/main" id="{C26C6173-294C-5287-ED99-1E4F501E90D7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066" y="6419770"/>
            <a:ext cx="1893570" cy="266700"/>
          </a:xfrm>
          <a:prstGeom prst="rect">
            <a:avLst/>
          </a:prstGeom>
        </p:spPr>
      </p:pic>
      <p:pic>
        <p:nvPicPr>
          <p:cNvPr id="21" name="Picture 20" descr="UWTSD Digital Skills Email">
            <a:hlinkClick r:id="rId18"/>
            <a:extLst>
              <a:ext uri="{FF2B5EF4-FFF2-40B4-BE49-F238E27FC236}">
                <a16:creationId xmlns:a16="http://schemas.microsoft.com/office/drawing/2014/main" id="{C7F403EE-A5F4-5C64-E70C-1A5CD06E21C3}"/>
              </a:ext>
            </a:extLst>
          </p:cNvPr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17941" y="6419770"/>
            <a:ext cx="1706880" cy="266700"/>
          </a:xfrm>
          <a:prstGeom prst="rect">
            <a:avLst/>
          </a:prstGeom>
        </p:spPr>
      </p:pic>
      <p:pic>
        <p:nvPicPr>
          <p:cNvPr id="3" name="Picture 2" descr="@UWTSDlib Socials">
            <a:extLst>
              <a:ext uri="{FF2B5EF4-FFF2-40B4-BE49-F238E27FC236}">
                <a16:creationId xmlns:a16="http://schemas.microsoft.com/office/drawing/2014/main" id="{0C516283-EC1F-61C1-7211-9DC6EF3CA029}"/>
              </a:ext>
            </a:extLst>
          </p:cNvPr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94587" y="6431359"/>
            <a:ext cx="1319276" cy="24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905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1" r:id="rId1"/>
    <p:sldLayoutId id="2147483852" r:id="rId2"/>
    <p:sldLayoutId id="2147483853" r:id="rId3"/>
    <p:sldLayoutId id="2147483854" r:id="rId4"/>
    <p:sldLayoutId id="2147483855" r:id="rId5"/>
    <p:sldLayoutId id="2147483856" r:id="rId6"/>
    <p:sldLayoutId id="2147483857" r:id="rId7"/>
    <p:sldLayoutId id="2147483858" r:id="rId8"/>
    <p:sldLayoutId id="2147483864" r:id="rId9"/>
    <p:sldLayoutId id="2147483860" r:id="rId10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/>
        </p:nvSpPr>
        <p:spPr>
          <a:xfrm>
            <a:off x="0" y="778"/>
            <a:ext cx="4320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5DD6BC-9B00-7EB6-B2B1-223E5CE36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756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 userDrawn="1"/>
        </p:nvSpPr>
        <p:spPr>
          <a:xfrm>
            <a:off x="6096000" y="0"/>
            <a:ext cx="6096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3"/>
            <a:extLst>
              <a:ext uri="{FF2B5EF4-FFF2-40B4-BE49-F238E27FC236}">
                <a16:creationId xmlns:a16="http://schemas.microsoft.com/office/drawing/2014/main" id="{C5109E8A-984D-FD36-6ED3-76EFE30D3600}"/>
              </a:ext>
            </a:extLst>
          </p:cNvPr>
          <p:cNvPicPr>
            <a:picLocks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708" y="218661"/>
            <a:ext cx="1489840" cy="566594"/>
          </a:xfrm>
          <a:prstGeom prst="rect">
            <a:avLst/>
          </a:prstGeom>
        </p:spPr>
      </p:pic>
      <p:pic>
        <p:nvPicPr>
          <p:cNvPr id="9" name="Picture 8" descr="UWTSD Library logo">
            <a:hlinkClick r:id="rId5"/>
            <a:extLst>
              <a:ext uri="{FF2B5EF4-FFF2-40B4-BE49-F238E27FC236}">
                <a16:creationId xmlns:a16="http://schemas.microsoft.com/office/drawing/2014/main" id="{8E25298E-989B-5A45-0DF5-A8875F0B618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0448" y="-42194"/>
            <a:ext cx="1234499" cy="95767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445A51-9F93-31C4-7BE0-FE39667CB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197" y="1021969"/>
            <a:ext cx="5544000" cy="24070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Presentation Title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7BA3A68-AB71-C083-3F6B-F43BDFD267F7}"/>
              </a:ext>
            </a:extLst>
          </p:cNvPr>
          <p:cNvCxnSpPr>
            <a:cxnSpLocks/>
          </p:cNvCxnSpPr>
          <p:nvPr userDrawn="1"/>
        </p:nvCxnSpPr>
        <p:spPr>
          <a:xfrm>
            <a:off x="6367977" y="1003851"/>
            <a:ext cx="5552046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UWTSD Digital Skills weblink">
            <a:hlinkClick r:id="rId7"/>
            <a:extLst>
              <a:ext uri="{FF2B5EF4-FFF2-40B4-BE49-F238E27FC236}">
                <a16:creationId xmlns:a16="http://schemas.microsoft.com/office/drawing/2014/main" id="{C26C6173-294C-5287-ED99-1E4F501E90D7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066" y="6419770"/>
            <a:ext cx="1893570" cy="266700"/>
          </a:xfrm>
          <a:prstGeom prst="rect">
            <a:avLst/>
          </a:prstGeom>
        </p:spPr>
      </p:pic>
      <p:pic>
        <p:nvPicPr>
          <p:cNvPr id="21" name="Picture 20" descr="UWTSD Digital Skills Email">
            <a:hlinkClick r:id="rId9"/>
            <a:extLst>
              <a:ext uri="{FF2B5EF4-FFF2-40B4-BE49-F238E27FC236}">
                <a16:creationId xmlns:a16="http://schemas.microsoft.com/office/drawing/2014/main" id="{C7F403EE-A5F4-5C64-E70C-1A5CD06E21C3}"/>
              </a:ext>
            </a:extLst>
          </p:cNvPr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17941" y="6419770"/>
            <a:ext cx="1706880" cy="266700"/>
          </a:xfrm>
          <a:prstGeom prst="rect">
            <a:avLst/>
          </a:prstGeom>
        </p:spPr>
      </p:pic>
      <p:pic>
        <p:nvPicPr>
          <p:cNvPr id="3" name="Picture 2" descr="@UWTSDlib Socials">
            <a:extLst>
              <a:ext uri="{FF2B5EF4-FFF2-40B4-BE49-F238E27FC236}">
                <a16:creationId xmlns:a16="http://schemas.microsoft.com/office/drawing/2014/main" id="{0C516283-EC1F-61C1-7211-9DC6EF3CA029}"/>
              </a:ext>
            </a:extLst>
          </p:cNvPr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94587" y="6431359"/>
            <a:ext cx="1319276" cy="24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329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81B988F-4E81-CC73-E83B-DC88E3440B2C}"/>
              </a:ext>
            </a:extLst>
          </p:cNvPr>
          <p:cNvSpPr/>
          <p:nvPr userDrawn="1"/>
        </p:nvSpPr>
        <p:spPr>
          <a:xfrm>
            <a:off x="0" y="6312672"/>
            <a:ext cx="12192000" cy="55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0" y="713"/>
            <a:ext cx="12192000" cy="100320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3"/>
            <a:extLst>
              <a:ext uri="{FF2B5EF4-FFF2-40B4-BE49-F238E27FC236}">
                <a16:creationId xmlns:a16="http://schemas.microsoft.com/office/drawing/2014/main" id="{13F60AA1-63B3-487B-815F-37F4CFD58A4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414" y="218661"/>
            <a:ext cx="1489840" cy="56659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Slide Title</a:t>
            </a:r>
            <a:endParaRPr lang="en-GB"/>
          </a:p>
        </p:txBody>
      </p:sp>
      <p:pic>
        <p:nvPicPr>
          <p:cNvPr id="4" name="Picture 3" descr="UWTSD Digital Skills weblink">
            <a:hlinkClick r:id="rId5"/>
            <a:extLst>
              <a:ext uri="{FF2B5EF4-FFF2-40B4-BE49-F238E27FC236}">
                <a16:creationId xmlns:a16="http://schemas.microsoft.com/office/drawing/2014/main" id="{283A7409-C6C7-9175-2CD3-6586B1D4F6E4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8142" y="6464753"/>
            <a:ext cx="2028825" cy="285750"/>
          </a:xfrm>
          <a:prstGeom prst="rect">
            <a:avLst/>
          </a:prstGeom>
        </p:spPr>
      </p:pic>
      <p:pic>
        <p:nvPicPr>
          <p:cNvPr id="5" name="Picture 4" descr="UWTSD Digital Skills Email">
            <a:hlinkClick r:id="rId7"/>
            <a:extLst>
              <a:ext uri="{FF2B5EF4-FFF2-40B4-BE49-F238E27FC236}">
                <a16:creationId xmlns:a16="http://schemas.microsoft.com/office/drawing/2014/main" id="{A7673A20-B248-CD23-E0C4-AAF8F742E1B2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35058" y="6464753"/>
            <a:ext cx="1828800" cy="28575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B21184-32DE-9673-FE9C-98EB52C99D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hf sldNum="0" hd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81B988F-4E81-CC73-E83B-DC88E3440B2C}"/>
              </a:ext>
            </a:extLst>
          </p:cNvPr>
          <p:cNvSpPr/>
          <p:nvPr/>
        </p:nvSpPr>
        <p:spPr>
          <a:xfrm>
            <a:off x="0" y="6312672"/>
            <a:ext cx="12192000" cy="55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713"/>
            <a:ext cx="12192000" cy="100320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3"/>
            <a:extLst>
              <a:ext uri="{FF2B5EF4-FFF2-40B4-BE49-F238E27FC236}">
                <a16:creationId xmlns:a16="http://schemas.microsoft.com/office/drawing/2014/main" id="{13F60AA1-63B3-487B-815F-37F4CFD58A4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414" y="218661"/>
            <a:ext cx="1489840" cy="56659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Slide Title</a:t>
            </a:r>
            <a:endParaRPr lang="en-GB"/>
          </a:p>
        </p:txBody>
      </p:sp>
      <p:pic>
        <p:nvPicPr>
          <p:cNvPr id="4" name="Picture 3" descr="UWTSD Digital Skills weblink">
            <a:hlinkClick r:id="rId5"/>
            <a:extLst>
              <a:ext uri="{FF2B5EF4-FFF2-40B4-BE49-F238E27FC236}">
                <a16:creationId xmlns:a16="http://schemas.microsoft.com/office/drawing/2014/main" id="{283A7409-C6C7-9175-2CD3-6586B1D4F6E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8142" y="6464753"/>
            <a:ext cx="2028825" cy="285750"/>
          </a:xfrm>
          <a:prstGeom prst="rect">
            <a:avLst/>
          </a:prstGeom>
        </p:spPr>
      </p:pic>
      <p:pic>
        <p:nvPicPr>
          <p:cNvPr id="5" name="Picture 4" descr="UWTSD Digital Skills Email">
            <a:hlinkClick r:id="rId7"/>
            <a:extLst>
              <a:ext uri="{FF2B5EF4-FFF2-40B4-BE49-F238E27FC236}">
                <a16:creationId xmlns:a16="http://schemas.microsoft.com/office/drawing/2014/main" id="{A7673A20-B248-CD23-E0C4-AAF8F742E1B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35058" y="6464753"/>
            <a:ext cx="1828800" cy="28575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B21184-32DE-9673-FE9C-98EB52C99D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672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</p:sldLayoutIdLst>
  <p:hf sldNum="0" hd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884">
          <p15:clr>
            <a:srgbClr val="F26B43"/>
          </p15:clr>
        </p15:guide>
        <p15:guide id="4" pos="3940">
          <p15:clr>
            <a:srgbClr val="F26B43"/>
          </p15:clr>
        </p15:guide>
        <p15:guide id="5" pos="3749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andsafetyinstitute.com/blog/unlocking-the-power-of-linkedin-why-content-creators-should-consider-posting-on-the-platform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40.svg"/><Relationship Id="rId3" Type="http://schemas.openxmlformats.org/officeDocument/2006/relationships/hyperlink" Target="mailto:digitalskills@uwtsd.ac.uk" TargetMode="External"/><Relationship Id="rId7" Type="http://schemas.openxmlformats.org/officeDocument/2006/relationships/image" Target="../media/image6.png"/><Relationship Id="rId12" Type="http://schemas.openxmlformats.org/officeDocument/2006/relationships/image" Target="../media/image39.png"/><Relationship Id="rId2" Type="http://schemas.openxmlformats.org/officeDocument/2006/relationships/hyperlink" Target="mailto:j.hill@uwtsd.ac.uk" TargetMode="Externa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4.jpg"/><Relationship Id="rId11" Type="http://schemas.openxmlformats.org/officeDocument/2006/relationships/image" Target="../media/image38.svg"/><Relationship Id="rId5" Type="http://schemas.openxmlformats.org/officeDocument/2006/relationships/hyperlink" Target="https://bit.ly/UWTSD-DSA-Booking-form" TargetMode="External"/><Relationship Id="rId10" Type="http://schemas.openxmlformats.org/officeDocument/2006/relationships/image" Target="../media/image37.png"/><Relationship Id="rId4" Type="http://schemas.openxmlformats.org/officeDocument/2006/relationships/hyperlink" Target="https://digitalskills.uwtsd.ac.uk/" TargetMode="External"/><Relationship Id="rId9" Type="http://schemas.openxmlformats.org/officeDocument/2006/relationships/image" Target="../media/image36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newsdaily.com/2377-social-media-hiring.html#:~:text=According%20to%20a%202018%20CareerBuilder,to%20check%20on%20current%20employee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4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tandout-cv.com/social-media-recruitment-statistic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5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nkedin.com/signup" TargetMode="Externa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slideLayout" Target="../slideLayouts/slideLayout18.xml"/><Relationship Id="rId1" Type="http://schemas.openxmlformats.org/officeDocument/2006/relationships/tags" Target="../tags/tag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9.xml"/><Relationship Id="rId1" Type="http://schemas.openxmlformats.org/officeDocument/2006/relationships/tags" Target="../tags/tag3.xml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inkedin.com/business/talent/blog/product-tips/linkedin-profile-summaries-that-we-love-and-how-to-boost-your-own" TargetMode="External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62.png"/><Relationship Id="rId4" Type="http://schemas.openxmlformats.org/officeDocument/2006/relationships/hyperlink" Target="https://lnkd.in/equPUue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niallmccarthy/2019/03/29/study-a-comprehensive-linkedin-profile-gives-a-71-higher-chance-of-a-job-interview-infographic/" TargetMode="External"/><Relationship Id="rId2" Type="http://schemas.openxmlformats.org/officeDocument/2006/relationships/hyperlink" Target="https://www.linkedin.com/business/learning/blog/top-skills-and-courses/courses-to-land-your-next-job-next-level#:~:text=Many%20of%20the%20courses%20offered,to%20those%20that%20don%27t." TargetMode="Externa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s://news.linkedin.com/about-us" TargetMode="External"/><Relationship Id="rId4" Type="http://schemas.openxmlformats.org/officeDocument/2006/relationships/hyperlink" Target="https://www.jobvite.com/jobvite-recruiter-nation-report-2016/#:~:text=Recruiters%20Judge%20on%20Social%20Media&amp;text=The%20overwhelming%20majority%20(87%25),their%20job%20search%20(JSN).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learning/artificial-intelligence-for-students/how-students-can-use-ai?u=77966930" TargetMode="External"/><Relationship Id="rId2" Type="http://schemas.openxmlformats.org/officeDocument/2006/relationships/hyperlink" Target="https://digitalskills.uwtsd.ac.uk/" TargetMode="Externa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64.svg"/><Relationship Id="rId4" Type="http://schemas.openxmlformats.org/officeDocument/2006/relationships/image" Target="../media/image6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g"/><Relationship Id="rId2" Type="http://schemas.openxmlformats.org/officeDocument/2006/relationships/hyperlink" Target="mailto:123456@student.uwtsd.ac.uk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slideLayout" Target="../slideLayouts/slideLayout20.xml"/><Relationship Id="rId1" Type="http://schemas.openxmlformats.org/officeDocument/2006/relationships/tags" Target="../tags/tag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hyperlink" Target="https://moodle.uwtsd.ac.uk/course/view.php?id=10604" TargetMode="External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36.xml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3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nkedin.com/business/talent/blog/product-tips/tips-for-taking-professional-linkedin-profile-pictures#:~:text=It%20helps%20you%20stand%20out,building%20a%20strong%20professional%20network." TargetMode="External"/><Relationship Id="rId3" Type="http://schemas.openxmlformats.org/officeDocument/2006/relationships/hyperlink" Target="https://www.linkedin.com/learning/paths/university-of-wales-trinity-saint-david-new-to-linkedin?u=77966930" TargetMode="External"/><Relationship Id="rId7" Type="http://schemas.openxmlformats.org/officeDocument/2006/relationships/hyperlink" Target="https://uowtsd.sharepoint.com/teams/DigiCenterresources_GRP/Shared%20Documents/Forms/AllItems.aspx?id=%2Fteams%2FDigiCenterresources%5FGRP%2FShared%20Documents%2FGuides%2FGuides%20English%2FHow%20to%20upload%20a%20moodle%20badge%20to%20a%20linkedin%20profile%2Epdf&amp;parent=%2Fteams%2FDigiCenterresources%5FGRP%2FShared%20Documents%2FGuides%2FGuides%20English&amp;p=true&amp;ga=1" TargetMode="External"/><Relationship Id="rId2" Type="http://schemas.openxmlformats.org/officeDocument/2006/relationships/hyperlink" Target="https://www.linkedin.com/learning/rock-your-linkedin-profile" TargetMode="Externa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uowtsd.sharepoint.com/teams/DigiCenterresources_GRP/_layouts/15/stream.aspx?id=%2Fteams%2FDigiCenterresources%5FGRP%2FShared%20Documents%2FVideos%2FVideos%20English%2FHow%20to%20login%20to%20LinkedIn%20Learning%20%2D%20English%2Emp4&amp;ga=1&amp;referrer=StreamWebApp%2EWeb&amp;referrerScenario=AddressBarCopied%2Eview%2Ea1163149%2Df1fa%2D406b%2Da1bc%2D5b7b1fcfc7b9" TargetMode="External"/><Relationship Id="rId5" Type="http://schemas.openxmlformats.org/officeDocument/2006/relationships/hyperlink" Target="https://uowtsd.sharepoint.com/teams/DigiCenterresources_GRP/_layouts/15/stream.aspx?id=%2Fteams%2FDigiCenterresources%5FGRP%2FShared%20Documents%2FVideos%2FVideos%20English%2FHow%20to%20use%20LinkedIn%20Learning%2Emp4&amp;ga=1&amp;referrer=StreamWebApp%2EWeb&amp;referrerScenario=AddressBarCopied%2Eview%2E2949d487%2Da1c8%2D42e1%2D8bcf%2D15a27cd64325" TargetMode="External"/><Relationship Id="rId4" Type="http://schemas.openxmlformats.org/officeDocument/2006/relationships/hyperlink" Target="https://www.linkedin.com/learning/linkedin-quick-tips-2022/do-more-with-linkedin?resume=false&amp;u=77966930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mailto:library@uwtsd.ac.uk" TargetMode="External"/><Relationship Id="rId2" Type="http://schemas.openxmlformats.org/officeDocument/2006/relationships/hyperlink" Target="mailto:digitalskills@uwtsd.ac.uk" TargetMode="External"/><Relationship Id="rId1" Type="http://schemas.openxmlformats.org/officeDocument/2006/relationships/slideLayout" Target="../slideLayouts/slideLayout22.xml"/><Relationship Id="rId5" Type="http://schemas.openxmlformats.org/officeDocument/2006/relationships/image" Target="../media/image81.png"/><Relationship Id="rId4" Type="http://schemas.openxmlformats.org/officeDocument/2006/relationships/hyperlink" Target="mailto:careers@uwtsd.ac.uk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s://bit.ly/DigiSkills-Feedback" TargetMode="External"/><Relationship Id="rId1" Type="http://schemas.openxmlformats.org/officeDocument/2006/relationships/slideLayout" Target="../slideLayouts/slideLayout2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slideLayout" Target="../slideLayouts/slideLayout23.xml"/><Relationship Id="rId1" Type="http://schemas.openxmlformats.org/officeDocument/2006/relationships/tags" Target="../tags/tag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6177E-F1F1-4A19-91E9-FCB4D9373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LinkedIn – promoting a positive online presence</a:t>
            </a:r>
          </a:p>
        </p:txBody>
      </p:sp>
      <p:pic>
        <p:nvPicPr>
          <p:cNvPr id="6" name="Picture Placeholder 5" descr="A blue square with white text on it&#10;&#10;AI-generated content may be incorrect.">
            <a:extLst>
              <a:ext uri="{FF2B5EF4-FFF2-40B4-BE49-F238E27FC236}">
                <a16:creationId xmlns:a16="http://schemas.microsoft.com/office/drawing/2014/main" id="{ECCFA9B5-56C9-BA23-C915-A6EF3ED9D31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000" r="25000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642293-A2CF-75F5-A763-3FD8D452DB2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74197" y="3796811"/>
            <a:ext cx="5473926" cy="1205035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Presenter: Jess Hill</a:t>
            </a:r>
          </a:p>
        </p:txBody>
      </p:sp>
    </p:spTree>
    <p:extLst>
      <p:ext uri="{BB962C8B-B14F-4D97-AF65-F5344CB8AC3E}">
        <p14:creationId xmlns:p14="http://schemas.microsoft.com/office/powerpoint/2010/main" val="21509681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8">
            <a:extLst>
              <a:ext uri="{FF2B5EF4-FFF2-40B4-BE49-F238E27FC236}">
                <a16:creationId xmlns:a16="http://schemas.microsoft.com/office/drawing/2014/main" id="{9590154D-3731-AA56-6A55-B583580C96B6}"/>
              </a:ext>
            </a:extLst>
          </p:cNvPr>
          <p:cNvSpPr txBox="1">
            <a:spLocks/>
          </p:cNvSpPr>
          <p:nvPr/>
        </p:nvSpPr>
        <p:spPr>
          <a:xfrm>
            <a:off x="1063323" y="51430"/>
            <a:ext cx="10800000" cy="806696"/>
          </a:xfrm>
          <a:prstGeom prst="rect">
            <a:avLst/>
          </a:prstGeom>
        </p:spPr>
        <p:txBody>
          <a:bodyPr vert="horz" wrap="square" lIns="0" tIns="189294" rIns="0" bIns="0" rtlCol="0" anchor="ctr">
            <a:sp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40029">
              <a:lnSpc>
                <a:spcPct val="100000"/>
              </a:lnSpc>
              <a:spcBef>
                <a:spcPts val="100"/>
              </a:spcBef>
            </a:pPr>
            <a:r>
              <a:rPr lang="en-GB" sz="4000" dirty="0"/>
              <a:t>Your</a:t>
            </a:r>
            <a:r>
              <a:rPr lang="en-GB" sz="4000" spc="-60" dirty="0"/>
              <a:t> </a:t>
            </a:r>
            <a:r>
              <a:rPr lang="en-GB" sz="4000" dirty="0"/>
              <a:t>Digital</a:t>
            </a:r>
            <a:r>
              <a:rPr lang="en-GB" sz="4000" spc="-50" dirty="0"/>
              <a:t> </a:t>
            </a:r>
            <a:r>
              <a:rPr lang="en-GB" sz="4000" dirty="0"/>
              <a:t>Skills</a:t>
            </a:r>
            <a:r>
              <a:rPr lang="en-GB" sz="4000" spc="-50" dirty="0"/>
              <a:t> </a:t>
            </a:r>
            <a:r>
              <a:rPr lang="en-GB" sz="4000" spc="-10" dirty="0"/>
              <a:t>Advisor</a:t>
            </a:r>
          </a:p>
        </p:txBody>
      </p:sp>
      <p:sp>
        <p:nvSpPr>
          <p:cNvPr id="7" name="object 9">
            <a:extLst>
              <a:ext uri="{FF2B5EF4-FFF2-40B4-BE49-F238E27FC236}">
                <a16:creationId xmlns:a16="http://schemas.microsoft.com/office/drawing/2014/main" id="{05CC8A07-38A2-3FC7-B5D8-F1560523F444}"/>
              </a:ext>
            </a:extLst>
          </p:cNvPr>
          <p:cNvSpPr txBox="1"/>
          <p:nvPr/>
        </p:nvSpPr>
        <p:spPr>
          <a:xfrm>
            <a:off x="3287872" y="2523333"/>
            <a:ext cx="3247390" cy="19767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3840"/>
              </a:lnSpc>
              <a:spcBef>
                <a:spcPts val="105"/>
              </a:spcBef>
            </a:pPr>
            <a:r>
              <a:rPr sz="3200" b="0">
                <a:latin typeface="Calibri Light"/>
                <a:cs typeface="Calibri Light"/>
              </a:rPr>
              <a:t>Jessica</a:t>
            </a:r>
            <a:r>
              <a:rPr sz="3200" b="0" spc="-105">
                <a:latin typeface="Calibri Light"/>
                <a:cs typeface="Calibri Light"/>
              </a:rPr>
              <a:t> </a:t>
            </a:r>
            <a:r>
              <a:rPr sz="3200" b="0" spc="-20">
                <a:latin typeface="Calibri Light"/>
                <a:cs typeface="Calibri Light"/>
              </a:rPr>
              <a:t>Hill</a:t>
            </a:r>
            <a:endParaRPr sz="3200">
              <a:latin typeface="Calibri Light"/>
              <a:cs typeface="Calibri Light"/>
            </a:endParaRPr>
          </a:p>
          <a:p>
            <a:pPr marL="12700" marR="5080">
              <a:lnSpc>
                <a:spcPct val="100000"/>
              </a:lnSpc>
            </a:pPr>
            <a:r>
              <a:rPr sz="3200" b="0">
                <a:latin typeface="Calibri Light"/>
                <a:cs typeface="Calibri Light"/>
              </a:rPr>
              <a:t>Digital</a:t>
            </a:r>
            <a:r>
              <a:rPr sz="3200" b="0" spc="-60">
                <a:latin typeface="Calibri Light"/>
                <a:cs typeface="Calibri Light"/>
              </a:rPr>
              <a:t> </a:t>
            </a:r>
            <a:r>
              <a:rPr sz="3200" b="0">
                <a:latin typeface="Calibri Light"/>
                <a:cs typeface="Calibri Light"/>
              </a:rPr>
              <a:t>Skills</a:t>
            </a:r>
            <a:r>
              <a:rPr sz="3200" b="0" spc="-60">
                <a:latin typeface="Calibri Light"/>
                <a:cs typeface="Calibri Light"/>
              </a:rPr>
              <a:t> </a:t>
            </a:r>
            <a:r>
              <a:rPr sz="3200" b="0" spc="-10">
                <a:latin typeface="Calibri Light"/>
                <a:cs typeface="Calibri Light"/>
              </a:rPr>
              <a:t>Advisor </a:t>
            </a:r>
            <a:r>
              <a:rPr sz="3200" b="0" spc="-25">
                <a:latin typeface="Calibri Light"/>
                <a:cs typeface="Calibri Light"/>
              </a:rPr>
              <a:t>IMH</a:t>
            </a:r>
            <a:endParaRPr sz="32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</a:pPr>
            <a:r>
              <a:rPr sz="3200" b="0" u="sng" spc="-10">
                <a:solidFill>
                  <a:srgbClr val="034990"/>
                </a:solidFill>
                <a:uFill>
                  <a:solidFill>
                    <a:srgbClr val="034990"/>
                  </a:solidFill>
                </a:uFill>
                <a:latin typeface="Calibri Light"/>
                <a:cs typeface="Calibri Light"/>
                <a:hlinkClick r:id="rId2"/>
              </a:rPr>
              <a:t>j.hill@uwtsd.ac.uk</a:t>
            </a:r>
            <a:endParaRPr sz="3200">
              <a:latin typeface="Calibri Light"/>
              <a:cs typeface="Calibri Light"/>
            </a:endParaRPr>
          </a:p>
        </p:txBody>
      </p:sp>
      <p:sp>
        <p:nvSpPr>
          <p:cNvPr id="9" name="object 16">
            <a:extLst>
              <a:ext uri="{FF2B5EF4-FFF2-40B4-BE49-F238E27FC236}">
                <a16:creationId xmlns:a16="http://schemas.microsoft.com/office/drawing/2014/main" id="{A5FDD75B-0BC9-2F61-BAEA-0CE15FCBED62}"/>
              </a:ext>
            </a:extLst>
          </p:cNvPr>
          <p:cNvSpPr txBox="1"/>
          <p:nvPr/>
        </p:nvSpPr>
        <p:spPr>
          <a:xfrm>
            <a:off x="7940206" y="2691189"/>
            <a:ext cx="384937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0" spc="-10">
                <a:latin typeface="Calibri Light"/>
                <a:cs typeface="Calibri Light"/>
              </a:rPr>
              <a:t>E-</a:t>
            </a:r>
            <a:r>
              <a:rPr sz="1800" b="0">
                <a:latin typeface="Calibri Light"/>
                <a:cs typeface="Calibri Light"/>
              </a:rPr>
              <a:t>mail:</a:t>
            </a:r>
            <a:r>
              <a:rPr sz="1800" b="0" spc="-30">
                <a:latin typeface="Calibri Light"/>
                <a:cs typeface="Calibri Light"/>
              </a:rPr>
              <a:t> </a:t>
            </a:r>
            <a:r>
              <a:rPr sz="1800" b="0" u="sng" spc="-10">
                <a:solidFill>
                  <a:srgbClr val="034990"/>
                </a:solidFill>
                <a:uFill>
                  <a:solidFill>
                    <a:srgbClr val="034990"/>
                  </a:solidFill>
                </a:uFill>
                <a:latin typeface="Calibri Light"/>
                <a:cs typeface="Calibri Light"/>
                <a:hlinkClick r:id="rId3"/>
              </a:rPr>
              <a:t>digitalskills@uwtsd.ac.uk</a:t>
            </a:r>
            <a:endParaRPr sz="18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spcBef>
                <a:spcPts val="2135"/>
              </a:spcBef>
            </a:pPr>
            <a:r>
              <a:rPr sz="1800" b="0" spc="-10">
                <a:latin typeface="Calibri Light"/>
                <a:cs typeface="Calibri Light"/>
              </a:rPr>
              <a:t>Website:</a:t>
            </a:r>
            <a:r>
              <a:rPr sz="1800" b="0" spc="-85">
                <a:latin typeface="Calibri Light"/>
                <a:cs typeface="Calibri Light"/>
              </a:rPr>
              <a:t> </a:t>
            </a:r>
            <a:r>
              <a:rPr sz="1800" b="0" u="sng" spc="-10">
                <a:solidFill>
                  <a:srgbClr val="034990"/>
                </a:solidFill>
                <a:uFill>
                  <a:solidFill>
                    <a:srgbClr val="034990"/>
                  </a:solidFill>
                </a:uFill>
                <a:latin typeface="Calibri Light"/>
                <a:cs typeface="Calibri Light"/>
                <a:hlinkClick r:id="rId4"/>
              </a:rPr>
              <a:t>digitalskills.uwtsd.ac.uk</a:t>
            </a:r>
            <a:endParaRPr sz="18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spcBef>
                <a:spcPts val="2185"/>
              </a:spcBef>
            </a:pPr>
            <a:r>
              <a:rPr sz="1800" b="0">
                <a:latin typeface="Calibri Light"/>
                <a:cs typeface="Calibri Light"/>
              </a:rPr>
              <a:t>Book</a:t>
            </a:r>
            <a:r>
              <a:rPr sz="1800" b="0" spc="30">
                <a:latin typeface="Calibri Light"/>
                <a:cs typeface="Calibri Light"/>
              </a:rPr>
              <a:t> </a:t>
            </a:r>
            <a:r>
              <a:rPr sz="1800" b="0">
                <a:latin typeface="Calibri Light"/>
                <a:cs typeface="Calibri Light"/>
              </a:rPr>
              <a:t>us:</a:t>
            </a:r>
            <a:r>
              <a:rPr sz="1800" b="0" spc="45">
                <a:latin typeface="Calibri Light"/>
                <a:cs typeface="Calibri Light"/>
              </a:rPr>
              <a:t> </a:t>
            </a:r>
            <a:r>
              <a:rPr sz="1800" b="0" u="sng" spc="-10">
                <a:solidFill>
                  <a:srgbClr val="034990"/>
                </a:solidFill>
                <a:uFill>
                  <a:solidFill>
                    <a:srgbClr val="034990"/>
                  </a:solidFill>
                </a:uFill>
                <a:latin typeface="Calibri Light"/>
                <a:cs typeface="Calibri Light"/>
                <a:hlinkClick r:id="rId5"/>
              </a:rPr>
              <a:t>bit.ly/UWTSD-DSA-Booking-</a:t>
            </a:r>
            <a:r>
              <a:rPr sz="1800" b="0" u="sng" spc="-20">
                <a:solidFill>
                  <a:srgbClr val="034990"/>
                </a:solidFill>
                <a:uFill>
                  <a:solidFill>
                    <a:srgbClr val="034990"/>
                  </a:solidFill>
                </a:uFill>
                <a:latin typeface="Calibri Light"/>
                <a:cs typeface="Calibri Light"/>
                <a:hlinkClick r:id="rId5"/>
              </a:rPr>
              <a:t>form</a:t>
            </a:r>
            <a:r>
              <a:rPr lang="en-GB" sz="1800" b="0" u="sng" spc="-20">
                <a:solidFill>
                  <a:srgbClr val="034990"/>
                </a:solidFill>
                <a:uFill>
                  <a:solidFill>
                    <a:srgbClr val="034990"/>
                  </a:solidFill>
                </a:uFill>
                <a:latin typeface="Calibri Light"/>
                <a:cs typeface="Calibri Light"/>
              </a:rPr>
              <a:t> </a:t>
            </a:r>
            <a:endParaRPr sz="1800">
              <a:latin typeface="Calibri Light"/>
              <a:cs typeface="Calibri Light"/>
            </a:endParaRPr>
          </a:p>
        </p:txBody>
      </p:sp>
      <p:pic>
        <p:nvPicPr>
          <p:cNvPr id="11" name="object 19">
            <a:extLst>
              <a:ext uri="{FF2B5EF4-FFF2-40B4-BE49-F238E27FC236}">
                <a16:creationId xmlns:a16="http://schemas.microsoft.com/office/drawing/2014/main" id="{89E24D9A-304F-C3E6-FF02-C7CFA257FB4C}"/>
              </a:ext>
            </a:extLst>
          </p:cNvPr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48110" y="2078598"/>
            <a:ext cx="2917406" cy="2917406"/>
          </a:xfrm>
          <a:prstGeom prst="rect">
            <a:avLst/>
          </a:prstGeom>
        </p:spPr>
      </p:pic>
      <p:pic>
        <p:nvPicPr>
          <p:cNvPr id="12" name="Picture 11" descr="A black and white logo&#10;&#10;Description automatically generated">
            <a:extLst>
              <a:ext uri="{FF2B5EF4-FFF2-40B4-BE49-F238E27FC236}">
                <a16:creationId xmlns:a16="http://schemas.microsoft.com/office/drawing/2014/main" id="{D49BE3CC-9934-6FD9-A580-AF12D5435D8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2228" y="6471990"/>
            <a:ext cx="1493523" cy="254529"/>
          </a:xfrm>
          <a:prstGeom prst="rect">
            <a:avLst/>
          </a:prstGeom>
        </p:spPr>
      </p:pic>
      <p:pic>
        <p:nvPicPr>
          <p:cNvPr id="3" name="Graphic 2" descr="Email outline">
            <a:extLst>
              <a:ext uri="{FF2B5EF4-FFF2-40B4-BE49-F238E27FC236}">
                <a16:creationId xmlns:a16="http://schemas.microsoft.com/office/drawing/2014/main" id="{710F906B-4D38-C301-94A8-2C02363932A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541667" y="2691189"/>
            <a:ext cx="307605" cy="307605"/>
          </a:xfrm>
          <a:prstGeom prst="rect">
            <a:avLst/>
          </a:prstGeom>
        </p:spPr>
      </p:pic>
      <p:pic>
        <p:nvPicPr>
          <p:cNvPr id="5" name="Graphic 4" descr="Internet outline">
            <a:extLst>
              <a:ext uri="{FF2B5EF4-FFF2-40B4-BE49-F238E27FC236}">
                <a16:creationId xmlns:a16="http://schemas.microsoft.com/office/drawing/2014/main" id="{218D07EB-1A77-8E26-4DD3-C9F32060F08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490950" y="3187017"/>
            <a:ext cx="405344" cy="405344"/>
          </a:xfrm>
          <a:prstGeom prst="rect">
            <a:avLst/>
          </a:prstGeom>
        </p:spPr>
      </p:pic>
      <p:pic>
        <p:nvPicPr>
          <p:cNvPr id="14" name="Graphic 13" descr="Daily calendar outline">
            <a:extLst>
              <a:ext uri="{FF2B5EF4-FFF2-40B4-BE49-F238E27FC236}">
                <a16:creationId xmlns:a16="http://schemas.microsoft.com/office/drawing/2014/main" id="{D6D9C47C-D3CE-D55B-7607-69A93155E04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7461050" y="3630989"/>
            <a:ext cx="4572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731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AEFEA-A024-8589-B9D9-11648A888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Session Outline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929D34FD-9139-8C58-34E7-12CCC4B95E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24912902"/>
              </p:ext>
            </p:extLst>
          </p:nvPr>
        </p:nvGraphicFramePr>
        <p:xfrm>
          <a:off x="249357" y="1101887"/>
          <a:ext cx="11493500" cy="4819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1257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387013" y="1640079"/>
            <a:ext cx="8321790" cy="284943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>
                <a:cs typeface="Calibri"/>
              </a:rPr>
              <a:t>A positive, well curated online presence will boost employability.</a:t>
            </a:r>
          </a:p>
          <a:p>
            <a:pPr marL="0" indent="0">
              <a:buNone/>
            </a:pPr>
            <a:r>
              <a:rPr lang="en-GB" sz="2400">
                <a:cs typeface="Calibri"/>
              </a:rPr>
              <a:t>Use it to showcase:-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>
                <a:cs typeface="Calibri"/>
              </a:rPr>
              <a:t> Professional qualifications and skills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>
                <a:cs typeface="Calibri"/>
              </a:rPr>
              <a:t> Creativity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>
                <a:cs typeface="Calibri"/>
              </a:rPr>
              <a:t> A professional image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>
                <a:cs typeface="Calibri"/>
              </a:rPr>
              <a:t> A wide-ranging and well-rounded range of interest</a:t>
            </a:r>
            <a:r>
              <a:rPr lang="en-GB" sz="2600">
                <a:cs typeface="Calibri"/>
              </a:rPr>
              <a:t>s</a:t>
            </a:r>
          </a:p>
          <a:p>
            <a:pPr marL="0" indent="0">
              <a:buNone/>
            </a:pPr>
            <a:endParaRPr lang="en-GB" sz="2600">
              <a:latin typeface="Calibri"/>
              <a:cs typeface="Calibri"/>
            </a:endParaRPr>
          </a:p>
          <a:p>
            <a:pPr marL="0" indent="0">
              <a:buNone/>
            </a:pPr>
            <a:endParaRPr lang="en-GB" sz="2600">
              <a:latin typeface="Calibri"/>
              <a:cs typeface="Calibri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642189" y="120165"/>
            <a:ext cx="9267868" cy="1004400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Calibri"/>
                <a:cs typeface="Calibri"/>
              </a:rPr>
              <a:t>Promote a positive online presence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40357" y="5709531"/>
            <a:ext cx="2272269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>
                <a:latin typeface="Calibri"/>
                <a:cs typeface="Calibri"/>
                <a:hlinkClick r:id="rId3"/>
              </a:rPr>
              <a:t>Business News Daily</a:t>
            </a:r>
            <a:endParaRPr lang="en-US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82FBDA-C1F5-44C0-B872-9D12FE3E183D}"/>
              </a:ext>
            </a:extLst>
          </p:cNvPr>
          <p:cNvSpPr txBox="1"/>
          <p:nvPr/>
        </p:nvSpPr>
        <p:spPr>
          <a:xfrm>
            <a:off x="6228963" y="5459228"/>
            <a:ext cx="265910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000">
              <a:latin typeface="Calibri"/>
              <a:cs typeface="Calibri"/>
            </a:endParaRPr>
          </a:p>
        </p:txBody>
      </p:sp>
      <p:pic>
        <p:nvPicPr>
          <p:cNvPr id="7" name="Picture 7" descr="A person using a computer&#10;&#10;Description automatically generated">
            <a:extLst>
              <a:ext uri="{FF2B5EF4-FFF2-40B4-BE49-F238E27FC236}">
                <a16:creationId xmlns:a16="http://schemas.microsoft.com/office/drawing/2014/main" id="{8179E5E9-F863-44AC-A39C-B8A58998FE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0772" y="1448689"/>
            <a:ext cx="2934215" cy="44372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B342BC8-CC7F-4079-8E65-A5249AD7EC93}"/>
              </a:ext>
            </a:extLst>
          </p:cNvPr>
          <p:cNvSpPr txBox="1"/>
          <p:nvPr/>
        </p:nvSpPr>
        <p:spPr>
          <a:xfrm>
            <a:off x="387013" y="4970935"/>
            <a:ext cx="597592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Note:  LinkedIn</a:t>
            </a:r>
            <a:r>
              <a:rPr lang="en-GB" sz="2400">
                <a:cs typeface="Calibri"/>
              </a:rPr>
              <a:t> can function as a secondary CV</a:t>
            </a:r>
            <a:endParaRPr lang="en-US" sz="24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28821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04C401E-88E0-8D1A-AD0D-8F1C193F11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3250" y="1519024"/>
            <a:ext cx="5233081" cy="456565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cs typeface="Calibri" panose="020F0502020204030204" pitchFamily="34" charset="0"/>
              </a:rPr>
              <a:t>78% of employers believe that current employees should maintain a work-appropriate social media profile</a:t>
            </a:r>
          </a:p>
          <a:p>
            <a:pPr>
              <a:buFont typeface="Arial" panose="020B0604020202020204" pitchFamily="34" charset="0"/>
              <a:buChar char="•"/>
            </a:pPr>
            <a:endParaRPr lang="en-GB"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cs typeface="Calibri" panose="020F0502020204030204" pitchFamily="34" charset="0"/>
              </a:rPr>
              <a:t>91% of all employers are currently using social media as part of their hiring process </a:t>
            </a:r>
            <a:endParaRPr lang="en-GB">
              <a:ea typeface="+mn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>
                <a:ea typeface="+mn-lt"/>
                <a:cs typeface="+mn-lt"/>
                <a:hlinkClick r:id="rId3"/>
              </a:rPr>
              <a:t>(</a:t>
            </a:r>
            <a:r>
              <a:rPr lang="en-GB" err="1">
                <a:ea typeface="+mn-lt"/>
                <a:cs typeface="+mn-lt"/>
                <a:hlinkClick r:id="rId3"/>
              </a:rPr>
              <a:t>StandOutCV</a:t>
            </a:r>
            <a:r>
              <a:rPr lang="en-GB">
                <a:ea typeface="+mn-lt"/>
                <a:cs typeface="+mn-lt"/>
                <a:hlinkClick r:id="rId3"/>
              </a:rPr>
              <a:t>, 2022)</a:t>
            </a:r>
            <a:endParaRPr lang="en-GB">
              <a:ea typeface="+mn-lt"/>
              <a:cs typeface="+mn-l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5D83D5A-4B62-0E2F-2C33-D73DB5D97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3010" y="0"/>
            <a:ext cx="10795518" cy="1003916"/>
          </a:xfrm>
        </p:spPr>
        <p:txBody>
          <a:bodyPr>
            <a:normAutofit/>
          </a:bodyPr>
          <a:lstStyle/>
          <a:p>
            <a:r>
              <a:rPr lang="en-GB" sz="4000" dirty="0"/>
              <a:t>Job hunting</a:t>
            </a:r>
          </a:p>
        </p:txBody>
      </p:sp>
      <p:pic>
        <p:nvPicPr>
          <p:cNvPr id="5" name="Picture 5" descr="People talking in workplace">
            <a:extLst>
              <a:ext uri="{FF2B5EF4-FFF2-40B4-BE49-F238E27FC236}">
                <a16:creationId xmlns:a16="http://schemas.microsoft.com/office/drawing/2014/main" id="{89D79445-472B-9130-1B08-B4375C3CA94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 l="11752" r="11752"/>
          <a:stretch/>
        </p:blipFill>
        <p:spPr>
          <a:xfrm>
            <a:off x="6958918" y="1519024"/>
            <a:ext cx="5103323" cy="44474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817258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5875" y="0"/>
            <a:ext cx="10353761" cy="1326321"/>
          </a:xfrm>
        </p:spPr>
        <p:txBody>
          <a:bodyPr>
            <a:normAutofit/>
          </a:bodyPr>
          <a:lstStyle/>
          <a:p>
            <a:r>
              <a:rPr lang="en-GB"/>
              <a:t>What is LinkedIn?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AB5717CA-8239-4A53-B18C-32BD8B8B73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5701821"/>
              </p:ext>
            </p:extLst>
          </p:nvPr>
        </p:nvGraphicFramePr>
        <p:xfrm>
          <a:off x="833120" y="2217014"/>
          <a:ext cx="10353675" cy="3303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753B89C0-AD38-6A64-CC83-7846DCA1B93D}"/>
              </a:ext>
            </a:extLst>
          </p:cNvPr>
          <p:cNvSpPr txBox="1"/>
          <p:nvPr/>
        </p:nvSpPr>
        <p:spPr>
          <a:xfrm>
            <a:off x="3646098" y="5715801"/>
            <a:ext cx="4864856" cy="461665"/>
          </a:xfrm>
          <a:prstGeom prst="actionButtonBlank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hlinkClick r:id="rId8" highlightClick="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https://www.linkedin.com/signup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52745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567E640F-619A-646B-44D5-8833538672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1918873"/>
            <a:ext cx="3441592" cy="3441592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705A160-8716-6F39-DCB3-B2CA5B9A7A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52985" y="1203569"/>
            <a:ext cx="8085142" cy="4846575"/>
          </a:xfrm>
        </p:spPr>
        <p:txBody>
          <a:bodyPr anchor="ctr">
            <a:normAutofit fontScale="40000" lnSpcReduction="20000"/>
          </a:bodyPr>
          <a:lstStyle/>
          <a:p>
            <a: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800" dirty="0">
                <a:ea typeface="Calibri"/>
                <a:cs typeface="Calibri"/>
              </a:rPr>
              <a:t>Choose an appropriate username and email address.</a:t>
            </a:r>
          </a:p>
          <a:p>
            <a: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800" dirty="0">
                <a:ea typeface="Calibri"/>
                <a:cs typeface="Calibri"/>
              </a:rPr>
              <a:t>Include a professional photo -  good option is a black and white image – makes sure that it looks friendly and approachable.</a:t>
            </a:r>
          </a:p>
          <a:p>
            <a: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800" dirty="0">
                <a:ea typeface="Calibri"/>
                <a:cs typeface="Calibri"/>
              </a:rPr>
              <a:t>Your cover photo could be a hobby or interest.</a:t>
            </a:r>
          </a:p>
          <a:p>
            <a: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800" dirty="0">
                <a:ea typeface="Calibri"/>
                <a:cs typeface="Calibri"/>
              </a:rPr>
              <a:t>Get someone to review your profile</a:t>
            </a:r>
          </a:p>
          <a:p>
            <a: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800" dirty="0">
                <a:ea typeface="Calibri"/>
                <a:cs typeface="Calibri"/>
              </a:rPr>
              <a:t>Look at other profiles for inspiration</a:t>
            </a:r>
          </a:p>
          <a:p>
            <a: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800" dirty="0">
                <a:ea typeface="Calibri"/>
                <a:cs typeface="Calibri"/>
              </a:rPr>
              <a:t>Follow leaders in your industry</a:t>
            </a:r>
          </a:p>
          <a:p>
            <a: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800" dirty="0">
                <a:ea typeface="Calibri"/>
                <a:cs typeface="Calibri"/>
              </a:rPr>
              <a:t>Engage in the community – make connections, active engagement and recommendations such as liking and reposting</a:t>
            </a:r>
          </a:p>
          <a:p>
            <a: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800" dirty="0">
                <a:ea typeface="Calibri"/>
                <a:cs typeface="Calibri"/>
              </a:rPr>
              <a:t>Check your privacy settings to ensure you are visible to those wanting to connect.</a:t>
            </a:r>
          </a:p>
          <a:p>
            <a:pPr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800" dirty="0">
                <a:ea typeface="Calibri"/>
                <a:cs typeface="Calibri"/>
              </a:rPr>
              <a:t>Brand advocacy – think about how you can sell yourself to employers positively.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70BB31-DA69-4858-5A9E-7CFBAB4B1B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287" y="0"/>
            <a:ext cx="10795518" cy="878870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Your LinkedIn Profile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42066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97E1760-03EB-EDF9-2401-41DC77625C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0248" y="0"/>
            <a:ext cx="4399264" cy="6871450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ED6407F3-31C1-06AB-9263-2466F5CEE87E}"/>
              </a:ext>
            </a:extLst>
          </p:cNvPr>
          <p:cNvSpPr/>
          <p:nvPr/>
        </p:nvSpPr>
        <p:spPr>
          <a:xfrm>
            <a:off x="974837" y="3258071"/>
            <a:ext cx="605387" cy="341857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5F8E1EC-7701-454F-1EA3-5E5431435C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4519" y="0"/>
            <a:ext cx="4355023" cy="6858000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89B6CF6C-68C2-78F8-10FD-EF966A8E34DD}"/>
              </a:ext>
            </a:extLst>
          </p:cNvPr>
          <p:cNvSpPr/>
          <p:nvPr/>
        </p:nvSpPr>
        <p:spPr>
          <a:xfrm>
            <a:off x="1028103" y="5363558"/>
            <a:ext cx="605387" cy="341857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560A5FC-AD05-3AE6-400D-4C90857B7ADC}"/>
              </a:ext>
            </a:extLst>
          </p:cNvPr>
          <p:cNvSpPr/>
          <p:nvPr/>
        </p:nvSpPr>
        <p:spPr>
          <a:xfrm>
            <a:off x="974836" y="915845"/>
            <a:ext cx="1084783" cy="341857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CA1FC171-0024-CEA5-8E43-C603C1B409AD}"/>
              </a:ext>
            </a:extLst>
          </p:cNvPr>
          <p:cNvSpPr/>
          <p:nvPr/>
        </p:nvSpPr>
        <p:spPr>
          <a:xfrm>
            <a:off x="5793306" y="1333096"/>
            <a:ext cx="605387" cy="341857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D28329-7811-A02D-835A-9EC1DBF2AD32}"/>
              </a:ext>
            </a:extLst>
          </p:cNvPr>
          <p:cNvSpPr/>
          <p:nvPr/>
        </p:nvSpPr>
        <p:spPr>
          <a:xfrm>
            <a:off x="5793306" y="3628779"/>
            <a:ext cx="1140154" cy="341857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C05590-9FBD-474A-92A6-9F78245473E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  <a:alpha val="70000"/>
              <a:alpha val="0"/>
              <a:alpha val="70000"/>
              <a:alpha val="0"/>
              <a:alpha val="70000"/>
              <a:alpha val="0"/>
              <a:alpha val="70000"/>
              <a:alpha val="0"/>
            </a:srgbClr>
          </a:solidFill>
          <a:ln w="0" cap="flat" cmpd="sng" algn="ctr">
            <a:solidFill>
              <a:srgbClr val="007F7C">
                <a:shade val="50000"/>
                <a:alpha val="70000"/>
                <a:alpha val="0"/>
                <a:alpha val="70000"/>
                <a:alpha val="0"/>
                <a:alpha val="70000"/>
                <a:alpha val="0"/>
                <a:alpha val="70000"/>
                <a:alpha val="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1952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4395" y="118296"/>
            <a:ext cx="9818855" cy="929007"/>
          </a:xfrm>
        </p:spPr>
        <p:txBody>
          <a:bodyPr>
            <a:normAutofit/>
          </a:bodyPr>
          <a:lstStyle/>
          <a:p>
            <a:pPr algn="l"/>
            <a:r>
              <a:rPr lang="en-GB" sz="4000"/>
              <a:t>Who should I connect with?</a:t>
            </a:r>
          </a:p>
        </p:txBody>
      </p:sp>
      <p:sp>
        <p:nvSpPr>
          <p:cNvPr id="38" name="Content Placeholder 2"/>
          <p:cNvSpPr>
            <a:spLocks noGrp="1"/>
          </p:cNvSpPr>
          <p:nvPr>
            <p:ph idx="1"/>
          </p:nvPr>
        </p:nvSpPr>
        <p:spPr>
          <a:xfrm>
            <a:off x="168294" y="1228550"/>
            <a:ext cx="11819883" cy="4910208"/>
          </a:xfrm>
        </p:spPr>
        <p:txBody>
          <a:bodyPr numCol="2" anchor="ctr">
            <a:normAutofit/>
          </a:bodyPr>
          <a:lstStyle/>
          <a:p>
            <a:r>
              <a:rPr lang="en-GB" sz="1800" dirty="0">
                <a:solidFill>
                  <a:schemeClr val="tx1"/>
                </a:solidFill>
              </a:rPr>
              <a:t>Friends                             			</a:t>
            </a:r>
            <a:endParaRPr lang="en-GB" sz="1800" dirty="0"/>
          </a:p>
          <a:p>
            <a:r>
              <a:rPr lang="en-GB" sz="1800" dirty="0">
                <a:solidFill>
                  <a:schemeClr val="tx1"/>
                </a:solidFill>
              </a:rPr>
              <a:t>Family</a:t>
            </a:r>
          </a:p>
          <a:p>
            <a:r>
              <a:rPr lang="en-GB" sz="1800" dirty="0"/>
              <a:t>Fellow students </a:t>
            </a:r>
          </a:p>
          <a:p>
            <a:r>
              <a:rPr lang="en-GB" sz="1800" dirty="0">
                <a:solidFill>
                  <a:schemeClr val="tx1"/>
                </a:solidFill>
              </a:rPr>
              <a:t>Companies		</a:t>
            </a:r>
          </a:p>
          <a:p>
            <a:r>
              <a:rPr lang="en-GB" sz="1800" dirty="0">
                <a:solidFill>
                  <a:schemeClr val="tx1"/>
                </a:solidFill>
              </a:rPr>
              <a:t>Past/current employers</a:t>
            </a:r>
          </a:p>
          <a:p>
            <a:r>
              <a:rPr lang="en-GB" sz="1800" dirty="0">
                <a:solidFill>
                  <a:schemeClr val="tx1"/>
                </a:solidFill>
              </a:rPr>
              <a:t>Lecturers		</a:t>
            </a:r>
          </a:p>
          <a:p>
            <a:r>
              <a:rPr lang="en-GB" sz="1800" dirty="0">
                <a:solidFill>
                  <a:schemeClr val="tx1"/>
                </a:solidFill>
              </a:rPr>
              <a:t>Guest lecturers</a:t>
            </a:r>
          </a:p>
          <a:p>
            <a:endParaRPr lang="en-GB" sz="1800" dirty="0">
              <a:solidFill>
                <a:schemeClr val="tx1"/>
              </a:solidFill>
            </a:endParaRPr>
          </a:p>
          <a:p>
            <a:endParaRPr lang="en-GB" sz="1800" dirty="0"/>
          </a:p>
          <a:p>
            <a:endParaRPr lang="en-GB" sz="1800" dirty="0">
              <a:solidFill>
                <a:schemeClr val="tx1"/>
              </a:solidFill>
            </a:endParaRPr>
          </a:p>
          <a:p>
            <a:r>
              <a:rPr lang="en-GB" sz="1800" dirty="0">
                <a:solidFill>
                  <a:schemeClr val="tx1"/>
                </a:solidFill>
              </a:rPr>
              <a:t>People you have met at the careers fair etc</a:t>
            </a:r>
          </a:p>
          <a:p>
            <a:r>
              <a:rPr lang="en-GB" sz="1800" dirty="0">
                <a:solidFill>
                  <a:schemeClr val="tx1"/>
                </a:solidFill>
              </a:rPr>
              <a:t>Alumni                                </a:t>
            </a:r>
          </a:p>
          <a:p>
            <a:r>
              <a:rPr lang="en-GB" sz="1800" dirty="0">
                <a:solidFill>
                  <a:schemeClr val="tx1"/>
                </a:solidFill>
              </a:rPr>
              <a:t>Students at Summer School</a:t>
            </a:r>
          </a:p>
          <a:p>
            <a:r>
              <a:rPr lang="en-GB" sz="1800" dirty="0">
                <a:solidFill>
                  <a:schemeClr val="tx1"/>
                </a:solidFill>
              </a:rPr>
              <a:t>Sports coaches		  </a:t>
            </a:r>
          </a:p>
          <a:p>
            <a:r>
              <a:rPr lang="en-GB" sz="1800" dirty="0">
                <a:solidFill>
                  <a:schemeClr val="tx1"/>
                </a:solidFill>
              </a:rPr>
              <a:t>Uni Societies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29CADA0-0D4A-ACB6-F7C9-315C9B084AF4}"/>
              </a:ext>
            </a:extLst>
          </p:cNvPr>
          <p:cNvSpPr/>
          <p:nvPr/>
        </p:nvSpPr>
        <p:spPr>
          <a:xfrm>
            <a:off x="4749036" y="3166488"/>
            <a:ext cx="6522720" cy="743712"/>
          </a:xfrm>
          <a:prstGeom prst="rect">
            <a:avLst/>
          </a:prstGeom>
          <a:solidFill>
            <a:schemeClr val="tx2">
              <a:lumMod val="10000"/>
            </a:schemeClr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REMEMBER: Always add a note when connecting!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232119B-FA4E-AFBC-B834-238F2BA198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536" t="3678" b="1"/>
          <a:stretch/>
        </p:blipFill>
        <p:spPr>
          <a:xfrm>
            <a:off x="6263490" y="4486143"/>
            <a:ext cx="3300177" cy="614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5465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6B55DE1-2110-0944-A0DA-0A316FDA30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262" y="72202"/>
            <a:ext cx="10353761" cy="1326321"/>
          </a:xfrm>
        </p:spPr>
        <p:txBody>
          <a:bodyPr/>
          <a:lstStyle/>
          <a:p>
            <a:r>
              <a:rPr lang="en-GB"/>
              <a:t>Writing a summary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47E176-B9D7-D8E7-C19E-F932C91BDE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416" y="1263996"/>
            <a:ext cx="10353762" cy="5072287"/>
          </a:xfrm>
        </p:spPr>
        <p:txBody>
          <a:bodyPr>
            <a:normAutofit fontScale="92500" lnSpcReduction="20000"/>
          </a:bodyPr>
          <a:lstStyle/>
          <a:p>
            <a:r>
              <a:rPr lang="en-GB" sz="2000"/>
              <a:t>Begin with a hook or personal anecdote to draw readers in.</a:t>
            </a:r>
          </a:p>
          <a:p>
            <a:endParaRPr lang="en-GB" sz="2000"/>
          </a:p>
          <a:p>
            <a:r>
              <a:rPr lang="en-GB" sz="2000"/>
              <a:t>Discuss your current role and key skills.</a:t>
            </a:r>
          </a:p>
          <a:p>
            <a:endParaRPr lang="en-GB" sz="2000"/>
          </a:p>
          <a:p>
            <a:r>
              <a:rPr lang="en-GB" sz="2000"/>
              <a:t>Mention achievements (use numbers).</a:t>
            </a:r>
          </a:p>
          <a:p>
            <a:endParaRPr lang="en-GB" sz="2000"/>
          </a:p>
          <a:p>
            <a:r>
              <a:rPr lang="en-GB" sz="2000"/>
              <a:t>Highlight the value you bring to employers.</a:t>
            </a:r>
          </a:p>
          <a:p>
            <a:endParaRPr lang="en-GB" sz="2000"/>
          </a:p>
          <a:p>
            <a:r>
              <a:rPr lang="en-GB" sz="2000"/>
              <a:t>Keep it concise</a:t>
            </a:r>
          </a:p>
          <a:p>
            <a:endParaRPr lang="en-GB" sz="2000"/>
          </a:p>
          <a:p>
            <a:r>
              <a:rPr lang="en-GB" sz="2000"/>
              <a:t>Include numbers and data</a:t>
            </a:r>
          </a:p>
          <a:p>
            <a:endParaRPr lang="en-GB" sz="2000"/>
          </a:p>
          <a:p>
            <a:r>
              <a:rPr lang="en-GB" sz="2000"/>
              <a:t>Provide a glimpse into your personality and passions.</a:t>
            </a:r>
          </a:p>
          <a:p>
            <a:endParaRPr lang="en-GB" sz="2000"/>
          </a:p>
          <a:p>
            <a:r>
              <a:rPr lang="en-GB" sz="2000"/>
              <a:t>End with a call to action </a:t>
            </a:r>
            <a:r>
              <a:rPr lang="en-GB" sz="2000">
                <a:hlinkClick r:id="rId2"/>
              </a:rPr>
              <a:t>–</a:t>
            </a:r>
            <a:r>
              <a:rPr lang="en-GB" sz="2000"/>
              <a:t> connect with me if you are interested in</a:t>
            </a:r>
            <a:r>
              <a:rPr lang="en-GB" sz="2000">
                <a:hlinkClick r:id="rId2"/>
              </a:rPr>
              <a:t>….</a:t>
            </a:r>
          </a:p>
          <a:p>
            <a:endParaRPr lang="en-GB">
              <a:hlinkClick r:id="rId2"/>
            </a:endParaRPr>
          </a:p>
          <a:p>
            <a:endParaRPr lang="en-GB">
              <a:hlinkClick r:id="rId2"/>
            </a:endParaRPr>
          </a:p>
          <a:p>
            <a:endParaRPr lang="en-GB">
              <a:hlinkClick r:id="rId2"/>
            </a:endParaRPr>
          </a:p>
          <a:p>
            <a:endParaRPr lang="en-GB">
              <a:hlinkClick r:id="rId2"/>
            </a:endParaRPr>
          </a:p>
          <a:p>
            <a:endParaRPr lang="en-GB">
              <a:hlinkClick r:id="rId2"/>
            </a:endParaRPr>
          </a:p>
        </p:txBody>
      </p:sp>
      <p:sp>
        <p:nvSpPr>
          <p:cNvPr id="2" name="Explosion: 14 Points 1">
            <a:extLst>
              <a:ext uri="{FF2B5EF4-FFF2-40B4-BE49-F238E27FC236}">
                <a16:creationId xmlns:a16="http://schemas.microsoft.com/office/drawing/2014/main" id="{9A5F1D9A-54DB-DF51-7D9C-290AECB03273}"/>
              </a:ext>
            </a:extLst>
          </p:cNvPr>
          <p:cNvSpPr/>
          <p:nvPr/>
        </p:nvSpPr>
        <p:spPr>
          <a:xfrm>
            <a:off x="6788016" y="960120"/>
            <a:ext cx="5403984" cy="4937760"/>
          </a:xfrm>
          <a:prstGeom prst="irregularSeal2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600" b="1" dirty="0">
              <a:solidFill>
                <a:schemeClr val="bg1"/>
              </a:solidFill>
            </a:endParaRPr>
          </a:p>
          <a:p>
            <a:endParaRPr lang="en-GB" sz="1600" b="1" dirty="0">
              <a:solidFill>
                <a:schemeClr val="bg1"/>
              </a:solidFill>
            </a:endParaRPr>
          </a:p>
          <a:p>
            <a:r>
              <a:rPr lang="en-GB" sz="1200" b="1" dirty="0">
                <a:solidFill>
                  <a:schemeClr val="bg1"/>
                </a:solidFill>
              </a:rPr>
              <a:t>A concise story of your professional journey so far</a:t>
            </a:r>
          </a:p>
          <a:p>
            <a:r>
              <a:rPr lang="en-GB" sz="1200" b="1" dirty="0">
                <a:solidFill>
                  <a:schemeClr val="bg1"/>
                </a:solidFill>
              </a:rPr>
              <a:t>What interests you about your industry</a:t>
            </a:r>
          </a:p>
          <a:p>
            <a:r>
              <a:rPr lang="en-GB" sz="1200" b="1" dirty="0">
                <a:solidFill>
                  <a:schemeClr val="bg1"/>
                </a:solidFill>
              </a:rPr>
              <a:t>Your biggest achievements or learnings</a:t>
            </a:r>
          </a:p>
          <a:p>
            <a:r>
              <a:rPr lang="en-GB" sz="1200" b="1" dirty="0">
                <a:solidFill>
                  <a:schemeClr val="bg1"/>
                </a:solidFill>
              </a:rPr>
              <a:t>What your career goals are.</a:t>
            </a:r>
          </a:p>
        </p:txBody>
      </p:sp>
    </p:spTree>
    <p:extLst>
      <p:ext uri="{BB962C8B-B14F-4D97-AF65-F5344CB8AC3E}">
        <p14:creationId xmlns:p14="http://schemas.microsoft.com/office/powerpoint/2010/main" val="41671758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FB578BA-9656-24C0-3D97-D04A82B87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000" y="337817"/>
            <a:ext cx="10800000" cy="1003916"/>
          </a:xfrm>
        </p:spPr>
        <p:txBody>
          <a:bodyPr>
            <a:normAutofit fontScale="90000"/>
          </a:bodyPr>
          <a:lstStyle/>
          <a:p>
            <a:r>
              <a:rPr lang="en-US">
                <a:ea typeface="Calibri Light"/>
                <a:cs typeface="Calibri Light"/>
              </a:rPr>
              <a:t>What is LinkedIn Learning?</a:t>
            </a:r>
            <a:br>
              <a:rPr lang="en-US"/>
            </a:b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D7F8E0-2658-0F45-4DA6-A4EBDF9AB06D}"/>
              </a:ext>
            </a:extLst>
          </p:cNvPr>
          <p:cNvSpPr txBox="1"/>
          <p:nvPr/>
        </p:nvSpPr>
        <p:spPr>
          <a:xfrm>
            <a:off x="5439133" y="1249531"/>
            <a:ext cx="6752868" cy="13961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1950">
                <a:latin typeface="Calibri"/>
                <a:ea typeface="+mn-lt"/>
                <a:cs typeface="+mn-lt"/>
              </a:rPr>
              <a:t>LinkedIn learning is a part of LinkedIn. </a:t>
            </a:r>
          </a:p>
          <a:p>
            <a:pPr>
              <a:lnSpc>
                <a:spcPct val="150000"/>
              </a:lnSpc>
            </a:pPr>
            <a:r>
              <a:rPr lang="en-US" sz="1950">
                <a:latin typeface="Calibri"/>
                <a:ea typeface="+mn-lt"/>
                <a:cs typeface="+mn-lt"/>
              </a:rPr>
              <a:t>Complete courses to showcase your achievements</a:t>
            </a:r>
          </a:p>
          <a:p>
            <a:pPr>
              <a:lnSpc>
                <a:spcPct val="150000"/>
              </a:lnSpc>
            </a:pPr>
            <a:r>
              <a:rPr lang="en-US" sz="1950">
                <a:latin typeface="Calibri"/>
                <a:ea typeface="+mn-lt"/>
                <a:cs typeface="+mn-lt"/>
              </a:rPr>
              <a:t>on your LinkedIn profile. This will look great for prospective jobs.</a:t>
            </a:r>
          </a:p>
        </p:txBody>
      </p:sp>
      <p:pic>
        <p:nvPicPr>
          <p:cNvPr id="2" name="Picture 4" descr="Text&#10;&#10;Description automatically generated">
            <a:extLst>
              <a:ext uri="{FF2B5EF4-FFF2-40B4-BE49-F238E27FC236}">
                <a16:creationId xmlns:a16="http://schemas.microsoft.com/office/drawing/2014/main" id="{F1500E24-6406-CB57-B2C6-19C3C3BE8B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70" y="2956053"/>
            <a:ext cx="4256914" cy="18949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3D07D7-3DE3-3D1C-5914-8AD3D4DD0823}"/>
              </a:ext>
            </a:extLst>
          </p:cNvPr>
          <p:cNvSpPr txBox="1"/>
          <p:nvPr/>
        </p:nvSpPr>
        <p:spPr>
          <a:xfrm>
            <a:off x="5209001" y="5316081"/>
            <a:ext cx="5155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hlinkClick r:id="rId4"/>
              </a:rPr>
              <a:t>https://lnkd.in/equPUue</a:t>
            </a:r>
            <a:endParaRPr lang="en-GB" sz="3200" dirty="0"/>
          </a:p>
        </p:txBody>
      </p:sp>
      <p:pic>
        <p:nvPicPr>
          <p:cNvPr id="23" name="Picture 22">
            <a:hlinkClick r:id="rId4"/>
            <a:extLst>
              <a:ext uri="{FF2B5EF4-FFF2-40B4-BE49-F238E27FC236}">
                <a16:creationId xmlns:a16="http://schemas.microsoft.com/office/drawing/2014/main" id="{42527615-6BC9-CE28-75F2-76FCD46939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000" y="1758021"/>
            <a:ext cx="3550256" cy="39919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60468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4E63CE41-56AB-17E5-F9A5-5F0F12208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0"/>
            <a:ext cx="10795519" cy="1003916"/>
          </a:xfrm>
        </p:spPr>
        <p:txBody>
          <a:bodyPr>
            <a:normAutofit/>
          </a:bodyPr>
          <a:lstStyle/>
          <a:p>
            <a:pPr algn="ctr"/>
            <a:r>
              <a:rPr lang="en-US" sz="4000" dirty="0"/>
              <a:t>Why use </a:t>
            </a:r>
            <a:r>
              <a:rPr lang="en-US" sz="4000" dirty="0" err="1"/>
              <a:t>Linkedin</a:t>
            </a:r>
            <a:r>
              <a:rPr lang="en-US" sz="4000" dirty="0"/>
              <a:t> Learning?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252C271-6019-8E87-CD09-285794D9E22C}"/>
              </a:ext>
            </a:extLst>
          </p:cNvPr>
          <p:cNvSpPr txBox="1"/>
          <p:nvPr/>
        </p:nvSpPr>
        <p:spPr>
          <a:xfrm>
            <a:off x="88670" y="1222954"/>
            <a:ext cx="11804072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04" lvl="1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Applicants with LinkedIn Learning certificates have a 9% higher chance of getting hired. (</a:t>
            </a:r>
            <a:r>
              <a:rPr lang="en-GB" sz="2400" dirty="0">
                <a:hlinkClick r:id="rId2"/>
              </a:rPr>
              <a:t>LinkedIn Blog</a:t>
            </a:r>
            <a:r>
              <a:rPr lang="en-GB" sz="2400" dirty="0"/>
              <a:t>) </a:t>
            </a:r>
            <a:endParaRPr lang="en-US" sz="2400" dirty="0"/>
          </a:p>
          <a:p>
            <a:pPr marL="742904" lvl="1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You are 71% more likely to get a job interview with a comprehensive profile. (</a:t>
            </a:r>
            <a:r>
              <a:rPr lang="en-GB" sz="2400" dirty="0">
                <a:hlinkClick r:id="rId3"/>
              </a:rPr>
              <a:t>Forbes</a:t>
            </a:r>
            <a:r>
              <a:rPr lang="en-GB" sz="2400" dirty="0"/>
              <a:t>)</a:t>
            </a:r>
            <a:endParaRPr lang="en-US" sz="2400" dirty="0"/>
          </a:p>
          <a:p>
            <a:pPr marL="742904" lvl="1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 whopping 87% of recruiters find LinkedIn to be the most effective when vetting candidates during the hiring process. (</a:t>
            </a:r>
            <a:r>
              <a:rPr lang="en-GB" sz="2400" dirty="0">
                <a:hlinkClick r:id="rId4"/>
              </a:rPr>
              <a:t>jobvite.com</a:t>
            </a:r>
            <a:r>
              <a:rPr lang="en-GB" sz="2400" dirty="0"/>
              <a:t>)</a:t>
            </a:r>
            <a:endParaRPr lang="en-US" sz="2400" dirty="0"/>
          </a:p>
          <a:p>
            <a:pPr marL="742904" lvl="1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According to LinkedIn, 7 people get hired via the professional networking platform every minute. (</a:t>
            </a:r>
            <a:r>
              <a:rPr lang="en-GB" sz="2400" dirty="0">
                <a:hlinkClick r:id="rId5"/>
              </a:rPr>
              <a:t>LinkedIn</a:t>
            </a:r>
            <a:r>
              <a:rPr lang="en-GB" sz="2400" dirty="0"/>
              <a:t>)</a:t>
            </a:r>
            <a:endParaRPr lang="en-US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01681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5EB1D-3292-5A49-0EBC-E16CAAA84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/>
              <a:t>DigiCentre</a:t>
            </a:r>
            <a:r>
              <a:rPr lang="en-US"/>
              <a:t> resources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137441-E3AE-C2BA-8C59-E6ECE30C9DC7}"/>
              </a:ext>
            </a:extLst>
          </p:cNvPr>
          <p:cNvSpPr txBox="1"/>
          <p:nvPr/>
        </p:nvSpPr>
        <p:spPr>
          <a:xfrm>
            <a:off x="751622" y="2623816"/>
            <a:ext cx="6096912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hlinkClick r:id="rId2"/>
              </a:rPr>
              <a:t>DigiCentre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hlinkClick r:id="" action="ppaction://noaction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hlinkClick r:id="" action="ppaction://noaction"/>
              </a:rPr>
              <a:t>Employability (linkedin.com)</a:t>
            </a:r>
            <a:endParaRPr lang="en-GB" sz="2400" dirty="0"/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hlinkClick r:id="rId3"/>
              </a:rPr>
              <a:t>How students can use AI (linkedin.com)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sz="2400" dirty="0"/>
          </a:p>
        </p:txBody>
      </p:sp>
      <p:pic>
        <p:nvPicPr>
          <p:cNvPr id="7" name="Graphic 6" descr="Internet with solid fill">
            <a:extLst>
              <a:ext uri="{FF2B5EF4-FFF2-40B4-BE49-F238E27FC236}">
                <a16:creationId xmlns:a16="http://schemas.microsoft.com/office/drawing/2014/main" id="{525C112B-FE31-B0E0-AD64-A8DF6283E5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59013" y="2580862"/>
            <a:ext cx="2049354" cy="2049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6035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67546" y="1360031"/>
            <a:ext cx="2590800" cy="1200150"/>
          </a:xfrm>
          <a:prstGeom prst="rect">
            <a:avLst/>
          </a:prstGeom>
        </p:spPr>
        <p:txBody>
          <a:bodyPr vert="horz" wrap="square" lIns="0" tIns="82550" rIns="0" bIns="0" rtlCol="0">
            <a:spAutoFit/>
          </a:bodyPr>
          <a:lstStyle/>
          <a:p>
            <a:pPr marL="12700" marR="5080">
              <a:lnSpc>
                <a:spcPts val="4380"/>
              </a:lnSpc>
              <a:spcBef>
                <a:spcPts val="650"/>
              </a:spcBef>
            </a:pPr>
            <a:r>
              <a:rPr sz="4050" b="0" i="1">
                <a:solidFill>
                  <a:srgbClr val="FFFFFF"/>
                </a:solidFill>
                <a:latin typeface="Calibri Light"/>
                <a:cs typeface="Calibri Light"/>
              </a:rPr>
              <a:t>Username</a:t>
            </a:r>
            <a:r>
              <a:rPr sz="4050" b="0" i="1" spc="-7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50" b="0" i="1" spc="-50">
                <a:solidFill>
                  <a:srgbClr val="FFFFFF"/>
                </a:solidFill>
                <a:latin typeface="Calibri Light"/>
                <a:cs typeface="Calibri Light"/>
              </a:rPr>
              <a:t>&amp; </a:t>
            </a:r>
            <a:r>
              <a:rPr sz="4050" b="0" i="1" spc="-10">
                <a:solidFill>
                  <a:srgbClr val="FFFFFF"/>
                </a:solidFill>
                <a:latin typeface="Calibri Light"/>
                <a:cs typeface="Calibri Light"/>
              </a:rPr>
              <a:t>password</a:t>
            </a:r>
            <a:endParaRPr sz="405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544267" y="238514"/>
            <a:ext cx="705358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4790" marR="5080" indent="-212090" algn="just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26060" algn="l"/>
              </a:tabLst>
            </a:pPr>
            <a:r>
              <a:rPr sz="2400" b="0">
                <a:latin typeface="Calibri Light"/>
                <a:cs typeface="Calibri Light"/>
              </a:rPr>
              <a:t>Next</a:t>
            </a:r>
            <a:r>
              <a:rPr sz="2400" b="0" spc="-55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you</a:t>
            </a:r>
            <a:r>
              <a:rPr sz="2400" b="0" spc="-50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will</a:t>
            </a:r>
            <a:r>
              <a:rPr sz="2400" b="0" spc="-55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see</a:t>
            </a:r>
            <a:r>
              <a:rPr sz="2400" b="0" spc="-50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this</a:t>
            </a:r>
            <a:r>
              <a:rPr sz="2400" b="0" spc="-55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page</a:t>
            </a:r>
            <a:r>
              <a:rPr sz="2400" b="0" spc="-55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open.</a:t>
            </a:r>
            <a:r>
              <a:rPr sz="2400" b="0" spc="-45">
                <a:latin typeface="Calibri Light"/>
                <a:cs typeface="Calibri Light"/>
              </a:rPr>
              <a:t> </a:t>
            </a:r>
            <a:r>
              <a:rPr sz="2400" b="0" spc="-35">
                <a:latin typeface="Calibri Light"/>
                <a:cs typeface="Calibri Light"/>
              </a:rPr>
              <a:t>You</a:t>
            </a:r>
            <a:r>
              <a:rPr sz="2400" b="0" spc="-50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will</a:t>
            </a:r>
            <a:r>
              <a:rPr sz="2400" b="0" spc="-65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be</a:t>
            </a:r>
            <a:r>
              <a:rPr sz="2400" b="0" spc="-45">
                <a:latin typeface="Calibri Light"/>
                <a:cs typeface="Calibri Light"/>
              </a:rPr>
              <a:t> </a:t>
            </a:r>
            <a:r>
              <a:rPr sz="2400" b="0" spc="-10">
                <a:latin typeface="Calibri Light"/>
                <a:cs typeface="Calibri Light"/>
              </a:rPr>
              <a:t>required</a:t>
            </a:r>
            <a:r>
              <a:rPr sz="2400" b="0" spc="-45">
                <a:latin typeface="Calibri Light"/>
                <a:cs typeface="Calibri Light"/>
              </a:rPr>
              <a:t> </a:t>
            </a:r>
            <a:r>
              <a:rPr sz="2400" b="0" spc="-25">
                <a:latin typeface="Calibri Light"/>
                <a:cs typeface="Calibri Light"/>
              </a:rPr>
              <a:t>to 	</a:t>
            </a:r>
            <a:r>
              <a:rPr sz="2400" b="0">
                <a:latin typeface="Calibri Light"/>
                <a:cs typeface="Calibri Light"/>
              </a:rPr>
              <a:t>put</a:t>
            </a:r>
            <a:r>
              <a:rPr sz="2400" b="0" spc="-40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in</a:t>
            </a:r>
            <a:r>
              <a:rPr sz="2400" b="0" spc="-55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your</a:t>
            </a:r>
            <a:r>
              <a:rPr sz="2400" b="0" spc="-40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login</a:t>
            </a:r>
            <a:r>
              <a:rPr sz="2400" b="0" spc="-45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details.</a:t>
            </a:r>
            <a:r>
              <a:rPr sz="2400" b="0" spc="-50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It</a:t>
            </a:r>
            <a:r>
              <a:rPr sz="2400" b="0" spc="-55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is</a:t>
            </a:r>
            <a:r>
              <a:rPr sz="2400" b="0" spc="-45">
                <a:latin typeface="Calibri Light"/>
                <a:cs typeface="Calibri Light"/>
              </a:rPr>
              <a:t> </a:t>
            </a:r>
            <a:r>
              <a:rPr sz="2400" b="0" spc="-10">
                <a:latin typeface="Calibri Light"/>
                <a:cs typeface="Calibri Light"/>
              </a:rPr>
              <a:t>important</a:t>
            </a:r>
            <a:r>
              <a:rPr sz="2400" b="0" spc="-55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that</a:t>
            </a:r>
            <a:r>
              <a:rPr sz="2400" b="0" spc="-50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you</a:t>
            </a:r>
            <a:r>
              <a:rPr sz="2400" b="0" spc="-45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use</a:t>
            </a:r>
            <a:r>
              <a:rPr sz="2400" b="0" spc="-40">
                <a:latin typeface="Calibri Light"/>
                <a:cs typeface="Calibri Light"/>
              </a:rPr>
              <a:t> </a:t>
            </a:r>
            <a:r>
              <a:rPr sz="2400" b="0" spc="-20">
                <a:latin typeface="Calibri Light"/>
                <a:cs typeface="Calibri Light"/>
              </a:rPr>
              <a:t>this 	</a:t>
            </a:r>
            <a:r>
              <a:rPr sz="2400" b="0">
                <a:latin typeface="Calibri Light"/>
                <a:cs typeface="Calibri Light"/>
              </a:rPr>
              <a:t>style</a:t>
            </a:r>
            <a:r>
              <a:rPr sz="2400" b="0" spc="-40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of</a:t>
            </a:r>
            <a:r>
              <a:rPr sz="2400" b="0" spc="-25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login</a:t>
            </a:r>
            <a:r>
              <a:rPr sz="2400" b="0" spc="-40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-</a:t>
            </a:r>
            <a:r>
              <a:rPr sz="2400" b="0" spc="-35">
                <a:latin typeface="Calibri Light"/>
                <a:cs typeface="Calibri Light"/>
              </a:rPr>
              <a:t> </a:t>
            </a:r>
            <a:r>
              <a:rPr sz="2400" b="0" u="sng" spc="-10">
                <a:solidFill>
                  <a:srgbClr val="034990"/>
                </a:solidFill>
                <a:uFill>
                  <a:solidFill>
                    <a:srgbClr val="034990"/>
                  </a:solidFill>
                </a:uFill>
                <a:latin typeface="Calibri Light"/>
                <a:cs typeface="Calibri Light"/>
                <a:hlinkClick r:id="rId2"/>
              </a:rPr>
              <a:t>123456@student.uwtsd.ac.uk</a:t>
            </a:r>
            <a:endParaRPr sz="2400">
              <a:latin typeface="Calibri Light"/>
              <a:cs typeface="Calibri Light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539679" y="2113864"/>
            <a:ext cx="3209628" cy="2949168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4544267" y="5944537"/>
            <a:ext cx="361632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</a:tabLst>
            </a:pPr>
            <a:r>
              <a:rPr sz="2400" b="0">
                <a:latin typeface="Calibri Light"/>
                <a:cs typeface="Calibri Light"/>
              </a:rPr>
              <a:t>Then</a:t>
            </a:r>
            <a:r>
              <a:rPr sz="2400" b="0" spc="-45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put</a:t>
            </a:r>
            <a:r>
              <a:rPr sz="2400" b="0" spc="-40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in</a:t>
            </a:r>
            <a:r>
              <a:rPr sz="2400" b="0" spc="-50">
                <a:latin typeface="Calibri Light"/>
                <a:cs typeface="Calibri Light"/>
              </a:rPr>
              <a:t> </a:t>
            </a:r>
            <a:r>
              <a:rPr sz="2400" b="0">
                <a:latin typeface="Calibri Light"/>
                <a:cs typeface="Calibri Light"/>
              </a:rPr>
              <a:t>your</a:t>
            </a:r>
            <a:r>
              <a:rPr sz="2400" b="0" spc="-40">
                <a:latin typeface="Calibri Light"/>
                <a:cs typeface="Calibri Light"/>
              </a:rPr>
              <a:t> </a:t>
            </a:r>
            <a:r>
              <a:rPr sz="2400" b="0" spc="-10">
                <a:latin typeface="Calibri Light"/>
                <a:cs typeface="Calibri Light"/>
              </a:rPr>
              <a:t>password</a:t>
            </a:r>
            <a:endParaRPr sz="2400">
              <a:latin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40343233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8F8F8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>
            <a:grpSpLocks noGrp="1" noUngrp="1" noRot="1" noMove="1" noResize="1"/>
          </p:cNvGrpSpPr>
          <p:nvPr/>
        </p:nvGrpSpPr>
        <p:grpSpPr>
          <a:xfrm>
            <a:off x="0" y="-1"/>
            <a:ext cx="12291138" cy="6858001"/>
            <a:chOff x="0" y="-1"/>
            <a:chExt cx="12189567" cy="6858001"/>
          </a:xfrm>
        </p:grpSpPr>
        <p:sp>
          <p:nvSpPr>
            <p:cNvPr id="4" name="object 4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4316095" cy="6858000"/>
            </a:xfrm>
            <a:prstGeom prst="rect">
              <a:avLst/>
            </a:prstGeom>
            <a:solidFill>
              <a:srgbClr val="3A383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>
              <a:picLocks noGrp="1" noRot="1" noMove="1" noResize="1" noEditPoints="1" noAdjustHandles="1" noChangeArrowheads="1" noChangeShapeType="1" noCrop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67645" y="218254"/>
              <a:ext cx="1023112" cy="1023112"/>
            </a:xfrm>
            <a:prstGeom prst="rect">
              <a:avLst/>
            </a:prstGeom>
          </p:spPr>
        </p:pic>
        <p:pic>
          <p:nvPicPr>
            <p:cNvPr id="6" name="object 6"/>
            <p:cNvPicPr>
              <a:picLocks/>
            </p:cNvPicPr>
            <p:nvPr/>
          </p:nvPicPr>
          <p:blipFill>
            <a:blip r:embed="rId3" cstate="print"/>
            <a:srcRect l="4230" t="-1" b="-1"/>
            <a:stretch/>
          </p:blipFill>
          <p:spPr>
            <a:xfrm>
              <a:off x="4642582" y="-1"/>
              <a:ext cx="7546985" cy="6858000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06625" y="1253469"/>
            <a:ext cx="3428365" cy="156210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5080">
              <a:lnSpc>
                <a:spcPts val="3890"/>
              </a:lnSpc>
              <a:spcBef>
                <a:spcPts val="585"/>
              </a:spcBef>
            </a:pPr>
            <a:r>
              <a:rPr sz="3600" b="0" i="1">
                <a:latin typeface="Calibri Light"/>
                <a:cs typeface="Calibri Light"/>
              </a:rPr>
              <a:t>Follow</a:t>
            </a:r>
            <a:r>
              <a:rPr sz="3600" b="0" i="1" spc="-75">
                <a:latin typeface="Calibri Light"/>
                <a:cs typeface="Calibri Light"/>
              </a:rPr>
              <a:t> </a:t>
            </a:r>
            <a:r>
              <a:rPr sz="3600" b="0" i="1">
                <a:latin typeface="Calibri Light"/>
                <a:cs typeface="Calibri Light"/>
              </a:rPr>
              <a:t>these</a:t>
            </a:r>
            <a:r>
              <a:rPr sz="3600" b="0" i="1" spc="-80">
                <a:latin typeface="Calibri Light"/>
                <a:cs typeface="Calibri Light"/>
              </a:rPr>
              <a:t> </a:t>
            </a:r>
            <a:r>
              <a:rPr sz="3600" b="0" i="1" spc="-50">
                <a:latin typeface="Calibri Light"/>
                <a:cs typeface="Calibri Light"/>
              </a:rPr>
              <a:t>4 </a:t>
            </a:r>
            <a:r>
              <a:rPr sz="3600" b="0" i="1">
                <a:latin typeface="Calibri Light"/>
                <a:cs typeface="Calibri Light"/>
              </a:rPr>
              <a:t>simple</a:t>
            </a:r>
            <a:r>
              <a:rPr sz="3600" b="0" i="1" spc="-90">
                <a:latin typeface="Calibri Light"/>
                <a:cs typeface="Calibri Light"/>
              </a:rPr>
              <a:t> </a:t>
            </a:r>
            <a:r>
              <a:rPr sz="3600" b="0" i="1">
                <a:latin typeface="Calibri Light"/>
                <a:cs typeface="Calibri Light"/>
              </a:rPr>
              <a:t>steps</a:t>
            </a:r>
            <a:r>
              <a:rPr sz="3600" b="0" i="1" spc="-114">
                <a:latin typeface="Calibri Light"/>
                <a:cs typeface="Calibri Light"/>
              </a:rPr>
              <a:t> </a:t>
            </a:r>
            <a:r>
              <a:rPr sz="3600" b="0" i="1">
                <a:latin typeface="Calibri Light"/>
                <a:cs typeface="Calibri Light"/>
              </a:rPr>
              <a:t>to</a:t>
            </a:r>
            <a:r>
              <a:rPr sz="3600" b="0" i="1" spc="-100">
                <a:latin typeface="Calibri Light"/>
                <a:cs typeface="Calibri Light"/>
              </a:rPr>
              <a:t> </a:t>
            </a:r>
            <a:r>
              <a:rPr sz="3600" b="0" i="1" spc="-25">
                <a:latin typeface="Calibri Light"/>
                <a:cs typeface="Calibri Light"/>
              </a:rPr>
              <a:t>get </a:t>
            </a:r>
            <a:r>
              <a:rPr sz="3600" b="0" i="1" spc="-10">
                <a:latin typeface="Calibri Light"/>
                <a:cs typeface="Calibri Light"/>
              </a:rPr>
              <a:t>registered</a:t>
            </a:r>
            <a:endParaRPr sz="3600">
              <a:latin typeface="Calibri Light"/>
              <a:cs typeface="Calibri Light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7191730" y="1162380"/>
            <a:ext cx="2292985" cy="4964430"/>
            <a:chOff x="7191730" y="1162380"/>
            <a:chExt cx="2292985" cy="4964430"/>
          </a:xfrm>
        </p:grpSpPr>
        <p:sp>
          <p:nvSpPr>
            <p:cNvPr id="9" name="object 9"/>
            <p:cNvSpPr/>
            <p:nvPr/>
          </p:nvSpPr>
          <p:spPr>
            <a:xfrm>
              <a:off x="8451088" y="1168730"/>
              <a:ext cx="1027430" cy="445770"/>
            </a:xfrm>
            <a:custGeom>
              <a:avLst/>
              <a:gdLst/>
              <a:ahLst/>
              <a:cxnLst/>
              <a:rect l="l" t="t" r="r" b="b"/>
              <a:pathLst>
                <a:path w="1027429" h="445769">
                  <a:moveTo>
                    <a:pt x="1027214" y="0"/>
                  </a:moveTo>
                  <a:lnTo>
                    <a:pt x="0" y="0"/>
                  </a:lnTo>
                  <a:lnTo>
                    <a:pt x="0" y="445325"/>
                  </a:lnTo>
                  <a:lnTo>
                    <a:pt x="1027214" y="445325"/>
                  </a:lnTo>
                  <a:lnTo>
                    <a:pt x="102721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8451088" y="1168730"/>
              <a:ext cx="1027430" cy="445770"/>
            </a:xfrm>
            <a:custGeom>
              <a:avLst/>
              <a:gdLst/>
              <a:ahLst/>
              <a:cxnLst/>
              <a:rect l="l" t="t" r="r" b="b"/>
              <a:pathLst>
                <a:path w="1027429" h="445769">
                  <a:moveTo>
                    <a:pt x="0" y="0"/>
                  </a:moveTo>
                  <a:lnTo>
                    <a:pt x="1027214" y="0"/>
                  </a:lnTo>
                  <a:lnTo>
                    <a:pt x="1027214" y="445325"/>
                  </a:lnTo>
                  <a:lnTo>
                    <a:pt x="0" y="445325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7220305" y="5689269"/>
              <a:ext cx="2113915" cy="408940"/>
            </a:xfrm>
            <a:custGeom>
              <a:avLst/>
              <a:gdLst/>
              <a:ahLst/>
              <a:cxnLst/>
              <a:rect l="l" t="t" r="r" b="b"/>
              <a:pathLst>
                <a:path w="2113915" h="408939">
                  <a:moveTo>
                    <a:pt x="0" y="0"/>
                  </a:moveTo>
                  <a:lnTo>
                    <a:pt x="2113470" y="0"/>
                  </a:lnTo>
                  <a:lnTo>
                    <a:pt x="2113470" y="408559"/>
                  </a:lnTo>
                  <a:lnTo>
                    <a:pt x="0" y="408559"/>
                  </a:lnTo>
                  <a:lnTo>
                    <a:pt x="0" y="0"/>
                  </a:lnTo>
                  <a:close/>
                </a:path>
              </a:pathLst>
            </a:custGeom>
            <a:ln w="5715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410861" y="3758552"/>
            <a:ext cx="3068955" cy="2585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2800" b="0">
                <a:solidFill>
                  <a:srgbClr val="FFFFFF"/>
                </a:solidFill>
                <a:latin typeface="Calibri Light"/>
                <a:cs typeface="Calibri Light"/>
              </a:rPr>
              <a:t>Don’t</a:t>
            </a:r>
            <a:r>
              <a:rPr sz="2800" b="0" spc="-4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800" b="0">
                <a:solidFill>
                  <a:srgbClr val="FFFFFF"/>
                </a:solidFill>
                <a:latin typeface="Calibri Light"/>
                <a:cs typeface="Calibri Light"/>
              </a:rPr>
              <a:t>worry</a:t>
            </a:r>
            <a:r>
              <a:rPr sz="2800" b="0" spc="-5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800" b="0" spc="-20">
                <a:solidFill>
                  <a:srgbClr val="FFFFFF"/>
                </a:solidFill>
                <a:latin typeface="Calibri Light"/>
                <a:cs typeface="Calibri Light"/>
              </a:rPr>
              <a:t>about </a:t>
            </a:r>
            <a:r>
              <a:rPr sz="2800" b="0">
                <a:solidFill>
                  <a:srgbClr val="FFFFFF"/>
                </a:solidFill>
                <a:latin typeface="Calibri Light"/>
                <a:cs typeface="Calibri Light"/>
              </a:rPr>
              <a:t>choosing</a:t>
            </a:r>
            <a:r>
              <a:rPr sz="2800" b="0" spc="-3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800" b="0">
                <a:solidFill>
                  <a:srgbClr val="FFFFFF"/>
                </a:solidFill>
                <a:latin typeface="Calibri Light"/>
                <a:cs typeface="Calibri Light"/>
              </a:rPr>
              <a:t>one</a:t>
            </a:r>
            <a:r>
              <a:rPr sz="2800" b="0" spc="-4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800" b="0">
                <a:solidFill>
                  <a:srgbClr val="FFFFFF"/>
                </a:solidFill>
                <a:latin typeface="Calibri Light"/>
                <a:cs typeface="Calibri Light"/>
              </a:rPr>
              <a:t>of</a:t>
            </a:r>
            <a:r>
              <a:rPr sz="2800" b="0" spc="-3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800" b="0" spc="-25">
                <a:solidFill>
                  <a:srgbClr val="FFFFFF"/>
                </a:solidFill>
                <a:latin typeface="Calibri Light"/>
                <a:cs typeface="Calibri Light"/>
              </a:rPr>
              <a:t>the </a:t>
            </a:r>
            <a:r>
              <a:rPr sz="2800" b="0">
                <a:solidFill>
                  <a:srgbClr val="FFFFFF"/>
                </a:solidFill>
                <a:latin typeface="Calibri Light"/>
                <a:cs typeface="Calibri Light"/>
              </a:rPr>
              <a:t>items</a:t>
            </a:r>
            <a:r>
              <a:rPr sz="2800" b="0" spc="-7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800" b="0">
                <a:solidFill>
                  <a:srgbClr val="FFFFFF"/>
                </a:solidFill>
                <a:latin typeface="Calibri Light"/>
                <a:cs typeface="Calibri Light"/>
              </a:rPr>
              <a:t>here.</a:t>
            </a:r>
            <a:r>
              <a:rPr sz="2800" b="0" spc="-8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800" b="0" spc="-40">
                <a:solidFill>
                  <a:srgbClr val="FFFFFF"/>
                </a:solidFill>
                <a:latin typeface="Calibri Light"/>
                <a:cs typeface="Calibri Light"/>
              </a:rPr>
              <a:t>You</a:t>
            </a:r>
            <a:r>
              <a:rPr sz="2800" b="0" spc="-9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800" b="0" spc="-25">
                <a:solidFill>
                  <a:srgbClr val="FFFFFF"/>
                </a:solidFill>
                <a:latin typeface="Calibri Light"/>
                <a:cs typeface="Calibri Light"/>
              </a:rPr>
              <a:t>can </a:t>
            </a:r>
            <a:r>
              <a:rPr sz="2800" b="0">
                <a:solidFill>
                  <a:srgbClr val="FFFFFF"/>
                </a:solidFill>
                <a:latin typeface="Calibri Light"/>
                <a:cs typeface="Calibri Light"/>
              </a:rPr>
              <a:t>do</a:t>
            </a:r>
            <a:r>
              <a:rPr sz="2800" b="0" spc="-3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800" b="0">
                <a:solidFill>
                  <a:srgbClr val="FFFFFF"/>
                </a:solidFill>
                <a:latin typeface="Calibri Light"/>
                <a:cs typeface="Calibri Light"/>
              </a:rPr>
              <a:t>it</a:t>
            </a:r>
            <a:r>
              <a:rPr sz="2800" b="0" spc="-3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800" b="0">
                <a:solidFill>
                  <a:srgbClr val="FFFFFF"/>
                </a:solidFill>
                <a:latin typeface="Calibri Light"/>
                <a:cs typeface="Calibri Light"/>
              </a:rPr>
              <a:t>at</a:t>
            </a:r>
            <a:r>
              <a:rPr sz="2800" b="0" spc="-4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800" b="0">
                <a:solidFill>
                  <a:srgbClr val="FFFFFF"/>
                </a:solidFill>
                <a:latin typeface="Calibri Light"/>
                <a:cs typeface="Calibri Light"/>
              </a:rPr>
              <a:t>another</a:t>
            </a:r>
            <a:r>
              <a:rPr sz="2800" b="0" spc="-4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800" b="0" spc="-20">
                <a:solidFill>
                  <a:srgbClr val="FFFFFF"/>
                </a:solidFill>
                <a:latin typeface="Calibri Light"/>
                <a:cs typeface="Calibri Light"/>
              </a:rPr>
              <a:t>time. </a:t>
            </a:r>
            <a:r>
              <a:rPr sz="2800" b="0">
                <a:solidFill>
                  <a:srgbClr val="FFFFFF"/>
                </a:solidFill>
                <a:latin typeface="Calibri Light"/>
                <a:cs typeface="Calibri Light"/>
              </a:rPr>
              <a:t>Just</a:t>
            </a:r>
            <a:r>
              <a:rPr sz="2800" b="0" spc="-4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800" b="0">
                <a:solidFill>
                  <a:srgbClr val="FFFFFF"/>
                </a:solidFill>
                <a:latin typeface="Calibri Light"/>
                <a:cs typeface="Calibri Light"/>
              </a:rPr>
              <a:t>click</a:t>
            </a:r>
            <a:r>
              <a:rPr sz="2800" b="0" spc="-5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800" b="0">
                <a:solidFill>
                  <a:srgbClr val="FFFFFF"/>
                </a:solidFill>
                <a:latin typeface="Calibri Light"/>
                <a:cs typeface="Calibri Light"/>
              </a:rPr>
              <a:t>the</a:t>
            </a:r>
            <a:r>
              <a:rPr sz="2800" b="0" spc="-5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800" b="0">
                <a:solidFill>
                  <a:srgbClr val="FFFFFF"/>
                </a:solidFill>
                <a:latin typeface="Calibri Light"/>
                <a:cs typeface="Calibri Light"/>
              </a:rPr>
              <a:t>“I’m</a:t>
            </a:r>
            <a:r>
              <a:rPr sz="2800" b="0" spc="-4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800" b="0" spc="-25">
                <a:solidFill>
                  <a:srgbClr val="FFFFFF"/>
                </a:solidFill>
                <a:latin typeface="Calibri Light"/>
                <a:cs typeface="Calibri Light"/>
              </a:rPr>
              <a:t>not </a:t>
            </a:r>
            <a:r>
              <a:rPr sz="2800" b="0">
                <a:solidFill>
                  <a:srgbClr val="FFFFFF"/>
                </a:solidFill>
                <a:latin typeface="Calibri Light"/>
                <a:cs typeface="Calibri Light"/>
              </a:rPr>
              <a:t>sure”</a:t>
            </a:r>
            <a:r>
              <a:rPr sz="2800" b="0" spc="-7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800" b="0" spc="-10">
                <a:solidFill>
                  <a:srgbClr val="FFFFFF"/>
                </a:solidFill>
                <a:latin typeface="Calibri Light"/>
                <a:cs typeface="Calibri Light"/>
              </a:rPr>
              <a:t>button.</a:t>
            </a:r>
            <a:endParaRPr sz="2800">
              <a:latin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5689028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4460" rIns="0" bIns="0" rtlCol="0">
            <a:spAutoFit/>
          </a:bodyPr>
          <a:lstStyle/>
          <a:p>
            <a:pPr marL="12700" marR="5080">
              <a:lnSpc>
                <a:spcPct val="80000"/>
              </a:lnSpc>
              <a:spcBef>
                <a:spcPts val="980"/>
              </a:spcBef>
            </a:pPr>
            <a:r>
              <a:rPr sz="3700" b="0" i="1">
                <a:latin typeface="Calibri Light"/>
                <a:cs typeface="Calibri Light"/>
              </a:rPr>
              <a:t>If</a:t>
            </a:r>
            <a:r>
              <a:rPr sz="3700" b="0" i="1" spc="-60">
                <a:latin typeface="Calibri Light"/>
                <a:cs typeface="Calibri Light"/>
              </a:rPr>
              <a:t> </a:t>
            </a:r>
            <a:r>
              <a:rPr sz="3700" b="0" i="1">
                <a:latin typeface="Calibri Light"/>
                <a:cs typeface="Calibri Light"/>
              </a:rPr>
              <a:t>you</a:t>
            </a:r>
            <a:r>
              <a:rPr sz="3700" b="0" i="1" spc="-40">
                <a:latin typeface="Calibri Light"/>
                <a:cs typeface="Calibri Light"/>
              </a:rPr>
              <a:t> </a:t>
            </a:r>
            <a:r>
              <a:rPr sz="3700" b="0" i="1">
                <a:latin typeface="Calibri Light"/>
                <a:cs typeface="Calibri Light"/>
              </a:rPr>
              <a:t>have</a:t>
            </a:r>
            <a:r>
              <a:rPr sz="3700" b="0" i="1" spc="-30">
                <a:latin typeface="Calibri Light"/>
                <a:cs typeface="Calibri Light"/>
              </a:rPr>
              <a:t> </a:t>
            </a:r>
            <a:r>
              <a:rPr sz="3700" b="0" i="1" spc="-50">
                <a:latin typeface="Calibri Light"/>
                <a:cs typeface="Calibri Light"/>
              </a:rPr>
              <a:t>a </a:t>
            </a:r>
            <a:r>
              <a:rPr sz="3700" b="0" i="1" spc="-10">
                <a:latin typeface="Calibri Light"/>
                <a:cs typeface="Calibri Light"/>
              </a:rPr>
              <a:t>LinkedIn</a:t>
            </a:r>
            <a:r>
              <a:rPr sz="3700" b="0" i="1" spc="-180">
                <a:latin typeface="Calibri Light"/>
                <a:cs typeface="Calibri Light"/>
              </a:rPr>
              <a:t> </a:t>
            </a:r>
            <a:r>
              <a:rPr sz="3700" b="0" i="1" spc="-10">
                <a:latin typeface="Calibri Light"/>
                <a:cs typeface="Calibri Light"/>
              </a:rPr>
              <a:t>account, </a:t>
            </a:r>
            <a:r>
              <a:rPr sz="3700" b="0" i="1">
                <a:latin typeface="Calibri Light"/>
                <a:cs typeface="Calibri Light"/>
              </a:rPr>
              <a:t>you</a:t>
            </a:r>
            <a:r>
              <a:rPr sz="3700" b="0" i="1" spc="-55">
                <a:latin typeface="Calibri Light"/>
                <a:cs typeface="Calibri Light"/>
              </a:rPr>
              <a:t> </a:t>
            </a:r>
            <a:r>
              <a:rPr sz="3700" b="0" i="1">
                <a:latin typeface="Calibri Light"/>
                <a:cs typeface="Calibri Light"/>
              </a:rPr>
              <a:t>can</a:t>
            </a:r>
            <a:r>
              <a:rPr sz="3700" b="0" i="1" spc="-65">
                <a:latin typeface="Calibri Light"/>
                <a:cs typeface="Calibri Light"/>
              </a:rPr>
              <a:t> </a:t>
            </a:r>
            <a:r>
              <a:rPr sz="3700" b="0" i="1" spc="-10">
                <a:latin typeface="Calibri Light"/>
                <a:cs typeface="Calibri Light"/>
              </a:rPr>
              <a:t>connect </a:t>
            </a:r>
            <a:r>
              <a:rPr sz="3700" b="0" i="1">
                <a:latin typeface="Calibri Light"/>
                <a:cs typeface="Calibri Light"/>
              </a:rPr>
              <a:t>the</a:t>
            </a:r>
            <a:r>
              <a:rPr sz="3700" b="0" i="1" spc="-30">
                <a:latin typeface="Calibri Light"/>
                <a:cs typeface="Calibri Light"/>
              </a:rPr>
              <a:t> </a:t>
            </a:r>
            <a:r>
              <a:rPr sz="3700" b="0" i="1">
                <a:latin typeface="Calibri Light"/>
                <a:cs typeface="Calibri Light"/>
              </a:rPr>
              <a:t>2</a:t>
            </a:r>
            <a:r>
              <a:rPr sz="3700" b="0" i="1" spc="-30">
                <a:latin typeface="Calibri Light"/>
                <a:cs typeface="Calibri Light"/>
              </a:rPr>
              <a:t> </a:t>
            </a:r>
            <a:r>
              <a:rPr sz="3700" b="0" i="1" spc="-10">
                <a:latin typeface="Calibri Light"/>
                <a:cs typeface="Calibri Light"/>
              </a:rPr>
              <a:t>accounts together.</a:t>
            </a:r>
            <a:endParaRPr sz="370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64962" y="3600842"/>
            <a:ext cx="3141980" cy="897255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12700" marR="5080">
              <a:lnSpc>
                <a:spcPts val="2110"/>
              </a:lnSpc>
              <a:spcBef>
                <a:spcPts val="605"/>
              </a:spcBef>
            </a:pPr>
            <a:r>
              <a:rPr sz="2200" b="0" i="1">
                <a:solidFill>
                  <a:srgbClr val="FFFFFF"/>
                </a:solidFill>
                <a:latin typeface="Calibri Light"/>
                <a:cs typeface="Calibri Light"/>
              </a:rPr>
              <a:t>(if</a:t>
            </a:r>
            <a:r>
              <a:rPr sz="2200" b="0" i="1" spc="-1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200" b="0" i="1">
                <a:solidFill>
                  <a:srgbClr val="FFFFFF"/>
                </a:solidFill>
                <a:latin typeface="Calibri Light"/>
                <a:cs typeface="Calibri Light"/>
              </a:rPr>
              <a:t>you</a:t>
            </a:r>
            <a:r>
              <a:rPr sz="2200" b="0" i="1" spc="-4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200" b="0" i="1">
                <a:solidFill>
                  <a:srgbClr val="FFFFFF"/>
                </a:solidFill>
                <a:latin typeface="Calibri Light"/>
                <a:cs typeface="Calibri Light"/>
              </a:rPr>
              <a:t>don’t,</a:t>
            </a:r>
            <a:r>
              <a:rPr sz="2200" b="0" i="1" spc="-3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200" b="0" i="1">
                <a:solidFill>
                  <a:srgbClr val="FFFFFF"/>
                </a:solidFill>
                <a:latin typeface="Calibri Light"/>
                <a:cs typeface="Calibri Light"/>
              </a:rPr>
              <a:t>no</a:t>
            </a:r>
            <a:r>
              <a:rPr sz="2200" b="0" i="1" spc="-3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200" b="0" i="1">
                <a:solidFill>
                  <a:srgbClr val="FFFFFF"/>
                </a:solidFill>
                <a:latin typeface="Calibri Light"/>
                <a:cs typeface="Calibri Light"/>
              </a:rPr>
              <a:t>worries</a:t>
            </a:r>
            <a:r>
              <a:rPr sz="2200" b="0" i="1" spc="-3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200" b="0" i="1" spc="-25">
                <a:solidFill>
                  <a:srgbClr val="FFFFFF"/>
                </a:solidFill>
                <a:latin typeface="Calibri Light"/>
                <a:cs typeface="Calibri Light"/>
              </a:rPr>
              <a:t>you </a:t>
            </a:r>
            <a:r>
              <a:rPr sz="2200" b="0" i="1">
                <a:solidFill>
                  <a:srgbClr val="FFFFFF"/>
                </a:solidFill>
                <a:latin typeface="Calibri Light"/>
                <a:cs typeface="Calibri Light"/>
              </a:rPr>
              <a:t>can</a:t>
            </a:r>
            <a:r>
              <a:rPr sz="2200" b="0" i="1" spc="-4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200" b="0" i="1">
                <a:solidFill>
                  <a:srgbClr val="FFFFFF"/>
                </a:solidFill>
                <a:latin typeface="Calibri Light"/>
                <a:cs typeface="Calibri Light"/>
              </a:rPr>
              <a:t>still</a:t>
            </a:r>
            <a:r>
              <a:rPr sz="2200" b="0" i="1" spc="-1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200" b="0" i="1">
                <a:solidFill>
                  <a:srgbClr val="FFFFFF"/>
                </a:solidFill>
                <a:latin typeface="Calibri Light"/>
                <a:cs typeface="Calibri Light"/>
              </a:rPr>
              <a:t>connect</a:t>
            </a:r>
            <a:r>
              <a:rPr sz="2200" b="0" i="1" spc="-4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200" b="0" i="1">
                <a:solidFill>
                  <a:srgbClr val="FFFFFF"/>
                </a:solidFill>
                <a:latin typeface="Calibri Light"/>
                <a:cs typeface="Calibri Light"/>
              </a:rPr>
              <a:t>at</a:t>
            </a:r>
            <a:r>
              <a:rPr sz="2200" b="0" i="1" spc="-3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200" b="0" i="1">
                <a:solidFill>
                  <a:srgbClr val="FFFFFF"/>
                </a:solidFill>
                <a:latin typeface="Calibri Light"/>
                <a:cs typeface="Calibri Light"/>
              </a:rPr>
              <a:t>a</a:t>
            </a:r>
            <a:r>
              <a:rPr sz="2200" b="0" i="1" spc="-3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200" b="0" i="1" spc="-20">
                <a:solidFill>
                  <a:srgbClr val="FFFFFF"/>
                </a:solidFill>
                <a:latin typeface="Calibri Light"/>
                <a:cs typeface="Calibri Light"/>
              </a:rPr>
              <a:t>later </a:t>
            </a:r>
            <a:r>
              <a:rPr sz="2200" b="0" i="1" spc="-10">
                <a:solidFill>
                  <a:srgbClr val="FFFFFF"/>
                </a:solidFill>
                <a:latin typeface="Calibri Light"/>
                <a:cs typeface="Calibri Light"/>
              </a:rPr>
              <a:t>date)</a:t>
            </a:r>
            <a:endParaRPr sz="2200">
              <a:latin typeface="Calibri Light"/>
              <a:cs typeface="Calibri Light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530858" y="6440551"/>
            <a:ext cx="1664970" cy="368935"/>
          </a:xfrm>
          <a:custGeom>
            <a:avLst/>
            <a:gdLst/>
            <a:ahLst/>
            <a:cxnLst/>
            <a:rect l="l" t="t" r="r" b="b"/>
            <a:pathLst>
              <a:path w="1664970" h="368934">
                <a:moveTo>
                  <a:pt x="0" y="0"/>
                </a:moveTo>
                <a:lnTo>
                  <a:pt x="1664893" y="0"/>
                </a:lnTo>
                <a:lnTo>
                  <a:pt x="1664893" y="368808"/>
                </a:lnTo>
                <a:lnTo>
                  <a:pt x="0" y="368808"/>
                </a:lnTo>
                <a:lnTo>
                  <a:pt x="0" y="0"/>
                </a:lnTo>
                <a:close/>
              </a:path>
            </a:pathLst>
          </a:custGeom>
          <a:ln w="57150">
            <a:solidFill>
              <a:srgbClr val="FF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9682707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21225" y="0"/>
            <a:ext cx="7870773" cy="685799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64962" y="1203590"/>
            <a:ext cx="3255645" cy="282892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 marR="5080">
              <a:lnSpc>
                <a:spcPts val="4320"/>
              </a:lnSpc>
              <a:spcBef>
                <a:spcPts val="640"/>
              </a:spcBef>
            </a:pP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Here</a:t>
            </a:r>
            <a:r>
              <a:rPr sz="4000" b="0" i="1" spc="-6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you</a:t>
            </a:r>
            <a:r>
              <a:rPr sz="4000" b="0" i="1" spc="-3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will</a:t>
            </a:r>
            <a:r>
              <a:rPr sz="4000" b="0" i="1" spc="-4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 spc="-25">
                <a:solidFill>
                  <a:srgbClr val="FFFFFF"/>
                </a:solidFill>
                <a:latin typeface="Calibri Light"/>
                <a:cs typeface="Calibri Light"/>
              </a:rPr>
              <a:t>be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given</a:t>
            </a:r>
            <a:r>
              <a:rPr sz="4000" b="0" i="1" spc="-7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top</a:t>
            </a:r>
            <a:r>
              <a:rPr sz="4000" b="0" i="1" spc="-5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 spc="-10">
                <a:solidFill>
                  <a:srgbClr val="FFFFFF"/>
                </a:solidFill>
                <a:latin typeface="Calibri Light"/>
                <a:cs typeface="Calibri Light"/>
              </a:rPr>
              <a:t>skills,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or</a:t>
            </a:r>
            <a:r>
              <a:rPr sz="4000" b="0" i="1" spc="-4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you</a:t>
            </a:r>
            <a:r>
              <a:rPr sz="4000" b="0" i="1" spc="-3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will</a:t>
            </a:r>
            <a:r>
              <a:rPr sz="4000" b="0" i="1" spc="-4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 spc="-20">
                <a:solidFill>
                  <a:srgbClr val="FFFFFF"/>
                </a:solidFill>
                <a:latin typeface="Calibri Light"/>
                <a:cs typeface="Calibri Light"/>
              </a:rPr>
              <a:t>have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to</a:t>
            </a:r>
            <a:r>
              <a:rPr sz="4000" b="0" i="1" spc="-10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choose</a:t>
            </a:r>
            <a:r>
              <a:rPr sz="4000" b="0" i="1" spc="-8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 spc="-10">
                <a:solidFill>
                  <a:srgbClr val="FFFFFF"/>
                </a:solidFill>
                <a:latin typeface="Calibri Light"/>
                <a:cs typeface="Calibri Light"/>
              </a:rPr>
              <a:t>skills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from</a:t>
            </a:r>
            <a:r>
              <a:rPr sz="4000" b="0" i="1" spc="-3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a</a:t>
            </a:r>
            <a:r>
              <a:rPr sz="4000" b="0" i="1" spc="-4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 spc="-10">
                <a:solidFill>
                  <a:srgbClr val="FFFFFF"/>
                </a:solidFill>
                <a:latin typeface="Calibri Light"/>
                <a:cs typeface="Calibri Light"/>
              </a:rPr>
              <a:t>list.</a:t>
            </a:r>
            <a:endParaRPr sz="4000">
              <a:latin typeface="Calibri Light"/>
              <a:cs typeface="Calibri Light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680951" y="420344"/>
            <a:ext cx="5908040" cy="1569720"/>
          </a:xfrm>
          <a:custGeom>
            <a:avLst/>
            <a:gdLst/>
            <a:ahLst/>
            <a:cxnLst/>
            <a:rect l="l" t="t" r="r" b="b"/>
            <a:pathLst>
              <a:path w="5908040" h="1569720">
                <a:moveTo>
                  <a:pt x="5907938" y="0"/>
                </a:moveTo>
                <a:lnTo>
                  <a:pt x="0" y="0"/>
                </a:lnTo>
                <a:lnTo>
                  <a:pt x="0" y="1569656"/>
                </a:lnTo>
                <a:lnTo>
                  <a:pt x="5907938" y="1569656"/>
                </a:lnTo>
                <a:lnTo>
                  <a:pt x="590793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5759692" y="433547"/>
            <a:ext cx="5711825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In</a:t>
            </a:r>
            <a:r>
              <a:rPr sz="2400" b="0" spc="-35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this</a:t>
            </a:r>
            <a:r>
              <a:rPr sz="2400" b="0" spc="-45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section</a:t>
            </a:r>
            <a:r>
              <a:rPr sz="2400" b="0" spc="-35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if</a:t>
            </a:r>
            <a:r>
              <a:rPr sz="2400" b="0" spc="-40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you</a:t>
            </a:r>
            <a:r>
              <a:rPr sz="2400" b="0" spc="-35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do</a:t>
            </a:r>
            <a:r>
              <a:rPr sz="2400" b="0" spc="-25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not</a:t>
            </a:r>
            <a:r>
              <a:rPr sz="2400" b="0" spc="-40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see</a:t>
            </a:r>
            <a:r>
              <a:rPr sz="2400" b="0" spc="-35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 spc="-10">
                <a:solidFill>
                  <a:srgbClr val="000000"/>
                </a:solidFill>
                <a:latin typeface="Calibri Light"/>
                <a:cs typeface="Calibri Light"/>
              </a:rPr>
              <a:t>boxes highlighted</a:t>
            </a:r>
            <a:r>
              <a:rPr sz="2400" b="0" spc="-55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in</a:t>
            </a:r>
            <a:r>
              <a:rPr sz="2400" b="0" spc="-40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Blue,</a:t>
            </a:r>
            <a:r>
              <a:rPr sz="2400" b="0" spc="-45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please</a:t>
            </a:r>
            <a:r>
              <a:rPr sz="2400" b="0" spc="-50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click</a:t>
            </a:r>
            <a:r>
              <a:rPr sz="2400" b="0" spc="-35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on</a:t>
            </a:r>
            <a:r>
              <a:rPr sz="2400" b="0" spc="-45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some</a:t>
            </a:r>
            <a:r>
              <a:rPr sz="2400" b="0" spc="-40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 spc="-10">
                <a:solidFill>
                  <a:srgbClr val="000000"/>
                </a:solidFill>
                <a:latin typeface="Calibri Light"/>
                <a:cs typeface="Calibri Light"/>
              </a:rPr>
              <a:t>boxes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you</a:t>
            </a:r>
            <a:r>
              <a:rPr sz="2400" b="0" spc="-50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find</a:t>
            </a:r>
            <a:r>
              <a:rPr sz="2400" b="0" spc="-60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most</a:t>
            </a:r>
            <a:r>
              <a:rPr sz="2400" b="0" spc="-50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 spc="-10">
                <a:solidFill>
                  <a:srgbClr val="000000"/>
                </a:solidFill>
                <a:latin typeface="Calibri Light"/>
                <a:cs typeface="Calibri Light"/>
              </a:rPr>
              <a:t>interesting.</a:t>
            </a:r>
            <a:r>
              <a:rPr sz="2400" b="0" spc="-70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(you</a:t>
            </a:r>
            <a:r>
              <a:rPr sz="2400" b="0" spc="-50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need</a:t>
            </a:r>
            <a:r>
              <a:rPr sz="2400" b="0" spc="-45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to</a:t>
            </a:r>
            <a:r>
              <a:rPr sz="2400" b="0" spc="-65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 spc="-10">
                <a:solidFill>
                  <a:srgbClr val="000000"/>
                </a:solidFill>
                <a:latin typeface="Calibri Light"/>
                <a:cs typeface="Calibri Light"/>
              </a:rPr>
              <a:t>choose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a</a:t>
            </a:r>
            <a:r>
              <a:rPr sz="2400" b="0" spc="-20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minimum</a:t>
            </a:r>
            <a:r>
              <a:rPr sz="2400" b="0" spc="-20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>
                <a:solidFill>
                  <a:srgbClr val="000000"/>
                </a:solidFill>
                <a:latin typeface="Calibri Light"/>
                <a:cs typeface="Calibri Light"/>
              </a:rPr>
              <a:t>of</a:t>
            </a:r>
            <a:r>
              <a:rPr sz="2400" b="0" spc="-15">
                <a:solidFill>
                  <a:srgbClr val="000000"/>
                </a:solidFill>
                <a:latin typeface="Calibri Light"/>
                <a:cs typeface="Calibri Light"/>
              </a:rPr>
              <a:t> </a:t>
            </a:r>
            <a:r>
              <a:rPr sz="2400" b="0" spc="-25">
                <a:solidFill>
                  <a:srgbClr val="000000"/>
                </a:solidFill>
                <a:latin typeface="Calibri Light"/>
                <a:cs typeface="Calibri Light"/>
              </a:rPr>
              <a:t>1)</a:t>
            </a:r>
            <a:endParaRPr sz="2400">
              <a:latin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4164599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64962" y="1203590"/>
            <a:ext cx="3242310" cy="337756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 marR="5080">
              <a:lnSpc>
                <a:spcPts val="4320"/>
              </a:lnSpc>
              <a:spcBef>
                <a:spcPts val="640"/>
              </a:spcBef>
            </a:pP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This</a:t>
            </a:r>
            <a:r>
              <a:rPr sz="4000" b="0" i="1" spc="-7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section</a:t>
            </a:r>
            <a:r>
              <a:rPr sz="4000" b="0" i="1" spc="-5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 spc="-25">
                <a:solidFill>
                  <a:srgbClr val="FFFFFF"/>
                </a:solidFill>
                <a:latin typeface="Calibri Light"/>
                <a:cs typeface="Calibri Light"/>
              </a:rPr>
              <a:t>you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can</a:t>
            </a:r>
            <a:r>
              <a:rPr sz="4000" b="0" i="1" spc="-8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choose</a:t>
            </a:r>
            <a:r>
              <a:rPr sz="4000" b="0" i="1" spc="-4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 spc="-50">
                <a:solidFill>
                  <a:srgbClr val="FFFFFF"/>
                </a:solidFill>
                <a:latin typeface="Calibri Light"/>
                <a:cs typeface="Calibri Light"/>
              </a:rPr>
              <a:t>a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weekly</a:t>
            </a:r>
            <a:r>
              <a:rPr sz="4000" b="0" i="1" spc="-7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goal</a:t>
            </a:r>
            <a:r>
              <a:rPr sz="4000" b="0" i="1" spc="-5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 spc="-25">
                <a:solidFill>
                  <a:srgbClr val="FFFFFF"/>
                </a:solidFill>
                <a:latin typeface="Calibri Light"/>
                <a:cs typeface="Calibri Light"/>
              </a:rPr>
              <a:t>for </a:t>
            </a:r>
            <a:r>
              <a:rPr sz="4000" b="0" i="1" spc="-10">
                <a:solidFill>
                  <a:srgbClr val="FFFFFF"/>
                </a:solidFill>
                <a:latin typeface="Calibri Light"/>
                <a:cs typeface="Calibri Light"/>
              </a:rPr>
              <a:t>yourself,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otherwise</a:t>
            </a:r>
            <a:r>
              <a:rPr sz="4000" b="0" i="1" spc="-7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 spc="-20">
                <a:solidFill>
                  <a:srgbClr val="FFFFFF"/>
                </a:solidFill>
                <a:latin typeface="Calibri Light"/>
                <a:cs typeface="Calibri Light"/>
              </a:rPr>
              <a:t>just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skip</a:t>
            </a:r>
            <a:r>
              <a:rPr sz="4000" b="0" i="1" spc="-5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this</a:t>
            </a:r>
            <a:r>
              <a:rPr sz="4000" b="0" i="1" spc="-5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 spc="-20">
                <a:solidFill>
                  <a:srgbClr val="FFFFFF"/>
                </a:solidFill>
                <a:latin typeface="Calibri Light"/>
                <a:cs typeface="Calibri Light"/>
              </a:rPr>
              <a:t>step.</a:t>
            </a:r>
            <a:endParaRPr sz="4000">
              <a:latin typeface="Calibri Light"/>
              <a:cs typeface="Calibri Light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13458" y="495160"/>
            <a:ext cx="7839323" cy="5867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1404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64962" y="1203590"/>
            <a:ext cx="3172460" cy="337756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 marR="5080">
              <a:lnSpc>
                <a:spcPts val="4320"/>
              </a:lnSpc>
              <a:spcBef>
                <a:spcPts val="640"/>
              </a:spcBef>
            </a:pPr>
            <a:r>
              <a:rPr sz="4000" b="0" i="1" spc="-40">
                <a:solidFill>
                  <a:srgbClr val="FFFFFF"/>
                </a:solidFill>
                <a:latin typeface="Calibri Light"/>
                <a:cs typeface="Calibri Light"/>
              </a:rPr>
              <a:t>You</a:t>
            </a:r>
            <a:r>
              <a:rPr sz="4000" b="0" i="1" spc="-7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have</a:t>
            </a:r>
            <a:r>
              <a:rPr sz="4000" b="0" i="1" spc="-10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set</a:t>
            </a:r>
            <a:r>
              <a:rPr sz="4000" b="0" i="1" spc="-8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 spc="-25">
                <a:solidFill>
                  <a:srgbClr val="FFFFFF"/>
                </a:solidFill>
                <a:latin typeface="Calibri Light"/>
                <a:cs typeface="Calibri Light"/>
              </a:rPr>
              <a:t>up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the</a:t>
            </a:r>
            <a:r>
              <a:rPr sz="4000" b="0" i="1" spc="-10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account,</a:t>
            </a:r>
            <a:r>
              <a:rPr sz="4000" b="0" i="1" spc="-8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 spc="-25">
                <a:solidFill>
                  <a:srgbClr val="FFFFFF"/>
                </a:solidFill>
                <a:latin typeface="Calibri Light"/>
                <a:cs typeface="Calibri Light"/>
              </a:rPr>
              <a:t>all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you</a:t>
            </a:r>
            <a:r>
              <a:rPr sz="4000" b="0" i="1" spc="-5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have</a:t>
            </a:r>
            <a:r>
              <a:rPr sz="4000" b="0" i="1" spc="-5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to</a:t>
            </a:r>
            <a:r>
              <a:rPr sz="4000" b="0" i="1" spc="-4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 spc="-25">
                <a:solidFill>
                  <a:srgbClr val="FFFFFF"/>
                </a:solidFill>
                <a:latin typeface="Calibri Light"/>
                <a:cs typeface="Calibri Light"/>
              </a:rPr>
              <a:t>do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now</a:t>
            </a:r>
            <a:r>
              <a:rPr sz="4000" b="0" i="1" spc="-5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is</a:t>
            </a:r>
            <a:r>
              <a:rPr sz="4000" b="0" i="1" spc="-6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click</a:t>
            </a:r>
            <a:r>
              <a:rPr sz="4000" b="0" i="1" spc="-55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 spc="-25">
                <a:solidFill>
                  <a:srgbClr val="FFFFFF"/>
                </a:solidFill>
                <a:latin typeface="Calibri Light"/>
                <a:cs typeface="Calibri Light"/>
              </a:rPr>
              <a:t>on </a:t>
            </a:r>
            <a:r>
              <a:rPr sz="4000" b="0" i="1">
                <a:solidFill>
                  <a:srgbClr val="FFFFFF"/>
                </a:solidFill>
                <a:latin typeface="Calibri Light"/>
                <a:cs typeface="Calibri Light"/>
              </a:rPr>
              <a:t>"Discover</a:t>
            </a:r>
            <a:r>
              <a:rPr sz="4000" b="0" i="1" spc="-14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i="1" spc="-20">
                <a:solidFill>
                  <a:srgbClr val="FFFFFF"/>
                </a:solidFill>
                <a:latin typeface="Calibri Light"/>
                <a:cs typeface="Calibri Light"/>
              </a:rPr>
              <a:t>other </a:t>
            </a:r>
            <a:r>
              <a:rPr sz="4000" b="0" i="1" spc="-10">
                <a:solidFill>
                  <a:srgbClr val="FFFFFF"/>
                </a:solidFill>
                <a:latin typeface="Calibri Light"/>
                <a:cs typeface="Calibri Light"/>
              </a:rPr>
              <a:t>courses".</a:t>
            </a:r>
            <a:endParaRPr sz="4000">
              <a:latin typeface="Calibri Light"/>
              <a:cs typeface="Calibri Light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4334428" y="573570"/>
            <a:ext cx="7858125" cy="5711190"/>
            <a:chOff x="4334428" y="573570"/>
            <a:chExt cx="7858125" cy="571119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334428" y="573570"/>
              <a:ext cx="7857571" cy="5710859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9240888" y="1866328"/>
              <a:ext cx="654050" cy="273050"/>
            </a:xfrm>
            <a:custGeom>
              <a:avLst/>
              <a:gdLst/>
              <a:ahLst/>
              <a:cxnLst/>
              <a:rect l="l" t="t" r="r" b="b"/>
              <a:pathLst>
                <a:path w="654050" h="273050">
                  <a:moveTo>
                    <a:pt x="653732" y="0"/>
                  </a:moveTo>
                  <a:lnTo>
                    <a:pt x="0" y="0"/>
                  </a:lnTo>
                  <a:lnTo>
                    <a:pt x="0" y="272961"/>
                  </a:lnTo>
                  <a:lnTo>
                    <a:pt x="653732" y="272961"/>
                  </a:lnTo>
                  <a:lnTo>
                    <a:pt x="65373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9240888" y="1866328"/>
              <a:ext cx="654050" cy="273050"/>
            </a:xfrm>
            <a:custGeom>
              <a:avLst/>
              <a:gdLst/>
              <a:ahLst/>
              <a:cxnLst/>
              <a:rect l="l" t="t" r="r" b="b"/>
              <a:pathLst>
                <a:path w="654050" h="273050">
                  <a:moveTo>
                    <a:pt x="0" y="0"/>
                  </a:moveTo>
                  <a:lnTo>
                    <a:pt x="653732" y="0"/>
                  </a:lnTo>
                  <a:lnTo>
                    <a:pt x="653732" y="272961"/>
                  </a:lnTo>
                  <a:lnTo>
                    <a:pt x="0" y="272961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7557401" y="5285016"/>
              <a:ext cx="1371600" cy="321310"/>
            </a:xfrm>
            <a:custGeom>
              <a:avLst/>
              <a:gdLst/>
              <a:ahLst/>
              <a:cxnLst/>
              <a:rect l="l" t="t" r="r" b="b"/>
              <a:pathLst>
                <a:path w="1371600" h="321310">
                  <a:moveTo>
                    <a:pt x="0" y="0"/>
                  </a:moveTo>
                  <a:lnTo>
                    <a:pt x="1371600" y="0"/>
                  </a:lnTo>
                  <a:lnTo>
                    <a:pt x="1371600" y="321132"/>
                  </a:lnTo>
                  <a:lnTo>
                    <a:pt x="0" y="321132"/>
                  </a:lnTo>
                  <a:lnTo>
                    <a:pt x="0" y="0"/>
                  </a:lnTo>
                  <a:close/>
                </a:path>
              </a:pathLst>
            </a:custGeom>
            <a:ln w="5715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31801818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4417169-525B-D177-B3DF-EE7822C18D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89000"/>
            <a:ext cx="12192000" cy="5544305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9A68AD4-0975-43F8-B9EE-9B1D55429835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2718423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  <a:alpha val="70000"/>
              <a:alpha val="0"/>
              <a:alpha val="70000"/>
              <a:alpha val="0"/>
              <a:alpha val="70000"/>
              <a:alpha val="0"/>
              <a:alpha val="70000"/>
              <a:alpha val="0"/>
            </a:srgbClr>
          </a:solidFill>
          <a:ln w="0" cap="flat" cmpd="sng" algn="ctr">
            <a:solidFill>
              <a:srgbClr val="007F7C">
                <a:shade val="50000"/>
                <a:alpha val="70000"/>
                <a:alpha val="0"/>
                <a:alpha val="70000"/>
                <a:alpha val="0"/>
                <a:alpha val="70000"/>
                <a:alpha val="0"/>
                <a:alpha val="70000"/>
                <a:alpha val="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FADE815-DC3C-9AC5-116D-E0848DD977D8}"/>
              </a:ext>
            </a:extLst>
          </p:cNvPr>
          <p:cNvSpPr txBox="1">
            <a:spLocks/>
          </p:cNvSpPr>
          <p:nvPr/>
        </p:nvSpPr>
        <p:spPr>
          <a:xfrm>
            <a:off x="5116984" y="83065"/>
            <a:ext cx="7545111" cy="742435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LinkedIn Learning Certificates</a:t>
            </a:r>
          </a:p>
        </p:txBody>
      </p:sp>
    </p:spTree>
    <p:extLst>
      <p:ext uri="{BB962C8B-B14F-4D97-AF65-F5344CB8AC3E}">
        <p14:creationId xmlns:p14="http://schemas.microsoft.com/office/powerpoint/2010/main" val="31141435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7D4090B-66AB-FD33-D4F7-CC58676805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267" y="1253078"/>
            <a:ext cx="9951224" cy="508196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CF52E3C-73D1-9F71-E8CA-10AB875D6C54}"/>
              </a:ext>
            </a:extLst>
          </p:cNvPr>
          <p:cNvSpPr txBox="1"/>
          <p:nvPr/>
        </p:nvSpPr>
        <p:spPr>
          <a:xfrm>
            <a:off x="7520329" y="-69156"/>
            <a:ext cx="5112000" cy="1004400"/>
          </a:xfrm>
          <a:prstGeom prst="rect">
            <a:avLst/>
          </a:prstGeom>
          <a:noFill/>
        </p:spPr>
        <p:txBody>
          <a:bodyPr wrap="square" rtlCol="0" anchor="b">
            <a:no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mobile app</a:t>
            </a:r>
          </a:p>
        </p:txBody>
      </p:sp>
    </p:spTree>
    <p:extLst>
      <p:ext uri="{BB962C8B-B14F-4D97-AF65-F5344CB8AC3E}">
        <p14:creationId xmlns:p14="http://schemas.microsoft.com/office/powerpoint/2010/main" val="28205143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EB90BAD-2CB8-2F69-42C6-1492EF757DC2}"/>
              </a:ext>
            </a:extLst>
          </p:cNvPr>
          <p:cNvSpPr txBox="1"/>
          <p:nvPr/>
        </p:nvSpPr>
        <p:spPr>
          <a:xfrm>
            <a:off x="375858" y="1604406"/>
            <a:ext cx="11051337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000" b="1" dirty="0"/>
              <a:t>Did you know?</a:t>
            </a:r>
          </a:p>
          <a:p>
            <a:pPr lvl="0"/>
            <a:endParaRPr lang="en-US" sz="2000" b="1" dirty="0"/>
          </a:p>
          <a:p>
            <a:pPr lvl="1"/>
            <a:r>
              <a:rPr lang="en-GB" sz="2000" dirty="0"/>
              <a:t>Applicants with LinkedIn Learning certificates have a 9% higher chance of getting hired.</a:t>
            </a:r>
          </a:p>
          <a:p>
            <a:pPr lvl="1"/>
            <a:endParaRPr lang="en-US" sz="2000" dirty="0"/>
          </a:p>
          <a:p>
            <a:pPr lvl="1"/>
            <a:r>
              <a:rPr lang="en-GB" sz="2000" dirty="0"/>
              <a:t>You are 71% more likely to get a job interview with a  comprehensive profile.</a:t>
            </a:r>
          </a:p>
          <a:p>
            <a:pPr lvl="1"/>
            <a:endParaRPr lang="en-US" sz="2000" dirty="0"/>
          </a:p>
          <a:p>
            <a:pPr lvl="1"/>
            <a:r>
              <a:rPr lang="en-GB" sz="2000" dirty="0"/>
              <a:t>A whopping 87% of recruiters find LinkedIn to be the most effective when vetting</a:t>
            </a:r>
          </a:p>
          <a:p>
            <a:pPr lvl="1"/>
            <a:r>
              <a:rPr lang="en-GB" sz="2000" dirty="0"/>
              <a:t>candidates during the hiring process.</a:t>
            </a:r>
          </a:p>
          <a:p>
            <a:pPr lvl="1"/>
            <a:endParaRPr lang="en-US" sz="2000" dirty="0"/>
          </a:p>
          <a:p>
            <a:pPr lvl="1"/>
            <a:r>
              <a:rPr lang="en-GB" sz="2000" dirty="0"/>
              <a:t>According to LinkedIn, three people get hired via the professional-networking platform every minute.</a:t>
            </a: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DA880E-DBB5-A546-F76E-FB2962D6AEB5}"/>
              </a:ext>
            </a:extLst>
          </p:cNvPr>
          <p:cNvSpPr txBox="1"/>
          <p:nvPr/>
        </p:nvSpPr>
        <p:spPr>
          <a:xfrm>
            <a:off x="7473537" y="280967"/>
            <a:ext cx="609506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Why use LinkedIn </a:t>
            </a:r>
            <a:r>
              <a:rPr lang="en-US" sz="4000" b="1" dirty="0">
                <a:solidFill>
                  <a:schemeClr val="bg1"/>
                </a:solidFill>
              </a:rPr>
              <a:t>Learning?</a:t>
            </a:r>
            <a:endParaRPr lang="en-GB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91753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18C4C-A14F-82B2-2B74-C21B6BDEED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/>
              <a:t>DigiCentre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698813-4D8E-E73E-991B-5B7722C1BA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0420" y="1283787"/>
            <a:ext cx="8863781" cy="4931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8354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C303C-3EDB-B576-0F6B-CF29DAB153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32320" y="1511532"/>
            <a:ext cx="5233081" cy="4565650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cs typeface="Calibri" panose="020F0502020204030204" pitchFamily="34" charset="0"/>
              </a:rPr>
              <a:t>Gain virtual badges through the </a:t>
            </a:r>
            <a:r>
              <a:rPr lang="en-GB" err="1">
                <a:cs typeface="Calibri" panose="020F0502020204030204" pitchFamily="34" charset="0"/>
              </a:rPr>
              <a:t>DigiCentre</a:t>
            </a:r>
            <a:endParaRPr lang="en-GB"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>
              <a:cs typeface="Calibri" panose="020F0502020204030204" pitchFamily="34" charset="0"/>
              <a:hlinkClick r:id="rId2"/>
            </a:endParaRPr>
          </a:p>
          <a:p>
            <a:pPr marL="0" indent="0">
              <a:buNone/>
            </a:pPr>
            <a:r>
              <a:rPr lang="en-GB">
                <a:cs typeface="Calibri" panose="020F0502020204030204" pitchFamily="34" charset="0"/>
                <a:hlinkClick r:id="rId2"/>
              </a:rPr>
              <a:t>https://moodle.uwtsd.ac.uk/course/view.php?id=10604</a:t>
            </a:r>
            <a:r>
              <a:rPr lang="en-GB"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GB"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cs typeface="Calibri" panose="020F0502020204030204" pitchFamily="34" charset="0"/>
              </a:rPr>
              <a:t>Complete four or more resources to gain your digital badge </a:t>
            </a:r>
          </a:p>
          <a:p>
            <a:pPr>
              <a:buFont typeface="Arial" panose="020B0604020202020204" pitchFamily="34" charset="0"/>
              <a:buChar char="•"/>
            </a:pPr>
            <a:endParaRPr lang="en-GB"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cs typeface="Calibri" panose="020F0502020204030204" pitchFamily="34" charset="0"/>
              </a:rPr>
              <a:t>Display it on Moodle and LinkedIn to show to future employers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A23BB-3140-1666-C6E2-53D5EB932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2538" y="0"/>
            <a:ext cx="12396854" cy="1003916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Digital badges</a:t>
            </a:r>
          </a:p>
        </p:txBody>
      </p:sp>
      <p:pic>
        <p:nvPicPr>
          <p:cNvPr id="4" name="Picture 3" descr="Shape&#10;&#10;Description automatically generated">
            <a:extLst>
              <a:ext uri="{FF2B5EF4-FFF2-40B4-BE49-F238E27FC236}">
                <a16:creationId xmlns:a16="http://schemas.microsoft.com/office/drawing/2014/main" id="{15649BB6-821C-C61C-49B8-04345A5B24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596" y="1317567"/>
            <a:ext cx="4565650" cy="45656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317227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0FCC76DA-260D-2418-9CEC-90727CD74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4844" y="78596"/>
            <a:ext cx="10029524" cy="936539"/>
          </a:xfrm>
        </p:spPr>
        <p:txBody>
          <a:bodyPr anchor="ctr">
            <a:normAutofit/>
          </a:bodyPr>
          <a:lstStyle/>
          <a:p>
            <a:pPr algn="ctr"/>
            <a:r>
              <a:rPr lang="en-US" sz="4400" dirty="0"/>
              <a:t>Discovery Tool Login 1</a:t>
            </a:r>
          </a:p>
        </p:txBody>
      </p:sp>
      <p:pic>
        <p:nvPicPr>
          <p:cNvPr id="10" name="Picture 9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B4AEBEC-C421-2030-85BD-B0203A7880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5436" y="2164109"/>
            <a:ext cx="3304727" cy="17669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58AF4AA-C84D-63CC-932A-5E54439A613E}"/>
              </a:ext>
            </a:extLst>
          </p:cNvPr>
          <p:cNvSpPr txBox="1"/>
          <p:nvPr/>
        </p:nvSpPr>
        <p:spPr>
          <a:xfrm>
            <a:off x="488667" y="1464815"/>
            <a:ext cx="17414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Step 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68E182C-CB7B-4447-2834-5A100F52F38A}"/>
              </a:ext>
            </a:extLst>
          </p:cNvPr>
          <p:cNvSpPr txBox="1"/>
          <p:nvPr/>
        </p:nvSpPr>
        <p:spPr>
          <a:xfrm>
            <a:off x="3597097" y="1464815"/>
            <a:ext cx="17414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Step 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DFC87A2-D7EA-8019-736D-03F7860DF88D}"/>
              </a:ext>
            </a:extLst>
          </p:cNvPr>
          <p:cNvSpPr txBox="1"/>
          <p:nvPr/>
        </p:nvSpPr>
        <p:spPr>
          <a:xfrm>
            <a:off x="6563223" y="1464814"/>
            <a:ext cx="17414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Step 3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5F0C3E-37E6-6A47-ACF4-78B6DDF5BF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27" y="2164108"/>
            <a:ext cx="2549884" cy="28451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C9ECD1B-B562-559C-A9CA-5348DB4997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1288" y="2164108"/>
            <a:ext cx="2265275" cy="24184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8B7BB2-EC4A-7375-C4D6-CAE57729AB0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7689" y="2164108"/>
            <a:ext cx="3304727" cy="30420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665F17A-AA4B-4D5F-2983-590895CF4A57}"/>
              </a:ext>
            </a:extLst>
          </p:cNvPr>
          <p:cNvSpPr txBox="1"/>
          <p:nvPr/>
        </p:nvSpPr>
        <p:spPr>
          <a:xfrm>
            <a:off x="9529350" y="1464815"/>
            <a:ext cx="17414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Step 4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7054BF0-C1E4-26CC-BCE0-7E2B768D4BEB}"/>
              </a:ext>
            </a:extLst>
          </p:cNvPr>
          <p:cNvSpPr/>
          <p:nvPr/>
        </p:nvSpPr>
        <p:spPr>
          <a:xfrm>
            <a:off x="4464844" y="3171825"/>
            <a:ext cx="328612" cy="17145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DD44B8-A737-ADA4-1E3B-F94C3E363714}"/>
              </a:ext>
            </a:extLst>
          </p:cNvPr>
          <p:cNvSpPr/>
          <p:nvPr/>
        </p:nvSpPr>
        <p:spPr>
          <a:xfrm>
            <a:off x="6301288" y="2164108"/>
            <a:ext cx="2371225" cy="241844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289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0FCC76DA-260D-2418-9CEC-90727CD74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1694" y="95425"/>
            <a:ext cx="7888584" cy="936539"/>
          </a:xfrm>
        </p:spPr>
        <p:txBody>
          <a:bodyPr anchor="ctr">
            <a:normAutofit/>
          </a:bodyPr>
          <a:lstStyle/>
          <a:p>
            <a:pPr algn="ctr"/>
            <a:r>
              <a:rPr lang="en-US" sz="4400" dirty="0"/>
              <a:t>Discovery Tool Login 2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58AF4AA-C84D-63CC-932A-5E54439A613E}"/>
              </a:ext>
            </a:extLst>
          </p:cNvPr>
          <p:cNvSpPr txBox="1"/>
          <p:nvPr/>
        </p:nvSpPr>
        <p:spPr>
          <a:xfrm>
            <a:off x="1205154" y="1464815"/>
            <a:ext cx="17414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Step 5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68E182C-CB7B-4447-2834-5A100F52F38A}"/>
              </a:ext>
            </a:extLst>
          </p:cNvPr>
          <p:cNvSpPr txBox="1"/>
          <p:nvPr/>
        </p:nvSpPr>
        <p:spPr>
          <a:xfrm>
            <a:off x="7113802" y="1464815"/>
            <a:ext cx="17414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Step 6</a:t>
            </a:r>
          </a:p>
        </p:txBody>
      </p:sp>
      <p:pic>
        <p:nvPicPr>
          <p:cNvPr id="5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FD643B-7C1A-C085-8D13-FB9E88F530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1" y="2164108"/>
            <a:ext cx="2755229" cy="29050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70D75EF1-DB72-0627-A8D6-BF35582B699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"/>
          <a:stretch/>
        </p:blipFill>
        <p:spPr>
          <a:xfrm>
            <a:off x="4182255" y="2164108"/>
            <a:ext cx="7604497" cy="30099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544841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32A63D2-EF43-5BCD-D9CA-3477516A4E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758" y="1915088"/>
            <a:ext cx="2427335" cy="34073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B4A5D23-446E-4259-ED2C-48B978267C37}"/>
              </a:ext>
            </a:extLst>
          </p:cNvPr>
          <p:cNvSpPr/>
          <p:nvPr/>
        </p:nvSpPr>
        <p:spPr>
          <a:xfrm>
            <a:off x="785185" y="1862979"/>
            <a:ext cx="2466575" cy="3511604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372F79-9275-2413-587F-9C284928CF80}"/>
              </a:ext>
            </a:extLst>
          </p:cNvPr>
          <p:cNvSpPr txBox="1"/>
          <p:nvPr/>
        </p:nvSpPr>
        <p:spPr>
          <a:xfrm>
            <a:off x="4995742" y="2844225"/>
            <a:ext cx="67290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Employability question set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D71C94D-F629-76AF-C382-9D335FAF3B08}"/>
              </a:ext>
            </a:extLst>
          </p:cNvPr>
          <p:cNvCxnSpPr>
            <a:cxnSpLocks/>
          </p:cNvCxnSpPr>
          <p:nvPr/>
        </p:nvCxnSpPr>
        <p:spPr>
          <a:xfrm flipH="1" flipV="1">
            <a:off x="3458886" y="3190421"/>
            <a:ext cx="1329730" cy="12700"/>
          </a:xfrm>
          <a:prstGeom prst="straightConnector1">
            <a:avLst/>
          </a:prstGeom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stealth" w="lg" len="lg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D42A4263-1582-11CE-0ACE-D709D96182BD}"/>
              </a:ext>
            </a:extLst>
          </p:cNvPr>
          <p:cNvSpPr txBox="1">
            <a:spLocks/>
          </p:cNvSpPr>
          <p:nvPr/>
        </p:nvSpPr>
        <p:spPr>
          <a:xfrm>
            <a:off x="5430601" y="95425"/>
            <a:ext cx="7888584" cy="936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400" dirty="0"/>
              <a:t>Discovery Tool Login 3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3FEF4128-BF47-F9EE-9357-F243F2DB255F}"/>
              </a:ext>
            </a:extLst>
          </p:cNvPr>
          <p:cNvSpPr txBox="1">
            <a:spLocks/>
          </p:cNvSpPr>
          <p:nvPr/>
        </p:nvSpPr>
        <p:spPr>
          <a:xfrm>
            <a:off x="331436" y="879242"/>
            <a:ext cx="2361683" cy="9365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solidFill>
                  <a:schemeClr val="tx1"/>
                </a:solidFill>
              </a:rPr>
              <a:t>Step 7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8919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F0BFA-468C-8371-3E50-7F8805C03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Further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9814A-713D-44E4-1A7B-DE8DEB3D2597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06478" y="1053771"/>
            <a:ext cx="11381672" cy="475045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r>
              <a:rPr lang="en-GB" dirty="0">
                <a:hlinkClick r:id="rId2"/>
              </a:rPr>
              <a:t>Rock Your LinkedIn Profile Online Class | LinkedIn Learning, formerly Lynda.com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hlinkClick r:id="rId3"/>
              </a:rPr>
              <a:t>New to LinkedIn</a:t>
            </a:r>
            <a:endParaRPr lang="en-GB" dirty="0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hlinkClick r:id="rId4"/>
              </a:rPr>
              <a:t>Do more with LinkedIn</a:t>
            </a:r>
            <a:endParaRPr lang="en-GB" dirty="0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hlinkClick r:id="rId5"/>
              </a:rPr>
              <a:t>How to use LinkedIn Learning.mp4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hlinkClick r:id="rId6"/>
              </a:rPr>
              <a:t>How to login to LinkedIn Learning - English.mp4</a:t>
            </a:r>
            <a:endParaRPr lang="en-GB" dirty="0"/>
          </a:p>
          <a:p>
            <a:endParaRPr lang="en-GB" dirty="0"/>
          </a:p>
          <a:p>
            <a:r>
              <a:rPr lang="en-US" dirty="0">
                <a:hlinkClick r:id="rId7"/>
              </a:rPr>
              <a:t>How to upload a Moodle badge to a LinkedIn profile</a:t>
            </a:r>
            <a:endParaRPr lang="en-GB" dirty="0"/>
          </a:p>
          <a:p>
            <a:endParaRPr lang="en-GB" dirty="0"/>
          </a:p>
          <a:p>
            <a:r>
              <a:rPr lang="en-GB" sz="2800" i="1" dirty="0"/>
              <a:t>Further Tips: </a:t>
            </a:r>
            <a:r>
              <a:rPr lang="en-GB" sz="2800" dirty="0">
                <a:solidFill>
                  <a:srgbClr val="002060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 Tips to Take Professional LinkedIn Profile Pictures</a:t>
            </a:r>
            <a:r>
              <a:rPr lang="en-GB" sz="2800" dirty="0">
                <a:solidFill>
                  <a:srgbClr val="002060"/>
                </a:solidFill>
              </a:rPr>
              <a:t>  </a:t>
            </a:r>
            <a:endParaRPr lang="en-GB" sz="2800" i="1" dirty="0">
              <a:solidFill>
                <a:srgbClr val="002060"/>
              </a:solidFill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44484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8241" y="0"/>
            <a:ext cx="5715518" cy="1003916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Calibri"/>
                <a:cs typeface="Calibri"/>
              </a:rPr>
              <a:t>Help is always available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5105EAD-222C-46D5-88A1-068B65DFD7DA}"/>
              </a:ext>
            </a:extLst>
          </p:cNvPr>
          <p:cNvSpPr txBox="1"/>
          <p:nvPr/>
        </p:nvSpPr>
        <p:spPr>
          <a:xfrm>
            <a:off x="731192" y="1626646"/>
            <a:ext cx="5852160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cs typeface="Calibri Light"/>
              </a:rPr>
              <a:t>Digital Skills</a:t>
            </a:r>
          </a:p>
          <a:p>
            <a:r>
              <a:rPr lang="en-GB" sz="2400" dirty="0">
                <a:latin typeface="Calibri"/>
                <a:cs typeface="Calibri Light"/>
                <a:hlinkClick r:id="rId2"/>
              </a:rPr>
              <a:t>digitalskills@uwtsd.ac.uk</a:t>
            </a:r>
            <a:endParaRPr lang="en-GB" sz="2400" dirty="0">
              <a:latin typeface="Calibri"/>
              <a:cs typeface="Calibri Light"/>
            </a:endParaRPr>
          </a:p>
          <a:p>
            <a:endParaRPr lang="en-GB" sz="2400" dirty="0">
              <a:latin typeface="Calibri"/>
              <a:cs typeface="Calibri Light"/>
            </a:endParaRPr>
          </a:p>
          <a:p>
            <a:endParaRPr lang="en-GB" sz="2400" b="1" dirty="0">
              <a:latin typeface="Calibri"/>
              <a:cs typeface="Calibri Light"/>
            </a:endParaRPr>
          </a:p>
          <a:p>
            <a:r>
              <a:rPr lang="en-GB" sz="2400" b="1" dirty="0">
                <a:latin typeface="Calibri"/>
                <a:cs typeface="Calibri Light"/>
              </a:rPr>
              <a:t>Library</a:t>
            </a:r>
          </a:p>
          <a:p>
            <a:r>
              <a:rPr lang="en-GB" sz="2400" dirty="0">
                <a:latin typeface="Calibri"/>
                <a:cs typeface="Calibri Light"/>
                <a:hlinkClick r:id="rId3"/>
              </a:rPr>
              <a:t>library@uwtsd.ac.uk</a:t>
            </a:r>
            <a:endParaRPr lang="en-GB" sz="2400" dirty="0">
              <a:latin typeface="Calibri"/>
              <a:cs typeface="Calibri Light"/>
            </a:endParaRPr>
          </a:p>
          <a:p>
            <a:endParaRPr lang="en-GB" sz="2400" dirty="0">
              <a:latin typeface="Calibri"/>
              <a:cs typeface="Calibri Light"/>
            </a:endParaRPr>
          </a:p>
          <a:p>
            <a:endParaRPr lang="en-GB" sz="2400" dirty="0">
              <a:latin typeface="Calibri"/>
              <a:cs typeface="Calibri Light"/>
            </a:endParaRPr>
          </a:p>
          <a:p>
            <a:r>
              <a:rPr lang="en-GB" sz="2400" b="1" dirty="0">
                <a:latin typeface="Calibri"/>
                <a:cs typeface="Calibri Light"/>
              </a:rPr>
              <a:t>Careers</a:t>
            </a:r>
          </a:p>
          <a:p>
            <a:r>
              <a:rPr lang="en-GB" sz="2400" dirty="0">
                <a:latin typeface="Calibri"/>
                <a:cs typeface="Calibri Light"/>
                <a:hlinkClick r:id="rId4"/>
              </a:rPr>
              <a:t>careers@uwtsd.ac.uk</a:t>
            </a:r>
            <a:endParaRPr lang="en-GB" sz="2400" dirty="0">
              <a:latin typeface="Calibri"/>
              <a:cs typeface="Calibri Ligh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ECCF8DA-D1CB-42A8-0DD9-29EEF75092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3352" y="1503778"/>
            <a:ext cx="5134294" cy="4337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17891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2B11733C-B6D0-8B81-C687-C1869FBD7384}"/>
              </a:ext>
            </a:extLst>
          </p:cNvPr>
          <p:cNvSpPr txBox="1"/>
          <p:nvPr/>
        </p:nvSpPr>
        <p:spPr>
          <a:xfrm>
            <a:off x="64655" y="463416"/>
            <a:ext cx="6031345" cy="104685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54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https://bit.ly/DigiSkills-Feedback</a:t>
            </a:r>
            <a:r>
              <a:rPr lang="en-GB" sz="5400">
                <a:solidFill>
                  <a:srgbClr val="034A90"/>
                </a:solidFill>
                <a:ea typeface="+mn-lt"/>
                <a:cs typeface="+mn-lt"/>
              </a:rPr>
              <a:t> </a:t>
            </a:r>
            <a:endParaRPr lang="en-US"/>
          </a:p>
          <a:p>
            <a:pPr algn="ctr">
              <a:lnSpc>
                <a:spcPct val="120000"/>
              </a:lnSpc>
              <a:spcBef>
                <a:spcPts val="1000"/>
              </a:spcBef>
            </a:pPr>
            <a:endParaRPr lang="en-GB" sz="2400">
              <a:solidFill>
                <a:srgbClr val="034A9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EEA717-2088-98AB-136D-61397B7DF4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/>
              <a:t>Please provide some feedback</a:t>
            </a:r>
            <a:endParaRPr lang="en-GB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F0F08B4-CC1F-C947-5CF7-1FAFA4963C5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5E37B41F-8663-315F-044E-94B20E90EF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173" y="1679825"/>
            <a:ext cx="4114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9151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Thank you for listening.</a:t>
            </a:r>
            <a:br>
              <a:rPr lang="en-GB"/>
            </a:br>
            <a:r>
              <a:rPr lang="en-GB"/>
              <a:t>Any questions?</a:t>
            </a:r>
          </a:p>
        </p:txBody>
      </p:sp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A7B7A03D-6E57-6EBF-5A83-3C52E3FDC05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body" sz="quarter" idx="1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cs typeface="Calibri Light"/>
            </a:endParaRPr>
          </a:p>
          <a:p>
            <a:endParaRPr lang="en-GB" dirty="0">
              <a:cs typeface="Calibri Light"/>
            </a:endParaRPr>
          </a:p>
          <a:p>
            <a:endParaRPr lang="en-GB" dirty="0">
              <a:cs typeface="Calibri Light"/>
            </a:endParaRPr>
          </a:p>
          <a:p>
            <a:r>
              <a:rPr lang="en-GB" dirty="0">
                <a:cs typeface="Calibri Light"/>
              </a:rPr>
              <a:t>UWTSD Digital Skills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287D970-BD58-4C49-ABCD-E729E70A5476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30049" y="114285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7F7C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 sz="2700"/>
          </a:p>
        </p:txBody>
      </p:sp>
      <p:pic>
        <p:nvPicPr>
          <p:cNvPr id="7" name="Picture 6" descr="Close-up of a linkedin logo&#10;&#10;Description automatically generated">
            <a:extLst>
              <a:ext uri="{FF2B5EF4-FFF2-40B4-BE49-F238E27FC236}">
                <a16:creationId xmlns:a16="http://schemas.microsoft.com/office/drawing/2014/main" id="{5B277003-805D-3A66-ECF8-358EA749497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142" b="-5228"/>
          <a:stretch/>
        </p:blipFill>
        <p:spPr>
          <a:xfrm>
            <a:off x="1" y="0"/>
            <a:ext cx="6096000" cy="7195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98627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e72a1c46-7327-4e02-9597-f89424312add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LASTMODE" val="&lt;?xml version=&quot;1.0&quot; encoding=&quot;utf-8&quot;?&gt;&lt;int&gt;0&lt;/int&gt;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igital Skills Theme 2025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gital Skills Theme 2025" id="{9C14CA70-8B9E-478A-AF11-B88D3D228D90}" vid="{8A3323DF-10ED-42F5-82F4-6BC9332A4A60}"/>
    </a:ext>
  </a:extLst>
</a:theme>
</file>

<file path=ppt/theme/theme3.xml><?xml version="1.0" encoding="utf-8"?>
<a:theme xmlns:a="http://schemas.openxmlformats.org/drawingml/2006/main" name="Half-Page Titles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Quote master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ADFA"/>
      </a:hlink>
      <a:folHlink>
        <a:srgbClr val="0085C3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5.xml><?xml version="1.0" encoding="utf-8"?>
<a:theme xmlns:a="http://schemas.openxmlformats.org/drawingml/2006/main" name="Half-Page Titles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6.xml><?xml version="1.0" encoding="utf-8"?>
<a:theme xmlns:a="http://schemas.openxmlformats.org/drawingml/2006/main" name="Content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grey" id="{2D3D972A-7C21-4B26-807A-49A3C0694420}" vid="{2D655E11-3066-4895-98C7-B605ED2B203D}"/>
    </a:ext>
  </a:extLst>
</a:theme>
</file>

<file path=ppt/theme/theme7.xml><?xml version="1.0" encoding="utf-8"?>
<a:theme xmlns:a="http://schemas.openxmlformats.org/drawingml/2006/main" name="Content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grey" id="{2D3D972A-7C21-4B26-807A-49A3C0694420}" vid="{2D655E11-3066-4895-98C7-B605ED2B203D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2" Type="http://schemas.microsoft.com/office/2011/relationships/webextension" Target="webextension2.xml"/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2">
    <wetp:webextensionref xmlns:r="http://schemas.openxmlformats.org/officeDocument/2006/relationships" r:id="rId1"/>
  </wetp:taskpane>
  <wetp:taskpane dockstate="right" visibility="0" width="700" row="4">
    <wetp:webextensionref xmlns:r="http://schemas.openxmlformats.org/officeDocument/2006/relationships" r:id="rId2"/>
  </wetp:taskpane>
</wetp:taskpanes>
</file>

<file path=ppt/webextensions/webextension1.xml><?xml version="1.0" encoding="utf-8"?>
<we:webextension xmlns:we="http://schemas.microsoft.com/office/webextensions/webextension/2010/11" id="{78D6D6B5-F637-4C8C-943E-529229676075}">
  <we:reference id="wa200003052" version="2.0.0.0" store="en-US" storeType="OMEX"/>
  <we:alternateReferences>
    <we:reference id="WA200003052" version="2.0.0.0" store="" storeType="OMEX"/>
  </we:alternateReferences>
  <we:properties/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3B26497A-9260-41B9-AE48-A8CB31DFA85D}">
  <we:reference id="wa104178141" version="4.3.3.0" store="en-US" storeType="OMEX"/>
  <we:alternateReferences>
    <we:reference id="wa104178141" version="4.3.3.0" store="wa104178141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uploadedtowebsite xmlns="316f2420-4a0a-4c49-8a81-53a9bcc36554">false</uploadedtowebsite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26CE43D-377F-4E3D-9F07-962B9079FB11}">
  <ds:schemaRefs>
    <ds:schemaRef ds:uri="http://purl.org/dc/elements/1.1/"/>
    <ds:schemaRef ds:uri="http://purl.org/dc/terms/"/>
    <ds:schemaRef ds:uri="http://schemas.microsoft.com/office/infopath/2007/PartnerControls"/>
    <ds:schemaRef ds:uri="61b8a593-e33f-405c-9ec9-a885dee76581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316f2420-4a0a-4c49-8a81-53a9bcc36554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EA660B0-7DF1-426B-A4CC-2583EF08B4F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4223029-2C87-46D4-BAE7-EA58215187FF}">
  <ds:schemaRefs>
    <ds:schemaRef ds:uri="316f2420-4a0a-4c49-8a81-53a9bcc36554"/>
    <ds:schemaRef ds:uri="61b8a593-e33f-405c-9ec9-a885dee765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1204</Words>
  <Application>Microsoft Office PowerPoint</Application>
  <PresentationFormat>Widescreen</PresentationFormat>
  <Paragraphs>202</Paragraphs>
  <Slides>31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31</vt:i4>
      </vt:variant>
    </vt:vector>
  </HeadingPairs>
  <TitlesOfParts>
    <vt:vector size="46" baseType="lpstr">
      <vt:lpstr>Akzidenz Grotesk BE (Headings)</vt:lpstr>
      <vt:lpstr>Akzidenz Grotesk BE Bold</vt:lpstr>
      <vt:lpstr>-apple-system</vt:lpstr>
      <vt:lpstr>Arial</vt:lpstr>
      <vt:lpstr>Calibri</vt:lpstr>
      <vt:lpstr>Calibri Light</vt:lpstr>
      <vt:lpstr>Lucida Sans Unicode</vt:lpstr>
      <vt:lpstr>Wingdings</vt:lpstr>
      <vt:lpstr>Office Theme</vt:lpstr>
      <vt:lpstr>Digital Skills Theme 2025</vt:lpstr>
      <vt:lpstr>Half-Page Titles</vt:lpstr>
      <vt:lpstr>Quote master</vt:lpstr>
      <vt:lpstr>Half-Page Titles</vt:lpstr>
      <vt:lpstr>Content</vt:lpstr>
      <vt:lpstr>Content</vt:lpstr>
      <vt:lpstr>LinkedIn – promoting a positive online presence</vt:lpstr>
      <vt:lpstr>PowerPoint Presentation</vt:lpstr>
      <vt:lpstr>Session Outline</vt:lpstr>
      <vt:lpstr>Promote a positive online presence</vt:lpstr>
      <vt:lpstr>Job hunting</vt:lpstr>
      <vt:lpstr>What is LinkedIn?</vt:lpstr>
      <vt:lpstr>Your LinkedIn Profile</vt:lpstr>
      <vt:lpstr>PowerPoint Presentation</vt:lpstr>
      <vt:lpstr>Who should I connect with?</vt:lpstr>
      <vt:lpstr>Writing a summary</vt:lpstr>
      <vt:lpstr>What is LinkedIn Learning? </vt:lpstr>
      <vt:lpstr>Why use Linkedin Learning?</vt:lpstr>
      <vt:lpstr>DigiCentre resources</vt:lpstr>
      <vt:lpstr>PowerPoint Presentation</vt:lpstr>
      <vt:lpstr>Follow these 4 simple steps to get registered</vt:lpstr>
      <vt:lpstr>If you have a LinkedIn account, you can connect the 2 accounts together.</vt:lpstr>
      <vt:lpstr>In this section if you do not see boxes highlighted in Blue, please click on some boxes you find most interesting. (you need to choose a minimum of 1)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DigiCentre</vt:lpstr>
      <vt:lpstr>Digital badges</vt:lpstr>
      <vt:lpstr>Discovery Tool Login 1</vt:lpstr>
      <vt:lpstr>Discovery Tool Login 2</vt:lpstr>
      <vt:lpstr>PowerPoint Presentation</vt:lpstr>
      <vt:lpstr>Further Resources</vt:lpstr>
      <vt:lpstr>Help is always available</vt:lpstr>
      <vt:lpstr>Please provide some feedback</vt:lpstr>
      <vt:lpstr>Thank you for listening. 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Gwennan Couch</dc:creator>
  <cp:lastModifiedBy>Lynsey Edwards</cp:lastModifiedBy>
  <cp:revision>4</cp:revision>
  <dcterms:created xsi:type="dcterms:W3CDTF">2023-09-20T09:31:34Z</dcterms:created>
  <dcterms:modified xsi:type="dcterms:W3CDTF">2025-03-19T12:54:02Z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MediaServiceImageTags">
    <vt:lpwstr/>
  </property>
</Properties>
</file>