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104" d="100"/>
          <a:sy n="104" d="100"/>
        </p:scale>
        <p:origin x="14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455E-3910-0902-C5BB-D3880E79FC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F31CC6-A1C7-D5A0-1792-4772AD875F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9E0FC7-4611-659B-E931-D85BFD649528}"/>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AF60E6F2-7D80-C67B-DE79-3CC0873CF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C4EB9-B478-C064-6133-0F4E5B4442C9}"/>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131261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2875D-F8B8-CBEF-7B4B-0396BD0617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9393C-01BB-E27D-8EBC-85F6F3F366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E2774E-AF83-1B81-DD3D-1575D41A00D9}"/>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E90AC3F0-19FA-493A-2F41-DD6DDA2B3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F1D4D-BE48-6680-0833-4CFD2C5920EC}"/>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3117315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27B2C-0D97-6882-BF48-F8E4B1245B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E3AA45-3855-A95F-A1F3-01336BC3A2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E2B476-EA78-4180-CBB7-E608A04217D6}"/>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63382B7E-0683-C29C-D766-241AA41DC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7BDE5-E272-A2D2-A7DD-E804BD85DFD9}"/>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3333518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744DE-A5C6-8360-100D-48ED671FE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34418E-1D32-423B-5746-9A7A743F9E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8E7B3C-15B2-12E9-7A86-239F27A4B2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1D5969-0E8D-82BA-98BA-5CE51BFCC208}"/>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6" name="Footer Placeholder 5">
            <a:extLst>
              <a:ext uri="{FF2B5EF4-FFF2-40B4-BE49-F238E27FC236}">
                <a16:creationId xmlns:a16="http://schemas.microsoft.com/office/drawing/2014/main" id="{36F33410-187E-F6C5-3CF3-CC2898916D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364A42-E738-BDF5-7B38-0645BDF2B878}"/>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776377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BA24C-D12E-4ED3-BCA8-DD23862035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B48481-B57C-A1B3-50D6-77233AC720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D384F1-762E-1F36-7FE5-5A8F68048E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1160B8-502F-8EBE-AA26-C9770ED2AF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51AA38-C74D-8AE4-50B3-BCEB1C3560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4A4C09-951C-B300-3A09-8EE9CCE97A23}"/>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8" name="Footer Placeholder 7">
            <a:extLst>
              <a:ext uri="{FF2B5EF4-FFF2-40B4-BE49-F238E27FC236}">
                <a16:creationId xmlns:a16="http://schemas.microsoft.com/office/drawing/2014/main" id="{71905939-6B20-E890-BF45-62DB0DD7E3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32AF54-BFFD-DF3F-2EF8-C636AD3C197D}"/>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346484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647F-6596-9EBE-CD73-2CCA38B81E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9733F2-AFF9-9C57-B2CB-AF72CF915D6E}"/>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4" name="Footer Placeholder 3">
            <a:extLst>
              <a:ext uri="{FF2B5EF4-FFF2-40B4-BE49-F238E27FC236}">
                <a16:creationId xmlns:a16="http://schemas.microsoft.com/office/drawing/2014/main" id="{57ED5AAF-43B7-76C0-10E1-58C1DD2201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7A8C7-3239-4D31-D42D-C8C3A3EA80C0}"/>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2074128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F6915-DE4F-A9C6-C0F0-89A959FA59FC}"/>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3" name="Footer Placeholder 2">
            <a:extLst>
              <a:ext uri="{FF2B5EF4-FFF2-40B4-BE49-F238E27FC236}">
                <a16:creationId xmlns:a16="http://schemas.microsoft.com/office/drawing/2014/main" id="{B1E9D7A7-EFF5-F45F-AF3D-A6C1C49E8C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8A6F76-09C3-0E0E-244C-05CED2A05F9D}"/>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2196487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D5276-24F5-7420-19BD-BDE8DB7F04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5CCB92-6A28-F0AB-E683-0FA3CC8ADE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1B3148-95C5-8508-D71B-AB1FA2FFE4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E7DAA-7637-ED9D-2C00-54FF1EF784CD}"/>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6" name="Footer Placeholder 5">
            <a:extLst>
              <a:ext uri="{FF2B5EF4-FFF2-40B4-BE49-F238E27FC236}">
                <a16:creationId xmlns:a16="http://schemas.microsoft.com/office/drawing/2014/main" id="{F3628705-7AA6-7CA7-25D0-7569CC2ACC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40CA62-3C8C-7B0C-1082-24A4A0E932AE}"/>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933925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0AA4-F39B-73C7-E2CD-6577F08219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A99B75-EAE4-5ADB-69B4-65E2E9DB12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3B3550-D288-368D-8382-8D20059AF4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DAB14B-FD84-EC5E-7359-F93231C2133B}"/>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6" name="Footer Placeholder 5">
            <a:extLst>
              <a:ext uri="{FF2B5EF4-FFF2-40B4-BE49-F238E27FC236}">
                <a16:creationId xmlns:a16="http://schemas.microsoft.com/office/drawing/2014/main" id="{88034BFF-70AE-C02C-8AB3-50008BC027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68FD37-763E-93DF-4FCE-F50118F48D23}"/>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2168416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53F87-F621-9A7E-131D-CED5DB0A24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6711DC-6314-A1A9-618F-786F61676E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CC8DC-8BB5-55EB-A9EC-CA1FD30F6A28}"/>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BC08F95B-AFEE-7115-D1AD-3E8C5C7D48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3A991-6176-913D-874D-766A6EAE7DAA}"/>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275063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35000B-7C5D-D101-9346-5D2813CC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7712E8-9E6C-2A08-46D7-21C2CA420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76B81-8968-301D-39E3-25D509E333A3}"/>
              </a:ext>
            </a:extLst>
          </p:cNvPr>
          <p:cNvSpPr>
            <a:spLocks noGrp="1"/>
          </p:cNvSpPr>
          <p:nvPr>
            <p:ph type="dt" sz="half" idx="10"/>
          </p:nvPr>
        </p:nvSpPr>
        <p:spPr/>
        <p:txBody>
          <a:body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DB051A3C-C594-690D-C86C-48D62E9D77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1443B-3755-AF8B-2D8F-0A7D310DAE8D}"/>
              </a:ext>
            </a:extLst>
          </p:cNvPr>
          <p:cNvSpPr>
            <a:spLocks noGrp="1"/>
          </p:cNvSpPr>
          <p:nvPr>
            <p:ph type="sldNum" sz="quarter" idx="12"/>
          </p:nvPr>
        </p:nvSpPr>
        <p:spPr/>
        <p:txBody>
          <a:bodyPr/>
          <a:lstStyle/>
          <a:p>
            <a:fld id="{E8F57868-CB2B-4777-9CCB-AE56D2A6ED33}" type="slidenum">
              <a:rPr lang="en-GB" smtClean="0"/>
              <a:t>‹#›</a:t>
            </a:fld>
            <a:endParaRPr lang="en-GB"/>
          </a:p>
        </p:txBody>
      </p:sp>
    </p:spTree>
    <p:extLst>
      <p:ext uri="{BB962C8B-B14F-4D97-AF65-F5344CB8AC3E}">
        <p14:creationId xmlns:p14="http://schemas.microsoft.com/office/powerpoint/2010/main" val="4206111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1E256B-65D3-FC19-3B3B-4DE391A6BB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64810A-FA58-4D44-450D-974451308A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8B290-947F-BCE4-2563-02B7866B5E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EBF66B-5EA0-4F0C-8DEC-2CF712C0EF10}" type="datetimeFigureOut">
              <a:rPr lang="en-GB" smtClean="0"/>
              <a:t>10/11/2025</a:t>
            </a:fld>
            <a:endParaRPr lang="en-GB"/>
          </a:p>
        </p:txBody>
      </p:sp>
      <p:sp>
        <p:nvSpPr>
          <p:cNvPr id="5" name="Footer Placeholder 4">
            <a:extLst>
              <a:ext uri="{FF2B5EF4-FFF2-40B4-BE49-F238E27FC236}">
                <a16:creationId xmlns:a16="http://schemas.microsoft.com/office/drawing/2014/main" id="{AD8A33F2-433D-1993-8BA7-83BC17DAA0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D9973B-2B9F-214E-9606-85D3D6B90D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F57868-CB2B-4777-9CCB-AE56D2A6ED33}" type="slidenum">
              <a:rPr lang="en-GB" smtClean="0"/>
              <a:t>‹#›</a:t>
            </a:fld>
            <a:endParaRPr lang="en-GB"/>
          </a:p>
        </p:txBody>
      </p:sp>
    </p:spTree>
    <p:extLst>
      <p:ext uri="{BB962C8B-B14F-4D97-AF65-F5344CB8AC3E}">
        <p14:creationId xmlns:p14="http://schemas.microsoft.com/office/powerpoint/2010/main" val="148212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8D6C-B5D6-1CA1-31B3-DED439B49F8E}"/>
              </a:ext>
            </a:extLst>
          </p:cNvPr>
          <p:cNvSpPr>
            <a:spLocks noGrp="1"/>
          </p:cNvSpPr>
          <p:nvPr>
            <p:ph type="ctrTitle"/>
          </p:nvPr>
        </p:nvSpPr>
        <p:spPr>
          <a:xfrm>
            <a:off x="1524000" y="808893"/>
            <a:ext cx="9143998" cy="1877157"/>
          </a:xfrm>
        </p:spPr>
        <p:txBody>
          <a:bodyPr>
            <a:normAutofit/>
          </a:bodyPr>
          <a:lstStyle/>
          <a:p>
            <a:r>
              <a:rPr lang="en-GB" b="1" dirty="0">
                <a:solidFill>
                  <a:schemeClr val="bg2"/>
                </a:solidFill>
                <a:latin typeface="Arial" panose="020B0604020202020204" pitchFamily="34" charset="0"/>
                <a:cs typeface="Arial" panose="020B0604020202020204" pitchFamily="34" charset="0"/>
              </a:rPr>
              <a:t>Business Presentation for PRINTIC</a:t>
            </a:r>
          </a:p>
        </p:txBody>
      </p:sp>
      <p:sp>
        <p:nvSpPr>
          <p:cNvPr id="3" name="Subtitle 2">
            <a:extLst>
              <a:ext uri="{FF2B5EF4-FFF2-40B4-BE49-F238E27FC236}">
                <a16:creationId xmlns:a16="http://schemas.microsoft.com/office/drawing/2014/main" id="{6BDB1D2A-C879-A69C-1738-3443D6EC26B5}"/>
              </a:ext>
            </a:extLst>
          </p:cNvPr>
          <p:cNvSpPr>
            <a:spLocks noGrp="1"/>
          </p:cNvSpPr>
          <p:nvPr>
            <p:ph type="subTitle" idx="1"/>
          </p:nvPr>
        </p:nvSpPr>
        <p:spPr>
          <a:xfrm>
            <a:off x="1524000" y="3752851"/>
            <a:ext cx="9143998" cy="2296256"/>
          </a:xfrm>
        </p:spPr>
        <p:txBody>
          <a:bodyPr>
            <a:noAutofit/>
          </a:bodyPr>
          <a:lstStyle/>
          <a:p>
            <a:r>
              <a:rPr lang="en-GB" sz="3200" b="1" dirty="0">
                <a:solidFill>
                  <a:schemeClr val="bg2"/>
                </a:solidFill>
                <a:latin typeface="Arial" panose="020B0604020202020204" pitchFamily="34" charset="0"/>
                <a:cs typeface="Arial" panose="020B0604020202020204" pitchFamily="34" charset="0"/>
              </a:rPr>
              <a:t>Module Name: </a:t>
            </a:r>
            <a:r>
              <a:rPr lang="en-GB" sz="3200" dirty="0">
                <a:solidFill>
                  <a:schemeClr val="bg2"/>
                </a:solidFill>
                <a:latin typeface="Arial" panose="020B0604020202020204" pitchFamily="34" charset="0"/>
                <a:cs typeface="Arial" panose="020B0604020202020204" pitchFamily="34" charset="0"/>
              </a:rPr>
              <a:t>Enterprise &amp; Entrepreneurship</a:t>
            </a:r>
            <a:br>
              <a:rPr lang="en-GB" sz="3200" dirty="0">
                <a:solidFill>
                  <a:schemeClr val="bg2"/>
                </a:solidFill>
                <a:latin typeface="Arial" panose="020B0604020202020204" pitchFamily="34" charset="0"/>
                <a:cs typeface="Arial" panose="020B0604020202020204" pitchFamily="34" charset="0"/>
              </a:rPr>
            </a:br>
            <a:r>
              <a:rPr lang="en-GB" sz="3200" b="1" dirty="0">
                <a:solidFill>
                  <a:schemeClr val="bg2"/>
                </a:solidFill>
                <a:latin typeface="Arial" panose="020B0604020202020204" pitchFamily="34" charset="0"/>
                <a:cs typeface="Arial" panose="020B0604020202020204" pitchFamily="34" charset="0"/>
              </a:rPr>
              <a:t>Module Code: </a:t>
            </a:r>
            <a:r>
              <a:rPr lang="en-GB" sz="3200" dirty="0">
                <a:solidFill>
                  <a:schemeClr val="bg2"/>
                </a:solidFill>
                <a:latin typeface="Arial" panose="020B0604020202020204" pitchFamily="34" charset="0"/>
                <a:cs typeface="Arial" panose="020B0604020202020204" pitchFamily="34" charset="0"/>
              </a:rPr>
              <a:t>LCLM4006</a:t>
            </a:r>
            <a:br>
              <a:rPr lang="en-GB" sz="3200" dirty="0">
                <a:solidFill>
                  <a:schemeClr val="bg2"/>
                </a:solidFill>
                <a:latin typeface="Arial" panose="020B0604020202020204" pitchFamily="34" charset="0"/>
                <a:cs typeface="Arial" panose="020B0604020202020204" pitchFamily="34" charset="0"/>
              </a:rPr>
            </a:br>
            <a:r>
              <a:rPr lang="en-GB" sz="3200" b="1" dirty="0">
                <a:solidFill>
                  <a:schemeClr val="bg2"/>
                </a:solidFill>
                <a:latin typeface="Arial" panose="020B0604020202020204" pitchFamily="34" charset="0"/>
                <a:cs typeface="Arial" panose="020B0604020202020204" pitchFamily="34" charset="0"/>
              </a:rPr>
              <a:t>Lecturer’s Name: </a:t>
            </a:r>
            <a:r>
              <a:rPr lang="en-GB" sz="3200" dirty="0" err="1">
                <a:solidFill>
                  <a:schemeClr val="bg2"/>
                </a:solidFill>
                <a:latin typeface="Arial" panose="020B0604020202020204" pitchFamily="34" charset="0"/>
                <a:cs typeface="Arial" panose="020B0604020202020204" pitchFamily="34" charset="0"/>
              </a:rPr>
              <a:t>Fouziya</a:t>
            </a:r>
            <a:r>
              <a:rPr lang="en-GB" sz="3200" dirty="0">
                <a:solidFill>
                  <a:schemeClr val="bg2"/>
                </a:solidFill>
                <a:latin typeface="Arial" panose="020B0604020202020204" pitchFamily="34" charset="0"/>
                <a:cs typeface="Arial" panose="020B0604020202020204" pitchFamily="34" charset="0"/>
              </a:rPr>
              <a:t> Farheen</a:t>
            </a:r>
            <a:br>
              <a:rPr lang="en-GB" sz="3200" dirty="0">
                <a:solidFill>
                  <a:schemeClr val="bg2"/>
                </a:solidFill>
                <a:latin typeface="Arial" panose="020B0604020202020204" pitchFamily="34" charset="0"/>
                <a:cs typeface="Arial" panose="020B0604020202020204" pitchFamily="34" charset="0"/>
              </a:rPr>
            </a:br>
            <a:r>
              <a:rPr lang="en-GB" sz="3200" b="1" dirty="0">
                <a:solidFill>
                  <a:schemeClr val="bg2"/>
                </a:solidFill>
                <a:latin typeface="Arial" panose="020B0604020202020204" pitchFamily="34" charset="0"/>
                <a:cs typeface="Arial" panose="020B0604020202020204" pitchFamily="34" charset="0"/>
              </a:rPr>
              <a:t>Student Name: </a:t>
            </a:r>
            <a:r>
              <a:rPr lang="en-GB" sz="3200" dirty="0">
                <a:solidFill>
                  <a:schemeClr val="bg2"/>
                </a:solidFill>
                <a:latin typeface="Arial" panose="020B0604020202020204" pitchFamily="34" charset="0"/>
                <a:cs typeface="Arial" panose="020B0604020202020204" pitchFamily="34" charset="0"/>
              </a:rPr>
              <a:t>Radu Popovici</a:t>
            </a:r>
            <a:br>
              <a:rPr lang="en-GB" sz="3200" dirty="0">
                <a:solidFill>
                  <a:schemeClr val="bg2"/>
                </a:solidFill>
                <a:latin typeface="Arial" panose="020B0604020202020204" pitchFamily="34" charset="0"/>
                <a:cs typeface="Arial" panose="020B0604020202020204" pitchFamily="34" charset="0"/>
              </a:rPr>
            </a:br>
            <a:r>
              <a:rPr lang="en-GB" sz="3200" b="1" dirty="0">
                <a:solidFill>
                  <a:schemeClr val="bg2"/>
                </a:solidFill>
                <a:latin typeface="Arial" panose="020B0604020202020204" pitchFamily="34" charset="0"/>
                <a:cs typeface="Arial" panose="020B0604020202020204" pitchFamily="34" charset="0"/>
              </a:rPr>
              <a:t>Student ID: </a:t>
            </a:r>
            <a:r>
              <a:rPr lang="en-GB" sz="3200" dirty="0">
                <a:solidFill>
                  <a:schemeClr val="bg2"/>
                </a:solidFill>
                <a:latin typeface="Arial" panose="020B0604020202020204" pitchFamily="34" charset="0"/>
                <a:cs typeface="Arial" panose="020B0604020202020204" pitchFamily="34" charset="0"/>
              </a:rPr>
              <a:t>2424015</a:t>
            </a:r>
          </a:p>
        </p:txBody>
      </p:sp>
    </p:spTree>
    <p:extLst>
      <p:ext uri="{BB962C8B-B14F-4D97-AF65-F5344CB8AC3E}">
        <p14:creationId xmlns:p14="http://schemas.microsoft.com/office/powerpoint/2010/main" val="1539266708"/>
      </p:ext>
    </p:extLst>
  </p:cSld>
  <p:clrMapOvr>
    <a:masterClrMapping/>
  </p:clrMapOvr>
  <p:transition spd="slow" advTm="0">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9857-05E8-8356-3807-C0C7328EBDFC}"/>
              </a:ext>
            </a:extLst>
          </p:cNvPr>
          <p:cNvSpPr>
            <a:spLocks noGrp="1"/>
          </p:cNvSpPr>
          <p:nvPr>
            <p:ph type="title"/>
          </p:nvPr>
        </p:nvSpPr>
        <p:spPr>
          <a:xfrm>
            <a:off x="838200" y="365125"/>
            <a:ext cx="10515600" cy="1325563"/>
          </a:xfrm>
        </p:spPr>
        <p:txBody>
          <a:bodyPr/>
          <a:lstStyle/>
          <a:p>
            <a:r>
              <a:rPr lang="en-GB" b="1" dirty="0">
                <a:solidFill>
                  <a:schemeClr val="bg2"/>
                </a:solidFill>
                <a:latin typeface="Arial" panose="020B0604020202020204" pitchFamily="34" charset="0"/>
                <a:cs typeface="Arial" panose="020B0604020202020204" pitchFamily="34" charset="0"/>
              </a:rPr>
              <a:t>Overview of PRINTIC</a:t>
            </a:r>
          </a:p>
        </p:txBody>
      </p:sp>
      <p:sp>
        <p:nvSpPr>
          <p:cNvPr id="3" name="Content Placeholder 2">
            <a:extLst>
              <a:ext uri="{FF2B5EF4-FFF2-40B4-BE49-F238E27FC236}">
                <a16:creationId xmlns:a16="http://schemas.microsoft.com/office/drawing/2014/main" id="{A94CBB00-D6C7-321C-0C26-8046331868D0}"/>
              </a:ext>
            </a:extLst>
          </p:cNvPr>
          <p:cNvSpPr>
            <a:spLocks noGrp="1"/>
          </p:cNvSpPr>
          <p:nvPr>
            <p:ph idx="1"/>
          </p:nvPr>
        </p:nvSpPr>
        <p:spPr>
          <a:xfrm>
            <a:off x="838200" y="1825625"/>
            <a:ext cx="10515600" cy="1831975"/>
          </a:xfrm>
        </p:spPr>
        <p:txBody>
          <a:bodyPr>
            <a:normAutofit fontScale="85000" lnSpcReduction="20000"/>
          </a:bodyPr>
          <a:lstStyle/>
          <a:p>
            <a:pPr marL="0" indent="0">
              <a:buNone/>
            </a:pPr>
            <a:r>
              <a:rPr lang="en-GB" b="1" dirty="0" err="1">
                <a:solidFill>
                  <a:schemeClr val="bg2"/>
                </a:solidFill>
                <a:latin typeface="Arial" panose="020B0604020202020204" pitchFamily="34" charset="0"/>
                <a:cs typeface="Arial" panose="020B0604020202020204" pitchFamily="34" charset="0"/>
              </a:rPr>
              <a:t>Printic</a:t>
            </a:r>
            <a:r>
              <a:rPr lang="en-GB" dirty="0">
                <a:solidFill>
                  <a:schemeClr val="bg2"/>
                </a:solidFill>
                <a:latin typeface="Arial" panose="020B0604020202020204" pitchFamily="34" charset="0"/>
                <a:cs typeface="Arial" panose="020B0604020202020204" pitchFamily="34" charset="0"/>
              </a:rPr>
              <a:t> is an up-and-coming 3D printing company, focused on producing replaceable, polymer-based bicycle parts. </a:t>
            </a:r>
            <a:r>
              <a:rPr lang="en-GB" dirty="0" err="1">
                <a:solidFill>
                  <a:schemeClr val="bg2"/>
                </a:solidFill>
                <a:latin typeface="Arial" panose="020B0604020202020204" pitchFamily="34" charset="0"/>
                <a:cs typeface="Arial" panose="020B0604020202020204" pitchFamily="34" charset="0"/>
              </a:rPr>
              <a:t>Printic</a:t>
            </a:r>
            <a:r>
              <a:rPr lang="en-GB" dirty="0">
                <a:solidFill>
                  <a:schemeClr val="bg2"/>
                </a:solidFill>
                <a:latin typeface="Arial" panose="020B0604020202020204" pitchFamily="34" charset="0"/>
                <a:cs typeface="Arial" panose="020B0604020202020204" pitchFamily="34" charset="0"/>
              </a:rPr>
              <a:t> plans to leverage additive manufacturing to provide cost-effective, sustainable and customisable alternatives to traditional mass-produced manufacturing.</a:t>
            </a:r>
            <a:br>
              <a:rPr lang="en-GB" dirty="0"/>
            </a:br>
            <a:br>
              <a:rPr lang="en-GB" dirty="0"/>
            </a:br>
            <a:endParaRPr lang="en-GB" dirty="0"/>
          </a:p>
        </p:txBody>
      </p:sp>
      <p:pic>
        <p:nvPicPr>
          <p:cNvPr id="5" name="Picture 4">
            <a:extLst>
              <a:ext uri="{FF2B5EF4-FFF2-40B4-BE49-F238E27FC236}">
                <a16:creationId xmlns:a16="http://schemas.microsoft.com/office/drawing/2014/main" id="{1A004BB3-B6E0-2558-1159-2D7264DD7CBD}"/>
              </a:ext>
            </a:extLst>
          </p:cNvPr>
          <p:cNvPicPr>
            <a:picLocks noChangeAspect="1"/>
          </p:cNvPicPr>
          <p:nvPr/>
        </p:nvPicPr>
        <p:blipFill>
          <a:blip r:embed="rId2"/>
          <a:stretch>
            <a:fillRect/>
          </a:stretch>
        </p:blipFill>
        <p:spPr>
          <a:xfrm>
            <a:off x="838200" y="3330575"/>
            <a:ext cx="10515600" cy="3162300"/>
          </a:xfrm>
          <a:prstGeom prst="rect">
            <a:avLst/>
          </a:prstGeom>
        </p:spPr>
      </p:pic>
    </p:spTree>
    <p:extLst>
      <p:ext uri="{BB962C8B-B14F-4D97-AF65-F5344CB8AC3E}">
        <p14:creationId xmlns:p14="http://schemas.microsoft.com/office/powerpoint/2010/main" val="359927540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25DBC-E6F3-DD96-2B3E-DEC3680E7521}"/>
              </a:ext>
            </a:extLst>
          </p:cNvPr>
          <p:cNvSpPr>
            <a:spLocks noGrp="1"/>
          </p:cNvSpPr>
          <p:nvPr>
            <p:ph type="title"/>
          </p:nvPr>
        </p:nvSpPr>
        <p:spPr/>
        <p:txBody>
          <a:bodyPr/>
          <a:lstStyle/>
          <a:p>
            <a:r>
              <a:rPr lang="en-GB" b="1" dirty="0">
                <a:solidFill>
                  <a:schemeClr val="bg2"/>
                </a:solidFill>
              </a:rPr>
              <a:t>Market Context</a:t>
            </a:r>
          </a:p>
        </p:txBody>
      </p:sp>
      <p:sp>
        <p:nvSpPr>
          <p:cNvPr id="4" name="Rectangle 1">
            <a:extLst>
              <a:ext uri="{FF2B5EF4-FFF2-40B4-BE49-F238E27FC236}">
                <a16:creationId xmlns:a16="http://schemas.microsoft.com/office/drawing/2014/main" id="{171F7A43-6633-77B6-3D7F-A1C3DB95AA59}"/>
              </a:ext>
            </a:extLst>
          </p:cNvPr>
          <p:cNvSpPr>
            <a:spLocks noGrp="1" noChangeArrowheads="1"/>
          </p:cNvSpPr>
          <p:nvPr>
            <p:ph idx="1"/>
          </p:nvPr>
        </p:nvSpPr>
        <p:spPr bwMode="auto">
          <a:xfrm>
            <a:off x="838200" y="1606094"/>
            <a:ext cx="87630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UK cycling industry: </a:t>
            </a:r>
            <a:r>
              <a:rPr kumimoji="0" lang="en-US" altLang="en-US" sz="1800" b="1" i="0" u="none" strike="noStrike" cap="none" normalizeH="0" baseline="0" dirty="0">
                <a:ln>
                  <a:noFill/>
                </a:ln>
                <a:solidFill>
                  <a:schemeClr val="bg2"/>
                </a:solidFill>
                <a:effectLst/>
                <a:latin typeface="Arial" panose="020B0604020202020204" pitchFamily="34" charset="0"/>
              </a:rPr>
              <a:t>£1.6 billion annually</a:t>
            </a:r>
            <a:r>
              <a:rPr kumimoji="0" lang="en-US" altLang="en-US" sz="1800" b="0" i="0" u="none" strike="noStrike" cap="none" normalizeH="0" baseline="0" dirty="0">
                <a:ln>
                  <a:noFill/>
                </a:ln>
                <a:solidFill>
                  <a:schemeClr val="bg2"/>
                </a:solidFill>
                <a:effectLst/>
                <a:latin typeface="Arial" panose="020B0604020202020204" pitchFamily="34" charset="0"/>
              </a:rPr>
              <a:t>, 2.2M bicycles sold/year (Statista, 2024).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Competitive landscape: 150+ companies, no monopoly (Mintel, 2024).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UK 3D printing industry: Growth from </a:t>
            </a:r>
            <a:r>
              <a:rPr kumimoji="0" lang="en-US" altLang="en-US" sz="1800" b="1" i="0" u="none" strike="noStrike" cap="none" normalizeH="0" baseline="0" dirty="0">
                <a:ln>
                  <a:noFill/>
                </a:ln>
                <a:solidFill>
                  <a:schemeClr val="bg2"/>
                </a:solidFill>
                <a:effectLst/>
                <a:latin typeface="Arial" panose="020B0604020202020204" pitchFamily="34" charset="0"/>
              </a:rPr>
              <a:t>£1.2B (2023) → £6.7B (2030)</a:t>
            </a:r>
            <a:r>
              <a:rPr kumimoji="0" lang="en-US" altLang="en-US" sz="1800" b="0" i="0" u="none" strike="noStrike" cap="none" normalizeH="0" baseline="0" dirty="0">
                <a:ln>
                  <a:noFill/>
                </a:ln>
                <a:solidFill>
                  <a:schemeClr val="bg2"/>
                </a:solidFill>
                <a:effectLst/>
                <a:latin typeface="Arial" panose="020B0604020202020204" pitchFamily="34" charset="0"/>
              </a:rPr>
              <a:t>, CAGR 23.4% (Grand View Research, 2024).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8F3775D0-AACC-B77A-B810-7BA74F6CA5CB}"/>
              </a:ext>
            </a:extLst>
          </p:cNvPr>
          <p:cNvSpPr txBox="1"/>
          <p:nvPr/>
        </p:nvSpPr>
        <p:spPr>
          <a:xfrm>
            <a:off x="838199" y="2931656"/>
            <a:ext cx="3550919" cy="2862322"/>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The main opportunities here lie in the future estimations of the target market, as well as our business model. Focusing on the convergence between cycling and 3D printing growth, our additive manufacturing can bring a lot of value to the local markets while keeping the environment in mind.</a:t>
            </a:r>
          </a:p>
        </p:txBody>
      </p:sp>
      <p:pic>
        <p:nvPicPr>
          <p:cNvPr id="10" name="Picture 9">
            <a:extLst>
              <a:ext uri="{FF2B5EF4-FFF2-40B4-BE49-F238E27FC236}">
                <a16:creationId xmlns:a16="http://schemas.microsoft.com/office/drawing/2014/main" id="{AFE31470-6F79-0138-FAF4-184A018E68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9119" y="2717800"/>
            <a:ext cx="6964681" cy="2997204"/>
          </a:xfrm>
          <a:prstGeom prst="rect">
            <a:avLst/>
          </a:prstGeom>
        </p:spPr>
      </p:pic>
    </p:spTree>
    <p:extLst>
      <p:ext uri="{BB962C8B-B14F-4D97-AF65-F5344CB8AC3E}">
        <p14:creationId xmlns:p14="http://schemas.microsoft.com/office/powerpoint/2010/main" val="76793389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7885D-30D9-7723-AF70-61B4BD063C72}"/>
              </a:ext>
            </a:extLst>
          </p:cNvPr>
          <p:cNvSpPr>
            <a:spLocks noGrp="1"/>
          </p:cNvSpPr>
          <p:nvPr>
            <p:ph type="title"/>
          </p:nvPr>
        </p:nvSpPr>
        <p:spPr/>
        <p:txBody>
          <a:bodyPr/>
          <a:lstStyle/>
          <a:p>
            <a:r>
              <a:rPr lang="en-GB" b="1" dirty="0">
                <a:solidFill>
                  <a:schemeClr val="bg2"/>
                </a:solidFill>
                <a:latin typeface="Arial" panose="020B0604020202020204" pitchFamily="34" charset="0"/>
                <a:cs typeface="Arial" panose="020B0604020202020204" pitchFamily="34" charset="0"/>
              </a:rPr>
              <a:t>Unique Selling Proposition</a:t>
            </a:r>
          </a:p>
        </p:txBody>
      </p:sp>
      <p:sp>
        <p:nvSpPr>
          <p:cNvPr id="4" name="Rectangle 1">
            <a:extLst>
              <a:ext uri="{FF2B5EF4-FFF2-40B4-BE49-F238E27FC236}">
                <a16:creationId xmlns:a16="http://schemas.microsoft.com/office/drawing/2014/main" id="{331FDB1F-B27A-0C9A-8E17-10B709275D58}"/>
              </a:ext>
            </a:extLst>
          </p:cNvPr>
          <p:cNvSpPr>
            <a:spLocks noGrp="1" noChangeArrowheads="1"/>
          </p:cNvSpPr>
          <p:nvPr>
            <p:ph idx="1"/>
          </p:nvPr>
        </p:nvSpPr>
        <p:spPr bwMode="auto">
          <a:xfrm>
            <a:off x="685800" y="1720840"/>
            <a:ext cx="108204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FontTx/>
              <a:buChar char="•"/>
            </a:pPr>
            <a:r>
              <a:rPr kumimoji="0" lang="en-US" altLang="en-US" sz="1800" b="1" i="0" u="none" strike="noStrike" cap="none" normalizeH="0" baseline="0" dirty="0">
                <a:ln>
                  <a:noFill/>
                </a:ln>
                <a:solidFill>
                  <a:schemeClr val="bg2"/>
                </a:solidFill>
                <a:effectLst/>
                <a:latin typeface="Arial" panose="020B0604020202020204" pitchFamily="34" charset="0"/>
              </a:rPr>
              <a:t>Customization</a:t>
            </a:r>
            <a:r>
              <a:rPr kumimoji="0" lang="en-US" altLang="en-US" sz="1800" b="0" i="0" u="none" strike="noStrike" cap="none" normalizeH="0" baseline="0" dirty="0">
                <a:ln>
                  <a:noFill/>
                </a:ln>
                <a:solidFill>
                  <a:schemeClr val="bg2"/>
                </a:solidFill>
                <a:effectLst/>
                <a:latin typeface="Arial" panose="020B0604020202020204" pitchFamily="34" charset="0"/>
              </a:rPr>
              <a:t>: Bespoke parts tailored to bike models/preferences. </a:t>
            </a:r>
            <a:br>
              <a:rPr lang="en-US" altLang="en-US" sz="1800" dirty="0">
                <a:solidFill>
                  <a:schemeClr val="bg2"/>
                </a:solidFill>
                <a:latin typeface="Arial" panose="020B0604020202020204" pitchFamily="34" charset="0"/>
              </a:rPr>
            </a:br>
            <a:r>
              <a:rPr lang="en-US" altLang="en-US" sz="1800" dirty="0">
                <a:solidFill>
                  <a:schemeClr val="bg2"/>
                </a:solidFill>
                <a:latin typeface="Arial" panose="020B0604020202020204" pitchFamily="34" charset="0"/>
              </a:rPr>
              <a:t>Since we are not limited to any particular models, we have full freedom of offering bespoke parts tailored to the user’s preferences, or create parts with our in-house design in mind, for mass selling.</a:t>
            </a:r>
            <a:br>
              <a:rPr lang="en-US" altLang="en-US" sz="1800" dirty="0">
                <a:solidFill>
                  <a:schemeClr val="bg2"/>
                </a:solidFill>
                <a:latin typeface="Arial" panose="020B0604020202020204" pitchFamily="34" charset="0"/>
              </a:rPr>
            </a:br>
            <a:endParaRPr kumimoji="0" lang="en-US" altLang="en-US" sz="1800" b="0" i="0" u="none" strike="noStrike" cap="none" normalizeH="0" baseline="0" dirty="0">
              <a:ln>
                <a:noFill/>
              </a:ln>
              <a:solidFill>
                <a:schemeClr val="bg2"/>
              </a:solidFill>
              <a:effectLst/>
              <a:latin typeface="Arial" panose="020B0604020202020204" pitchFamily="34" charset="0"/>
            </a:endParaRPr>
          </a:p>
          <a:p>
            <a:pPr marL="0" indent="0" eaLnBrk="0" fontAlgn="base" hangingPunct="0">
              <a:lnSpc>
                <a:spcPct val="100000"/>
              </a:lnSpc>
              <a:spcBef>
                <a:spcPct val="0"/>
              </a:spcBef>
              <a:spcAft>
                <a:spcPct val="0"/>
              </a:spcAft>
              <a:buFontTx/>
              <a:buChar char="•"/>
            </a:pPr>
            <a:r>
              <a:rPr kumimoji="0" lang="en-US" altLang="en-US" sz="1800" b="1" i="0" u="none" strike="noStrike" cap="none" normalizeH="0" baseline="0" dirty="0">
                <a:ln>
                  <a:noFill/>
                </a:ln>
                <a:solidFill>
                  <a:schemeClr val="bg2"/>
                </a:solidFill>
                <a:effectLst/>
                <a:latin typeface="Arial" panose="020B0604020202020204" pitchFamily="34" charset="0"/>
              </a:rPr>
              <a:t>Sustainability</a:t>
            </a:r>
            <a:r>
              <a:rPr kumimoji="0" lang="en-US" altLang="en-US" sz="1800" b="0" i="0" u="none" strike="noStrike" cap="none" normalizeH="0" baseline="0" dirty="0">
                <a:ln>
                  <a:noFill/>
                </a:ln>
                <a:solidFill>
                  <a:schemeClr val="bg2"/>
                </a:solidFill>
                <a:effectLst/>
                <a:latin typeface="Arial" panose="020B0604020202020204" pitchFamily="34" charset="0"/>
              </a:rPr>
              <a:t>: Use of recycled polymers, greener alternative. </a:t>
            </a:r>
            <a:br>
              <a:rPr kumimoji="0" lang="en-US" altLang="en-US" sz="1800" b="0" i="0" u="none" strike="noStrike" cap="none" normalizeH="0" baseline="0" dirty="0">
                <a:ln>
                  <a:noFill/>
                </a:ln>
                <a:solidFill>
                  <a:schemeClr val="bg2"/>
                </a:solidFill>
                <a:effectLst/>
                <a:latin typeface="Arial" panose="020B0604020202020204" pitchFamily="34" charset="0"/>
              </a:rPr>
            </a:br>
            <a:r>
              <a:rPr kumimoji="0" lang="en-US" altLang="en-US" sz="1800" b="0" i="0" u="none" strike="noStrike" cap="none" normalizeH="0" baseline="0" dirty="0">
                <a:ln>
                  <a:noFill/>
                </a:ln>
                <a:solidFill>
                  <a:schemeClr val="bg2"/>
                </a:solidFill>
                <a:effectLst/>
                <a:latin typeface="Arial" panose="020B0604020202020204" pitchFamily="34" charset="0"/>
              </a:rPr>
              <a:t>Our recycled polymers reduce environmental impact compared to traditional injection molding, allowing us to subscribe to a cleaner, more environmentally conscientious manufacturing process.</a:t>
            </a:r>
            <a:br>
              <a:rPr kumimoji="0" lang="en-US" altLang="en-US" sz="1800" b="0" i="0" u="none" strike="noStrike" cap="none" normalizeH="0" baseline="0" dirty="0">
                <a:ln>
                  <a:noFill/>
                </a:ln>
                <a:solidFill>
                  <a:schemeClr val="bg2"/>
                </a:solidFill>
                <a:effectLst/>
                <a:latin typeface="Arial" panose="020B0604020202020204" pitchFamily="34" charset="0"/>
              </a:rPr>
            </a:br>
            <a:endParaRPr kumimoji="0" lang="en-US" altLang="en-US" sz="1800" b="0" i="0" u="none" strike="noStrike" cap="none" normalizeH="0" baseline="0" dirty="0">
              <a:ln>
                <a:noFill/>
              </a:ln>
              <a:solidFill>
                <a:schemeClr val="bg2"/>
              </a:solidFill>
              <a:effectLst/>
              <a:latin typeface="Arial" panose="020B0604020202020204" pitchFamily="34" charset="0"/>
            </a:endParaRPr>
          </a:p>
          <a:p>
            <a:pPr marL="0" indent="0" eaLnBrk="0" fontAlgn="base" hangingPunct="0">
              <a:lnSpc>
                <a:spcPct val="100000"/>
              </a:lnSpc>
              <a:spcBef>
                <a:spcPct val="0"/>
              </a:spcBef>
              <a:spcAft>
                <a:spcPct val="0"/>
              </a:spcAft>
              <a:buFontTx/>
              <a:buChar char="•"/>
            </a:pPr>
            <a:r>
              <a:rPr kumimoji="0" lang="en-US" altLang="en-US" sz="1800" b="1" i="0" u="none" strike="noStrike" cap="none" normalizeH="0" baseline="0" dirty="0">
                <a:ln>
                  <a:noFill/>
                </a:ln>
                <a:solidFill>
                  <a:schemeClr val="bg2"/>
                </a:solidFill>
                <a:effectLst/>
                <a:latin typeface="Arial" panose="020B0604020202020204" pitchFamily="34" charset="0"/>
              </a:rPr>
              <a:t>Speed &amp; Localization</a:t>
            </a:r>
            <a:r>
              <a:rPr kumimoji="0" lang="en-US" altLang="en-US" sz="1800" b="0" i="0" u="none" strike="noStrike" cap="none" normalizeH="0" baseline="0" dirty="0">
                <a:ln>
                  <a:noFill/>
                </a:ln>
                <a:solidFill>
                  <a:schemeClr val="bg2"/>
                </a:solidFill>
                <a:effectLst/>
                <a:latin typeface="Arial" panose="020B0604020202020204" pitchFamily="34" charset="0"/>
              </a:rPr>
              <a:t>: Local production reduces reliance on overseas supply chains. </a:t>
            </a:r>
            <a:br>
              <a:rPr kumimoji="0" lang="en-US" altLang="en-US" sz="1800" b="0" i="0" u="none" strike="noStrike" cap="none" normalizeH="0" baseline="0" dirty="0">
                <a:ln>
                  <a:noFill/>
                </a:ln>
                <a:solidFill>
                  <a:schemeClr val="bg2"/>
                </a:solidFill>
                <a:effectLst/>
                <a:latin typeface="Arial" panose="020B0604020202020204" pitchFamily="34" charset="0"/>
              </a:rPr>
            </a:br>
            <a:r>
              <a:rPr kumimoji="0" lang="en-US" altLang="en-US" sz="1800" b="0" i="0" u="none" strike="noStrike" cap="none" normalizeH="0" baseline="0" dirty="0">
                <a:ln>
                  <a:noFill/>
                </a:ln>
                <a:solidFill>
                  <a:schemeClr val="bg2"/>
                </a:solidFill>
                <a:effectLst/>
                <a:latin typeface="Arial" panose="020B0604020202020204" pitchFamily="34" charset="0"/>
              </a:rPr>
              <a:t>We aim to reduce reliance on overseas supply chains, thus cutting delivery times and costs, as well as investing in the local community.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2876620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EDED-40E9-DCF5-4C2A-19D764BC4357}"/>
              </a:ext>
            </a:extLst>
          </p:cNvPr>
          <p:cNvSpPr>
            <a:spLocks noGrp="1"/>
          </p:cNvSpPr>
          <p:nvPr>
            <p:ph type="title"/>
          </p:nvPr>
        </p:nvSpPr>
        <p:spPr/>
        <p:txBody>
          <a:bodyPr/>
          <a:lstStyle/>
          <a:p>
            <a:r>
              <a:rPr lang="en-GB" b="1" dirty="0">
                <a:solidFill>
                  <a:schemeClr val="bg2"/>
                </a:solidFill>
                <a:latin typeface="Arial" panose="020B0604020202020204" pitchFamily="34" charset="0"/>
                <a:cs typeface="Arial" panose="020B0604020202020204" pitchFamily="34" charset="0"/>
              </a:rPr>
              <a:t>Legal Format &amp; Management Structure</a:t>
            </a:r>
            <a:endParaRPr lang="en-GB" dirty="0">
              <a:solidFill>
                <a:schemeClr val="bg2"/>
              </a:solidFill>
            </a:endParaRPr>
          </a:p>
        </p:txBody>
      </p:sp>
      <p:sp>
        <p:nvSpPr>
          <p:cNvPr id="3" name="Content Placeholder 2">
            <a:extLst>
              <a:ext uri="{FF2B5EF4-FFF2-40B4-BE49-F238E27FC236}">
                <a16:creationId xmlns:a16="http://schemas.microsoft.com/office/drawing/2014/main" id="{9F6310C0-4281-352B-E5DC-66CE38DB1916}"/>
              </a:ext>
            </a:extLst>
          </p:cNvPr>
          <p:cNvSpPr>
            <a:spLocks noGrp="1"/>
          </p:cNvSpPr>
          <p:nvPr>
            <p:ph idx="1"/>
          </p:nvPr>
        </p:nvSpPr>
        <p:spPr/>
        <p:txBody>
          <a:bodyPr/>
          <a:lstStyle/>
          <a:p>
            <a:r>
              <a:rPr lang="en-GB" b="1" dirty="0">
                <a:solidFill>
                  <a:schemeClr val="bg2"/>
                </a:solidFill>
              </a:rPr>
              <a:t>Legal Format</a:t>
            </a:r>
            <a:r>
              <a:rPr lang="en-GB" dirty="0">
                <a:solidFill>
                  <a:schemeClr val="bg2"/>
                </a:solidFill>
              </a:rPr>
              <a:t>: Private Limited Company (Ltd) under UK law.</a:t>
            </a:r>
            <a:br>
              <a:rPr lang="en-GB" dirty="0">
                <a:solidFill>
                  <a:schemeClr val="bg2"/>
                </a:solidFill>
              </a:rPr>
            </a:br>
            <a:endParaRPr lang="en-GB" dirty="0">
              <a:solidFill>
                <a:schemeClr val="bg2"/>
              </a:solidFill>
            </a:endParaRPr>
          </a:p>
          <a:p>
            <a:r>
              <a:rPr lang="en-GB" b="1" dirty="0">
                <a:solidFill>
                  <a:schemeClr val="bg2"/>
                </a:solidFill>
              </a:rPr>
              <a:t>Management Roles</a:t>
            </a:r>
            <a:r>
              <a:rPr lang="en-GB" dirty="0">
                <a:solidFill>
                  <a:schemeClr val="bg2"/>
                </a:solidFill>
              </a:rPr>
              <a:t>:</a:t>
            </a:r>
          </a:p>
          <a:p>
            <a:pPr lvl="1"/>
            <a:r>
              <a:rPr lang="en-GB" dirty="0">
                <a:solidFill>
                  <a:schemeClr val="bg2"/>
                </a:solidFill>
              </a:rPr>
              <a:t>Founder/CEO (Radu): Strategy, partnerships, investor relations.</a:t>
            </a:r>
          </a:p>
          <a:p>
            <a:pPr lvl="1"/>
            <a:r>
              <a:rPr lang="en-GB" dirty="0">
                <a:solidFill>
                  <a:schemeClr val="bg2"/>
                </a:solidFill>
              </a:rPr>
              <a:t>Operations Manager: Production &amp; supply chain.</a:t>
            </a:r>
          </a:p>
          <a:p>
            <a:pPr lvl="1"/>
            <a:r>
              <a:rPr lang="en-GB" dirty="0">
                <a:solidFill>
                  <a:schemeClr val="bg2"/>
                </a:solidFill>
              </a:rPr>
              <a:t>Marketing Manager: Branding &amp; customer acquisition.</a:t>
            </a:r>
          </a:p>
          <a:p>
            <a:pPr lvl="1"/>
            <a:r>
              <a:rPr lang="en-GB" dirty="0">
                <a:solidFill>
                  <a:schemeClr val="bg2"/>
                </a:solidFill>
              </a:rPr>
              <a:t>Finance Officer: Accounts &amp; compliance.</a:t>
            </a:r>
            <a:br>
              <a:rPr lang="en-GB" dirty="0">
                <a:solidFill>
                  <a:schemeClr val="bg2"/>
                </a:solidFill>
              </a:rPr>
            </a:br>
            <a:endParaRPr lang="en-GB" dirty="0">
              <a:solidFill>
                <a:schemeClr val="bg2"/>
              </a:solidFill>
            </a:endParaRPr>
          </a:p>
          <a:p>
            <a:r>
              <a:rPr lang="en-GB" b="1" dirty="0">
                <a:solidFill>
                  <a:schemeClr val="bg2"/>
                </a:solidFill>
              </a:rPr>
              <a:t>Initial Phase</a:t>
            </a:r>
            <a:r>
              <a:rPr lang="en-GB" dirty="0">
                <a:solidFill>
                  <a:schemeClr val="bg2"/>
                </a:solidFill>
              </a:rPr>
              <a:t>: Founder covers all roles until scaling.</a:t>
            </a:r>
          </a:p>
          <a:p>
            <a:endParaRPr lang="en-GB" dirty="0"/>
          </a:p>
        </p:txBody>
      </p:sp>
    </p:spTree>
    <p:extLst>
      <p:ext uri="{BB962C8B-B14F-4D97-AF65-F5344CB8AC3E}">
        <p14:creationId xmlns:p14="http://schemas.microsoft.com/office/powerpoint/2010/main" val="32625556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EBBD7-8DA7-330B-ABCC-54428708DC95}"/>
              </a:ext>
            </a:extLst>
          </p:cNvPr>
          <p:cNvSpPr>
            <a:spLocks noGrp="1"/>
          </p:cNvSpPr>
          <p:nvPr>
            <p:ph type="title"/>
          </p:nvPr>
        </p:nvSpPr>
        <p:spPr/>
        <p:txBody>
          <a:bodyPr/>
          <a:lstStyle/>
          <a:p>
            <a:r>
              <a:rPr lang="en-GB" b="1" dirty="0">
                <a:solidFill>
                  <a:schemeClr val="bg2"/>
                </a:solidFill>
                <a:latin typeface="Arial" panose="020B0604020202020204" pitchFamily="34" charset="0"/>
                <a:cs typeface="Arial" panose="020B0604020202020204" pitchFamily="34" charset="0"/>
              </a:rPr>
              <a:t>PESTEL Analysis</a:t>
            </a:r>
          </a:p>
        </p:txBody>
      </p:sp>
      <p:sp>
        <p:nvSpPr>
          <p:cNvPr id="5" name="Rectangle 2">
            <a:extLst>
              <a:ext uri="{FF2B5EF4-FFF2-40B4-BE49-F238E27FC236}">
                <a16:creationId xmlns:a16="http://schemas.microsoft.com/office/drawing/2014/main" id="{FC9663A4-89F6-521C-ABE3-92FF206903AE}"/>
              </a:ext>
            </a:extLst>
          </p:cNvPr>
          <p:cNvSpPr>
            <a:spLocks noGrp="1" noChangeArrowheads="1"/>
          </p:cNvSpPr>
          <p:nvPr>
            <p:ph idx="1"/>
          </p:nvPr>
        </p:nvSpPr>
        <p:spPr bwMode="auto">
          <a:xfrm>
            <a:off x="838200" y="2060020"/>
            <a:ext cx="1051560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kumimoji="0" lang="en-US" altLang="en-US" sz="18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Political: </a:t>
            </a:r>
            <a:r>
              <a:rPr lang="en-US" altLang="en-US" sz="1800" dirty="0">
                <a:solidFill>
                  <a:schemeClr val="bg2"/>
                </a:solidFill>
                <a:latin typeface="Arial" panose="020B0604020202020204" pitchFamily="34" charset="0"/>
                <a:cs typeface="Arial" panose="020B0604020202020204" pitchFamily="34" charset="0"/>
              </a:rPr>
              <a:t>With </a:t>
            </a:r>
            <a:r>
              <a:rPr lang="en-US" altLang="en-US" sz="1800" dirty="0" err="1">
                <a:solidFill>
                  <a:schemeClr val="bg2"/>
                </a:solidFill>
                <a:latin typeface="Arial" panose="020B0604020202020204" pitchFamily="34" charset="0"/>
                <a:cs typeface="Arial" panose="020B0604020202020204" pitchFamily="34" charset="0"/>
              </a:rPr>
              <a:t>Printic</a:t>
            </a:r>
            <a:r>
              <a:rPr lang="en-US" altLang="en-US" sz="1800" dirty="0">
                <a:solidFill>
                  <a:schemeClr val="bg2"/>
                </a:solidFill>
                <a:latin typeface="Arial" panose="020B0604020202020204" pitchFamily="34" charset="0"/>
                <a:cs typeface="Arial" panose="020B0604020202020204" pitchFamily="34" charset="0"/>
              </a:rPr>
              <a:t> being launched distinctly within the UK, we aim to bring value to the local financial environment, by taking advantage of the UK’s positive perspective upon new, local manufacturing.</a:t>
            </a:r>
            <a:br>
              <a:rPr lang="en-US" altLang="en-US" sz="1800" dirty="0">
                <a:solidFill>
                  <a:schemeClr val="bg2"/>
                </a:solidFill>
                <a:latin typeface="Arial" panose="020B0604020202020204" pitchFamily="34" charset="0"/>
                <a:cs typeface="Arial" panose="020B0604020202020204" pitchFamily="34" charset="0"/>
              </a:rPr>
            </a:br>
            <a:r>
              <a:rPr lang="en-US" altLang="en-US" sz="1800" b="1" dirty="0">
                <a:solidFill>
                  <a:schemeClr val="bg2"/>
                </a:solidFill>
                <a:latin typeface="Arial" panose="020B0604020202020204" pitchFamily="34" charset="0"/>
                <a:cs typeface="Arial" panose="020B0604020202020204" pitchFamily="34" charset="0"/>
              </a:rPr>
              <a:t>Economic: </a:t>
            </a:r>
            <a:r>
              <a:rPr lang="en-US" altLang="en-US" sz="1800" dirty="0">
                <a:solidFill>
                  <a:schemeClr val="bg2"/>
                </a:solidFill>
                <a:latin typeface="Arial" panose="020B0604020202020204" pitchFamily="34" charset="0"/>
                <a:cs typeface="Arial" panose="020B0604020202020204" pitchFamily="34" charset="0"/>
              </a:rPr>
              <a:t>The nature of 3D printing is that of a reduction of waste compared to traditional manufacturing. It creates efficiency both in terms of supply chain resilience as well as cost-cutting.</a:t>
            </a:r>
            <a:br>
              <a:rPr kumimoji="0" lang="en-US" altLang="en-US" sz="1800" b="0" i="0" u="none" strike="noStrike" cap="none" normalizeH="0" baseline="0" dirty="0">
                <a:ln>
                  <a:noFill/>
                </a:ln>
                <a:solidFill>
                  <a:schemeClr val="bg2"/>
                </a:solidFill>
                <a:effectLst/>
                <a:latin typeface="Arial" panose="020B0604020202020204" pitchFamily="34" charset="0"/>
                <a:cs typeface="Arial" panose="020B0604020202020204" pitchFamily="34" charset="0"/>
              </a:rPr>
            </a:br>
            <a:r>
              <a:rPr kumimoji="0" lang="en-US" altLang="en-US" sz="18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Social: </a:t>
            </a:r>
            <a:r>
              <a:rPr lang="en-GB" sz="1800" dirty="0">
                <a:solidFill>
                  <a:schemeClr val="bg2"/>
                </a:solidFill>
                <a:latin typeface="Arial" panose="020B0604020202020204" pitchFamily="34" charset="0"/>
                <a:cs typeface="Arial" panose="020B0604020202020204" pitchFamily="34" charset="0"/>
              </a:rPr>
              <a:t>Demand for personalized products; potential expansion into prosthetics/protective gear.</a:t>
            </a:r>
            <a:br>
              <a:rPr lang="en-GB" sz="1800" dirty="0">
                <a:solidFill>
                  <a:schemeClr val="bg2"/>
                </a:solidFill>
                <a:latin typeface="Arial" panose="020B0604020202020204" pitchFamily="34" charset="0"/>
                <a:cs typeface="Arial" panose="020B0604020202020204" pitchFamily="34" charset="0"/>
              </a:rPr>
            </a:br>
            <a:r>
              <a:rPr lang="en-GB" sz="1800" b="1" dirty="0">
                <a:solidFill>
                  <a:schemeClr val="bg2"/>
                </a:solidFill>
                <a:latin typeface="Arial" panose="020B0604020202020204" pitchFamily="34" charset="0"/>
                <a:cs typeface="Arial" panose="020B0604020202020204" pitchFamily="34" charset="0"/>
              </a:rPr>
              <a:t>Technological</a:t>
            </a:r>
            <a:r>
              <a:rPr lang="en-GB" sz="1800" dirty="0">
                <a:solidFill>
                  <a:schemeClr val="bg2"/>
                </a:solidFill>
                <a:latin typeface="Arial" panose="020B0604020202020204" pitchFamily="34" charset="0"/>
                <a:cs typeface="Arial" panose="020B0604020202020204" pitchFamily="34" charset="0"/>
              </a:rPr>
              <a:t>: Advances in polymers, composites, biocompatible materials; faster, scalable 3D printers.</a:t>
            </a:r>
            <a:br>
              <a:rPr lang="en-GB" sz="1800" dirty="0">
                <a:solidFill>
                  <a:schemeClr val="bg2"/>
                </a:solidFill>
                <a:latin typeface="Arial" panose="020B0604020202020204" pitchFamily="34" charset="0"/>
                <a:cs typeface="Arial" panose="020B0604020202020204" pitchFamily="34" charset="0"/>
              </a:rPr>
            </a:br>
            <a:r>
              <a:rPr lang="en-GB" sz="1800" dirty="0">
                <a:solidFill>
                  <a:schemeClr val="bg2"/>
                </a:solidFill>
                <a:latin typeface="Arial" panose="020B0604020202020204" pitchFamily="34" charset="0"/>
                <a:cs typeface="Arial" panose="020B0604020202020204" pitchFamily="34" charset="0"/>
              </a:rPr>
              <a:t>Legal: Focus on patents, trademarks, copyrights; proactive compliance in evolving 3D printing regulations.</a:t>
            </a:r>
            <a:endParaRPr kumimoji="0" lang="en-US" altLang="en-US" sz="1800" b="0" i="0" u="none" strike="noStrike" cap="none" normalizeH="0" baseline="0" dirty="0">
              <a:ln>
                <a:noFill/>
              </a:ln>
              <a:solidFill>
                <a:schemeClr val="bg2"/>
              </a:solidFill>
              <a:effectLst/>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800" b="1" dirty="0">
                <a:solidFill>
                  <a:schemeClr val="bg2"/>
                </a:solidFill>
                <a:latin typeface="Arial" panose="020B0604020202020204" pitchFamily="34" charset="0"/>
                <a:cs typeface="Arial" panose="020B0604020202020204" pitchFamily="34" charset="0"/>
              </a:rPr>
              <a:t>Environmental</a:t>
            </a:r>
            <a:r>
              <a:rPr lang="en-US" altLang="en-US" sz="1800" dirty="0">
                <a:solidFill>
                  <a:schemeClr val="bg2"/>
                </a:solidFill>
                <a:latin typeface="Arial" panose="020B0604020202020204" pitchFamily="34" charset="0"/>
                <a:cs typeface="Arial" panose="020B0604020202020204" pitchFamily="34" charset="0"/>
              </a:rPr>
              <a:t>: Additive manufacturing reduces waste; recycled/plant‑based plastics; renewable energy integration.</a:t>
            </a:r>
            <a:br>
              <a:rPr lang="en-US" altLang="en-US" sz="1800" dirty="0">
                <a:solidFill>
                  <a:schemeClr val="bg2"/>
                </a:solidFill>
                <a:latin typeface="Arial" panose="020B0604020202020204" pitchFamily="34" charset="0"/>
                <a:cs typeface="Arial" panose="020B0604020202020204" pitchFamily="34" charset="0"/>
              </a:rPr>
            </a:br>
            <a:r>
              <a:rPr lang="en-US" altLang="en-US" sz="1800" b="1" dirty="0">
                <a:solidFill>
                  <a:schemeClr val="bg2"/>
                </a:solidFill>
                <a:latin typeface="Arial" panose="020B0604020202020204" pitchFamily="34" charset="0"/>
                <a:cs typeface="Arial" panose="020B0604020202020204" pitchFamily="34" charset="0"/>
              </a:rPr>
              <a:t>Legal: </a:t>
            </a:r>
            <a:r>
              <a:rPr lang="en-US" altLang="en-US" sz="1800" dirty="0">
                <a:solidFill>
                  <a:schemeClr val="bg2"/>
                </a:solidFill>
                <a:latin typeface="Arial" panose="020B0604020202020204" pitchFamily="34" charset="0"/>
                <a:cs typeface="Arial" panose="020B0604020202020204" pitchFamily="34" charset="0"/>
              </a:rPr>
              <a:t>With the 3D market legal landscape not being well defined right now, it offers a welcoming climate for new businesses to join the market in earnest.</a:t>
            </a:r>
            <a:endParaRPr kumimoji="0" lang="en-US" altLang="en-US" sz="1800" b="0" i="0" u="none" strike="noStrike" cap="none" normalizeH="0" baseline="0" dirty="0">
              <a:ln>
                <a:noFill/>
              </a:ln>
              <a:solidFill>
                <a:schemeClr val="bg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465534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61E80-6347-54EA-D12B-F9378C9B10EC}"/>
              </a:ext>
            </a:extLst>
          </p:cNvPr>
          <p:cNvSpPr>
            <a:spLocks noGrp="1"/>
          </p:cNvSpPr>
          <p:nvPr>
            <p:ph type="title"/>
          </p:nvPr>
        </p:nvSpPr>
        <p:spPr/>
        <p:txBody>
          <a:bodyPr/>
          <a:lstStyle/>
          <a:p>
            <a:r>
              <a:rPr lang="en-GB" b="1" dirty="0">
                <a:solidFill>
                  <a:schemeClr val="bg2"/>
                </a:solidFill>
                <a:latin typeface="Arial" panose="020B0604020202020204" pitchFamily="34" charset="0"/>
                <a:cs typeface="Arial" panose="020B0604020202020204" pitchFamily="34" charset="0"/>
              </a:rPr>
              <a:t>Marketing Strategies</a:t>
            </a:r>
          </a:p>
        </p:txBody>
      </p:sp>
      <p:sp>
        <p:nvSpPr>
          <p:cNvPr id="4" name="Rectangle 1">
            <a:extLst>
              <a:ext uri="{FF2B5EF4-FFF2-40B4-BE49-F238E27FC236}">
                <a16:creationId xmlns:a16="http://schemas.microsoft.com/office/drawing/2014/main" id="{2D6DCBF0-6670-DD5A-AA5A-5DCDE3723D2D}"/>
              </a:ext>
            </a:extLst>
          </p:cNvPr>
          <p:cNvSpPr>
            <a:spLocks noGrp="1" noChangeArrowheads="1"/>
          </p:cNvSpPr>
          <p:nvPr>
            <p:ph idx="1"/>
          </p:nvPr>
        </p:nvSpPr>
        <p:spPr bwMode="auto">
          <a:xfrm>
            <a:off x="838200" y="1690688"/>
            <a:ext cx="7539436"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bg2"/>
                </a:solidFill>
                <a:effectLst/>
                <a:latin typeface="Arial" panose="020B0604020202020204" pitchFamily="34" charset="0"/>
              </a:rPr>
              <a:t>Digital First Approach</a:t>
            </a:r>
            <a:r>
              <a:rPr kumimoji="0" lang="en-US" altLang="en-US" sz="2400" b="0" i="0" u="none" strike="noStrike" cap="none" normalizeH="0" baseline="0" dirty="0">
                <a:ln>
                  <a:noFill/>
                </a:ln>
                <a:solidFill>
                  <a:schemeClr val="bg2"/>
                </a:solidFill>
                <a:effectLst/>
                <a:latin typeface="Arial" panose="020B0604020202020204" pitchFamily="34" charset="0"/>
              </a:rPr>
              <a:t>: </a:t>
            </a:r>
            <a:br>
              <a:rPr kumimoji="0" lang="en-US" altLang="en-US" sz="2400" b="0" i="0" u="none" strike="noStrike" cap="none" normalizeH="0" baseline="0" dirty="0">
                <a:ln>
                  <a:noFill/>
                </a:ln>
                <a:solidFill>
                  <a:schemeClr val="bg2"/>
                </a:solidFill>
                <a:effectLst/>
                <a:latin typeface="Arial" panose="020B0604020202020204" pitchFamily="34" charset="0"/>
              </a:rPr>
            </a:br>
            <a:r>
              <a:rPr kumimoji="0" lang="en-US" altLang="en-US" sz="2400" b="0" i="0" u="none" strike="noStrike" cap="none" normalizeH="0" baseline="0" dirty="0">
                <a:ln>
                  <a:noFill/>
                </a:ln>
                <a:solidFill>
                  <a:schemeClr val="bg2"/>
                </a:solidFill>
                <a:effectLst/>
                <a:latin typeface="Arial" panose="020B0604020202020204" pitchFamily="34" charset="0"/>
              </a:rPr>
              <a:t> - Website &amp; e‑commerce platform. </a:t>
            </a:r>
            <a:br>
              <a:rPr kumimoji="0" lang="en-US" altLang="en-US" sz="2400" b="0" i="0" u="none" strike="noStrike" cap="none" normalizeH="0" baseline="0" dirty="0">
                <a:ln>
                  <a:noFill/>
                </a:ln>
                <a:solidFill>
                  <a:schemeClr val="bg2"/>
                </a:solidFill>
                <a:effectLst/>
                <a:latin typeface="Arial" panose="020B0604020202020204" pitchFamily="34" charset="0"/>
              </a:rPr>
            </a:br>
            <a:r>
              <a:rPr lang="en-US" altLang="en-US" sz="2400" dirty="0">
                <a:solidFill>
                  <a:schemeClr val="bg2"/>
                </a:solidFill>
                <a:latin typeface="Arial" panose="020B0604020202020204" pitchFamily="34" charset="0"/>
              </a:rPr>
              <a:t> - </a:t>
            </a:r>
            <a:r>
              <a:rPr kumimoji="0" lang="en-US" altLang="en-US" sz="2400" b="0" i="0" u="none" strike="noStrike" cap="none" normalizeH="0" baseline="0" dirty="0">
                <a:ln>
                  <a:noFill/>
                </a:ln>
                <a:solidFill>
                  <a:schemeClr val="bg2"/>
                </a:solidFill>
                <a:effectLst/>
                <a:latin typeface="Arial" panose="020B0604020202020204" pitchFamily="34" charset="0"/>
              </a:rPr>
              <a:t>Social media (Instagram, TikTok, LinkedIn for B2B). </a:t>
            </a:r>
            <a:br>
              <a:rPr kumimoji="0" lang="en-US" altLang="en-US" sz="2400" b="0" i="0" u="none" strike="noStrike" cap="none" normalizeH="0" baseline="0" dirty="0">
                <a:ln>
                  <a:noFill/>
                </a:ln>
                <a:solidFill>
                  <a:schemeClr val="bg2"/>
                </a:solidFill>
                <a:effectLst/>
                <a:latin typeface="Arial" panose="020B0604020202020204" pitchFamily="34" charset="0"/>
              </a:rPr>
            </a:br>
            <a:r>
              <a:rPr lang="en-US" altLang="en-US" sz="2400" dirty="0">
                <a:solidFill>
                  <a:schemeClr val="bg2"/>
                </a:solidFill>
                <a:latin typeface="Arial" panose="020B0604020202020204" pitchFamily="34" charset="0"/>
              </a:rPr>
              <a:t> - </a:t>
            </a:r>
            <a:r>
              <a:rPr kumimoji="0" lang="en-US" altLang="en-US" sz="2400" b="0" i="0" u="none" strike="noStrike" cap="none" normalizeH="0" baseline="0" dirty="0">
                <a:ln>
                  <a:noFill/>
                </a:ln>
                <a:solidFill>
                  <a:schemeClr val="bg2"/>
                </a:solidFill>
                <a:effectLst/>
                <a:latin typeface="Arial" panose="020B0604020202020204" pitchFamily="34" charset="0"/>
              </a:rPr>
              <a:t>Partnerships with local bike shops &amp; cycling clubs. </a:t>
            </a:r>
            <a:br>
              <a:rPr kumimoji="0" lang="en-US" altLang="en-US" sz="2400" b="0" i="0" u="none" strike="noStrike" cap="none" normalizeH="0" baseline="0" dirty="0">
                <a:ln>
                  <a:noFill/>
                </a:ln>
                <a:solidFill>
                  <a:schemeClr val="bg2"/>
                </a:solidFill>
                <a:effectLst/>
                <a:latin typeface="Arial" panose="020B0604020202020204" pitchFamily="34" charset="0"/>
              </a:rPr>
            </a:br>
            <a:endParaRPr kumimoji="0" lang="en-US" altLang="en-US" sz="2400" b="0" i="0" u="none" strike="noStrike" cap="none" normalizeH="0" baseline="0" dirty="0">
              <a:ln>
                <a:noFill/>
              </a:ln>
              <a:solidFill>
                <a:schemeClr val="bg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bg2"/>
                </a:solidFill>
                <a:effectLst/>
                <a:latin typeface="Arial" panose="020B0604020202020204" pitchFamily="34" charset="0"/>
              </a:rPr>
              <a:t>Customer Acquisition</a:t>
            </a:r>
            <a:r>
              <a:rPr kumimoji="0" lang="en-US" altLang="en-US" sz="2400" b="0" i="0" u="none" strike="noStrike" cap="none" normalizeH="0" baseline="0" dirty="0">
                <a:ln>
                  <a:noFill/>
                </a:ln>
                <a:solidFill>
                  <a:schemeClr val="bg2"/>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solidFill>
                  <a:schemeClr val="bg2"/>
                </a:solidFill>
                <a:latin typeface="Arial" panose="020B0604020202020204" pitchFamily="34" charset="0"/>
              </a:rPr>
              <a:t>- </a:t>
            </a:r>
            <a:r>
              <a:rPr kumimoji="0" lang="en-US" altLang="en-US" sz="2400" b="0" i="0" u="none" strike="noStrike" cap="none" normalizeH="0" baseline="0" dirty="0">
                <a:ln>
                  <a:noFill/>
                </a:ln>
                <a:solidFill>
                  <a:schemeClr val="bg2"/>
                </a:solidFill>
                <a:effectLst/>
                <a:latin typeface="Arial" panose="020B0604020202020204" pitchFamily="34" charset="0"/>
              </a:rPr>
              <a:t>Direct sales online. </a:t>
            </a: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solidFill>
                  <a:schemeClr val="bg2"/>
                </a:solidFill>
                <a:latin typeface="Arial" panose="020B0604020202020204" pitchFamily="34" charset="0"/>
              </a:rPr>
              <a:t>- </a:t>
            </a:r>
            <a:r>
              <a:rPr kumimoji="0" lang="en-US" altLang="en-US" sz="2400" b="0" i="0" u="none" strike="noStrike" cap="none" normalizeH="0" baseline="0" dirty="0">
                <a:ln>
                  <a:noFill/>
                </a:ln>
                <a:solidFill>
                  <a:schemeClr val="bg2"/>
                </a:solidFill>
                <a:effectLst/>
                <a:latin typeface="Arial" panose="020B0604020202020204" pitchFamily="34" charset="0"/>
              </a:rPr>
              <a:t>Subscription model for frequent cyclists.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bg2"/>
                </a:solidFill>
                <a:effectLst/>
                <a:latin typeface="Arial" panose="020B0604020202020204" pitchFamily="34" charset="0"/>
              </a:rPr>
              <a:t>- B2B contracts with repair shops.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875901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43784-2E45-5BC9-500C-B37D8B64D9AA}"/>
              </a:ext>
            </a:extLst>
          </p:cNvPr>
          <p:cNvSpPr>
            <a:spLocks noGrp="1"/>
          </p:cNvSpPr>
          <p:nvPr>
            <p:ph type="title"/>
          </p:nvPr>
        </p:nvSpPr>
        <p:spPr/>
        <p:txBody>
          <a:bodyPr>
            <a:normAutofit/>
          </a:bodyPr>
          <a:lstStyle/>
          <a:p>
            <a:r>
              <a:rPr lang="en-GB" b="1" dirty="0">
                <a:solidFill>
                  <a:schemeClr val="bg2"/>
                </a:solidFill>
                <a:latin typeface="Arial" panose="020B0604020202020204" pitchFamily="34" charset="0"/>
                <a:cs typeface="Arial" panose="020B0604020202020204" pitchFamily="34" charset="0"/>
              </a:rPr>
              <a:t>Funding Requirements</a:t>
            </a:r>
          </a:p>
        </p:txBody>
      </p:sp>
      <p:sp>
        <p:nvSpPr>
          <p:cNvPr id="4" name="Rectangle 1">
            <a:extLst>
              <a:ext uri="{FF2B5EF4-FFF2-40B4-BE49-F238E27FC236}">
                <a16:creationId xmlns:a16="http://schemas.microsoft.com/office/drawing/2014/main" id="{CAEB0481-1A1F-3F16-194A-0C0DAD715F01}"/>
              </a:ext>
            </a:extLst>
          </p:cNvPr>
          <p:cNvSpPr>
            <a:spLocks noGrp="1" noChangeArrowheads="1"/>
          </p:cNvSpPr>
          <p:nvPr>
            <p:ph idx="1"/>
          </p:nvPr>
        </p:nvSpPr>
        <p:spPr bwMode="auto">
          <a:xfrm>
            <a:off x="838200" y="1552189"/>
            <a:ext cx="503682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2"/>
                </a:solidFill>
                <a:effectLst/>
                <a:latin typeface="Arial" panose="020B0604020202020204" pitchFamily="34" charset="0"/>
              </a:rPr>
              <a:t>Total Investment Required</a:t>
            </a:r>
            <a:r>
              <a:rPr kumimoji="0" lang="en-US" altLang="en-US" sz="1800" b="0" i="0" u="none" strike="noStrike" cap="none" normalizeH="0" baseline="0" dirty="0">
                <a:ln>
                  <a:noFill/>
                </a:ln>
                <a:solidFill>
                  <a:schemeClr val="bg2"/>
                </a:solidFill>
                <a:effectLst/>
                <a:latin typeface="Arial" panose="020B0604020202020204" pitchFamily="34" charset="0"/>
              </a:rPr>
              <a:t>: £25,000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2"/>
                </a:solidFill>
                <a:effectLst/>
                <a:latin typeface="Arial" panose="020B0604020202020204" pitchFamily="34" charset="0"/>
              </a:rPr>
              <a:t>Breakdown</a:t>
            </a:r>
            <a:r>
              <a:rPr kumimoji="0" lang="en-US" altLang="en-US" sz="1800" b="0" i="0" u="none" strike="noStrike" cap="none" normalizeH="0" baseline="0" dirty="0">
                <a:ln>
                  <a:noFill/>
                </a:ln>
                <a:solidFill>
                  <a:schemeClr val="bg2"/>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£11,000 – 10x </a:t>
            </a:r>
            <a:r>
              <a:rPr kumimoji="0" lang="en-US" altLang="en-US" sz="1800" b="0" i="0" u="none" strike="noStrike" cap="none" normalizeH="0" baseline="0" dirty="0" err="1">
                <a:ln>
                  <a:noFill/>
                </a:ln>
                <a:solidFill>
                  <a:schemeClr val="bg2"/>
                </a:solidFill>
                <a:effectLst/>
                <a:latin typeface="Arial" panose="020B0604020202020204" pitchFamily="34" charset="0"/>
              </a:rPr>
              <a:t>Snapmaker</a:t>
            </a:r>
            <a:r>
              <a:rPr kumimoji="0" lang="en-US" altLang="en-US" sz="1800" b="0" i="0" u="none" strike="noStrike" cap="none" normalizeH="0" baseline="0" dirty="0">
                <a:ln>
                  <a:noFill/>
                </a:ln>
                <a:solidFill>
                  <a:schemeClr val="bg2"/>
                </a:solidFill>
                <a:effectLst/>
                <a:latin typeface="Arial" panose="020B0604020202020204" pitchFamily="34" charset="0"/>
              </a:rPr>
              <a:t> U1 Printers + accessories.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£5,000 – Legal fees.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£2,500 – Initial sales &amp; transport.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£2,200 – Marketing &amp; advertising.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2"/>
                </a:solidFill>
                <a:effectLst/>
                <a:latin typeface="Arial" panose="020B0604020202020204" pitchFamily="34" charset="0"/>
              </a:rPr>
              <a:t>£5,000 – Contingency fund.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2D18E999-7AF5-9CEE-BE1B-0EFAFFA4BBF1}"/>
              </a:ext>
            </a:extLst>
          </p:cNvPr>
          <p:cNvPicPr>
            <a:picLocks noChangeAspect="1"/>
          </p:cNvPicPr>
          <p:nvPr/>
        </p:nvPicPr>
        <p:blipFill>
          <a:blip r:embed="rId2"/>
          <a:stretch>
            <a:fillRect/>
          </a:stretch>
        </p:blipFill>
        <p:spPr>
          <a:xfrm>
            <a:off x="6432858" y="1552189"/>
            <a:ext cx="4920942" cy="4940686"/>
          </a:xfrm>
          <a:prstGeom prst="rect">
            <a:avLst/>
          </a:prstGeom>
        </p:spPr>
      </p:pic>
    </p:spTree>
    <p:extLst>
      <p:ext uri="{BB962C8B-B14F-4D97-AF65-F5344CB8AC3E}">
        <p14:creationId xmlns:p14="http://schemas.microsoft.com/office/powerpoint/2010/main" val="22258046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9BA69-0D74-A747-77F7-B480C7D1D77A}"/>
              </a:ext>
            </a:extLst>
          </p:cNvPr>
          <p:cNvSpPr>
            <a:spLocks noGrp="1"/>
          </p:cNvSpPr>
          <p:nvPr>
            <p:ph type="title"/>
          </p:nvPr>
        </p:nvSpPr>
        <p:spPr>
          <a:xfrm>
            <a:off x="838200" y="2452544"/>
            <a:ext cx="10515600" cy="1325563"/>
          </a:xfrm>
        </p:spPr>
        <p:txBody>
          <a:bodyPr>
            <a:normAutofit/>
          </a:bodyPr>
          <a:lstStyle/>
          <a:p>
            <a:pPr algn="ctr"/>
            <a:r>
              <a:rPr lang="en-GB" sz="6000" dirty="0">
                <a:solidFill>
                  <a:schemeClr val="bg2"/>
                </a:solidFill>
                <a:latin typeface="Arial" panose="020B0604020202020204" pitchFamily="34" charset="0"/>
                <a:cs typeface="Arial" panose="020B0604020202020204" pitchFamily="34" charset="0"/>
              </a:rPr>
              <a:t>Thank you for attending.</a:t>
            </a:r>
          </a:p>
        </p:txBody>
      </p:sp>
    </p:spTree>
    <p:extLst>
      <p:ext uri="{BB962C8B-B14F-4D97-AF65-F5344CB8AC3E}">
        <p14:creationId xmlns:p14="http://schemas.microsoft.com/office/powerpoint/2010/main" val="1815388649"/>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682</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Business Presentation for PRINTIC</vt:lpstr>
      <vt:lpstr>Overview of PRINTIC</vt:lpstr>
      <vt:lpstr>Market Context</vt:lpstr>
      <vt:lpstr>Unique Selling Proposition</vt:lpstr>
      <vt:lpstr>Legal Format &amp; Management Structure</vt:lpstr>
      <vt:lpstr>PESTEL Analysis</vt:lpstr>
      <vt:lpstr>Marketing Strategies</vt:lpstr>
      <vt:lpstr>Funding Requirements</vt:lpstr>
      <vt:lpstr>Thank you for attending.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 Popovici</dc:creator>
  <cp:lastModifiedBy>Radu Popovici</cp:lastModifiedBy>
  <cp:revision>3</cp:revision>
  <dcterms:created xsi:type="dcterms:W3CDTF">2025-11-09T19:53:23Z</dcterms:created>
  <dcterms:modified xsi:type="dcterms:W3CDTF">2025-11-10T02:06:45Z</dcterms:modified>
</cp:coreProperties>
</file>