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304" r:id="rId2"/>
    <p:sldId id="832" r:id="rId3"/>
    <p:sldId id="338" r:id="rId4"/>
    <p:sldId id="339" r:id="rId5"/>
    <p:sldId id="784" r:id="rId6"/>
    <p:sldId id="847" r:id="rId7"/>
    <p:sldId id="848" r:id="rId8"/>
    <p:sldId id="481" r:id="rId9"/>
    <p:sldId id="470" r:id="rId10"/>
    <p:sldId id="800" r:id="rId11"/>
    <p:sldId id="803" r:id="rId12"/>
    <p:sldId id="369" r:id="rId13"/>
    <p:sldId id="1466" r:id="rId14"/>
    <p:sldId id="1470" r:id="rId15"/>
    <p:sldId id="1472" r:id="rId16"/>
    <p:sldId id="1463" r:id="rId17"/>
    <p:sldId id="283" r:id="rId18"/>
    <p:sldId id="260" r:id="rId19"/>
    <p:sldId id="262" r:id="rId20"/>
    <p:sldId id="336" r:id="rId21"/>
    <p:sldId id="33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44" autoAdjust="0"/>
    <p:restoredTop sz="95050" autoAdjust="0"/>
  </p:normalViewPr>
  <p:slideViewPr>
    <p:cSldViewPr snapToGrid="0">
      <p:cViewPr varScale="1">
        <p:scale>
          <a:sx n="86" d="100"/>
          <a:sy n="86" d="100"/>
        </p:scale>
        <p:origin x="1426" y="58"/>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02/08/2023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0C94AEC4-E744-DD48-8EC6-8361840BC88E}"/>
              </a:ext>
            </a:extLst>
          </p:cNvPr>
          <p:cNvSpPr>
            <a:spLocks noGrp="1" noRot="1" noChangeAspect="1" noChangeArrowheads="1" noTextEdit="1"/>
          </p:cNvSpPr>
          <p:nvPr>
            <p:ph type="sldImg"/>
          </p:nvPr>
        </p:nvSpPr>
        <p:spPr>
          <a:ln/>
        </p:spPr>
      </p:sp>
      <p:sp>
        <p:nvSpPr>
          <p:cNvPr id="26626" name="Notes Placeholder 2">
            <a:extLst>
              <a:ext uri="{FF2B5EF4-FFF2-40B4-BE49-F238E27FC236}">
                <a16:creationId xmlns:a16="http://schemas.microsoft.com/office/drawing/2014/main" id="{A2A66A69-F960-C943-9A03-74F36E41344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6627" name="Slide Number Placeholder 3">
            <a:extLst>
              <a:ext uri="{FF2B5EF4-FFF2-40B4-BE49-F238E27FC236}">
                <a16:creationId xmlns:a16="http://schemas.microsoft.com/office/drawing/2014/main" id="{414C7288-6349-CC44-9F64-76419C60E24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2DD49F2E-85B1-4349-A5B0-898093771351}" type="slidenum">
              <a:rPr lang="en-US" altLang="en-US" sz="1200"/>
              <a:pPr/>
              <a:t>5</a:t>
            </a:fld>
            <a:endParaRPr lang="en-US" altLang="en-US" sz="1200" dirty="0"/>
          </a:p>
        </p:txBody>
      </p:sp>
    </p:spTree>
    <p:extLst>
      <p:ext uri="{BB962C8B-B14F-4D97-AF65-F5344CB8AC3E}">
        <p14:creationId xmlns:p14="http://schemas.microsoft.com/office/powerpoint/2010/main" val="2023428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37E82A1D-21E0-C241-91F6-F4151284C2B0}"/>
              </a:ext>
            </a:extLst>
          </p:cNvPr>
          <p:cNvSpPr>
            <a:spLocks noGrp="1" noRot="1" noChangeAspect="1" noChangeArrowheads="1" noTextEdit="1"/>
          </p:cNvSpPr>
          <p:nvPr>
            <p:ph type="sldImg"/>
          </p:nvPr>
        </p:nvSpPr>
        <p:spPr>
          <a:ln/>
        </p:spPr>
      </p:sp>
      <p:sp>
        <p:nvSpPr>
          <p:cNvPr id="30722" name="Notes Placeholder 2">
            <a:extLst>
              <a:ext uri="{FF2B5EF4-FFF2-40B4-BE49-F238E27FC236}">
                <a16:creationId xmlns:a16="http://schemas.microsoft.com/office/drawing/2014/main" id="{73CB3194-CF48-4449-8377-CC791F176F5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0723" name="Slide Number Placeholder 3">
            <a:extLst>
              <a:ext uri="{FF2B5EF4-FFF2-40B4-BE49-F238E27FC236}">
                <a16:creationId xmlns:a16="http://schemas.microsoft.com/office/drawing/2014/main" id="{D80EF356-FBA5-EB41-91BD-849E6EA36AD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6587DA2-BD41-F944-AB5B-3FE7F1B88553}" type="slidenum">
              <a:rPr lang="en-US" altLang="en-US" sz="1200"/>
              <a:pPr/>
              <a:t>6</a:t>
            </a:fld>
            <a:endParaRPr lang="en-US" altLang="en-US" sz="1200" dirty="0"/>
          </a:p>
        </p:txBody>
      </p:sp>
    </p:spTree>
    <p:extLst>
      <p:ext uri="{BB962C8B-B14F-4D97-AF65-F5344CB8AC3E}">
        <p14:creationId xmlns:p14="http://schemas.microsoft.com/office/powerpoint/2010/main" val="954761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C5C489D5-6533-674D-9BBD-5C1D94BFEFDF}"/>
              </a:ext>
            </a:extLst>
          </p:cNvPr>
          <p:cNvSpPr>
            <a:spLocks noGrp="1" noRot="1" noChangeAspect="1" noChangeArrowheads="1" noTextEdit="1"/>
          </p:cNvSpPr>
          <p:nvPr>
            <p:ph type="sldImg"/>
          </p:nvPr>
        </p:nvSpPr>
        <p:spPr>
          <a:ln/>
        </p:spPr>
      </p:sp>
      <p:sp>
        <p:nvSpPr>
          <p:cNvPr id="38914" name="Notes Placeholder 2">
            <a:extLst>
              <a:ext uri="{FF2B5EF4-FFF2-40B4-BE49-F238E27FC236}">
                <a16:creationId xmlns:a16="http://schemas.microsoft.com/office/drawing/2014/main" id="{64BDC3DA-DBCA-C942-9CFE-1ECE8C59F6F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38915" name="Slide Number Placeholder 3">
            <a:extLst>
              <a:ext uri="{FF2B5EF4-FFF2-40B4-BE49-F238E27FC236}">
                <a16:creationId xmlns:a16="http://schemas.microsoft.com/office/drawing/2014/main" id="{4A206027-BD4A-444E-AAF5-0E307E4C7C1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6B4E2FC1-2297-D94A-B9F5-62C92CBEA8BC}" type="slidenum">
              <a:rPr lang="en-US" altLang="en-US" sz="1200"/>
              <a:pPr/>
              <a:t>7</a:t>
            </a:fld>
            <a:endParaRPr lang="en-US" altLang="en-US" sz="1200" dirty="0"/>
          </a:p>
        </p:txBody>
      </p:sp>
    </p:spTree>
    <p:extLst>
      <p:ext uri="{BB962C8B-B14F-4D97-AF65-F5344CB8AC3E}">
        <p14:creationId xmlns:p14="http://schemas.microsoft.com/office/powerpoint/2010/main" val="1116086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a:extLst>
              <a:ext uri="{FF2B5EF4-FFF2-40B4-BE49-F238E27FC236}">
                <a16:creationId xmlns:a16="http://schemas.microsoft.com/office/drawing/2014/main" id="{3E78BE9D-0C51-9048-8314-FB84620DF0A9}"/>
              </a:ext>
            </a:extLst>
          </p:cNvPr>
          <p:cNvSpPr>
            <a:spLocks noGrp="1" noRot="1" noChangeAspect="1" noChangeArrowheads="1" noTextEdit="1"/>
          </p:cNvSpPr>
          <p:nvPr>
            <p:ph type="sldImg"/>
          </p:nvPr>
        </p:nvSpPr>
        <p:spPr>
          <a:ln/>
        </p:spPr>
      </p:sp>
      <p:sp>
        <p:nvSpPr>
          <p:cNvPr id="51202" name="Notes Placeholder 2">
            <a:extLst>
              <a:ext uri="{FF2B5EF4-FFF2-40B4-BE49-F238E27FC236}">
                <a16:creationId xmlns:a16="http://schemas.microsoft.com/office/drawing/2014/main" id="{646ABBA0-C97E-7340-B62B-EF2AC97DBFF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endParaRPr lang="en-GB" altLang="en-US" dirty="0">
              <a:latin typeface="Arial" panose="020B0604020202020204" pitchFamily="34" charset="0"/>
            </a:endParaRPr>
          </a:p>
        </p:txBody>
      </p:sp>
      <p:sp>
        <p:nvSpPr>
          <p:cNvPr id="51203" name="Slide Number Placeholder 3">
            <a:extLst>
              <a:ext uri="{FF2B5EF4-FFF2-40B4-BE49-F238E27FC236}">
                <a16:creationId xmlns:a16="http://schemas.microsoft.com/office/drawing/2014/main" id="{3298D0C4-0E77-7742-8D8B-C9C783DB04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8B4D033-956F-6444-AF5E-9CF000F438BF}" type="slidenum">
              <a:rPr lang="en-US" altLang="en-US" sz="1200"/>
              <a:pPr/>
              <a:t>8</a:t>
            </a:fld>
            <a:endParaRPr lang="en-US" altLang="en-US" sz="1200"/>
          </a:p>
        </p:txBody>
      </p:sp>
    </p:spTree>
    <p:extLst>
      <p:ext uri="{BB962C8B-B14F-4D97-AF65-F5344CB8AC3E}">
        <p14:creationId xmlns:p14="http://schemas.microsoft.com/office/powerpoint/2010/main" val="14743830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a:extLst>
              <a:ext uri="{FF2B5EF4-FFF2-40B4-BE49-F238E27FC236}">
                <a16:creationId xmlns:a16="http://schemas.microsoft.com/office/drawing/2014/main" id="{49C764EE-A9E0-3346-B440-3A6EBCFB1774}"/>
              </a:ext>
            </a:extLst>
          </p:cNvPr>
          <p:cNvSpPr>
            <a:spLocks noGrp="1" noRot="1" noChangeAspect="1" noChangeArrowheads="1" noTextEdit="1"/>
          </p:cNvSpPr>
          <p:nvPr>
            <p:ph type="sldImg"/>
          </p:nvPr>
        </p:nvSpPr>
        <p:spPr>
          <a:ln/>
        </p:spPr>
      </p:sp>
      <p:sp>
        <p:nvSpPr>
          <p:cNvPr id="55298" name="Notes Placeholder 2">
            <a:extLst>
              <a:ext uri="{FF2B5EF4-FFF2-40B4-BE49-F238E27FC236}">
                <a16:creationId xmlns:a16="http://schemas.microsoft.com/office/drawing/2014/main" id="{89166F80-5712-844A-B16B-B2CB9F9F4D2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5299" name="Slide Number Placeholder 3">
            <a:extLst>
              <a:ext uri="{FF2B5EF4-FFF2-40B4-BE49-F238E27FC236}">
                <a16:creationId xmlns:a16="http://schemas.microsoft.com/office/drawing/2014/main" id="{F6397AE2-C229-8644-A7DF-8C6CB9666D7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91C4CCA2-C73A-514C-9CD5-79002DBBE71F}" type="slidenum">
              <a:rPr lang="en-US" altLang="en-US" sz="1200"/>
              <a:pPr/>
              <a:t>9</a:t>
            </a:fld>
            <a:endParaRPr lang="en-US" altLang="en-US" sz="1200" dirty="0"/>
          </a:p>
        </p:txBody>
      </p:sp>
    </p:spTree>
    <p:extLst>
      <p:ext uri="{BB962C8B-B14F-4D97-AF65-F5344CB8AC3E}">
        <p14:creationId xmlns:p14="http://schemas.microsoft.com/office/powerpoint/2010/main" val="18281990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Slide Image Placeholder 1">
            <a:extLst>
              <a:ext uri="{FF2B5EF4-FFF2-40B4-BE49-F238E27FC236}">
                <a16:creationId xmlns:a16="http://schemas.microsoft.com/office/drawing/2014/main" id="{0B8045DD-AD3C-1141-89C1-E234EB9E6820}"/>
              </a:ext>
            </a:extLst>
          </p:cNvPr>
          <p:cNvSpPr>
            <a:spLocks noGrp="1" noRot="1" noChangeAspect="1" noChangeArrowheads="1" noTextEdit="1"/>
          </p:cNvSpPr>
          <p:nvPr>
            <p:ph type="sldImg"/>
          </p:nvPr>
        </p:nvSpPr>
        <p:spPr>
          <a:ln/>
        </p:spPr>
      </p:sp>
      <p:sp>
        <p:nvSpPr>
          <p:cNvPr id="69634" name="Notes Placeholder 2">
            <a:extLst>
              <a:ext uri="{FF2B5EF4-FFF2-40B4-BE49-F238E27FC236}">
                <a16:creationId xmlns:a16="http://schemas.microsoft.com/office/drawing/2014/main" id="{48ACBA3A-0DED-2E40-9D27-C2373D6474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69635" name="Slide Number Placeholder 3">
            <a:extLst>
              <a:ext uri="{FF2B5EF4-FFF2-40B4-BE49-F238E27FC236}">
                <a16:creationId xmlns:a16="http://schemas.microsoft.com/office/drawing/2014/main" id="{02D6661B-701A-1F47-959E-756AB8C98D9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051E1D49-2185-F94E-A05D-19B57CEE25E7}" type="slidenum">
              <a:rPr lang="en-US" altLang="en-US" sz="1200"/>
              <a:pPr/>
              <a:t>10</a:t>
            </a:fld>
            <a:endParaRPr lang="en-US" altLang="en-US" sz="1200" dirty="0"/>
          </a:p>
        </p:txBody>
      </p:sp>
    </p:spTree>
    <p:extLst>
      <p:ext uri="{BB962C8B-B14F-4D97-AF65-F5344CB8AC3E}">
        <p14:creationId xmlns:p14="http://schemas.microsoft.com/office/powerpoint/2010/main" val="670600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a:extLst>
              <a:ext uri="{FF2B5EF4-FFF2-40B4-BE49-F238E27FC236}">
                <a16:creationId xmlns:a16="http://schemas.microsoft.com/office/drawing/2014/main" id="{4B9C596C-2163-5641-AF86-8A094EAB2235}"/>
              </a:ext>
            </a:extLst>
          </p:cNvPr>
          <p:cNvSpPr>
            <a:spLocks noGrp="1" noRot="1" noChangeAspect="1" noChangeArrowheads="1" noTextEdit="1"/>
          </p:cNvSpPr>
          <p:nvPr>
            <p:ph type="sldImg"/>
          </p:nvPr>
        </p:nvSpPr>
        <p:spPr>
          <a:ln/>
        </p:spPr>
      </p:sp>
      <p:sp>
        <p:nvSpPr>
          <p:cNvPr id="75778" name="Notes Placeholder 2">
            <a:extLst>
              <a:ext uri="{FF2B5EF4-FFF2-40B4-BE49-F238E27FC236}">
                <a16:creationId xmlns:a16="http://schemas.microsoft.com/office/drawing/2014/main" id="{B73C37D7-5699-0947-A93C-B74FFAB1335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75779" name="Slide Number Placeholder 3">
            <a:extLst>
              <a:ext uri="{FF2B5EF4-FFF2-40B4-BE49-F238E27FC236}">
                <a16:creationId xmlns:a16="http://schemas.microsoft.com/office/drawing/2014/main" id="{313357A8-6CC2-6843-B62B-C38E64062A8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C137B4EF-FC64-AA4A-9EAD-EC19ED86409C}" type="slidenum">
              <a:rPr lang="en-US" altLang="en-US" sz="1200"/>
              <a:pPr/>
              <a:t>11</a:t>
            </a:fld>
            <a:endParaRPr lang="en-US" altLang="en-US" sz="1200" dirty="0"/>
          </a:p>
        </p:txBody>
      </p:sp>
    </p:spTree>
    <p:extLst>
      <p:ext uri="{BB962C8B-B14F-4D97-AF65-F5344CB8AC3E}">
        <p14:creationId xmlns:p14="http://schemas.microsoft.com/office/powerpoint/2010/main" val="13774199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380210D9-D58D-114C-A023-C062BA83763B}"/>
              </a:ext>
            </a:extLst>
          </p:cNvPr>
          <p:cNvSpPr>
            <a:spLocks noGrp="1" noRot="1" noChangeAspect="1" noTextEdit="1"/>
          </p:cNvSpPr>
          <p:nvPr>
            <p:ph type="sldImg"/>
          </p:nvPr>
        </p:nvSpPr>
        <p:spPr>
          <a:ln/>
        </p:spPr>
      </p:sp>
      <p:sp>
        <p:nvSpPr>
          <p:cNvPr id="58371" name="Notes Placeholder 2">
            <a:extLst>
              <a:ext uri="{FF2B5EF4-FFF2-40B4-BE49-F238E27FC236}">
                <a16:creationId xmlns:a16="http://schemas.microsoft.com/office/drawing/2014/main" id="{3CE17C39-45F8-464B-AECE-BFD2153AEBD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58372" name="Slide Number Placeholder 3">
            <a:extLst>
              <a:ext uri="{FF2B5EF4-FFF2-40B4-BE49-F238E27FC236}">
                <a16:creationId xmlns:a16="http://schemas.microsoft.com/office/drawing/2014/main" id="{1B1476C6-C21B-394E-B736-AE7B394C317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93763" eaLnBrk="0" hangingPunct="0">
              <a:defRPr>
                <a:solidFill>
                  <a:schemeClr val="tx1"/>
                </a:solidFill>
                <a:latin typeface="Arial" panose="020B0604020202020204" pitchFamily="34" charset="0"/>
              </a:defRPr>
            </a:lvl1pPr>
            <a:lvl2pPr marL="742950" indent="-285750" defTabSz="893763" eaLnBrk="0" hangingPunct="0">
              <a:defRPr>
                <a:solidFill>
                  <a:schemeClr val="tx1"/>
                </a:solidFill>
                <a:latin typeface="Arial" panose="020B0604020202020204" pitchFamily="34" charset="0"/>
              </a:defRPr>
            </a:lvl2pPr>
            <a:lvl3pPr marL="1143000" indent="-228600" defTabSz="893763" eaLnBrk="0" hangingPunct="0">
              <a:defRPr>
                <a:solidFill>
                  <a:schemeClr val="tx1"/>
                </a:solidFill>
                <a:latin typeface="Arial" panose="020B0604020202020204" pitchFamily="34" charset="0"/>
              </a:defRPr>
            </a:lvl3pPr>
            <a:lvl4pPr marL="1600200" indent="-228600" defTabSz="893763" eaLnBrk="0" hangingPunct="0">
              <a:defRPr>
                <a:solidFill>
                  <a:schemeClr val="tx1"/>
                </a:solidFill>
                <a:latin typeface="Arial" panose="020B0604020202020204" pitchFamily="34" charset="0"/>
              </a:defRPr>
            </a:lvl4pPr>
            <a:lvl5pPr marL="2057400" indent="-228600" defTabSz="893763" eaLnBrk="0" hangingPunct="0">
              <a:defRPr>
                <a:solidFill>
                  <a:schemeClr val="tx1"/>
                </a:solidFill>
                <a:latin typeface="Arial" panose="020B0604020202020204" pitchFamily="34" charset="0"/>
              </a:defRPr>
            </a:lvl5pPr>
            <a:lvl6pPr marL="2514600" indent="-228600" defTabSz="893763" eaLnBrk="0" fontAlgn="base" hangingPunct="0">
              <a:spcBef>
                <a:spcPct val="0"/>
              </a:spcBef>
              <a:spcAft>
                <a:spcPct val="0"/>
              </a:spcAft>
              <a:defRPr>
                <a:solidFill>
                  <a:schemeClr val="tx1"/>
                </a:solidFill>
                <a:latin typeface="Arial" panose="020B0604020202020204" pitchFamily="34" charset="0"/>
              </a:defRPr>
            </a:lvl6pPr>
            <a:lvl7pPr marL="2971800" indent="-228600" defTabSz="893763" eaLnBrk="0" fontAlgn="base" hangingPunct="0">
              <a:spcBef>
                <a:spcPct val="0"/>
              </a:spcBef>
              <a:spcAft>
                <a:spcPct val="0"/>
              </a:spcAft>
              <a:defRPr>
                <a:solidFill>
                  <a:schemeClr val="tx1"/>
                </a:solidFill>
                <a:latin typeface="Arial" panose="020B0604020202020204" pitchFamily="34" charset="0"/>
              </a:defRPr>
            </a:lvl7pPr>
            <a:lvl8pPr marL="3429000" indent="-228600" defTabSz="893763" eaLnBrk="0" fontAlgn="base" hangingPunct="0">
              <a:spcBef>
                <a:spcPct val="0"/>
              </a:spcBef>
              <a:spcAft>
                <a:spcPct val="0"/>
              </a:spcAft>
              <a:defRPr>
                <a:solidFill>
                  <a:schemeClr val="tx1"/>
                </a:solidFill>
                <a:latin typeface="Arial" panose="020B0604020202020204" pitchFamily="34" charset="0"/>
              </a:defRPr>
            </a:lvl8pPr>
            <a:lvl9pPr marL="3886200" indent="-228600" defTabSz="893763"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A8782F5-A473-5D4C-80F1-485C432C5E07}" type="slidenum">
              <a:rPr lang="en-US" altLang="en-US"/>
              <a:pPr eaLnBrk="1" hangingPunct="1"/>
              <a:t>12</a:t>
            </a:fld>
            <a:endParaRPr lang="en-US" altLang="en-US" dirty="0"/>
          </a:p>
        </p:txBody>
      </p:sp>
    </p:spTree>
    <p:extLst>
      <p:ext uri="{BB962C8B-B14F-4D97-AF65-F5344CB8AC3E}">
        <p14:creationId xmlns:p14="http://schemas.microsoft.com/office/powerpoint/2010/main" val="38531695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58F2796-6C4F-4629-BC61-7590E9BE856D}" type="slidenum">
              <a:rPr lang="en-GB" smtClean="0"/>
              <a:pPr/>
              <a:t>20</a:t>
            </a:fld>
            <a:endParaRPr lang="en-GB"/>
          </a:p>
        </p:txBody>
      </p:sp>
    </p:spTree>
    <p:extLst>
      <p:ext uri="{BB962C8B-B14F-4D97-AF65-F5344CB8AC3E}">
        <p14:creationId xmlns:p14="http://schemas.microsoft.com/office/powerpoint/2010/main" val="33799305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8/2/2023</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8/2/2023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8/2/2023</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8/2/2023</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8/2/2023</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8/2/2023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8/2/2023</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8/2/2023</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8/2/2023</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2800" b="1" dirty="0"/>
              <a:t>Master of Business Administration</a:t>
            </a:r>
            <a:br>
              <a:rPr lang="en-GB" altLang="en-US" sz="2400" dirty="0"/>
            </a:br>
            <a:br>
              <a:rPr lang="en-GB" altLang="en-US" dirty="0"/>
            </a:br>
            <a:r>
              <a:rPr lang="en-GB" dirty="0"/>
              <a:t> </a:t>
            </a:r>
            <a:r>
              <a:rPr lang="en-GB" sz="3600" b="1" dirty="0">
                <a:solidFill>
                  <a:schemeClr val="accent2">
                    <a:lumMod val="20000"/>
                    <a:lumOff val="80000"/>
                  </a:schemeClr>
                </a:solidFill>
              </a:rPr>
              <a:t>Human Capital Management </a:t>
            </a:r>
            <a:br>
              <a:rPr lang="en-GB" sz="4800" b="1" dirty="0">
                <a:solidFill>
                  <a:schemeClr val="accent2">
                    <a:lumMod val="20000"/>
                    <a:lumOff val="80000"/>
                  </a:schemeClr>
                </a:solidFill>
              </a:rPr>
            </a:br>
            <a:br>
              <a:rPr lang="en-GB" sz="3200" b="1" dirty="0">
                <a:solidFill>
                  <a:schemeClr val="accent2">
                    <a:lumMod val="20000"/>
                    <a:lumOff val="80000"/>
                  </a:schemeClr>
                </a:solidFill>
              </a:rPr>
            </a:br>
            <a:r>
              <a:rPr lang="en-GB" sz="3600" dirty="0"/>
              <a:t>Training and development</a:t>
            </a:r>
            <a:endParaRPr lang="en-GB" altLang="en-US" b="1" dirty="0">
              <a:solidFill>
                <a:schemeClr val="accent2">
                  <a:lumMod val="20000"/>
                  <a:lumOff val="80000"/>
                </a:schemeClr>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3">
            <a:extLst>
              <a:ext uri="{FF2B5EF4-FFF2-40B4-BE49-F238E27FC236}">
                <a16:creationId xmlns:a16="http://schemas.microsoft.com/office/drawing/2014/main" id="{8186C162-869D-EF4B-BC31-B4C8DE5D4402}"/>
              </a:ext>
            </a:extLst>
          </p:cNvPr>
          <p:cNvSpPr>
            <a:spLocks noGrp="1" noChangeArrowheads="1"/>
          </p:cNvSpPr>
          <p:nvPr>
            <p:ph idx="1"/>
          </p:nvPr>
        </p:nvSpPr>
        <p:spPr>
          <a:xfrm>
            <a:off x="323528" y="260648"/>
            <a:ext cx="8229600" cy="5861050"/>
          </a:xfrm>
        </p:spPr>
        <p:txBody>
          <a:bodyPr>
            <a:normAutofit/>
          </a:bodyPr>
          <a:lstStyle/>
          <a:p>
            <a:pPr marL="411480" indent="-256032" algn="ctr">
              <a:lnSpc>
                <a:spcPct val="150000"/>
              </a:lnSpc>
              <a:buClr>
                <a:schemeClr val="accent3"/>
              </a:buClr>
              <a:buNone/>
              <a:defRPr/>
            </a:pPr>
            <a:r>
              <a:rPr lang="en-GB" altLang="en-US" sz="3600" b="1" dirty="0">
                <a:solidFill>
                  <a:srgbClr val="0070C0"/>
                </a:solidFill>
                <a:latin typeface="+mj-lt"/>
              </a:rPr>
              <a:t>Training</a:t>
            </a:r>
          </a:p>
          <a:p>
            <a:pPr marL="498348" algn="just">
              <a:buClr>
                <a:schemeClr val="accent3"/>
              </a:buClr>
              <a:defRPr/>
            </a:pPr>
            <a:r>
              <a:rPr lang="en-US" sz="2600" dirty="0"/>
              <a:t>In future, the success of enterprises will depend upon the revolutionary training and development system in human resource management.  </a:t>
            </a:r>
          </a:p>
          <a:p>
            <a:pPr marL="498348" algn="just">
              <a:buClr>
                <a:schemeClr val="accent3"/>
              </a:buClr>
              <a:defRPr/>
            </a:pPr>
            <a:r>
              <a:rPr lang="en-US" sz="2600" dirty="0"/>
              <a:t> As we live and work in the world of knowledge and skill, every human activity need up-to-date knowledge and required skills to perform it.</a:t>
            </a:r>
          </a:p>
        </p:txBody>
      </p:sp>
    </p:spTree>
    <p:extLst>
      <p:ext uri="{BB962C8B-B14F-4D97-AF65-F5344CB8AC3E}">
        <p14:creationId xmlns:p14="http://schemas.microsoft.com/office/powerpoint/2010/main" val="3032519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DCF6F4-5483-4D4C-8CF7-D5CBEE6F2153}"/>
              </a:ext>
            </a:extLst>
          </p:cNvPr>
          <p:cNvSpPr>
            <a:spLocks noGrp="1"/>
          </p:cNvSpPr>
          <p:nvPr>
            <p:ph idx="1"/>
          </p:nvPr>
        </p:nvSpPr>
        <p:spPr/>
        <p:txBody>
          <a:bodyPr/>
          <a:lstStyle/>
          <a:p>
            <a:r>
              <a:rPr lang="en-GB" dirty="0"/>
              <a:t>Training is the development and delivery of information that people will use after attending the training. This definition distinguishes “training” from other situations where people are provided with information, but are not necessarily expected to use the information they are given. (</a:t>
            </a:r>
            <a:r>
              <a:rPr lang="en-GB" dirty="0" err="1"/>
              <a:t>Ittner</a:t>
            </a:r>
            <a:r>
              <a:rPr lang="en-GB" dirty="0"/>
              <a:t> &amp; </a:t>
            </a:r>
            <a:r>
              <a:rPr lang="en-GB" dirty="0" err="1"/>
              <a:t>Douds</a:t>
            </a:r>
            <a:r>
              <a:rPr lang="en-GB" dirty="0"/>
              <a:t>, 1997. pp. 1-4)</a:t>
            </a:r>
          </a:p>
        </p:txBody>
      </p:sp>
      <p:sp>
        <p:nvSpPr>
          <p:cNvPr id="3" name="Title 2">
            <a:extLst>
              <a:ext uri="{FF2B5EF4-FFF2-40B4-BE49-F238E27FC236}">
                <a16:creationId xmlns:a16="http://schemas.microsoft.com/office/drawing/2014/main" id="{9B9F4FC1-B970-4AB2-9670-930B28C1D1B9}"/>
              </a:ext>
            </a:extLst>
          </p:cNvPr>
          <p:cNvSpPr>
            <a:spLocks noGrp="1"/>
          </p:cNvSpPr>
          <p:nvPr>
            <p:ph type="title"/>
          </p:nvPr>
        </p:nvSpPr>
        <p:spPr/>
        <p:txBody>
          <a:bodyPr/>
          <a:lstStyle/>
          <a:p>
            <a:r>
              <a:rPr lang="en-GB" b="1" u="none" dirty="0">
                <a:solidFill>
                  <a:srgbClr val="2A21D9"/>
                </a:solidFill>
              </a:rPr>
              <a:t>Training and Development</a:t>
            </a:r>
          </a:p>
        </p:txBody>
      </p:sp>
    </p:spTree>
    <p:extLst>
      <p:ext uri="{BB962C8B-B14F-4D97-AF65-F5344CB8AC3E}">
        <p14:creationId xmlns:p14="http://schemas.microsoft.com/office/powerpoint/2010/main" val="143308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DF47447-E3C8-4C69-B4C2-27944C7EDA05}"/>
              </a:ext>
            </a:extLst>
          </p:cNvPr>
          <p:cNvSpPr>
            <a:spLocks noGrp="1"/>
          </p:cNvSpPr>
          <p:nvPr>
            <p:ph idx="1"/>
          </p:nvPr>
        </p:nvSpPr>
        <p:spPr/>
        <p:txBody>
          <a:bodyPr/>
          <a:lstStyle/>
          <a:p>
            <a:r>
              <a:rPr lang="en-GB" dirty="0"/>
              <a:t>Development differs from training because of its objective. </a:t>
            </a:r>
          </a:p>
          <a:p>
            <a:r>
              <a:rPr lang="en-GB" dirty="0"/>
              <a:t>Focusses on acquiring competencies for higher level positions and future expansions. It is more personalised (Salas et al., 2012)</a:t>
            </a:r>
          </a:p>
        </p:txBody>
      </p:sp>
      <p:sp>
        <p:nvSpPr>
          <p:cNvPr id="3" name="Title 2">
            <a:extLst>
              <a:ext uri="{FF2B5EF4-FFF2-40B4-BE49-F238E27FC236}">
                <a16:creationId xmlns:a16="http://schemas.microsoft.com/office/drawing/2014/main" id="{16BEB67A-291F-4AF9-A260-E45C7EC8FA4F}"/>
              </a:ext>
            </a:extLst>
          </p:cNvPr>
          <p:cNvSpPr>
            <a:spLocks noGrp="1"/>
          </p:cNvSpPr>
          <p:nvPr>
            <p:ph type="title"/>
          </p:nvPr>
        </p:nvSpPr>
        <p:spPr/>
        <p:txBody>
          <a:bodyPr/>
          <a:lstStyle/>
          <a:p>
            <a:r>
              <a:rPr lang="en-GB" b="1" u="none" dirty="0">
                <a:solidFill>
                  <a:srgbClr val="2A21D9"/>
                </a:solidFill>
              </a:rPr>
              <a:t>Development</a:t>
            </a:r>
          </a:p>
        </p:txBody>
      </p:sp>
    </p:spTree>
    <p:extLst>
      <p:ext uri="{BB962C8B-B14F-4D97-AF65-F5344CB8AC3E}">
        <p14:creationId xmlns:p14="http://schemas.microsoft.com/office/powerpoint/2010/main" val="2470774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8A0F3CB3-1BBE-934C-9FF7-8D2D11E59FF6}"/>
              </a:ext>
            </a:extLst>
          </p:cNvPr>
          <p:cNvSpPr>
            <a:spLocks noGrp="1"/>
          </p:cNvSpPr>
          <p:nvPr>
            <p:ph idx="1"/>
          </p:nvPr>
        </p:nvSpPr>
        <p:spPr>
          <a:xfrm>
            <a:off x="468313" y="549275"/>
            <a:ext cx="7772400" cy="4611688"/>
          </a:xfrm>
        </p:spPr>
        <p:txBody>
          <a:bodyPr/>
          <a:lstStyle/>
          <a:p>
            <a:pPr algn="ctr">
              <a:spcBef>
                <a:spcPct val="50000"/>
              </a:spcBef>
              <a:buFontTx/>
              <a:buNone/>
              <a:defRPr/>
            </a:pPr>
            <a:r>
              <a:rPr lang="en-GB" altLang="en-US" sz="3600" b="1" dirty="0">
                <a:solidFill>
                  <a:srgbClr val="0070C0"/>
                </a:solidFill>
                <a:ea typeface="ＭＳ Ｐゴシック" pitchFamily="1" charset="-128"/>
              </a:rPr>
              <a:t>Role of Training and Development</a:t>
            </a:r>
          </a:p>
          <a:p>
            <a:pPr marL="0">
              <a:spcBef>
                <a:spcPts val="0"/>
              </a:spcBef>
              <a:buFontTx/>
              <a:buNone/>
              <a:defRPr/>
            </a:pPr>
            <a:endParaRPr lang="en-GB" altLang="en-US" sz="2000" dirty="0">
              <a:latin typeface="Calibri" pitchFamily="34" charset="0"/>
              <a:ea typeface="ＭＳ Ｐゴシック" pitchFamily="1" charset="-128"/>
            </a:endParaRPr>
          </a:p>
          <a:p>
            <a:pPr marL="0" algn="just">
              <a:spcBef>
                <a:spcPts val="0"/>
              </a:spcBef>
              <a:defRPr/>
            </a:pPr>
            <a:r>
              <a:rPr lang="en-GB" altLang="en-US" sz="2700" dirty="0">
                <a:ea typeface="ＭＳ Ｐゴシック" pitchFamily="1" charset="-128"/>
              </a:rPr>
              <a:t>Increase in efficiency</a:t>
            </a:r>
          </a:p>
          <a:p>
            <a:pPr marL="0" algn="just">
              <a:spcBef>
                <a:spcPts val="0"/>
              </a:spcBef>
              <a:defRPr/>
            </a:pPr>
            <a:r>
              <a:rPr lang="en-GB" altLang="en-US" sz="2700" dirty="0">
                <a:ea typeface="ＭＳ Ｐゴシック" pitchFamily="1" charset="-128"/>
              </a:rPr>
              <a:t>Increase in employee morale</a:t>
            </a:r>
          </a:p>
          <a:p>
            <a:pPr marL="0" algn="just">
              <a:spcBef>
                <a:spcPts val="0"/>
              </a:spcBef>
              <a:defRPr/>
            </a:pPr>
            <a:r>
              <a:rPr lang="en-GB" altLang="en-US" sz="2700" dirty="0">
                <a:ea typeface="ＭＳ Ｐゴシック" pitchFamily="1" charset="-128"/>
              </a:rPr>
              <a:t>Reduced supervision</a:t>
            </a:r>
          </a:p>
          <a:p>
            <a:pPr algn="just">
              <a:lnSpc>
                <a:spcPct val="90000"/>
              </a:lnSpc>
              <a:defRPr/>
            </a:pPr>
            <a:r>
              <a:rPr lang="en-US" sz="2700" dirty="0"/>
              <a:t>Reduces mistakes - minimizing costs</a:t>
            </a:r>
          </a:p>
          <a:p>
            <a:pPr algn="just">
              <a:lnSpc>
                <a:spcPct val="90000"/>
              </a:lnSpc>
              <a:defRPr/>
            </a:pPr>
            <a:r>
              <a:rPr lang="en-US" sz="2700" dirty="0"/>
              <a:t>Improves communication and relationships - better teamwork</a:t>
            </a:r>
          </a:p>
          <a:p>
            <a:pPr marL="0">
              <a:spcBef>
                <a:spcPts val="0"/>
              </a:spcBef>
              <a:defRPr/>
            </a:pPr>
            <a:endParaRPr lang="en-GB" altLang="en-US" sz="2900" dirty="0">
              <a:ea typeface="ＭＳ Ｐゴシック" pitchFamily="1" charset="-128"/>
            </a:endParaRPr>
          </a:p>
          <a:p>
            <a:pPr marL="0">
              <a:spcBef>
                <a:spcPts val="0"/>
              </a:spcBef>
              <a:buFontTx/>
              <a:buNone/>
              <a:defRPr/>
            </a:pPr>
            <a:endParaRPr lang="en-GB" altLang="en-US" sz="2000" dirty="0">
              <a:latin typeface="Calibri" pitchFamily="34" charset="0"/>
              <a:ea typeface="ＭＳ Ｐゴシック" pitchFamily="1" charset="-128"/>
            </a:endParaRPr>
          </a:p>
        </p:txBody>
      </p:sp>
    </p:spTree>
    <p:extLst>
      <p:ext uri="{BB962C8B-B14F-4D97-AF65-F5344CB8AC3E}">
        <p14:creationId xmlns:p14="http://schemas.microsoft.com/office/powerpoint/2010/main" val="149126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extBox 3">
            <a:extLst>
              <a:ext uri="{FF2B5EF4-FFF2-40B4-BE49-F238E27FC236}">
                <a16:creationId xmlns:a16="http://schemas.microsoft.com/office/drawing/2014/main" id="{6016ED31-CE4D-5B45-B6A5-97257735BCB0}"/>
              </a:ext>
            </a:extLst>
          </p:cNvPr>
          <p:cNvSpPr txBox="1">
            <a:spLocks noChangeArrowheads="1"/>
          </p:cNvSpPr>
          <p:nvPr/>
        </p:nvSpPr>
        <p:spPr bwMode="auto">
          <a:xfrm>
            <a:off x="1520143" y="620688"/>
            <a:ext cx="6175151"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ea typeface="ＭＳ Ｐゴシック" panose="020B0600070205080204" pitchFamily="34" charset="-128"/>
              </a:defRPr>
            </a:lvl1pPr>
            <a:lvl2pPr marL="742950" indent="-285750">
              <a:spcBef>
                <a:spcPct val="20000"/>
              </a:spcBef>
              <a:buChar char="–"/>
              <a:defRPr sz="2800">
                <a:solidFill>
                  <a:schemeClr val="tx1"/>
                </a:solidFill>
                <a:latin typeface="Arial" panose="020B0604020202020204" pitchFamily="34" charset="0"/>
                <a:ea typeface="ＭＳ Ｐゴシック" panose="020B0600070205080204" pitchFamily="34" charset="-128"/>
              </a:defRPr>
            </a:lvl2pPr>
            <a:lvl3pPr marL="1143000" indent="-228600">
              <a:spcBef>
                <a:spcPct val="20000"/>
              </a:spcBef>
              <a:buChar char="•"/>
              <a:defRPr sz="2400">
                <a:solidFill>
                  <a:schemeClr val="tx1"/>
                </a:solidFill>
                <a:latin typeface="Arial" panose="020B0604020202020204" pitchFamily="34" charset="0"/>
                <a:ea typeface="ＭＳ Ｐゴシック" panose="020B0600070205080204" pitchFamily="34" charset="-128"/>
              </a:defRPr>
            </a:lvl3pPr>
            <a:lvl4pPr marL="16002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ＭＳ Ｐゴシック" panose="020B0600070205080204" pitchFamily="34" charset="-128"/>
              </a:defRPr>
            </a:lvl9pPr>
          </a:lstStyle>
          <a:p>
            <a:pPr algn="ctr">
              <a:spcBef>
                <a:spcPct val="0"/>
              </a:spcBef>
              <a:buFontTx/>
              <a:buNone/>
            </a:pPr>
            <a:r>
              <a:rPr lang="en-GB" altLang="en-US" sz="3600" b="1" dirty="0">
                <a:solidFill>
                  <a:srgbClr val="0070C0"/>
                </a:solidFill>
              </a:rPr>
              <a:t>Training and Development</a:t>
            </a:r>
          </a:p>
          <a:p>
            <a:pPr>
              <a:spcBef>
                <a:spcPct val="0"/>
              </a:spcBef>
              <a:buFontTx/>
              <a:buNone/>
            </a:pPr>
            <a:endParaRPr lang="en-GB" altLang="en-US" sz="2400" dirty="0"/>
          </a:p>
        </p:txBody>
      </p:sp>
      <p:pic>
        <p:nvPicPr>
          <p:cNvPr id="29698" name="Picture 4">
            <a:extLst>
              <a:ext uri="{FF2B5EF4-FFF2-40B4-BE49-F238E27FC236}">
                <a16:creationId xmlns:a16="http://schemas.microsoft.com/office/drawing/2014/main" id="{5FB204BD-8B1F-7746-A211-1382487DF335}"/>
              </a:ext>
            </a:extLst>
          </p:cNvPr>
          <p:cNvPicPr>
            <a:picLocks noChangeAspect="1" noChangeArrowheads="1"/>
          </p:cNvPicPr>
          <p:nvPr/>
        </p:nvPicPr>
        <p:blipFill>
          <a:blip r:embed="rId3">
            <a:duotone>
              <a:prstClr val="black"/>
              <a:schemeClr val="accent1">
                <a:tint val="45000"/>
                <a:satMod val="400000"/>
              </a:schemeClr>
            </a:duotone>
            <a:extLst>
              <a:ext uri="{28A0092B-C50C-407E-A947-70E740481C1C}">
                <a14:useLocalDpi xmlns:a14="http://schemas.microsoft.com/office/drawing/2010/main" val="0"/>
              </a:ext>
            </a:extLst>
          </a:blip>
          <a:srcRect/>
          <a:stretch>
            <a:fillRect/>
          </a:stretch>
        </p:blipFill>
        <p:spPr bwMode="auto">
          <a:xfrm>
            <a:off x="539749" y="1484784"/>
            <a:ext cx="8135938"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954579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5FBA4037-B26B-3E4A-95F2-FA8C4392380A}"/>
              </a:ext>
            </a:extLst>
          </p:cNvPr>
          <p:cNvSpPr>
            <a:spLocks noGrp="1"/>
          </p:cNvSpPr>
          <p:nvPr>
            <p:ph idx="1"/>
          </p:nvPr>
        </p:nvSpPr>
        <p:spPr>
          <a:xfrm>
            <a:off x="468313" y="549275"/>
            <a:ext cx="7772400" cy="4611688"/>
          </a:xfrm>
        </p:spPr>
        <p:txBody>
          <a:bodyPr/>
          <a:lstStyle/>
          <a:p>
            <a:pPr algn="ctr">
              <a:spcBef>
                <a:spcPct val="50000"/>
              </a:spcBef>
              <a:buFontTx/>
              <a:buNone/>
              <a:defRPr/>
            </a:pPr>
            <a:r>
              <a:rPr lang="en-GB" altLang="en-US" sz="3600" b="1" dirty="0">
                <a:solidFill>
                  <a:srgbClr val="0070C0"/>
                </a:solidFill>
                <a:ea typeface="ＭＳ Ｐゴシック" pitchFamily="1" charset="-128"/>
              </a:rPr>
              <a:t>Training and Development cycle</a:t>
            </a:r>
          </a:p>
          <a:p>
            <a:pPr marL="0">
              <a:spcBef>
                <a:spcPts val="0"/>
              </a:spcBef>
              <a:buFontTx/>
              <a:buNone/>
              <a:defRPr/>
            </a:pPr>
            <a:endParaRPr lang="en-GB" altLang="en-US" sz="2000" dirty="0">
              <a:latin typeface="Calibri" pitchFamily="34" charset="0"/>
              <a:ea typeface="ＭＳ Ｐゴシック" pitchFamily="1" charset="-128"/>
            </a:endParaRPr>
          </a:p>
        </p:txBody>
      </p:sp>
      <p:pic>
        <p:nvPicPr>
          <p:cNvPr id="37890" name="Picture 2" descr="Image result for training cycle">
            <a:extLst>
              <a:ext uri="{FF2B5EF4-FFF2-40B4-BE49-F238E27FC236}">
                <a16:creationId xmlns:a16="http://schemas.microsoft.com/office/drawing/2014/main" id="{986488C8-9A43-5D40-BECC-AE6238A9B7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268760"/>
            <a:ext cx="7561263" cy="447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409179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Content Placeholder 2">
            <a:extLst>
              <a:ext uri="{FF2B5EF4-FFF2-40B4-BE49-F238E27FC236}">
                <a16:creationId xmlns:a16="http://schemas.microsoft.com/office/drawing/2014/main" id="{BEF1ADCD-BFAD-764E-9D5E-468DC0E8CB89}"/>
              </a:ext>
            </a:extLst>
          </p:cNvPr>
          <p:cNvSpPr>
            <a:spLocks noGrp="1" noChangeArrowheads="1"/>
          </p:cNvSpPr>
          <p:nvPr>
            <p:ph idx="1"/>
          </p:nvPr>
        </p:nvSpPr>
        <p:spPr>
          <a:xfrm>
            <a:off x="468313" y="549275"/>
            <a:ext cx="7772400" cy="4611688"/>
          </a:xfrm>
        </p:spPr>
        <p:txBody>
          <a:bodyPr/>
          <a:lstStyle/>
          <a:p>
            <a:pPr algn="ctr">
              <a:spcBef>
                <a:spcPct val="50000"/>
              </a:spcBef>
              <a:buFontTx/>
              <a:buNone/>
            </a:pPr>
            <a:r>
              <a:rPr lang="en-GB" altLang="en-US" sz="3600" b="1" dirty="0">
                <a:solidFill>
                  <a:srgbClr val="0070C0"/>
                </a:solidFill>
              </a:rPr>
              <a:t>How do people learn?</a:t>
            </a:r>
          </a:p>
          <a:p>
            <a:pPr>
              <a:spcBef>
                <a:spcPct val="50000"/>
              </a:spcBef>
              <a:buFontTx/>
              <a:buNone/>
            </a:pPr>
            <a:r>
              <a:rPr lang="en-GB" altLang="en-US" sz="2800" dirty="0"/>
              <a:t>Kolb's learning theory (1974)</a:t>
            </a:r>
            <a:endParaRPr lang="en-GB" altLang="en-US" sz="3000" b="1" dirty="0"/>
          </a:p>
          <a:p>
            <a:pPr lvl="1">
              <a:spcBef>
                <a:spcPct val="50000"/>
              </a:spcBef>
            </a:pPr>
            <a:r>
              <a:rPr lang="en-GB" altLang="en-US" sz="2400" dirty="0"/>
              <a:t>sets out four distinct learning styles</a:t>
            </a:r>
            <a:endParaRPr lang="en-GB" altLang="en-US" sz="2600" b="1" dirty="0"/>
          </a:p>
        </p:txBody>
      </p:sp>
      <p:graphicFrame>
        <p:nvGraphicFramePr>
          <p:cNvPr id="2" name="Table 1">
            <a:extLst>
              <a:ext uri="{FF2B5EF4-FFF2-40B4-BE49-F238E27FC236}">
                <a16:creationId xmlns:a16="http://schemas.microsoft.com/office/drawing/2014/main" id="{9F7BC414-A172-0443-ACBD-E53F4D8EEDCF}"/>
              </a:ext>
            </a:extLst>
          </p:cNvPr>
          <p:cNvGraphicFramePr>
            <a:graphicFrameLocks noGrp="1"/>
          </p:cNvGraphicFramePr>
          <p:nvPr/>
        </p:nvGraphicFramePr>
        <p:xfrm>
          <a:off x="765968" y="2564904"/>
          <a:ext cx="7177089" cy="3040139"/>
        </p:xfrm>
        <a:graphic>
          <a:graphicData uri="http://schemas.openxmlformats.org/drawingml/2006/table">
            <a:tbl>
              <a:tblPr/>
              <a:tblGrid>
                <a:gridCol w="2392363">
                  <a:extLst>
                    <a:ext uri="{9D8B030D-6E8A-4147-A177-3AD203B41FA5}">
                      <a16:colId xmlns:a16="http://schemas.microsoft.com/office/drawing/2014/main" val="20000"/>
                    </a:ext>
                  </a:extLst>
                </a:gridCol>
                <a:gridCol w="2392363">
                  <a:extLst>
                    <a:ext uri="{9D8B030D-6E8A-4147-A177-3AD203B41FA5}">
                      <a16:colId xmlns:a16="http://schemas.microsoft.com/office/drawing/2014/main" val="20001"/>
                    </a:ext>
                  </a:extLst>
                </a:gridCol>
                <a:gridCol w="2392363">
                  <a:extLst>
                    <a:ext uri="{9D8B030D-6E8A-4147-A177-3AD203B41FA5}">
                      <a16:colId xmlns:a16="http://schemas.microsoft.com/office/drawing/2014/main" val="20002"/>
                    </a:ext>
                  </a:extLst>
                </a:gridCol>
              </a:tblGrid>
              <a:tr h="1142897">
                <a:tc>
                  <a:txBody>
                    <a:bodyPr/>
                    <a:lstStyle/>
                    <a:p>
                      <a:pPr algn="l" fontAlgn="b"/>
                      <a:endParaRPr lang="en-GB" sz="2300" b="1" dirty="0">
                        <a:effectLst/>
                      </a:endParaRPr>
                    </a:p>
                  </a:txBody>
                  <a:tcPr marL="76189" marR="76189" marT="76178" marB="76178" anchor="b">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C08398"/>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2300" b="1" i="0" u="none" strike="noStrike" kern="1200" cap="none" spc="0" normalizeH="0" baseline="0" noProof="0" dirty="0">
                          <a:ln>
                            <a:noFill/>
                          </a:ln>
                          <a:solidFill>
                            <a:srgbClr val="000000"/>
                          </a:solidFill>
                          <a:effectLst/>
                          <a:uLnTx/>
                          <a:uFillTx/>
                          <a:latin typeface="+mn-lt"/>
                          <a:ea typeface="+mn-ea"/>
                          <a:cs typeface="+mn-cs"/>
                        </a:rPr>
                        <a:t>Doing</a:t>
                      </a:r>
                    </a:p>
                    <a:p>
                      <a:pPr algn="l" fontAlgn="b"/>
                      <a:endParaRPr lang="en-GB" sz="2300" b="1" dirty="0">
                        <a:effectLst/>
                      </a:endParaRPr>
                    </a:p>
                  </a:txBody>
                  <a:tcPr marL="76189" marR="76189" marT="76178" marB="76178" anchor="b">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08DE98"/>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marL="0" marR="0" lvl="0" indent="0" algn="l" defTabSz="914400" rtl="0" eaLnBrk="1" fontAlgn="b" latinLnBrk="0" hangingPunct="1">
                        <a:lnSpc>
                          <a:spcPct val="100000"/>
                        </a:lnSpc>
                        <a:spcBef>
                          <a:spcPts val="0"/>
                        </a:spcBef>
                        <a:spcAft>
                          <a:spcPts val="0"/>
                        </a:spcAft>
                        <a:buClrTx/>
                        <a:buSzTx/>
                        <a:buFontTx/>
                        <a:buNone/>
                        <a:tabLst/>
                        <a:defRPr/>
                      </a:pPr>
                      <a:endParaRPr kumimoji="0" lang="en-GB" sz="2300" b="1" i="0" u="none" strike="noStrike" kern="1200" cap="none" spc="0" normalizeH="0" baseline="0" noProof="0" dirty="0">
                        <a:ln>
                          <a:noFill/>
                        </a:ln>
                        <a:solidFill>
                          <a:srgbClr val="000000"/>
                        </a:solidFill>
                        <a:effectLst/>
                        <a:uLnTx/>
                        <a:uFillTx/>
                        <a:latin typeface="+mn-lt"/>
                        <a:ea typeface="+mn-ea"/>
                        <a:cs typeface="+mn-cs"/>
                      </a:endParaRPr>
                    </a:p>
                    <a:p>
                      <a:pPr marL="0" marR="0" lvl="0" indent="0" algn="l" defTabSz="914400" rtl="0" eaLnBrk="1" fontAlgn="b" latinLnBrk="0" hangingPunct="1">
                        <a:lnSpc>
                          <a:spcPct val="100000"/>
                        </a:lnSpc>
                        <a:spcBef>
                          <a:spcPts val="0"/>
                        </a:spcBef>
                        <a:spcAft>
                          <a:spcPts val="0"/>
                        </a:spcAft>
                        <a:buClrTx/>
                        <a:buSzTx/>
                        <a:buFontTx/>
                        <a:buNone/>
                        <a:tabLst/>
                        <a:defRPr/>
                      </a:pPr>
                      <a:r>
                        <a:rPr kumimoji="0" lang="en-GB" sz="2300" b="1" i="0" u="none" strike="noStrike" kern="1200" cap="none" spc="0" normalizeH="0" baseline="0" noProof="0" dirty="0">
                          <a:ln>
                            <a:noFill/>
                          </a:ln>
                          <a:solidFill>
                            <a:srgbClr val="000000"/>
                          </a:solidFill>
                          <a:effectLst/>
                          <a:uLnTx/>
                          <a:uFillTx/>
                          <a:latin typeface="+mn-lt"/>
                          <a:ea typeface="+mn-ea"/>
                          <a:cs typeface="+mn-cs"/>
                        </a:rPr>
                        <a:t>Watching</a:t>
                      </a:r>
                    </a:p>
                    <a:p>
                      <a:endParaRPr lang="en-GB" sz="2300" b="1" dirty="0"/>
                    </a:p>
                  </a:txBody>
                  <a:tcPr marL="91427" marR="91427" marT="45707" marB="45707">
                    <a:lnL w="9525" cap="flat" cmpd="sng" algn="ctr">
                      <a:solidFill>
                        <a:srgbClr val="DDDDDD"/>
                      </a:solidFill>
                      <a:prstDash val="solid"/>
                      <a:round/>
                      <a:headEnd type="none" w="med" len="med"/>
                      <a:tailEnd type="none" w="med" len="med"/>
                    </a:lnL>
                    <a:lnB w="9525" cap="flat" cmpd="sng" algn="ctr">
                      <a:solidFill>
                        <a:srgbClr val="DDDDDD"/>
                      </a:solidFill>
                      <a:prstDash val="solid"/>
                      <a:round/>
                      <a:headEnd type="none" w="med" len="med"/>
                      <a:tailEnd type="none" w="med" len="med"/>
                    </a:lnB>
                  </a:tcPr>
                </a:tc>
                <a:extLst>
                  <a:ext uri="{0D108BD9-81ED-4DB2-BD59-A6C34878D82A}">
                    <a16:rowId xmlns:a16="http://schemas.microsoft.com/office/drawing/2014/main" val="10000"/>
                  </a:ext>
                </a:extLst>
              </a:tr>
              <a:tr h="793360">
                <a:tc>
                  <a:txBody>
                    <a:bodyPr/>
                    <a:lstStyle/>
                    <a:p>
                      <a:pPr algn="l" fontAlgn="t"/>
                      <a:r>
                        <a:rPr lang="en-GB" sz="2300" b="1" dirty="0">
                          <a:effectLst/>
                        </a:rPr>
                        <a:t>Feeling</a:t>
                      </a:r>
                    </a:p>
                  </a:txBody>
                  <a:tcPr marL="76189" marR="76189" marT="76178" marB="7617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2300" dirty="0">
                          <a:effectLst/>
                        </a:rPr>
                        <a:t>Accommodators</a:t>
                      </a:r>
                    </a:p>
                  </a:txBody>
                  <a:tcPr marL="76189" marR="76189" marT="76178" marB="7617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2300" dirty="0" err="1">
                          <a:effectLst/>
                        </a:rPr>
                        <a:t>Divergers</a:t>
                      </a:r>
                      <a:endParaRPr lang="en-GB" sz="2300" dirty="0">
                        <a:effectLst/>
                      </a:endParaRPr>
                    </a:p>
                  </a:txBody>
                  <a:tcPr marL="76189" marR="76189" marT="76178" marB="7617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103805">
                <a:tc>
                  <a:txBody>
                    <a:bodyPr/>
                    <a:lstStyle/>
                    <a:p>
                      <a:pPr algn="l" fontAlgn="t"/>
                      <a:r>
                        <a:rPr lang="en-GB" sz="2300" b="1" dirty="0">
                          <a:effectLst/>
                        </a:rPr>
                        <a:t>Thinking</a:t>
                      </a:r>
                    </a:p>
                  </a:txBody>
                  <a:tcPr marL="76189" marR="76189" marT="76178" marB="7617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2300" dirty="0" err="1">
                          <a:effectLst/>
                        </a:rPr>
                        <a:t>Convergers</a:t>
                      </a:r>
                      <a:endParaRPr lang="en-GB" sz="2300" dirty="0">
                        <a:effectLst/>
                      </a:endParaRPr>
                    </a:p>
                  </a:txBody>
                  <a:tcPr marL="76189" marR="76189" marT="76178" marB="7617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tc>
                  <a:txBody>
                    <a:bodyPr/>
                    <a:lstStyle/>
                    <a:p>
                      <a:pPr fontAlgn="t"/>
                      <a:r>
                        <a:rPr lang="en-GB" sz="2300" dirty="0">
                          <a:effectLst/>
                        </a:rPr>
                        <a:t>Assimilators</a:t>
                      </a:r>
                    </a:p>
                  </a:txBody>
                  <a:tcPr marL="76189" marR="76189" marT="76178" marB="76178">
                    <a:lnL w="9525" cap="flat" cmpd="sng" algn="ctr">
                      <a:solidFill>
                        <a:srgbClr val="DDDDDD"/>
                      </a:solidFill>
                      <a:prstDash val="solid"/>
                      <a:round/>
                      <a:headEnd type="none" w="med" len="med"/>
                      <a:tailEnd type="none" w="med" len="med"/>
                    </a:lnL>
                    <a:lnR w="9525" cap="flat" cmpd="sng" algn="ctr">
                      <a:solidFill>
                        <a:srgbClr val="DDDDDD"/>
                      </a:solidFill>
                      <a:prstDash val="solid"/>
                      <a:round/>
                      <a:headEnd type="none" w="med" len="med"/>
                      <a:tailEnd type="none" w="med" len="med"/>
                    </a:lnR>
                    <a:lnT w="9525" cap="flat" cmpd="sng" algn="ctr">
                      <a:solidFill>
                        <a:srgbClr val="DDDDDD"/>
                      </a:solidFill>
                      <a:prstDash val="solid"/>
                      <a:round/>
                      <a:headEnd type="none" w="med" len="med"/>
                      <a:tailEnd type="none" w="med" len="med"/>
                    </a:lnT>
                    <a:lnB w="9525" cap="flat" cmpd="sng" algn="ctr">
                      <a:solidFill>
                        <a:srgbClr val="DDDDDD"/>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472647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Content Placeholder 2">
            <a:extLst>
              <a:ext uri="{FF2B5EF4-FFF2-40B4-BE49-F238E27FC236}">
                <a16:creationId xmlns:a16="http://schemas.microsoft.com/office/drawing/2014/main" id="{546D160A-E56F-0F4C-B829-250DE6A49C9E}"/>
              </a:ext>
            </a:extLst>
          </p:cNvPr>
          <p:cNvSpPr>
            <a:spLocks noGrp="1" noChangeArrowheads="1"/>
          </p:cNvSpPr>
          <p:nvPr>
            <p:ph idx="1"/>
          </p:nvPr>
        </p:nvSpPr>
        <p:spPr>
          <a:xfrm>
            <a:off x="468313" y="549275"/>
            <a:ext cx="7772400" cy="4611688"/>
          </a:xfrm>
        </p:spPr>
        <p:txBody>
          <a:bodyPr/>
          <a:lstStyle/>
          <a:p>
            <a:pPr marL="0" algn="ctr">
              <a:spcBef>
                <a:spcPct val="0"/>
              </a:spcBef>
              <a:buFontTx/>
              <a:buNone/>
            </a:pPr>
            <a:r>
              <a:rPr lang="en-GB" altLang="en-US" b="1" dirty="0">
                <a:solidFill>
                  <a:srgbClr val="0070C0"/>
                </a:solidFill>
                <a:cs typeface="Arial" panose="020B0604020202020204" pitchFamily="34" charset="0"/>
              </a:rPr>
              <a:t>On the job training</a:t>
            </a:r>
          </a:p>
          <a:p>
            <a:pPr marL="0" algn="just">
              <a:spcBef>
                <a:spcPct val="0"/>
              </a:spcBef>
              <a:buFontTx/>
              <a:buNone/>
            </a:pPr>
            <a:endParaRPr lang="en-GB" altLang="en-US" sz="2000" dirty="0"/>
          </a:p>
          <a:p>
            <a:pPr marL="0" algn="just">
              <a:spcBef>
                <a:spcPct val="0"/>
              </a:spcBef>
              <a:buFontTx/>
              <a:buNone/>
            </a:pPr>
            <a:r>
              <a:rPr lang="en-GB" altLang="en-US" sz="2700" dirty="0"/>
              <a:t>Providing hands-on experience with instructions from a supervisor or trainer.</a:t>
            </a:r>
          </a:p>
          <a:p>
            <a:pPr marL="400050" lvl="1" algn="just">
              <a:spcBef>
                <a:spcPct val="0"/>
              </a:spcBef>
            </a:pPr>
            <a:r>
              <a:rPr lang="en-GB" altLang="en-US" sz="2700" dirty="0"/>
              <a:t>Occurs at the actual job location</a:t>
            </a:r>
          </a:p>
          <a:p>
            <a:pPr marL="400050" lvl="1" algn="just">
              <a:spcBef>
                <a:spcPct val="0"/>
              </a:spcBef>
            </a:pPr>
            <a:r>
              <a:rPr lang="en-GB" altLang="en-US" sz="2700" dirty="0"/>
              <a:t>Could involve observation and imitation</a:t>
            </a:r>
          </a:p>
          <a:p>
            <a:pPr marL="0" algn="just">
              <a:spcBef>
                <a:spcPct val="0"/>
              </a:spcBef>
              <a:buFontTx/>
              <a:buNone/>
            </a:pPr>
            <a:endParaRPr lang="en-GB" altLang="en-US" sz="2700" dirty="0"/>
          </a:p>
          <a:p>
            <a:pPr marL="0" algn="just">
              <a:spcBef>
                <a:spcPct val="0"/>
              </a:spcBef>
              <a:buFontTx/>
              <a:buNone/>
            </a:pPr>
            <a:r>
              <a:rPr lang="en-GB" altLang="en-US" sz="2700" dirty="0"/>
              <a:t>Methods</a:t>
            </a:r>
          </a:p>
          <a:p>
            <a:pPr marL="400050" lvl="1" algn="just">
              <a:spcBef>
                <a:spcPct val="0"/>
              </a:spcBef>
            </a:pPr>
            <a:r>
              <a:rPr lang="en-GB" altLang="en-US" sz="2700" dirty="0"/>
              <a:t>Job rotation</a:t>
            </a:r>
          </a:p>
          <a:p>
            <a:pPr marL="400050" lvl="1" algn="just">
              <a:spcBef>
                <a:spcPct val="0"/>
              </a:spcBef>
            </a:pPr>
            <a:r>
              <a:rPr lang="en-GB" altLang="en-US" sz="2700" dirty="0"/>
              <a:t>Apprenticeship</a:t>
            </a:r>
          </a:p>
          <a:p>
            <a:pPr marL="400050" lvl="1" algn="just">
              <a:spcBef>
                <a:spcPct val="0"/>
              </a:spcBef>
            </a:pPr>
            <a:r>
              <a:rPr lang="en-GB" altLang="en-US" sz="2700" dirty="0"/>
              <a:t>Coaching </a:t>
            </a:r>
          </a:p>
          <a:p>
            <a:pPr marL="0" algn="just">
              <a:spcBef>
                <a:spcPct val="0"/>
              </a:spcBef>
              <a:buFontTx/>
              <a:buNone/>
            </a:pPr>
            <a:endParaRPr lang="en-GB" altLang="en-US" sz="2700" dirty="0"/>
          </a:p>
        </p:txBody>
      </p:sp>
    </p:spTree>
    <p:extLst>
      <p:ext uri="{BB962C8B-B14F-4D97-AF65-F5344CB8AC3E}">
        <p14:creationId xmlns:p14="http://schemas.microsoft.com/office/powerpoint/2010/main" val="1496749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07F16463-03A4-0340-BD3E-9845B6E41944}"/>
              </a:ext>
            </a:extLst>
          </p:cNvPr>
          <p:cNvSpPr>
            <a:spLocks noGrp="1"/>
          </p:cNvSpPr>
          <p:nvPr>
            <p:ph idx="1"/>
          </p:nvPr>
        </p:nvSpPr>
        <p:spPr>
          <a:xfrm>
            <a:off x="468313" y="549275"/>
            <a:ext cx="7772400" cy="4611688"/>
          </a:xfrm>
        </p:spPr>
        <p:txBody>
          <a:bodyPr/>
          <a:lstStyle/>
          <a:p>
            <a:pPr marL="0" algn="ctr">
              <a:spcBef>
                <a:spcPts val="0"/>
              </a:spcBef>
              <a:buFontTx/>
              <a:buNone/>
              <a:defRPr/>
            </a:pPr>
            <a:r>
              <a:rPr lang="en-GB" altLang="en-US" b="1" dirty="0">
                <a:solidFill>
                  <a:srgbClr val="0070C0"/>
                </a:solidFill>
                <a:latin typeface="+mj-lt"/>
                <a:ea typeface="ＭＳ Ｐゴシック" pitchFamily="1" charset="-128"/>
              </a:rPr>
              <a:t>Evaluating Training Outcomes</a:t>
            </a:r>
            <a:endParaRPr lang="en-GB" altLang="en-US" sz="3000" b="1" dirty="0">
              <a:latin typeface="+mj-lt"/>
              <a:ea typeface="ＭＳ Ｐゴシック" pitchFamily="1" charset="-128"/>
            </a:endParaRPr>
          </a:p>
          <a:p>
            <a:pPr marL="400050" lvl="1" algn="just">
              <a:spcBef>
                <a:spcPts val="0"/>
              </a:spcBef>
              <a:buFont typeface="Arial" pitchFamily="34" charset="0"/>
              <a:buChar char="•"/>
              <a:defRPr/>
            </a:pPr>
            <a:r>
              <a:rPr lang="en-GB" altLang="en-US" sz="2700" dirty="0">
                <a:latin typeface="+mj-lt"/>
                <a:ea typeface="ＭＳ Ｐゴシック" pitchFamily="1" charset="-128"/>
              </a:rPr>
              <a:t>Vital for establishing strategic alignment and value for the organisation</a:t>
            </a:r>
          </a:p>
          <a:p>
            <a:pPr marL="0" algn="just">
              <a:spcBef>
                <a:spcPts val="0"/>
              </a:spcBef>
              <a:defRPr/>
            </a:pPr>
            <a:endParaRPr lang="en-GB" altLang="en-US" sz="2700" dirty="0">
              <a:latin typeface="+mj-lt"/>
              <a:ea typeface="ＭＳ Ｐゴシック" pitchFamily="1" charset="-128"/>
            </a:endParaRPr>
          </a:p>
          <a:p>
            <a:pPr marL="0" algn="just">
              <a:spcBef>
                <a:spcPts val="0"/>
              </a:spcBef>
              <a:defRPr/>
            </a:pPr>
            <a:r>
              <a:rPr lang="en-GB" altLang="en-US" sz="2700" dirty="0">
                <a:latin typeface="+mj-lt"/>
                <a:ea typeface="ＭＳ Ｐゴシック" pitchFamily="1" charset="-128"/>
              </a:rPr>
              <a:t>Four levels of evaluation (Kirkpatrick, 1967)</a:t>
            </a:r>
          </a:p>
          <a:p>
            <a:pPr marL="400050" lvl="1" algn="just">
              <a:spcBef>
                <a:spcPts val="0"/>
              </a:spcBef>
              <a:defRPr/>
            </a:pPr>
            <a:r>
              <a:rPr lang="en-GB" altLang="en-US" sz="2700" dirty="0">
                <a:latin typeface="+mj-lt"/>
                <a:ea typeface="ＭＳ Ｐゴシック" pitchFamily="1" charset="-128"/>
              </a:rPr>
              <a:t>Reaction</a:t>
            </a:r>
          </a:p>
          <a:p>
            <a:pPr marL="400050" lvl="1" algn="just">
              <a:spcBef>
                <a:spcPts val="0"/>
              </a:spcBef>
              <a:defRPr/>
            </a:pPr>
            <a:r>
              <a:rPr lang="en-GB" altLang="en-US" sz="2700" dirty="0">
                <a:latin typeface="+mj-lt"/>
                <a:ea typeface="ＭＳ Ｐゴシック" pitchFamily="1" charset="-128"/>
              </a:rPr>
              <a:t>Immediate</a:t>
            </a:r>
          </a:p>
          <a:p>
            <a:pPr marL="400050" lvl="1" algn="just">
              <a:spcBef>
                <a:spcPts val="0"/>
              </a:spcBef>
              <a:defRPr/>
            </a:pPr>
            <a:r>
              <a:rPr lang="en-GB" altLang="en-US" sz="2700" dirty="0">
                <a:latin typeface="+mj-lt"/>
                <a:ea typeface="ＭＳ Ｐゴシック" pitchFamily="1" charset="-128"/>
              </a:rPr>
              <a:t>Intermediate</a:t>
            </a:r>
          </a:p>
          <a:p>
            <a:pPr marL="400050" lvl="1" algn="just">
              <a:spcBef>
                <a:spcPts val="0"/>
              </a:spcBef>
              <a:defRPr/>
            </a:pPr>
            <a:r>
              <a:rPr lang="en-GB" altLang="en-US" sz="2700" dirty="0">
                <a:latin typeface="+mj-lt"/>
                <a:ea typeface="ＭＳ Ｐゴシック" pitchFamily="1" charset="-128"/>
              </a:rPr>
              <a:t>Ultimate </a:t>
            </a:r>
          </a:p>
        </p:txBody>
      </p:sp>
    </p:spTree>
    <p:extLst>
      <p:ext uri="{BB962C8B-B14F-4D97-AF65-F5344CB8AC3E}">
        <p14:creationId xmlns:p14="http://schemas.microsoft.com/office/powerpoint/2010/main" val="3826869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2">
            <a:extLst>
              <a:ext uri="{FF2B5EF4-FFF2-40B4-BE49-F238E27FC236}">
                <a16:creationId xmlns:a16="http://schemas.microsoft.com/office/drawing/2014/main" id="{0A8C2C00-ECF3-284A-A1AB-C06734AC7C0E}"/>
              </a:ext>
            </a:extLst>
          </p:cNvPr>
          <p:cNvSpPr>
            <a:spLocks noGrp="1"/>
          </p:cNvSpPr>
          <p:nvPr>
            <p:ph idx="1"/>
          </p:nvPr>
        </p:nvSpPr>
        <p:spPr>
          <a:xfrm>
            <a:off x="468313" y="549275"/>
            <a:ext cx="7772400" cy="4611688"/>
          </a:xfrm>
        </p:spPr>
        <p:txBody>
          <a:bodyPr/>
          <a:lstStyle/>
          <a:p>
            <a:pPr marL="0" algn="ctr">
              <a:spcBef>
                <a:spcPts val="0"/>
              </a:spcBef>
              <a:buFontTx/>
              <a:buNone/>
              <a:defRPr/>
            </a:pPr>
            <a:r>
              <a:rPr lang="en-GB" altLang="en-US" b="1" dirty="0">
                <a:solidFill>
                  <a:srgbClr val="0070C0"/>
                </a:solidFill>
                <a:latin typeface="+mj-lt"/>
                <a:ea typeface="ＭＳ Ｐゴシック" pitchFamily="1" charset="-128"/>
              </a:rPr>
              <a:t>Training and Development Process</a:t>
            </a:r>
          </a:p>
          <a:p>
            <a:pPr marL="0">
              <a:spcBef>
                <a:spcPts val="0"/>
              </a:spcBef>
              <a:buFontTx/>
              <a:buNone/>
              <a:defRPr/>
            </a:pPr>
            <a:endParaRPr lang="en-GB" altLang="en-US" sz="2800" dirty="0">
              <a:latin typeface="Calibri" pitchFamily="34" charset="0"/>
              <a:ea typeface="ＭＳ Ｐゴシック" pitchFamily="1" charset="-128"/>
            </a:endParaRPr>
          </a:p>
          <a:p>
            <a:pPr marL="0" algn="just">
              <a:spcBef>
                <a:spcPts val="0"/>
              </a:spcBef>
              <a:buFontTx/>
              <a:buNone/>
              <a:defRPr/>
            </a:pPr>
            <a:endParaRPr lang="en-GB" altLang="en-US" sz="2700" dirty="0">
              <a:latin typeface="+mj-lt"/>
              <a:ea typeface="ＭＳ Ｐゴシック" pitchFamily="1" charset="-128"/>
            </a:endParaRPr>
          </a:p>
        </p:txBody>
      </p:sp>
      <p:graphicFrame>
        <p:nvGraphicFramePr>
          <p:cNvPr id="4" name="Group 265">
            <a:extLst>
              <a:ext uri="{FF2B5EF4-FFF2-40B4-BE49-F238E27FC236}">
                <a16:creationId xmlns:a16="http://schemas.microsoft.com/office/drawing/2014/main" id="{9315CDDD-B3BE-8F45-9160-2DF99B8FE03B}"/>
              </a:ext>
            </a:extLst>
          </p:cNvPr>
          <p:cNvGraphicFramePr>
            <a:graphicFrameLocks/>
          </p:cNvGraphicFramePr>
          <p:nvPr/>
        </p:nvGraphicFramePr>
        <p:xfrm>
          <a:off x="539750" y="1268413"/>
          <a:ext cx="8034338" cy="5218113"/>
        </p:xfrm>
        <a:graphic>
          <a:graphicData uri="http://schemas.openxmlformats.org/drawingml/2006/table">
            <a:tbl>
              <a:tblPr/>
              <a:tblGrid>
                <a:gridCol w="2728913">
                  <a:extLst>
                    <a:ext uri="{9D8B030D-6E8A-4147-A177-3AD203B41FA5}">
                      <a16:colId xmlns:a16="http://schemas.microsoft.com/office/drawing/2014/main" val="20000"/>
                    </a:ext>
                  </a:extLst>
                </a:gridCol>
                <a:gridCol w="2652712">
                  <a:extLst>
                    <a:ext uri="{9D8B030D-6E8A-4147-A177-3AD203B41FA5}">
                      <a16:colId xmlns:a16="http://schemas.microsoft.com/office/drawing/2014/main" val="20001"/>
                    </a:ext>
                  </a:extLst>
                </a:gridCol>
                <a:gridCol w="2652713">
                  <a:extLst>
                    <a:ext uri="{9D8B030D-6E8A-4147-A177-3AD203B41FA5}">
                      <a16:colId xmlns:a16="http://schemas.microsoft.com/office/drawing/2014/main" val="20002"/>
                    </a:ext>
                  </a:extLst>
                </a:gridCol>
              </a:tblGrid>
              <a:tr h="482600">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400" b="1" i="0" u="none" strike="noStrike" cap="none" normalizeH="0" baseline="0" dirty="0">
                          <a:ln>
                            <a:noFill/>
                          </a:ln>
                          <a:solidFill>
                            <a:schemeClr val="tx1"/>
                          </a:solidFill>
                          <a:effectLst/>
                          <a:latin typeface="Times New Roman" pitchFamily="18" charset="0"/>
                        </a:rPr>
                        <a:t>Assessment Stage</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400" b="1" i="0" u="none" strike="noStrike" cap="none" normalizeH="0" baseline="0" dirty="0">
                          <a:ln>
                            <a:noFill/>
                          </a:ln>
                          <a:solidFill>
                            <a:schemeClr val="tx1"/>
                          </a:solidFill>
                          <a:effectLst/>
                          <a:latin typeface="Times New Roman" pitchFamily="18" charset="0"/>
                        </a:rPr>
                        <a:t>Training Stage</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400" b="1" i="0" u="none" strike="noStrike" cap="none" normalizeH="0" baseline="0" dirty="0">
                          <a:ln>
                            <a:noFill/>
                          </a:ln>
                          <a:solidFill>
                            <a:schemeClr val="tx1"/>
                          </a:solidFill>
                          <a:effectLst/>
                          <a:latin typeface="Times New Roman" pitchFamily="18" charset="0"/>
                        </a:rPr>
                        <a:t>Evaluation Stage</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w="12700" cap="flat" cmpd="sng" algn="ctr">
                      <a:solidFill>
                        <a:schemeClr val="folHlink"/>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0"/>
                  </a:ext>
                </a:extLst>
              </a:tr>
              <a:tr h="736600">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Organizational       Assessment</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1"/>
                  </a:ext>
                </a:extLst>
              </a:tr>
              <a:tr h="979488">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Job Assessment</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2"/>
                  </a:ext>
                </a:extLst>
              </a:tr>
              <a:tr h="701040">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Personal Assessment</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Design &amp; Select Procedures</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Measure Training Results</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a:noFill/>
                    </a:lnB>
                    <a:lnTlToBr>
                      <a:noFill/>
                    </a:lnTlToBr>
                    <a:lnBlToTr>
                      <a:noFill/>
                    </a:lnBlToTr>
                    <a:noFill/>
                  </a:tcPr>
                </a:tc>
                <a:extLst>
                  <a:ext uri="{0D108BD9-81ED-4DB2-BD59-A6C34878D82A}">
                    <a16:rowId xmlns:a16="http://schemas.microsoft.com/office/drawing/2014/main" val="10003"/>
                  </a:ext>
                </a:extLst>
              </a:tr>
              <a:tr h="1317625">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Development of Training Objectives</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w="12700" cap="flat" cmpd="sng" algn="ctr">
                      <a:solidFill>
                        <a:schemeClr val="fo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Train</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w="12700" cap="flat" cmpd="sng" algn="ctr">
                      <a:solidFill>
                        <a:schemeClr val="folHlink"/>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000" b="0" i="0" u="none" strike="noStrike" cap="none" normalizeH="0" baseline="0" dirty="0">
                        <a:ln>
                          <a:noFill/>
                        </a:ln>
                        <a:solidFill>
                          <a:schemeClr val="tx1"/>
                        </a:solidFill>
                        <a:effectLst/>
                        <a:latin typeface="Times New Roman" pitchFamily="18" charset="0"/>
                      </a:endParaRPr>
                    </a:p>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Compare Results to Criteria</a:t>
                      </a:r>
                    </a:p>
                  </a:txBody>
                  <a:tcPr horzOverflow="overflow">
                    <a:lnL w="12700" cap="flat" cmpd="sng" algn="ctr">
                      <a:solidFill>
                        <a:schemeClr val="folHlink"/>
                      </a:solidFill>
                      <a:prstDash val="solid"/>
                      <a:round/>
                      <a:headEnd type="none" w="med" len="med"/>
                      <a:tailEnd type="none" w="med" len="med"/>
                    </a:lnL>
                    <a:lnR w="12700" cap="flat" cmpd="sng" algn="ctr">
                      <a:solidFill>
                        <a:schemeClr val="folHlink"/>
                      </a:solidFill>
                      <a:prstDash val="solid"/>
                      <a:round/>
                      <a:headEnd type="none" w="med" len="med"/>
                      <a:tailEnd type="none" w="med" len="med"/>
                    </a:lnR>
                    <a:lnT>
                      <a:noFill/>
                    </a:lnT>
                    <a:lnB w="12700" cap="flat" cmpd="sng" algn="ctr">
                      <a:solidFill>
                        <a:schemeClr val="folHlink"/>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482600">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400" b="0" i="0" u="none" strike="noStrike" cap="none" normalizeH="0" baseline="0" dirty="0">
                        <a:ln>
                          <a:noFill/>
                        </a:ln>
                        <a:solidFill>
                          <a:schemeClr val="tx1"/>
                        </a:solidFill>
                        <a:effectLst/>
                        <a:latin typeface="Times New Roman" pitchFamily="18" charset="0"/>
                      </a:endParaRPr>
                    </a:p>
                  </a:txBody>
                  <a:tcPr horzOverflow="overflow">
                    <a:lnL cap="flat">
                      <a:noFill/>
                    </a:lnL>
                    <a:lnR>
                      <a:noFill/>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2"/>
                        </a:buClr>
                        <a:buSzTx/>
                        <a:buFont typeface="Wingdings" pitchFamily="2" charset="2"/>
                        <a:buNone/>
                        <a:tabLst/>
                      </a:pPr>
                      <a:r>
                        <a:rPr kumimoji="0" lang="en-US" sz="2000" b="0" i="0" u="none" strike="noStrike" cap="none" normalizeH="0" baseline="0" dirty="0">
                          <a:ln>
                            <a:noFill/>
                          </a:ln>
                          <a:solidFill>
                            <a:schemeClr val="tx1"/>
                          </a:solidFill>
                          <a:effectLst/>
                          <a:latin typeface="Times New Roman" pitchFamily="18" charset="0"/>
                        </a:rPr>
                        <a:t>Feedback</a:t>
                      </a:r>
                    </a:p>
                  </a:txBody>
                  <a:tcPr horzOverflow="overflow">
                    <a:lnL>
                      <a:noFill/>
                    </a:lnL>
                    <a:lnR>
                      <a:noFill/>
                    </a:lnR>
                    <a:lnT w="12700" cap="flat" cmpd="sng" algn="ctr">
                      <a:solidFill>
                        <a:schemeClr val="folHlink"/>
                      </a:solidFill>
                      <a:prstDash val="solid"/>
                      <a:round/>
                      <a:headEnd type="none" w="med" len="med"/>
                      <a:tailEnd type="none" w="med" len="med"/>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400" b="0" i="0" u="none" strike="noStrike" cap="none" normalizeH="0" baseline="0" dirty="0">
                        <a:ln>
                          <a:noFill/>
                        </a:ln>
                        <a:solidFill>
                          <a:schemeClr val="tx1"/>
                        </a:solidFill>
                        <a:effectLst/>
                        <a:latin typeface="Times New Roman" pitchFamily="18" charset="0"/>
                      </a:endParaRPr>
                    </a:p>
                  </a:txBody>
                  <a:tcPr horzOverflow="overflow">
                    <a:lnL>
                      <a:noFill/>
                    </a:lnL>
                    <a:lnR cap="flat">
                      <a:noFill/>
                    </a:lnR>
                    <a:lnT w="12700" cap="flat" cmpd="sng" algn="ctr">
                      <a:solidFill>
                        <a:schemeClr val="folHlink"/>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5"/>
                  </a:ext>
                </a:extLst>
              </a:tr>
              <a:tr h="518160">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800" b="0" i="0" u="none" strike="noStrike" cap="none" normalizeH="0" baseline="0" dirty="0">
                        <a:ln>
                          <a:noFill/>
                        </a:ln>
                        <a:solidFill>
                          <a:schemeClr val="tx1"/>
                        </a:solidFill>
                        <a:effectLst/>
                        <a:latin typeface="Times New Roman" pitchFamily="18" charset="0"/>
                      </a:endParaRPr>
                    </a:p>
                  </a:txBody>
                  <a:tcPr horzOverflow="overflow">
                    <a:lnL cap="flat">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800" b="0" i="0" u="none" strike="noStrike" cap="none" normalizeH="0" baseline="0" dirty="0">
                        <a:ln>
                          <a:noFill/>
                        </a:ln>
                        <a:solidFill>
                          <a:schemeClr val="tx1"/>
                        </a:solidFill>
                        <a:effectLst/>
                        <a:latin typeface="Times New Roman" pitchFamily="18" charset="0"/>
                      </a:endParaRPr>
                    </a:p>
                  </a:txBody>
                  <a:tcPr horzOverflow="overflow">
                    <a:lnL>
                      <a:noFill/>
                    </a:lnL>
                    <a:lnR>
                      <a:noFill/>
                    </a:lnR>
                    <a:lnT>
                      <a:noFill/>
                    </a:lnT>
                    <a:lnB cap="flat">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2"/>
                        </a:buClr>
                        <a:buSzTx/>
                        <a:buFont typeface="Wingdings" pitchFamily="2" charset="2"/>
                        <a:buNone/>
                        <a:tabLst/>
                      </a:pPr>
                      <a:endParaRPr kumimoji="0" lang="en-US" sz="2800" b="0" i="0" u="none" strike="noStrike" cap="none" normalizeH="0" baseline="0" dirty="0">
                        <a:ln>
                          <a:noFill/>
                        </a:ln>
                        <a:solidFill>
                          <a:schemeClr val="tx1"/>
                        </a:solidFill>
                        <a:effectLst/>
                        <a:latin typeface="Times New Roman" pitchFamily="18" charset="0"/>
                      </a:endParaRPr>
                    </a:p>
                  </a:txBody>
                  <a:tcPr horzOverflow="overflow">
                    <a:lnL>
                      <a:noFill/>
                    </a:lnL>
                    <a:lnR cap="flat">
                      <a:noFill/>
                    </a:lnR>
                    <a:lnT>
                      <a:noFill/>
                    </a:lnT>
                    <a:lnB cap="flat">
                      <a:noFill/>
                    </a:lnB>
                    <a:lnTlToBr>
                      <a:noFill/>
                    </a:lnTlToBr>
                    <a:lnBlToTr>
                      <a:noFill/>
                    </a:lnBlToTr>
                    <a:noFill/>
                  </a:tcPr>
                </a:tc>
                <a:extLst>
                  <a:ext uri="{0D108BD9-81ED-4DB2-BD59-A6C34878D82A}">
                    <a16:rowId xmlns:a16="http://schemas.microsoft.com/office/drawing/2014/main" val="10006"/>
                  </a:ext>
                </a:extLst>
              </a:tr>
            </a:tbl>
          </a:graphicData>
        </a:graphic>
      </p:graphicFrame>
      <p:grpSp>
        <p:nvGrpSpPr>
          <p:cNvPr id="74782" name="Group 4">
            <a:extLst>
              <a:ext uri="{FF2B5EF4-FFF2-40B4-BE49-F238E27FC236}">
                <a16:creationId xmlns:a16="http://schemas.microsoft.com/office/drawing/2014/main" id="{3616B2A5-651E-7A48-9973-33598037E48C}"/>
              </a:ext>
            </a:extLst>
          </p:cNvPr>
          <p:cNvGrpSpPr>
            <a:grpSpLocks/>
          </p:cNvGrpSpPr>
          <p:nvPr/>
        </p:nvGrpSpPr>
        <p:grpSpPr bwMode="auto">
          <a:xfrm>
            <a:off x="468313" y="2060575"/>
            <a:ext cx="6858000" cy="3505200"/>
            <a:chOff x="685800" y="2819400"/>
            <a:chExt cx="6858000" cy="3505200"/>
          </a:xfrm>
        </p:grpSpPr>
        <p:grpSp>
          <p:nvGrpSpPr>
            <p:cNvPr id="74783" name="Group 59">
              <a:extLst>
                <a:ext uri="{FF2B5EF4-FFF2-40B4-BE49-F238E27FC236}">
                  <a16:creationId xmlns:a16="http://schemas.microsoft.com/office/drawing/2014/main" id="{07FAEA8A-0ECF-E440-BAD8-D7A0954BDDCA}"/>
                </a:ext>
              </a:extLst>
            </p:cNvPr>
            <p:cNvGrpSpPr>
              <a:grpSpLocks/>
            </p:cNvGrpSpPr>
            <p:nvPr/>
          </p:nvGrpSpPr>
          <p:grpSpPr bwMode="auto">
            <a:xfrm>
              <a:off x="685800" y="2819400"/>
              <a:ext cx="6858000" cy="3505200"/>
              <a:chOff x="685800" y="2819400"/>
              <a:chExt cx="6858000" cy="3505200"/>
            </a:xfrm>
          </p:grpSpPr>
          <p:sp>
            <p:nvSpPr>
              <p:cNvPr id="74785" name="Line 170">
                <a:extLst>
                  <a:ext uri="{FF2B5EF4-FFF2-40B4-BE49-F238E27FC236}">
                    <a16:creationId xmlns:a16="http://schemas.microsoft.com/office/drawing/2014/main" id="{17C8E994-76B5-7F42-8687-C0332F377917}"/>
                  </a:ext>
                </a:extLst>
              </p:cNvPr>
              <p:cNvSpPr>
                <a:spLocks noChangeShapeType="1"/>
              </p:cNvSpPr>
              <p:nvPr/>
            </p:nvSpPr>
            <p:spPr bwMode="auto">
              <a:xfrm>
                <a:off x="685800" y="2819400"/>
                <a:ext cx="0" cy="350520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dirty="0"/>
              </a:p>
            </p:txBody>
          </p:sp>
          <p:grpSp>
            <p:nvGrpSpPr>
              <p:cNvPr id="74786" name="Group 58">
                <a:extLst>
                  <a:ext uri="{FF2B5EF4-FFF2-40B4-BE49-F238E27FC236}">
                    <a16:creationId xmlns:a16="http://schemas.microsoft.com/office/drawing/2014/main" id="{31708C5E-65BB-9741-AFF6-C491A51B14FB}"/>
                  </a:ext>
                </a:extLst>
              </p:cNvPr>
              <p:cNvGrpSpPr>
                <a:grpSpLocks/>
              </p:cNvGrpSpPr>
              <p:nvPr/>
            </p:nvGrpSpPr>
            <p:grpSpPr bwMode="auto">
              <a:xfrm>
                <a:off x="685800" y="2819400"/>
                <a:ext cx="6858000" cy="3505200"/>
                <a:chOff x="685800" y="2819400"/>
                <a:chExt cx="6858000" cy="3505200"/>
              </a:xfrm>
            </p:grpSpPr>
            <p:grpSp>
              <p:nvGrpSpPr>
                <p:cNvPr id="74787" name="Group 56">
                  <a:extLst>
                    <a:ext uri="{FF2B5EF4-FFF2-40B4-BE49-F238E27FC236}">
                      <a16:creationId xmlns:a16="http://schemas.microsoft.com/office/drawing/2014/main" id="{80A441F8-5F30-E145-906C-16C1CA2BF9DF}"/>
                    </a:ext>
                  </a:extLst>
                </p:cNvPr>
                <p:cNvGrpSpPr>
                  <a:grpSpLocks/>
                </p:cNvGrpSpPr>
                <p:nvPr/>
              </p:nvGrpSpPr>
              <p:grpSpPr bwMode="auto">
                <a:xfrm>
                  <a:off x="685800" y="3200400"/>
                  <a:ext cx="6858000" cy="3124200"/>
                  <a:chOff x="685800" y="3200400"/>
                  <a:chExt cx="6858000" cy="3124200"/>
                </a:xfrm>
              </p:grpSpPr>
              <p:grpSp>
                <p:nvGrpSpPr>
                  <p:cNvPr id="74789" name="Group 55">
                    <a:extLst>
                      <a:ext uri="{FF2B5EF4-FFF2-40B4-BE49-F238E27FC236}">
                        <a16:creationId xmlns:a16="http://schemas.microsoft.com/office/drawing/2014/main" id="{4B41D705-8E05-5A4A-9A85-D704D18AA16E}"/>
                      </a:ext>
                    </a:extLst>
                  </p:cNvPr>
                  <p:cNvGrpSpPr>
                    <a:grpSpLocks/>
                  </p:cNvGrpSpPr>
                  <p:nvPr/>
                </p:nvGrpSpPr>
                <p:grpSpPr bwMode="auto">
                  <a:xfrm>
                    <a:off x="2133600" y="3200400"/>
                    <a:ext cx="5334000" cy="2209800"/>
                    <a:chOff x="2133600" y="3200400"/>
                    <a:chExt cx="5334000" cy="2209800"/>
                  </a:xfrm>
                </p:grpSpPr>
                <p:sp>
                  <p:nvSpPr>
                    <p:cNvPr id="74791" name="Line 159">
                      <a:extLst>
                        <a:ext uri="{FF2B5EF4-FFF2-40B4-BE49-F238E27FC236}">
                          <a16:creationId xmlns:a16="http://schemas.microsoft.com/office/drawing/2014/main" id="{E0A1704D-7122-5E40-9B60-0FA8E53CCF44}"/>
                        </a:ext>
                      </a:extLst>
                    </p:cNvPr>
                    <p:cNvSpPr>
                      <a:spLocks noChangeShapeType="1"/>
                    </p:cNvSpPr>
                    <p:nvPr/>
                  </p:nvSpPr>
                  <p:spPr bwMode="auto">
                    <a:xfrm>
                      <a:off x="2133600" y="32004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2" name="Line 160">
                      <a:extLst>
                        <a:ext uri="{FF2B5EF4-FFF2-40B4-BE49-F238E27FC236}">
                          <a16:creationId xmlns:a16="http://schemas.microsoft.com/office/drawing/2014/main" id="{7F11E3C8-9DD1-104A-A57C-E2E7184FAAB6}"/>
                        </a:ext>
                      </a:extLst>
                    </p:cNvPr>
                    <p:cNvSpPr>
                      <a:spLocks noChangeShapeType="1"/>
                    </p:cNvSpPr>
                    <p:nvPr/>
                  </p:nvSpPr>
                  <p:spPr bwMode="auto">
                    <a:xfrm>
                      <a:off x="2133600" y="38862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3" name="Line 161">
                      <a:extLst>
                        <a:ext uri="{FF2B5EF4-FFF2-40B4-BE49-F238E27FC236}">
                          <a16:creationId xmlns:a16="http://schemas.microsoft.com/office/drawing/2014/main" id="{08241257-21C3-6548-B2D5-8AD11A743633}"/>
                        </a:ext>
                      </a:extLst>
                    </p:cNvPr>
                    <p:cNvSpPr>
                      <a:spLocks noChangeShapeType="1"/>
                    </p:cNvSpPr>
                    <p:nvPr/>
                  </p:nvSpPr>
                  <p:spPr bwMode="auto">
                    <a:xfrm>
                      <a:off x="2133600" y="48768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4" name="Line 162">
                      <a:extLst>
                        <a:ext uri="{FF2B5EF4-FFF2-40B4-BE49-F238E27FC236}">
                          <a16:creationId xmlns:a16="http://schemas.microsoft.com/office/drawing/2014/main" id="{4695E560-F2D2-0941-A269-53B9754B8EE2}"/>
                        </a:ext>
                      </a:extLst>
                    </p:cNvPr>
                    <p:cNvSpPr>
                      <a:spLocks noChangeShapeType="1"/>
                    </p:cNvSpPr>
                    <p:nvPr/>
                  </p:nvSpPr>
                  <p:spPr bwMode="auto">
                    <a:xfrm>
                      <a:off x="7467600" y="48768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5" name="Line 163">
                      <a:extLst>
                        <a:ext uri="{FF2B5EF4-FFF2-40B4-BE49-F238E27FC236}">
                          <a16:creationId xmlns:a16="http://schemas.microsoft.com/office/drawing/2014/main" id="{F4A5C74F-5094-0F47-83D9-E0661A70BB02}"/>
                        </a:ext>
                      </a:extLst>
                    </p:cNvPr>
                    <p:cNvSpPr>
                      <a:spLocks noChangeShapeType="1"/>
                    </p:cNvSpPr>
                    <p:nvPr/>
                  </p:nvSpPr>
                  <p:spPr bwMode="auto">
                    <a:xfrm>
                      <a:off x="3352800" y="4419600"/>
                      <a:ext cx="5334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6" name="Line 164">
                      <a:extLst>
                        <a:ext uri="{FF2B5EF4-FFF2-40B4-BE49-F238E27FC236}">
                          <a16:creationId xmlns:a16="http://schemas.microsoft.com/office/drawing/2014/main" id="{DCB7ECFE-DC18-AE4B-9A82-3DC2E2E1ECDE}"/>
                        </a:ext>
                      </a:extLst>
                    </p:cNvPr>
                    <p:cNvSpPr>
                      <a:spLocks noChangeShapeType="1"/>
                    </p:cNvSpPr>
                    <p:nvPr/>
                  </p:nvSpPr>
                  <p:spPr bwMode="auto">
                    <a:xfrm>
                      <a:off x="5486400" y="5410200"/>
                      <a:ext cx="8382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7" name="Line 165">
                      <a:extLst>
                        <a:ext uri="{FF2B5EF4-FFF2-40B4-BE49-F238E27FC236}">
                          <a16:creationId xmlns:a16="http://schemas.microsoft.com/office/drawing/2014/main" id="{B6FBA5F8-B6FD-BB42-A41C-62C58D89DFB8}"/>
                        </a:ext>
                      </a:extLst>
                    </p:cNvPr>
                    <p:cNvSpPr>
                      <a:spLocks noChangeShapeType="1"/>
                    </p:cNvSpPr>
                    <p:nvPr/>
                  </p:nvSpPr>
                  <p:spPr bwMode="auto">
                    <a:xfrm>
                      <a:off x="3352800" y="5410200"/>
                      <a:ext cx="9144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dirty="0"/>
                    </a:p>
                  </p:txBody>
                </p:sp>
                <p:sp>
                  <p:nvSpPr>
                    <p:cNvPr id="74798" name="Line 166">
                      <a:extLst>
                        <a:ext uri="{FF2B5EF4-FFF2-40B4-BE49-F238E27FC236}">
                          <a16:creationId xmlns:a16="http://schemas.microsoft.com/office/drawing/2014/main" id="{6B81A1B1-899F-2640-9CAD-40BE54D87B17}"/>
                        </a:ext>
                      </a:extLst>
                    </p:cNvPr>
                    <p:cNvSpPr>
                      <a:spLocks noChangeShapeType="1"/>
                    </p:cNvSpPr>
                    <p:nvPr/>
                  </p:nvSpPr>
                  <p:spPr bwMode="auto">
                    <a:xfrm>
                      <a:off x="4876800" y="4876800"/>
                      <a:ext cx="0" cy="3048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sp>
                  <p:nvSpPr>
                    <p:cNvPr id="74799" name="Line 169">
                      <a:extLst>
                        <a:ext uri="{FF2B5EF4-FFF2-40B4-BE49-F238E27FC236}">
                          <a16:creationId xmlns:a16="http://schemas.microsoft.com/office/drawing/2014/main" id="{562D25B1-0C06-E64F-ACA4-0A2C89C8F595}"/>
                        </a:ext>
                      </a:extLst>
                    </p:cNvPr>
                    <p:cNvSpPr>
                      <a:spLocks noChangeShapeType="1"/>
                    </p:cNvSpPr>
                    <p:nvPr/>
                  </p:nvSpPr>
                  <p:spPr bwMode="auto">
                    <a:xfrm flipV="1">
                      <a:off x="5334000" y="4495800"/>
                      <a:ext cx="1143000" cy="7620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grpSp>
              <p:sp>
                <p:nvSpPr>
                  <p:cNvPr id="74790" name="Line 171">
                    <a:extLst>
                      <a:ext uri="{FF2B5EF4-FFF2-40B4-BE49-F238E27FC236}">
                        <a16:creationId xmlns:a16="http://schemas.microsoft.com/office/drawing/2014/main" id="{A6BE7B33-32D9-A44E-9DD5-A464579AD887}"/>
                      </a:ext>
                    </a:extLst>
                  </p:cNvPr>
                  <p:cNvSpPr>
                    <a:spLocks noChangeShapeType="1"/>
                  </p:cNvSpPr>
                  <p:nvPr/>
                </p:nvSpPr>
                <p:spPr bwMode="auto">
                  <a:xfrm>
                    <a:off x="685800" y="6324600"/>
                    <a:ext cx="68580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dirty="0"/>
                  </a:p>
                </p:txBody>
              </p:sp>
            </p:grpSp>
            <p:sp>
              <p:nvSpPr>
                <p:cNvPr id="74788" name="Line 172">
                  <a:extLst>
                    <a:ext uri="{FF2B5EF4-FFF2-40B4-BE49-F238E27FC236}">
                      <a16:creationId xmlns:a16="http://schemas.microsoft.com/office/drawing/2014/main" id="{70C69E5D-2C80-1F4B-97BB-587C9F7BFC55}"/>
                    </a:ext>
                  </a:extLst>
                </p:cNvPr>
                <p:cNvSpPr>
                  <a:spLocks noChangeShapeType="1"/>
                </p:cNvSpPr>
                <p:nvPr/>
              </p:nvSpPr>
              <p:spPr bwMode="auto">
                <a:xfrm>
                  <a:off x="685800" y="2819400"/>
                  <a:ext cx="4572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grpSp>
        </p:grpSp>
        <p:sp>
          <p:nvSpPr>
            <p:cNvPr id="74784" name="Line 175">
              <a:extLst>
                <a:ext uri="{FF2B5EF4-FFF2-40B4-BE49-F238E27FC236}">
                  <a16:creationId xmlns:a16="http://schemas.microsoft.com/office/drawing/2014/main" id="{92F905CE-D8CB-7F4B-8B57-2F6FDECA1C8B}"/>
                </a:ext>
              </a:extLst>
            </p:cNvPr>
            <p:cNvSpPr>
              <a:spLocks noChangeShapeType="1"/>
            </p:cNvSpPr>
            <p:nvPr/>
          </p:nvSpPr>
          <p:spPr bwMode="auto">
            <a:xfrm flipV="1">
              <a:off x="7543800" y="5943600"/>
              <a:ext cx="0" cy="38100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wrap="none"/>
            <a:lstStyle/>
            <a:p>
              <a:endParaRPr lang="en-US" dirty="0"/>
            </a:p>
          </p:txBody>
        </p:sp>
      </p:grpSp>
    </p:spTree>
    <p:extLst>
      <p:ext uri="{BB962C8B-B14F-4D97-AF65-F5344CB8AC3E}">
        <p14:creationId xmlns:p14="http://schemas.microsoft.com/office/powerpoint/2010/main" val="31412826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6">
            <a:extLst>
              <a:ext uri="{FF2B5EF4-FFF2-40B4-BE49-F238E27FC236}">
                <a16:creationId xmlns:a16="http://schemas.microsoft.com/office/drawing/2014/main" id="{AE59565F-3DE9-BE45-9EF5-6154D2A240A8}"/>
              </a:ext>
            </a:extLst>
          </p:cNvPr>
          <p:cNvSpPr>
            <a:spLocks noGrp="1"/>
          </p:cNvSpPr>
          <p:nvPr>
            <p:ph type="title" idx="4294967295"/>
          </p:nvPr>
        </p:nvSpPr>
        <p:spPr>
          <a:xfrm>
            <a:off x="179512" y="188640"/>
            <a:ext cx="8229600" cy="1143000"/>
          </a:xfrm>
        </p:spPr>
        <p:txBody>
          <a:bodyPr>
            <a:normAutofit/>
          </a:bodyPr>
          <a:lstStyle/>
          <a:p>
            <a:r>
              <a:rPr lang="en-US" altLang="en-US" sz="3600" b="1" dirty="0">
                <a:solidFill>
                  <a:srgbClr val="0070C0"/>
                </a:solidFill>
              </a:rPr>
              <a:t>Training Budget</a:t>
            </a:r>
          </a:p>
        </p:txBody>
      </p:sp>
      <p:sp>
        <p:nvSpPr>
          <p:cNvPr id="32771" name="Content Placeholder 7">
            <a:extLst>
              <a:ext uri="{FF2B5EF4-FFF2-40B4-BE49-F238E27FC236}">
                <a16:creationId xmlns:a16="http://schemas.microsoft.com/office/drawing/2014/main" id="{2D8D2F8A-4836-4844-9296-B23A54D95087}"/>
              </a:ext>
            </a:extLst>
          </p:cNvPr>
          <p:cNvSpPr>
            <a:spLocks noGrp="1"/>
          </p:cNvSpPr>
          <p:nvPr>
            <p:ph idx="4294967295"/>
          </p:nvPr>
        </p:nvSpPr>
        <p:spPr>
          <a:xfrm>
            <a:off x="467544" y="1052736"/>
            <a:ext cx="8229600" cy="4525963"/>
          </a:xfrm>
        </p:spPr>
        <p:txBody>
          <a:bodyPr>
            <a:normAutofit fontScale="92500" lnSpcReduction="20000"/>
          </a:bodyPr>
          <a:lstStyle/>
          <a:p>
            <a:pPr algn="just"/>
            <a:r>
              <a:rPr lang="en-US" altLang="en-US" sz="2600" dirty="0"/>
              <a:t>Fixed costs:</a:t>
            </a:r>
          </a:p>
          <a:p>
            <a:pPr lvl="1" algn="just"/>
            <a:r>
              <a:rPr lang="en-US" altLang="en-US" sz="2600" dirty="0"/>
              <a:t>Those costs that remain the same no matter how many individuals participate in the training.</a:t>
            </a:r>
          </a:p>
          <a:p>
            <a:pPr algn="just"/>
            <a:r>
              <a:rPr lang="en-US" altLang="en-US" sz="2600" dirty="0"/>
              <a:t>Variable costs:</a:t>
            </a:r>
          </a:p>
          <a:p>
            <a:pPr lvl="1" algn="just"/>
            <a:r>
              <a:rPr lang="en-US" altLang="en-US" sz="2600" dirty="0"/>
              <a:t>Expenses that will vary depending on the number of participants in the training program.</a:t>
            </a:r>
          </a:p>
          <a:p>
            <a:r>
              <a:rPr lang="en-US" altLang="en-US" sz="2600" dirty="0"/>
              <a:t>Direct costs</a:t>
            </a:r>
          </a:p>
          <a:p>
            <a:pPr lvl="1"/>
            <a:r>
              <a:rPr lang="en-US" altLang="en-US" sz="2600" dirty="0"/>
              <a:t>All of the expenses involved in putting together the training program.</a:t>
            </a:r>
          </a:p>
          <a:p>
            <a:r>
              <a:rPr lang="en-US" altLang="en-US" sz="2600" dirty="0"/>
              <a:t>Indirect costs:</a:t>
            </a:r>
          </a:p>
          <a:p>
            <a:pPr lvl="1"/>
            <a:r>
              <a:rPr lang="en-US" altLang="en-US" sz="2600" dirty="0"/>
              <a:t>Less obvious expenses, not directly related to the training.</a:t>
            </a:r>
          </a:p>
          <a:p>
            <a:pPr lvl="2"/>
            <a:endParaRPr lang="en-US" altLang="en-US" dirty="0"/>
          </a:p>
        </p:txBody>
      </p:sp>
    </p:spTree>
    <p:extLst>
      <p:ext uri="{BB962C8B-B14F-4D97-AF65-F5344CB8AC3E}">
        <p14:creationId xmlns:p14="http://schemas.microsoft.com/office/powerpoint/2010/main" val="24796217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a:bodyPr>
          <a:lstStyle/>
          <a:p>
            <a:r>
              <a:rPr lang="en-GB" sz="3300" b="1" dirty="0">
                <a:solidFill>
                  <a:srgbClr val="0070C0"/>
                </a:solidFill>
              </a:rPr>
              <a:t>Training. Why not invest in it?</a:t>
            </a:r>
          </a:p>
        </p:txBody>
      </p:sp>
      <p:sp>
        <p:nvSpPr>
          <p:cNvPr id="3" name="Content Placeholder 2"/>
          <p:cNvSpPr>
            <a:spLocks noGrp="1"/>
          </p:cNvSpPr>
          <p:nvPr>
            <p:ph idx="1"/>
          </p:nvPr>
        </p:nvSpPr>
        <p:spPr>
          <a:xfrm>
            <a:off x="481806" y="980728"/>
            <a:ext cx="8229600" cy="4525963"/>
          </a:xfrm>
        </p:spPr>
        <p:txBody>
          <a:bodyPr>
            <a:noAutofit/>
          </a:bodyPr>
          <a:lstStyle/>
          <a:p>
            <a:pPr algn="just"/>
            <a:r>
              <a:rPr lang="en-GB" sz="2800" dirty="0"/>
              <a:t>Training is costly, both in terms of money and time needed. Is it practical?</a:t>
            </a:r>
          </a:p>
          <a:p>
            <a:pPr algn="just"/>
            <a:r>
              <a:rPr lang="en-GB" sz="2800" dirty="0"/>
              <a:t>It makes sense for businesses that compete on “the basis of quality” (</a:t>
            </a:r>
            <a:r>
              <a:rPr lang="en-GB" sz="2800" dirty="0" err="1"/>
              <a:t>Grugulis</a:t>
            </a:r>
            <a:r>
              <a:rPr lang="en-GB" sz="2800" dirty="0"/>
              <a:t>, 2007). Knowledge intensive industries.</a:t>
            </a:r>
          </a:p>
          <a:p>
            <a:pPr algn="just"/>
            <a:r>
              <a:rPr lang="en-GB" sz="2800" dirty="0"/>
              <a:t>It makes less sense for businesses that compete on “the basis of cost” (</a:t>
            </a:r>
            <a:r>
              <a:rPr lang="en-GB" sz="2800" dirty="0" err="1"/>
              <a:t>Grugulis</a:t>
            </a:r>
            <a:r>
              <a:rPr lang="en-GB" sz="2800" dirty="0"/>
              <a:t>, 2007). </a:t>
            </a:r>
          </a:p>
          <a:p>
            <a:pPr algn="just"/>
            <a:r>
              <a:rPr lang="en-GB" sz="2800" dirty="0"/>
              <a:t>Compare Microsoft and McDonalds…</a:t>
            </a:r>
          </a:p>
        </p:txBody>
      </p:sp>
    </p:spTree>
    <p:extLst>
      <p:ext uri="{BB962C8B-B14F-4D97-AF65-F5344CB8AC3E}">
        <p14:creationId xmlns:p14="http://schemas.microsoft.com/office/powerpoint/2010/main" val="14079140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8754" name="Rectangle 2">
            <a:extLst>
              <a:ext uri="{FF2B5EF4-FFF2-40B4-BE49-F238E27FC236}">
                <a16:creationId xmlns:a16="http://schemas.microsoft.com/office/drawing/2014/main" id="{5B8D8570-3DFE-3645-BAE0-852F97205DEA}"/>
              </a:ext>
            </a:extLst>
          </p:cNvPr>
          <p:cNvSpPr>
            <a:spLocks noGrp="1" noRot="1" noChangeArrowheads="1"/>
          </p:cNvSpPr>
          <p:nvPr>
            <p:ph type="title"/>
          </p:nvPr>
        </p:nvSpPr>
        <p:spPr>
          <a:xfrm>
            <a:off x="457200" y="-30832"/>
            <a:ext cx="8229600" cy="1143000"/>
          </a:xfrm>
        </p:spPr>
        <p:txBody>
          <a:bodyPr>
            <a:normAutofit/>
          </a:bodyPr>
          <a:lstStyle/>
          <a:p>
            <a:r>
              <a:rPr lang="en-US" altLang="en-US" sz="3600" b="1" dirty="0">
                <a:solidFill>
                  <a:srgbClr val="0070C0"/>
                </a:solidFill>
                <a:effectLst/>
              </a:rPr>
              <a:t>Domains of Learning</a:t>
            </a:r>
          </a:p>
        </p:txBody>
      </p:sp>
      <p:sp>
        <p:nvSpPr>
          <p:cNvPr id="458755" name="Rectangle 3">
            <a:extLst>
              <a:ext uri="{FF2B5EF4-FFF2-40B4-BE49-F238E27FC236}">
                <a16:creationId xmlns:a16="http://schemas.microsoft.com/office/drawing/2014/main" id="{85DB8712-3286-E646-95A8-3BADE19BD8F9}"/>
              </a:ext>
            </a:extLst>
          </p:cNvPr>
          <p:cNvSpPr>
            <a:spLocks noGrp="1" noRot="1" noChangeArrowheads="1"/>
          </p:cNvSpPr>
          <p:nvPr>
            <p:ph type="body" idx="1"/>
          </p:nvPr>
        </p:nvSpPr>
        <p:spPr>
          <a:xfrm>
            <a:off x="424086" y="908720"/>
            <a:ext cx="8229600" cy="4525963"/>
          </a:xfrm>
        </p:spPr>
        <p:txBody>
          <a:bodyPr>
            <a:normAutofit/>
          </a:bodyPr>
          <a:lstStyle/>
          <a:p>
            <a:pPr algn="just"/>
            <a:r>
              <a:rPr lang="en-US" altLang="en-US" sz="2600" dirty="0">
                <a:effectLst/>
              </a:rPr>
              <a:t>Developed by Benjamin Bloom et al. (1956):</a:t>
            </a:r>
          </a:p>
          <a:p>
            <a:pPr lvl="1" algn="just"/>
            <a:r>
              <a:rPr lang="en-US" altLang="en-US" sz="2600" dirty="0">
                <a:effectLst/>
              </a:rPr>
              <a:t>His research described the major areas of learning and thinking and classified them into three large groups called the domains of learning:</a:t>
            </a:r>
          </a:p>
          <a:p>
            <a:pPr lvl="2" algn="just"/>
            <a:r>
              <a:rPr lang="en-US" altLang="en-US" sz="2600" dirty="0">
                <a:effectLst/>
              </a:rPr>
              <a:t>Cognitive (thinking).</a:t>
            </a:r>
          </a:p>
          <a:p>
            <a:pPr lvl="2" algn="just"/>
            <a:r>
              <a:rPr lang="en-US" altLang="en-US" sz="2600" dirty="0">
                <a:effectLst/>
              </a:rPr>
              <a:t>Affective (feeling).</a:t>
            </a:r>
          </a:p>
          <a:p>
            <a:pPr lvl="2" algn="just"/>
            <a:r>
              <a:rPr lang="en-US" altLang="en-US" sz="2600" dirty="0">
                <a:effectLst/>
              </a:rPr>
              <a:t>Psychomotor (doing).</a:t>
            </a:r>
          </a:p>
          <a:p>
            <a:pPr lvl="1" algn="just"/>
            <a:r>
              <a:rPr lang="en-US" altLang="en-US" sz="2600" dirty="0">
                <a:effectLst/>
              </a:rPr>
              <a:t>The degree of sophistication increases as you extend deeper into the list requiring greater depth and breadth for mastery of that level.</a:t>
            </a:r>
          </a:p>
        </p:txBody>
      </p:sp>
    </p:spTree>
    <p:extLst>
      <p:ext uri="{BB962C8B-B14F-4D97-AF65-F5344CB8AC3E}">
        <p14:creationId xmlns:p14="http://schemas.microsoft.com/office/powerpoint/2010/main" val="417764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2546" name="Rectangle 2">
            <a:extLst>
              <a:ext uri="{FF2B5EF4-FFF2-40B4-BE49-F238E27FC236}">
                <a16:creationId xmlns:a16="http://schemas.microsoft.com/office/drawing/2014/main" id="{CD6A8263-6C41-CD42-ADF5-5B0E6A0EB49D}"/>
              </a:ext>
            </a:extLst>
          </p:cNvPr>
          <p:cNvSpPr>
            <a:spLocks noGrp="1" noRot="1" noChangeArrowheads="1"/>
          </p:cNvSpPr>
          <p:nvPr>
            <p:ph type="title"/>
          </p:nvPr>
        </p:nvSpPr>
        <p:spPr>
          <a:xfrm>
            <a:off x="465807" y="32618"/>
            <a:ext cx="8229600" cy="1143000"/>
          </a:xfrm>
        </p:spPr>
        <p:txBody>
          <a:bodyPr>
            <a:normAutofit/>
          </a:bodyPr>
          <a:lstStyle/>
          <a:p>
            <a:r>
              <a:rPr lang="en-US" altLang="en-US" sz="3200" b="1" dirty="0">
                <a:solidFill>
                  <a:srgbClr val="0070C0"/>
                </a:solidFill>
                <a:effectLst/>
              </a:rPr>
              <a:t>Knowledge Does Not Imply Competency</a:t>
            </a:r>
          </a:p>
        </p:txBody>
      </p:sp>
      <p:sp>
        <p:nvSpPr>
          <p:cNvPr id="492547" name="Rectangle 3">
            <a:extLst>
              <a:ext uri="{FF2B5EF4-FFF2-40B4-BE49-F238E27FC236}">
                <a16:creationId xmlns:a16="http://schemas.microsoft.com/office/drawing/2014/main" id="{957C8CF5-DE1B-7742-815F-7451986DD6E1}"/>
              </a:ext>
            </a:extLst>
          </p:cNvPr>
          <p:cNvSpPr>
            <a:spLocks noGrp="1" noRot="1" noChangeArrowheads="1"/>
          </p:cNvSpPr>
          <p:nvPr>
            <p:ph type="body" idx="1"/>
          </p:nvPr>
        </p:nvSpPr>
        <p:spPr>
          <a:xfrm>
            <a:off x="474985" y="980728"/>
            <a:ext cx="8229600" cy="4525963"/>
          </a:xfrm>
        </p:spPr>
        <p:txBody>
          <a:bodyPr>
            <a:normAutofit/>
          </a:bodyPr>
          <a:lstStyle/>
          <a:p>
            <a:pPr algn="just">
              <a:lnSpc>
                <a:spcPct val="90000"/>
              </a:lnSpc>
            </a:pPr>
            <a:r>
              <a:rPr lang="en-US" altLang="en-US" sz="2900" dirty="0">
                <a:effectLst/>
              </a:rPr>
              <a:t>Cognitive knowledge of a skill does not imply competency in performance of the skills.</a:t>
            </a:r>
          </a:p>
          <a:p>
            <a:pPr lvl="1" algn="just">
              <a:lnSpc>
                <a:spcPct val="90000"/>
              </a:lnSpc>
            </a:pPr>
            <a:r>
              <a:rPr lang="en-US" altLang="en-US" sz="2900" dirty="0">
                <a:effectLst/>
              </a:rPr>
              <a:t>Cognitive knowledge must be integrated with psychomotor skill practice and performance.</a:t>
            </a:r>
          </a:p>
          <a:p>
            <a:pPr lvl="1" algn="just">
              <a:lnSpc>
                <a:spcPct val="90000"/>
              </a:lnSpc>
            </a:pPr>
            <a:r>
              <a:rPr lang="en-US" altLang="en-US" sz="2900" b="1" dirty="0">
                <a:effectLst/>
              </a:rPr>
              <a:t>Example:</a:t>
            </a:r>
            <a:r>
              <a:rPr lang="en-US" altLang="en-US" sz="2900" dirty="0">
                <a:effectLst/>
              </a:rPr>
              <a:t> A student who can answer multiple-choice exam questions about performance appraisals is not necessarily able to fully conduct a performance appraisal.</a:t>
            </a:r>
          </a:p>
        </p:txBody>
      </p:sp>
    </p:spTree>
    <p:extLst>
      <p:ext uri="{BB962C8B-B14F-4D97-AF65-F5344CB8AC3E}">
        <p14:creationId xmlns:p14="http://schemas.microsoft.com/office/powerpoint/2010/main" val="1740156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a:bodyPr>
          <a:lstStyle/>
          <a:p>
            <a:r>
              <a:rPr lang="en-GB" sz="3600" b="1" dirty="0">
                <a:solidFill>
                  <a:srgbClr val="0070C0"/>
                </a:solidFill>
              </a:rPr>
              <a:t>A modern myth?</a:t>
            </a:r>
            <a:br>
              <a:rPr lang="en-GB" dirty="0"/>
            </a:br>
            <a:r>
              <a:rPr lang="en-GB" sz="1650" dirty="0">
                <a:solidFill>
                  <a:srgbClr val="0070C0"/>
                </a:solidFill>
              </a:rPr>
              <a:t>(Noon and Blyton, 1997)</a:t>
            </a:r>
          </a:p>
        </p:txBody>
      </p:sp>
      <p:sp>
        <p:nvSpPr>
          <p:cNvPr id="3" name="Content Placeholder 2"/>
          <p:cNvSpPr>
            <a:spLocks noGrp="1"/>
          </p:cNvSpPr>
          <p:nvPr>
            <p:ph idx="1"/>
          </p:nvPr>
        </p:nvSpPr>
        <p:spPr>
          <a:xfrm>
            <a:off x="457200" y="1273944"/>
            <a:ext cx="8229600" cy="4525963"/>
          </a:xfrm>
        </p:spPr>
        <p:txBody>
          <a:bodyPr>
            <a:noAutofit/>
          </a:bodyPr>
          <a:lstStyle/>
          <a:p>
            <a:pPr algn="just"/>
            <a:r>
              <a:rPr lang="en-GB" sz="2800" dirty="0"/>
              <a:t>The generation, sharing and exploitation of new knowledge is at the heart of attempts to build a modern, globalised </a:t>
            </a:r>
            <a:r>
              <a:rPr lang="en-GB" sz="2800" b="1" dirty="0"/>
              <a:t>‘knowledge economy’ </a:t>
            </a:r>
            <a:r>
              <a:rPr lang="en-GB" sz="2800" dirty="0"/>
              <a:t>or </a:t>
            </a:r>
            <a:r>
              <a:rPr lang="en-GB" sz="2800" b="1" dirty="0"/>
              <a:t>‘skills economy’ </a:t>
            </a:r>
            <a:r>
              <a:rPr lang="en-GB" sz="2800" dirty="0"/>
              <a:t>(UK term). </a:t>
            </a:r>
            <a:endParaRPr lang="en-GB" sz="2800" b="1" dirty="0"/>
          </a:p>
          <a:p>
            <a:pPr algn="just"/>
            <a:r>
              <a:rPr lang="en-GB" sz="2800" dirty="0"/>
              <a:t>Workplaces are populated with highly-skilled and highly-motivated people, the nature of jobs is becoming more skilled, more skilled people are needed, we are becoming a more advanced, skills (or knowledge) based society…</a:t>
            </a:r>
          </a:p>
          <a:p>
            <a:pPr algn="just"/>
            <a:r>
              <a:rPr lang="en-GB" sz="2800" dirty="0"/>
              <a:t>This is a very positive discourse. But is it actually so..?</a:t>
            </a:r>
          </a:p>
        </p:txBody>
      </p:sp>
    </p:spTree>
    <p:extLst>
      <p:ext uri="{BB962C8B-B14F-4D97-AF65-F5344CB8AC3E}">
        <p14:creationId xmlns:p14="http://schemas.microsoft.com/office/powerpoint/2010/main" val="15303893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4365" y="186383"/>
            <a:ext cx="8229600" cy="1143000"/>
          </a:xfrm>
        </p:spPr>
        <p:txBody>
          <a:bodyPr>
            <a:normAutofit fontScale="90000"/>
          </a:bodyPr>
          <a:lstStyle/>
          <a:p>
            <a:r>
              <a:rPr lang="en-GB" sz="3600" b="1" dirty="0">
                <a:solidFill>
                  <a:srgbClr val="0070C0"/>
                </a:solidFill>
              </a:rPr>
              <a:t>Approaches to learning at the workplace </a:t>
            </a:r>
            <a:br>
              <a:rPr lang="en-GB" dirty="0"/>
            </a:br>
            <a:r>
              <a:rPr lang="en-GB" sz="2000" dirty="0">
                <a:solidFill>
                  <a:srgbClr val="0070C0"/>
                </a:solidFill>
              </a:rPr>
              <a:t>(Fuller and Unwin, 2004)</a:t>
            </a:r>
          </a:p>
        </p:txBody>
      </p:sp>
      <p:sp>
        <p:nvSpPr>
          <p:cNvPr id="3" name="Content Placeholder 2"/>
          <p:cNvSpPr>
            <a:spLocks noGrp="1"/>
          </p:cNvSpPr>
          <p:nvPr>
            <p:ph idx="1"/>
          </p:nvPr>
        </p:nvSpPr>
        <p:spPr>
          <a:xfrm>
            <a:off x="474365" y="1124744"/>
            <a:ext cx="8229600" cy="4525963"/>
          </a:xfrm>
        </p:spPr>
        <p:txBody>
          <a:bodyPr>
            <a:noAutofit/>
          </a:bodyPr>
          <a:lstStyle/>
          <a:p>
            <a:pPr algn="just"/>
            <a:r>
              <a:rPr lang="en-GB" sz="2300" b="1" i="1" dirty="0">
                <a:solidFill>
                  <a:srgbClr val="0070C0"/>
                </a:solidFill>
              </a:rPr>
              <a:t>Expansive</a:t>
            </a:r>
            <a:r>
              <a:rPr lang="en-GB" sz="2300" b="1" i="1" dirty="0"/>
              <a:t> </a:t>
            </a:r>
            <a:r>
              <a:rPr lang="en-GB" sz="2300" dirty="0"/>
              <a:t>workplaces stimulate and encourage learning. Workers’ responsibilities are defined in broader terms. People are allowed and encouraged to develop extensive knowledge by accessing communities, groups and departments within the organisation and outside it. Work-related qualifications. Employees are recognised and supported as learners. </a:t>
            </a:r>
            <a:endParaRPr lang="en-GB" sz="2300" b="1" i="1" dirty="0"/>
          </a:p>
          <a:p>
            <a:pPr algn="just"/>
            <a:r>
              <a:rPr lang="en-GB" sz="2300" b="1" i="1" dirty="0">
                <a:solidFill>
                  <a:srgbClr val="0070C0"/>
                </a:solidFill>
              </a:rPr>
              <a:t>Restrictive</a:t>
            </a:r>
            <a:r>
              <a:rPr lang="en-GB" sz="2300" b="1" i="1" dirty="0"/>
              <a:t> </a:t>
            </a:r>
            <a:r>
              <a:rPr lang="en-GB" sz="2300" dirty="0"/>
              <a:t>workplaces design jobs in a very narrow way. Workers should focus on their immediate tasks. Training is limited and restricted to immediate responsibilities. There is no boundary-crossing between communities, departments and functions. Innovation is not important (or even undesirable). </a:t>
            </a:r>
            <a:endParaRPr lang="en-GB" sz="2300" b="1" i="1" dirty="0"/>
          </a:p>
        </p:txBody>
      </p:sp>
    </p:spTree>
    <p:extLst>
      <p:ext uri="{BB962C8B-B14F-4D97-AF65-F5344CB8AC3E}">
        <p14:creationId xmlns:p14="http://schemas.microsoft.com/office/powerpoint/2010/main" val="40536455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601"/>
            <a:ext cx="8229600" cy="1143000"/>
          </a:xfrm>
        </p:spPr>
        <p:txBody>
          <a:bodyPr>
            <a:normAutofit/>
          </a:bodyPr>
          <a:lstStyle/>
          <a:p>
            <a:r>
              <a:rPr lang="en-GB" sz="3300" b="1" dirty="0">
                <a:solidFill>
                  <a:srgbClr val="0070C0"/>
                </a:solidFill>
              </a:rPr>
              <a:t>Distribution of training is unequal</a:t>
            </a:r>
            <a:br>
              <a:rPr lang="en-GB" sz="3300" b="1" dirty="0">
                <a:solidFill>
                  <a:srgbClr val="0070C0"/>
                </a:solidFill>
              </a:rPr>
            </a:br>
            <a:r>
              <a:rPr lang="en-GB" sz="1650" dirty="0">
                <a:solidFill>
                  <a:srgbClr val="0070C0"/>
                </a:solidFill>
              </a:rPr>
              <a:t>(</a:t>
            </a:r>
            <a:r>
              <a:rPr lang="en-GB" sz="1650" dirty="0" err="1">
                <a:solidFill>
                  <a:srgbClr val="0070C0"/>
                </a:solidFill>
              </a:rPr>
              <a:t>Grugulis</a:t>
            </a:r>
            <a:r>
              <a:rPr lang="en-GB" sz="1650" dirty="0">
                <a:solidFill>
                  <a:srgbClr val="0070C0"/>
                </a:solidFill>
              </a:rPr>
              <a:t>, 2007)</a:t>
            </a:r>
          </a:p>
        </p:txBody>
      </p:sp>
      <p:sp>
        <p:nvSpPr>
          <p:cNvPr id="3" name="Content Placeholder 2"/>
          <p:cNvSpPr>
            <a:spLocks noGrp="1"/>
          </p:cNvSpPr>
          <p:nvPr>
            <p:ph idx="1"/>
          </p:nvPr>
        </p:nvSpPr>
        <p:spPr>
          <a:xfrm>
            <a:off x="457200" y="1052736"/>
            <a:ext cx="8229600" cy="4525963"/>
          </a:xfrm>
        </p:spPr>
        <p:txBody>
          <a:bodyPr>
            <a:noAutofit/>
          </a:bodyPr>
          <a:lstStyle/>
          <a:p>
            <a:pPr algn="just"/>
            <a:r>
              <a:rPr lang="en-GB" sz="2500" dirty="0"/>
              <a:t>Some sectors (e.g. IT and Professional Services) invest much more into training than others (e.g. Textiles and Clothing).</a:t>
            </a:r>
          </a:p>
          <a:p>
            <a:pPr algn="just"/>
            <a:r>
              <a:rPr lang="en-GB" sz="2500" dirty="0"/>
              <a:t>Access to training is often restricted to managers and ‘professional’ workers, whereas plant and machine operatives receive significantly less training.</a:t>
            </a:r>
          </a:p>
          <a:p>
            <a:pPr algn="just"/>
            <a:r>
              <a:rPr lang="en-GB" sz="2500" dirty="0"/>
              <a:t>Companies are more likely to invest into permanent than temporary workers. </a:t>
            </a:r>
          </a:p>
          <a:p>
            <a:pPr algn="just"/>
            <a:r>
              <a:rPr lang="en-GB" sz="2500" dirty="0"/>
              <a:t>In simple terms, people who are already highly qualified receive much more training and support than less qualified workers (Green et al., 2013). </a:t>
            </a:r>
          </a:p>
        </p:txBody>
      </p:sp>
    </p:spTree>
    <p:extLst>
      <p:ext uri="{BB962C8B-B14F-4D97-AF65-F5344CB8AC3E}">
        <p14:creationId xmlns:p14="http://schemas.microsoft.com/office/powerpoint/2010/main" val="8975132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370" y="116632"/>
            <a:ext cx="8229600" cy="1143000"/>
          </a:xfrm>
        </p:spPr>
        <p:txBody>
          <a:bodyPr>
            <a:normAutofit/>
          </a:bodyPr>
          <a:lstStyle/>
          <a:p>
            <a:r>
              <a:rPr lang="en-GB" sz="3600" b="1" dirty="0">
                <a:solidFill>
                  <a:srgbClr val="0070C0"/>
                </a:solidFill>
              </a:rPr>
              <a:t>Shift in the economy </a:t>
            </a:r>
          </a:p>
        </p:txBody>
      </p:sp>
      <p:sp>
        <p:nvSpPr>
          <p:cNvPr id="3" name="Content Placeholder 2"/>
          <p:cNvSpPr>
            <a:spLocks noGrp="1"/>
          </p:cNvSpPr>
          <p:nvPr>
            <p:ph idx="1"/>
          </p:nvPr>
        </p:nvSpPr>
        <p:spPr>
          <a:xfrm>
            <a:off x="486370" y="908720"/>
            <a:ext cx="8229600" cy="4525963"/>
          </a:xfrm>
        </p:spPr>
        <p:txBody>
          <a:bodyPr>
            <a:normAutofit/>
          </a:bodyPr>
          <a:lstStyle/>
          <a:p>
            <a:pPr algn="just"/>
            <a:r>
              <a:rPr lang="en-GB" sz="3000" dirty="0"/>
              <a:t>In the past century the composition of jobs experienced a significant structural change from manufacturing to service sector (60%+ in most developed countries). </a:t>
            </a:r>
          </a:p>
          <a:p>
            <a:pPr algn="just"/>
            <a:r>
              <a:rPr lang="en-GB" sz="3000" dirty="0"/>
              <a:t>What does it mean for skills?</a:t>
            </a:r>
          </a:p>
        </p:txBody>
      </p:sp>
    </p:spTree>
    <p:extLst>
      <p:ext uri="{BB962C8B-B14F-4D97-AF65-F5344CB8AC3E}">
        <p14:creationId xmlns:p14="http://schemas.microsoft.com/office/powerpoint/2010/main" val="16596746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608C08B-D926-4AED-943C-1DAB95D84C2B}"/>
              </a:ext>
            </a:extLst>
          </p:cNvPr>
          <p:cNvPicPr>
            <a:picLocks noGrp="1" noChangeAspect="1"/>
          </p:cNvPicPr>
          <p:nvPr>
            <p:ph idx="1"/>
          </p:nvPr>
        </p:nvPicPr>
        <p:blipFill>
          <a:blip r:embed="rId3"/>
          <a:stretch>
            <a:fillRect/>
          </a:stretch>
        </p:blipFill>
        <p:spPr>
          <a:xfrm>
            <a:off x="482599" y="694390"/>
            <a:ext cx="8178799" cy="5469220"/>
          </a:xfrm>
          <a:prstGeom prst="rect">
            <a:avLst/>
          </a:prstGeom>
        </p:spPr>
      </p:pic>
      <p:sp>
        <p:nvSpPr>
          <p:cNvPr id="5" name="Rectangle 4">
            <a:extLst>
              <a:ext uri="{FF2B5EF4-FFF2-40B4-BE49-F238E27FC236}">
                <a16:creationId xmlns:a16="http://schemas.microsoft.com/office/drawing/2014/main" id="{92A202B7-E3CF-4459-B8CA-D64A7EF5EA54}"/>
              </a:ext>
            </a:extLst>
          </p:cNvPr>
          <p:cNvSpPr/>
          <p:nvPr/>
        </p:nvSpPr>
        <p:spPr>
          <a:xfrm>
            <a:off x="5436096" y="6086109"/>
            <a:ext cx="2015745" cy="369332"/>
          </a:xfrm>
          <a:prstGeom prst="rect">
            <a:avLst/>
          </a:prstGeom>
        </p:spPr>
        <p:txBody>
          <a:bodyPr wrap="none">
            <a:spAutoFit/>
          </a:bodyPr>
          <a:lstStyle/>
          <a:p>
            <a:r>
              <a:rPr lang="en-GB" dirty="0"/>
              <a:t>Barbara et al., 2013</a:t>
            </a:r>
          </a:p>
        </p:txBody>
      </p:sp>
    </p:spTree>
    <p:extLst>
      <p:ext uri="{BB962C8B-B14F-4D97-AF65-F5344CB8AC3E}">
        <p14:creationId xmlns:p14="http://schemas.microsoft.com/office/powerpoint/2010/main" val="35165699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B47BC53-1712-4830-8BB1-19F271679DD9}"/>
              </a:ext>
            </a:extLst>
          </p:cNvPr>
          <p:cNvPicPr>
            <a:picLocks noGrp="1" noChangeAspect="1"/>
          </p:cNvPicPr>
          <p:nvPr>
            <p:ph idx="1"/>
          </p:nvPr>
        </p:nvPicPr>
        <p:blipFill>
          <a:blip r:embed="rId2"/>
          <a:stretch>
            <a:fillRect/>
          </a:stretch>
        </p:blipFill>
        <p:spPr>
          <a:xfrm>
            <a:off x="482600" y="480060"/>
            <a:ext cx="8178799" cy="5325204"/>
          </a:xfrm>
          <a:prstGeom prst="rect">
            <a:avLst/>
          </a:prstGeom>
        </p:spPr>
      </p:pic>
      <p:sp>
        <p:nvSpPr>
          <p:cNvPr id="5" name="TextBox 4">
            <a:extLst>
              <a:ext uri="{FF2B5EF4-FFF2-40B4-BE49-F238E27FC236}">
                <a16:creationId xmlns:a16="http://schemas.microsoft.com/office/drawing/2014/main" id="{2FE83BE0-665F-4B60-8E39-5DACC6CF8328}"/>
              </a:ext>
            </a:extLst>
          </p:cNvPr>
          <p:cNvSpPr txBox="1"/>
          <p:nvPr/>
        </p:nvSpPr>
        <p:spPr>
          <a:xfrm>
            <a:off x="5508104" y="5860628"/>
            <a:ext cx="2160240" cy="369332"/>
          </a:xfrm>
          <a:prstGeom prst="rect">
            <a:avLst/>
          </a:prstGeom>
          <a:noFill/>
        </p:spPr>
        <p:txBody>
          <a:bodyPr wrap="square" rtlCol="0">
            <a:spAutoFit/>
          </a:bodyPr>
          <a:lstStyle/>
          <a:p>
            <a:r>
              <a:rPr lang="en-GB" dirty="0"/>
              <a:t>Barbara et al., 2013</a:t>
            </a:r>
          </a:p>
        </p:txBody>
      </p:sp>
    </p:spTree>
    <p:extLst>
      <p:ext uri="{BB962C8B-B14F-4D97-AF65-F5344CB8AC3E}">
        <p14:creationId xmlns:p14="http://schemas.microsoft.com/office/powerpoint/2010/main" val="28184208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3268</TotalTime>
  <Words>939</Words>
  <Application>Microsoft Office PowerPoint</Application>
  <PresentationFormat>On-screen Show (4:3)</PresentationFormat>
  <Paragraphs>116</Paragraphs>
  <Slides>21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Myriad Pro</vt:lpstr>
      <vt:lpstr>Times New Roman</vt:lpstr>
      <vt:lpstr>Wingdings</vt:lpstr>
      <vt:lpstr>20140311PresentationUWTSDTemplate</vt:lpstr>
      <vt:lpstr>Master of Business Administration   Human Capital Management   Training and development</vt:lpstr>
      <vt:lpstr>PowerPoint Presentation</vt:lpstr>
      <vt:lpstr>Training and Development</vt:lpstr>
      <vt:lpstr>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Training Budget</vt:lpstr>
      <vt:lpstr>Training. Why not invest in it?</vt:lpstr>
      <vt:lpstr>Domains of Learning</vt:lpstr>
      <vt:lpstr>Knowledge Does Not Imply Competency</vt:lpstr>
      <vt:lpstr>A modern myth? (Noon and Blyton, 1997)</vt:lpstr>
      <vt:lpstr>Approaches to learning at the workplace  (Fuller and Unwin, 2004)</vt:lpstr>
      <vt:lpstr>Distribution of training is unequal (Grugulis, 2007)</vt:lpstr>
      <vt:lpstr>Shift in the economy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Pepple, Dennis G. (Dr.)</cp:lastModifiedBy>
  <cp:revision>44</cp:revision>
  <dcterms:created xsi:type="dcterms:W3CDTF">2020-04-06T13:34:42Z</dcterms:created>
  <dcterms:modified xsi:type="dcterms:W3CDTF">2023-08-02T04:46:11Z</dcterms:modified>
</cp:coreProperties>
</file>