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  <p:sldMasterId id="2147483684" r:id="rId2"/>
  </p:sldMasterIdLst>
  <p:notesMasterIdLst>
    <p:notesMasterId r:id="rId18"/>
  </p:notesMasterIdLst>
  <p:sldIdLst>
    <p:sldId id="258" r:id="rId3"/>
    <p:sldId id="267" r:id="rId4"/>
    <p:sldId id="271" r:id="rId5"/>
    <p:sldId id="272" r:id="rId6"/>
    <p:sldId id="274" r:id="rId7"/>
    <p:sldId id="277" r:id="rId8"/>
    <p:sldId id="273" r:id="rId9"/>
    <p:sldId id="278" r:id="rId10"/>
    <p:sldId id="279" r:id="rId11"/>
    <p:sldId id="275" r:id="rId12"/>
    <p:sldId id="276" r:id="rId13"/>
    <p:sldId id="280" r:id="rId14"/>
    <p:sldId id="281" r:id="rId15"/>
    <p:sldId id="282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CEC"/>
    <a:srgbClr val="F7F7F7"/>
    <a:srgbClr val="FDFDFD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0" autoAdjust="0"/>
    <p:restoredTop sz="84532" autoAdjust="0"/>
  </p:normalViewPr>
  <p:slideViewPr>
    <p:cSldViewPr snapToGrid="0">
      <p:cViewPr>
        <p:scale>
          <a:sx n="87" d="100"/>
          <a:sy n="87" d="100"/>
        </p:scale>
        <p:origin x="3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4D1EBB-7FDB-4D9C-990D-73E8B0641E6F}" type="datetimeFigureOut">
              <a:rPr lang="en-GB" smtClean="0"/>
              <a:t>18/02/2025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7EFB5D-60EE-4A6D-B7FF-16B258969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2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567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685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27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D28F5-456B-CBFC-20D3-5EB660A56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56DBE4-EC3C-89EE-91B2-11464E786A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7B7EF9-AE2D-14BF-9BF8-E1D3EF122C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don’t want to dwell too much on what shapes a culture as we have a whole module on this subject at a later date.</a:t>
            </a:r>
          </a:p>
          <a:p>
            <a:endParaRPr lang="en-GB" dirty="0"/>
          </a:p>
          <a:p>
            <a:r>
              <a:rPr lang="en-GB" dirty="0"/>
              <a:t>Consider the core elements and build a discussion around this, linking back to the subjects explored already within the module: Info systems, knowledge economy, tacit/implicit etc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BCB6E-DB07-A93C-8E32-0DEE27F877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352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Mental Models such as – the Ladder of inference.</a:t>
            </a:r>
          </a:p>
          <a:p>
            <a:endParaRPr lang="en-GB" dirty="0"/>
          </a:p>
          <a:p>
            <a:r>
              <a:rPr lang="en-GB" dirty="0"/>
              <a:t>(can link this back to Critical Thinking)</a:t>
            </a:r>
          </a:p>
          <a:p>
            <a:endParaRPr lang="en-GB" dirty="0"/>
          </a:p>
          <a:p>
            <a:r>
              <a:rPr lang="en-GB" dirty="0"/>
              <a:t>Other mental models include:</a:t>
            </a:r>
          </a:p>
          <a:p>
            <a:r>
              <a:rPr lang="en-GB" dirty="0"/>
              <a:t>Systems thinking – the interconnectedness of parts</a:t>
            </a:r>
          </a:p>
          <a:p>
            <a:r>
              <a:rPr lang="en-GB" dirty="0"/>
              <a:t>Confirmation bias – search for, interpret things in a way that conforms to existing beliefs</a:t>
            </a:r>
          </a:p>
          <a:p>
            <a:r>
              <a:rPr lang="en-GB" dirty="0"/>
              <a:t>Pareto Principle – 80% of effects come from 20% of the causes</a:t>
            </a:r>
          </a:p>
          <a:p>
            <a:r>
              <a:rPr lang="en-GB" dirty="0"/>
              <a:t>Mindset – Growth or fixed…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970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don’t want to dwell too much on what shapes a culture as we have a whole module on this subject at a later date.</a:t>
            </a:r>
          </a:p>
          <a:p>
            <a:endParaRPr lang="en-GB" dirty="0"/>
          </a:p>
          <a:p>
            <a:r>
              <a:rPr lang="en-GB" dirty="0"/>
              <a:t>Consider the core elements and build a discussion around this, linking back to the subjects explored already within the module: Info systems, knowledge economy, tacit/implicit etc what can the workplace do/utilise to develop a KM Culture?</a:t>
            </a:r>
          </a:p>
          <a:p>
            <a:endParaRPr lang="en-GB" dirty="0"/>
          </a:p>
          <a:p>
            <a:r>
              <a:rPr lang="en-GB" dirty="0"/>
              <a:t>For Example: Encourage open comms and collaboration, reward &amp; recognition for sharing knowledge, provide training, have appropriate tools and tech in place (link back to knowledge and information systems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41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079D7-481B-1595-7F36-931CE8AB1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B66EFC-444A-8C52-7BEE-CAA414DACD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3DF54B-1626-4DAA-D523-7B3F1ABCE0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don’t want to dwell too much on this, as we have a whole module on this subject at a later date.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F441EF-429A-C596-C285-E55071D132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2211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C38166-21EF-BE30-6E38-9C96F11EC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C657A5-135E-BA00-5E62-B43633195D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7EB50B-3653-B8F1-F102-E77D2DCC46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E9B0A-DC76-9FF7-A2D3-FDB984C579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917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leaders must create the environment, a safe and empowering space where innovation and experimentation is encouraged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7EFB5D-60EE-4A6D-B7FF-16B258969A0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536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43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3" y="1516013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1406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46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E6625B1C-8207-489C-A363-42AF003D0C6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smart-tribune.com/en/knowledge-as-a-service" TargetMode="External"/><Relationship Id="rId2" Type="http://schemas.openxmlformats.org/officeDocument/2006/relationships/hyperlink" Target="https://www.techopedia.com/knowledge-as-a-service-kaas-the-new-frontier-for-making-decisions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gould.usc.edu/news/understanding-the-ladder-of-inference-navigating-cognitive-pitfalls/" TargetMode="External"/><Relationship Id="rId4" Type="http://schemas.openxmlformats.org/officeDocument/2006/relationships/hyperlink" Target="https://www.franklin.edu/institute/blog/7-skills-knowledge-wor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651EB77-20F7-46E6-B3C4-8AAFCDB6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032" y="1950403"/>
            <a:ext cx="5465127" cy="3193097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br>
              <a:rPr lang="en-GB" sz="2400" b="1" dirty="0">
                <a:ea typeface="Calibri" panose="020F0502020204030204" pitchFamily="34" charset="0"/>
              </a:rPr>
            </a:br>
            <a:br>
              <a:rPr lang="en-GB" altLang="en-US" sz="2400" dirty="0"/>
            </a:br>
            <a:br>
              <a:rPr lang="en-GB" altLang="en-US" sz="2400" dirty="0"/>
            </a:br>
            <a:r>
              <a:rPr lang="en-GB" altLang="en-US" sz="4000" dirty="0"/>
              <a:t>BMSK5013 Knowledge &amp; information Management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Session</a:t>
            </a:r>
            <a:r>
              <a:rPr lang="en-GB" sz="2400"/>
              <a:t>: 6</a:t>
            </a:r>
            <a:br>
              <a:rPr lang="en-GB" sz="2400" dirty="0"/>
            </a:br>
            <a:br>
              <a:rPr lang="en-GB" sz="2400" b="1" dirty="0"/>
            </a:b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19181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4A5CD-A6DC-A42D-88F5-EB1202B71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50000"/>
                  </a:schemeClr>
                </a:solidFill>
              </a:rPr>
              <a:t>Agenda: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7F9F88E-7521-99CE-4420-0AC7B61C8B24}"/>
              </a:ext>
            </a:extLst>
          </p:cNvPr>
          <p:cNvSpPr txBox="1">
            <a:spLocks/>
          </p:cNvSpPr>
          <p:nvPr/>
        </p:nvSpPr>
        <p:spPr>
          <a:xfrm>
            <a:off x="597031" y="2746489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0" i="0" dirty="0">
                <a:solidFill>
                  <a:schemeClr val="accent1">
                    <a:lumMod val="75000"/>
                  </a:schemeClr>
                </a:solidFill>
                <a:effectLst/>
                <a:latin typeface="Segoe UI" panose="020B0502040204020203" pitchFamily="34" charset="0"/>
              </a:rPr>
              <a:t>Understand the concepts of knowledge management and learning organizations, explore their benefits, and learn practical steps to implement them.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439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6FC9B-9BAD-CCE5-0036-25D94154E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Previously, we have looked at: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BEA63-56E8-DDE4-BD69-CA961925E0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Knowledge Management</a:t>
            </a:r>
          </a:p>
          <a:p>
            <a:r>
              <a:rPr lang="en-GB" dirty="0"/>
              <a:t>Knowledge transference &amp; KPIs</a:t>
            </a:r>
          </a:p>
          <a:p>
            <a:r>
              <a:rPr lang="en-GB" dirty="0"/>
              <a:t>Knowledge economy &amp; workers…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In this session, we will be looking at…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702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8D950-9278-E285-8E9B-0C73DF48A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Agenda: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DBB784-402F-E645-C42B-759200E30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1543" y="2881426"/>
            <a:ext cx="11594969" cy="3651349"/>
          </a:xfrm>
        </p:spPr>
        <p:txBody>
          <a:bodyPr/>
          <a:lstStyle/>
          <a:p>
            <a:r>
              <a:rPr lang="en-GB" dirty="0"/>
              <a:t>Knowledge Culture</a:t>
            </a:r>
          </a:p>
          <a:p>
            <a:r>
              <a:rPr lang="en-GB" dirty="0"/>
              <a:t>Learning organisation</a:t>
            </a:r>
          </a:p>
        </p:txBody>
      </p:sp>
    </p:spTree>
    <p:extLst>
      <p:ext uri="{BB962C8B-B14F-4D97-AF65-F5344CB8AC3E}">
        <p14:creationId xmlns:p14="http://schemas.microsoft.com/office/powerpoint/2010/main" val="3003241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C3E0E1-3BB5-B05E-9E62-170668DD6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072FD-F181-C4A6-F6A2-98D057307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Management: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67CDA0-2350-B6CA-3BAF-3DBB71B35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818" y="2672642"/>
            <a:ext cx="11594969" cy="2148076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What is Knowledge Management?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Importance of Knowledge Management?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EFCDBD2-7142-259A-41D4-29D752B17EF3}"/>
              </a:ext>
            </a:extLst>
          </p:cNvPr>
          <p:cNvSpPr txBox="1">
            <a:spLocks/>
          </p:cNvSpPr>
          <p:nvPr/>
        </p:nvSpPr>
        <p:spPr>
          <a:xfrm>
            <a:off x="1211239" y="3380995"/>
            <a:ext cx="11594969" cy="26548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The process of capturing, distributing, and effectively using knowledge.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Enhances decision-making, fosters innovation, improves efficiency, retains organisational knowledge</a:t>
            </a:r>
          </a:p>
        </p:txBody>
      </p:sp>
    </p:spTree>
    <p:extLst>
      <p:ext uri="{BB962C8B-B14F-4D97-AF65-F5344CB8AC3E}">
        <p14:creationId xmlns:p14="http://schemas.microsoft.com/office/powerpoint/2010/main" val="251082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ngers of Climbing the Ladder of Inference">
            <a:extLst>
              <a:ext uri="{FF2B5EF4-FFF2-40B4-BE49-F238E27FC236}">
                <a16:creationId xmlns:a16="http://schemas.microsoft.com/office/drawing/2014/main" id="{147D648F-8EF4-A129-CF6D-D8BEFBEC0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287" y="0"/>
            <a:ext cx="92567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DF95DC-7B76-CFB1-D8D5-F4B71DB1F88A}"/>
              </a:ext>
            </a:extLst>
          </p:cNvPr>
          <p:cNvSpPr txBox="1"/>
          <p:nvPr/>
        </p:nvSpPr>
        <p:spPr>
          <a:xfrm>
            <a:off x="58522" y="1294791"/>
            <a:ext cx="281635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0" i="0" dirty="0">
                <a:solidFill>
                  <a:srgbClr val="131313"/>
                </a:solidFill>
                <a:effectLst/>
                <a:latin typeface="Source Sans Pro" panose="020B0503030403020204" pitchFamily="34" charset="0"/>
              </a:rPr>
              <a:t>Mental models such as:</a:t>
            </a:r>
          </a:p>
          <a:p>
            <a:endParaRPr lang="en-GB" sz="2400" dirty="0">
              <a:solidFill>
                <a:srgbClr val="131313"/>
              </a:solidFill>
              <a:latin typeface="Source Sans Pro" panose="020B0503030403020204" pitchFamily="34" charset="0"/>
            </a:endParaRPr>
          </a:p>
          <a:p>
            <a:r>
              <a:rPr lang="en-GB" sz="2400" b="0" i="0" dirty="0">
                <a:solidFill>
                  <a:srgbClr val="131313"/>
                </a:solidFill>
                <a:effectLst/>
                <a:latin typeface="Source Sans Pro" panose="020B0503030403020204" pitchFamily="34" charset="0"/>
              </a:rPr>
              <a:t>The ladder of inference illustrates the mental process we go through when making sense of the world around us.</a:t>
            </a:r>
          </a:p>
          <a:p>
            <a:endParaRPr lang="en-GB" sz="2400" dirty="0">
              <a:solidFill>
                <a:srgbClr val="131313"/>
              </a:solidFill>
              <a:latin typeface="Source Sans Pro" panose="020B0503030403020204" pitchFamily="34" charset="0"/>
            </a:endParaRPr>
          </a:p>
          <a:p>
            <a:endParaRPr lang="en-GB" sz="2400" dirty="0">
              <a:solidFill>
                <a:srgbClr val="131313"/>
              </a:solidFill>
              <a:latin typeface="Source Sans Pro" panose="020B0503030403020204" pitchFamily="34" charset="0"/>
            </a:endParaRPr>
          </a:p>
          <a:p>
            <a:endParaRPr lang="en-GB" sz="2400" dirty="0">
              <a:solidFill>
                <a:srgbClr val="131313"/>
              </a:solidFill>
              <a:latin typeface="Source Sans Pro" panose="020B0503030403020204" pitchFamily="34" charset="0"/>
            </a:endParaRPr>
          </a:p>
          <a:p>
            <a:pPr algn="r"/>
            <a:r>
              <a:rPr lang="en-GB" sz="2400" dirty="0">
                <a:solidFill>
                  <a:srgbClr val="131313"/>
                </a:solidFill>
                <a:latin typeface="Source Sans Pro" panose="020B0503030403020204" pitchFamily="34" charset="0"/>
              </a:rPr>
              <a:t>(Peterson, 2023)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6353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51FA4-6FED-363A-A2EA-FD49E39AF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culture: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BC00E-4343-8D09-364F-1BDB6FD81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600" y="3206651"/>
            <a:ext cx="11594969" cy="3651349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Discuss</a:t>
            </a:r>
            <a:r>
              <a:rPr lang="en-GB" dirty="0"/>
              <a:t> - What aspects help shape the culture within the workplace?</a:t>
            </a:r>
          </a:p>
        </p:txBody>
      </p:sp>
    </p:spTree>
    <p:extLst>
      <p:ext uri="{BB962C8B-B14F-4D97-AF65-F5344CB8AC3E}">
        <p14:creationId xmlns:p14="http://schemas.microsoft.com/office/powerpoint/2010/main" val="2538428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4CEE4-F798-2079-9925-43D31F6F5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6FCD9-1994-417A-0697-6CA165948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Google Case Study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In pairs, or small groups, read the case study, and collaborate to answer the questions</a:t>
            </a:r>
          </a:p>
        </p:txBody>
      </p:sp>
    </p:spTree>
    <p:extLst>
      <p:ext uri="{BB962C8B-B14F-4D97-AF65-F5344CB8AC3E}">
        <p14:creationId xmlns:p14="http://schemas.microsoft.com/office/powerpoint/2010/main" val="1509248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AA7ED-AC01-551F-B2BA-F0CC019886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57A22-86FB-5E89-E70B-E8F9B935B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Activity: Knowledge Sharing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29716-917D-485D-B738-4EF83AECE8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Description</a:t>
            </a:r>
            <a:r>
              <a:rPr lang="en-GB" dirty="0"/>
              <a:t>: Small group discussion on how to improve knowledge sharing in their own workplace.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Objective</a:t>
            </a:r>
            <a:r>
              <a:rPr lang="en-GB" dirty="0"/>
              <a:t>: Identify practical steps and strategies for fostering a knowledge-sharing culture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914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65A55-6B28-5091-5E2F-94099D2AC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CB3EF96-53AA-5A29-D29F-E36CCE04153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3000"/>
          </a:blip>
          <a:srcRect l="2365" t="1429"/>
          <a:stretch/>
        </p:blipFill>
        <p:spPr>
          <a:xfrm>
            <a:off x="5015535" y="1143367"/>
            <a:ext cx="7176465" cy="57146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E5283B-3CB1-2F6E-3331-F72A3EE09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organisation: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BDA3A70-BF9A-AC15-BDDC-8B728CA05DBD}"/>
              </a:ext>
            </a:extLst>
          </p:cNvPr>
          <p:cNvSpPr txBox="1">
            <a:spLocks/>
          </p:cNvSpPr>
          <p:nvPr/>
        </p:nvSpPr>
        <p:spPr>
          <a:xfrm>
            <a:off x="721121" y="2809643"/>
            <a:ext cx="10617440" cy="26548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 learning organisation is one that constantly adapts to changes in its environment.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dirty="0"/>
              <a:t>(Senge, 2009)</a:t>
            </a:r>
          </a:p>
        </p:txBody>
      </p:sp>
    </p:spTree>
    <p:extLst>
      <p:ext uri="{BB962C8B-B14F-4D97-AF65-F5344CB8AC3E}">
        <p14:creationId xmlns:p14="http://schemas.microsoft.com/office/powerpoint/2010/main" val="541049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2B7B8-5095-3C00-AC9B-E9A7A1BE3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53E9B-4E80-C320-1968-7BB615859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Organisation: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80E14-E43B-4A1C-04CF-1FD032A7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818" y="2672642"/>
            <a:ext cx="11594969" cy="2148076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Characteristics: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Benefits: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D9E074A-F085-96E4-EE69-DF0AF38922DD}"/>
              </a:ext>
            </a:extLst>
          </p:cNvPr>
          <p:cNvSpPr txBox="1">
            <a:spLocks/>
          </p:cNvSpPr>
          <p:nvPr/>
        </p:nvSpPr>
        <p:spPr>
          <a:xfrm>
            <a:off x="1211240" y="3278585"/>
            <a:ext cx="10522342" cy="26548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Systems thinking, personal mastery, mental models, shared vision, and team learning.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Increased adaptability, continuous improvement, enhanced innovation, and employee engagement</a:t>
            </a:r>
          </a:p>
        </p:txBody>
      </p:sp>
    </p:spTree>
    <p:extLst>
      <p:ext uri="{BB962C8B-B14F-4D97-AF65-F5344CB8AC3E}">
        <p14:creationId xmlns:p14="http://schemas.microsoft.com/office/powerpoint/2010/main" val="10019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74310-44A5-8CB0-D080-4A548C3EA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an organisation develop into a Learning Organisation?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56A1A3-E630-C897-F63B-CC9CC68F8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7"/>
            <a:ext cx="11594969" cy="1566216"/>
          </a:xfrm>
        </p:spPr>
        <p:txBody>
          <a:bodyPr/>
          <a:lstStyle/>
          <a:p>
            <a:r>
              <a:rPr lang="en-GB" dirty="0"/>
              <a:t>Promote Continuous Learning and Development</a:t>
            </a:r>
          </a:p>
          <a:p>
            <a:r>
              <a:rPr lang="en-GB" dirty="0"/>
              <a:t>Encourage experimentation and Innovation</a:t>
            </a:r>
          </a:p>
          <a:p>
            <a:r>
              <a:rPr lang="en-GB" dirty="0"/>
              <a:t>Foster a culture of feedback and reflection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6323FE-AE21-6B79-A725-7EB2EB6017AC}"/>
              </a:ext>
            </a:extLst>
          </p:cNvPr>
          <p:cNvSpPr txBox="1"/>
          <p:nvPr/>
        </p:nvSpPr>
        <p:spPr>
          <a:xfrm>
            <a:off x="380392" y="4601261"/>
            <a:ext cx="112580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What role must leadership play in this?</a:t>
            </a:r>
          </a:p>
        </p:txBody>
      </p:sp>
    </p:spTree>
    <p:extLst>
      <p:ext uri="{BB962C8B-B14F-4D97-AF65-F5344CB8AC3E}">
        <p14:creationId xmlns:p14="http://schemas.microsoft.com/office/powerpoint/2010/main" val="97564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350A6-ABD7-1C5B-27D7-B1A7ECDC0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Integrating Knowledge Management &amp; Learning Organisation practices: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7BE62-9CBD-98D4-7879-45E4C2D2D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7"/>
            <a:ext cx="11594969" cy="1632052"/>
          </a:xfrm>
        </p:spPr>
        <p:txBody>
          <a:bodyPr/>
          <a:lstStyle/>
          <a:p>
            <a:r>
              <a:rPr lang="en-GB" dirty="0"/>
              <a:t>Alignment with organisational goals and vision</a:t>
            </a:r>
          </a:p>
          <a:p>
            <a:r>
              <a:rPr lang="en-GB" dirty="0"/>
              <a:t>Use tech to support KM and learning</a:t>
            </a:r>
          </a:p>
          <a:p>
            <a:r>
              <a:rPr lang="en-GB" dirty="0"/>
              <a:t>Foster an appropriate culture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5B8CEF-1633-A7DF-246C-DEB37713F4C8}"/>
              </a:ext>
            </a:extLst>
          </p:cNvPr>
          <p:cNvSpPr txBox="1"/>
          <p:nvPr/>
        </p:nvSpPr>
        <p:spPr>
          <a:xfrm>
            <a:off x="301657" y="4813402"/>
            <a:ext cx="1159496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What barriers may be faced, and what can be done to overcome them?</a:t>
            </a:r>
          </a:p>
        </p:txBody>
      </p:sp>
    </p:spTree>
    <p:extLst>
      <p:ext uri="{BB962C8B-B14F-4D97-AF65-F5344CB8AC3E}">
        <p14:creationId xmlns:p14="http://schemas.microsoft.com/office/powerpoint/2010/main" val="238765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F6A02-3378-0008-63ED-008221C97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Activity: Action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F8C7F-4227-4B57-B2D6-C044D6F2C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Create an action plan for implementing knowledge management and learning practices within your own workplace (think SMART)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Spend 10-15 minutes working individually – prepare to share your findings with the group.</a:t>
            </a:r>
          </a:p>
        </p:txBody>
      </p:sp>
    </p:spTree>
    <p:extLst>
      <p:ext uri="{BB962C8B-B14F-4D97-AF65-F5344CB8AC3E}">
        <p14:creationId xmlns:p14="http://schemas.microsoft.com/office/powerpoint/2010/main" val="37085428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D85F6-2641-5101-CE22-7EF013746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11AA7-47E0-8985-0EEE-FE14DE8494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Abbas, A., (2024) </a:t>
            </a:r>
            <a:r>
              <a:rPr lang="en-GB" i="0" dirty="0">
                <a:solidFill>
                  <a:srgbClr val="1C2642"/>
                </a:solidFill>
                <a:effectLst/>
              </a:rPr>
              <a:t>Knowledge as a Service (</a:t>
            </a:r>
            <a:r>
              <a:rPr lang="en-GB" i="0" dirty="0" err="1">
                <a:solidFill>
                  <a:srgbClr val="1C2642"/>
                </a:solidFill>
                <a:effectLst/>
              </a:rPr>
              <a:t>KaaS</a:t>
            </a:r>
            <a:r>
              <a:rPr lang="en-GB" i="0" dirty="0">
                <a:solidFill>
                  <a:srgbClr val="1C2642"/>
                </a:solidFill>
                <a:effectLst/>
              </a:rPr>
              <a:t>): The New Frontier for Making Decisions, [Online] Accessed: 11/02/2025, Available at: </a:t>
            </a:r>
            <a:r>
              <a:rPr lang="en-GB" dirty="0">
                <a:hlinkClick r:id="rId2"/>
              </a:rPr>
              <a:t>Knowledge as a Service (Kaas): A New Frontier for Decisions</a:t>
            </a:r>
            <a:endParaRPr lang="en-GB" dirty="0"/>
          </a:p>
          <a:p>
            <a:r>
              <a:rPr lang="en-GB" dirty="0" err="1"/>
              <a:t>Gallemard</a:t>
            </a:r>
            <a:r>
              <a:rPr lang="en-GB" dirty="0"/>
              <a:t>, J., (2023) What is Knowledge As A Service (KAAS)?, [Online] Accessed: 11/02/2025, </a:t>
            </a:r>
            <a:r>
              <a:rPr lang="en-GB" dirty="0" err="1"/>
              <a:t>Availabe</a:t>
            </a:r>
            <a:r>
              <a:rPr lang="en-GB" dirty="0"/>
              <a:t> at: </a:t>
            </a:r>
            <a:r>
              <a:rPr lang="en-GB" dirty="0">
                <a:hlinkClick r:id="rId3"/>
              </a:rPr>
              <a:t>What is Knowledge As A Service (KAAS)? | 2023 Updated</a:t>
            </a:r>
            <a:endParaRPr lang="en-GB" dirty="0"/>
          </a:p>
          <a:p>
            <a:r>
              <a:rPr lang="en-GB" dirty="0"/>
              <a:t>Gardner, J., (2017) 7 Skills of knowledge Work, [Online] Accessed 11/02/2025, Available at: </a:t>
            </a:r>
            <a:r>
              <a:rPr lang="en-GB" dirty="0">
                <a:hlinkClick r:id="rId4"/>
              </a:rPr>
              <a:t>7 Skills of Knowledge Work | Franklin University</a:t>
            </a:r>
            <a:endParaRPr lang="en-GB" dirty="0"/>
          </a:p>
          <a:p>
            <a:r>
              <a:rPr lang="en-GB" dirty="0"/>
              <a:t>Peterson, R., (2023) Understanding the Ladder of Inference: Navigating Cognitive Pitfalls, [Online] Accessed 24/02/2025, Available at: </a:t>
            </a:r>
            <a:r>
              <a:rPr lang="en-GB" dirty="0">
                <a:hlinkClick r:id="rId5"/>
              </a:rPr>
              <a:t>Understanding the Ladder of Inference: Navigating Cognitive Pitfalls | USC Gould School of Law</a:t>
            </a:r>
            <a:endParaRPr lang="en-GB" dirty="0"/>
          </a:p>
          <a:p>
            <a:r>
              <a:rPr lang="en-GB" dirty="0"/>
              <a:t>Senge, P. M. (2009) The Fifth Discipline: The Art and Practice of the Learning Organization. Revised edition. New York: Doubleday/Currency.</a:t>
            </a:r>
          </a:p>
        </p:txBody>
      </p:sp>
    </p:spTree>
    <p:extLst>
      <p:ext uri="{BB962C8B-B14F-4D97-AF65-F5344CB8AC3E}">
        <p14:creationId xmlns:p14="http://schemas.microsoft.com/office/powerpoint/2010/main" val="83854151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itle Slide 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849</Words>
  <Application>Microsoft Office PowerPoint</Application>
  <PresentationFormat>Widescreen</PresentationFormat>
  <Paragraphs>101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Segoe UI</vt:lpstr>
      <vt:lpstr>Source Sans Pro</vt:lpstr>
      <vt:lpstr>UWTSD Text 2</vt:lpstr>
      <vt:lpstr>3_Title Slide 1</vt:lpstr>
      <vt:lpstr>   BMSK5013 Knowledge &amp; information Management  Session: 6  </vt:lpstr>
      <vt:lpstr>Agenda:</vt:lpstr>
      <vt:lpstr>Previously, we have looked at:</vt:lpstr>
      <vt:lpstr>Agenda:</vt:lpstr>
      <vt:lpstr>Knowledge Management:</vt:lpstr>
      <vt:lpstr>PowerPoint Presentation</vt:lpstr>
      <vt:lpstr>Knowledge culture:</vt:lpstr>
      <vt:lpstr>Activity:</vt:lpstr>
      <vt:lpstr>Activity: Knowledge Sharing Exercise</vt:lpstr>
      <vt:lpstr>Learning organisation:</vt:lpstr>
      <vt:lpstr>Learning Organisation:</vt:lpstr>
      <vt:lpstr>How can an organisation develop into a Learning Organisation?</vt:lpstr>
      <vt:lpstr>Integrating Knowledge Management &amp; Learning Organisation practices:</vt:lpstr>
      <vt:lpstr>Activity: Action planning</vt:lpstr>
      <vt:lpstr>References: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Christian Felices</dc:creator>
  <cp:lastModifiedBy>Christian Felices</cp:lastModifiedBy>
  <cp:revision>202</cp:revision>
  <dcterms:created xsi:type="dcterms:W3CDTF">2024-11-04T09:28:33Z</dcterms:created>
  <dcterms:modified xsi:type="dcterms:W3CDTF">2025-02-24T11:03:01Z</dcterms:modified>
</cp:coreProperties>
</file>