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E4C931-0754-449E-9C13-ABF2F53F976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738FEF-8CD5-4C55-A943-13575D6C211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Digital marketing currently enhances conventional sales methods (Purnomo, 2023).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3BF7A9-672D-413B-8ADA-AF56596B12FA}" type="parTrans" cxnId="{C6810E90-4C89-48A5-B710-75EE00D3B129}">
      <dgm:prSet/>
      <dgm:spPr/>
      <dgm:t>
        <a:bodyPr/>
        <a:lstStyle/>
        <a:p>
          <a:endParaRPr lang="en-GB"/>
        </a:p>
      </dgm:t>
    </dgm:pt>
    <dgm:pt modelId="{55F9B41A-6DBD-4EC9-9599-8D82A4A82A29}" type="sibTrans" cxnId="{C6810E90-4C89-48A5-B710-75EE00D3B129}">
      <dgm:prSet/>
      <dgm:spPr/>
      <dgm:t>
        <a:bodyPr/>
        <a:lstStyle/>
        <a:p>
          <a:endParaRPr lang="en-GB"/>
        </a:p>
      </dgm:t>
    </dgm:pt>
    <dgm:pt modelId="{0DB8CF41-81FE-493C-B244-1C8B4436D4D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E-commerce systems can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utilise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ads, promotions, and retargeting to raise the rate of conversion.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11334C-6A56-40ED-8B5B-6A5260E71A14}" type="parTrans" cxnId="{BEFA6154-DE9D-45E4-817D-46F7E66395AD}">
      <dgm:prSet/>
      <dgm:spPr/>
      <dgm:t>
        <a:bodyPr/>
        <a:lstStyle/>
        <a:p>
          <a:endParaRPr lang="en-GB"/>
        </a:p>
      </dgm:t>
    </dgm:pt>
    <dgm:pt modelId="{51F4E964-33DF-4D10-AF82-428FEDF4DB8F}" type="sibTrans" cxnId="{BEFA6154-DE9D-45E4-817D-46F7E66395AD}">
      <dgm:prSet/>
      <dgm:spPr/>
      <dgm:t>
        <a:bodyPr/>
        <a:lstStyle/>
        <a:p>
          <a:endParaRPr lang="en-GB"/>
        </a:p>
      </dgm:t>
    </dgm:pt>
    <dgm:pt modelId="{A5AF3B1D-0E0D-4987-9A58-3859DDA87D8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Social media can convince and connect with customers in the moment.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733C1-D1E8-45F8-9A22-D34FC4350FD6}" type="parTrans" cxnId="{0ABEC15A-A33F-45CD-B427-49DF35FCF7E8}">
      <dgm:prSet/>
      <dgm:spPr/>
      <dgm:t>
        <a:bodyPr/>
        <a:lstStyle/>
        <a:p>
          <a:endParaRPr lang="en-GB"/>
        </a:p>
      </dgm:t>
    </dgm:pt>
    <dgm:pt modelId="{216633F6-F277-4441-B372-CBCDA9CCB218}" type="sibTrans" cxnId="{0ABEC15A-A33F-45CD-B427-49DF35FCF7E8}">
      <dgm:prSet/>
      <dgm:spPr/>
      <dgm:t>
        <a:bodyPr/>
        <a:lstStyle/>
        <a:p>
          <a:endParaRPr lang="en-GB"/>
        </a:p>
      </dgm:t>
    </dgm:pt>
    <dgm:pt modelId="{9C5C858F-459E-4A15-ABB3-47DC49FD662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Data analytics is able to show how customers engage in buying behavior.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8F4A4A-EEED-492E-BE15-EBDA80EC430C}" type="parTrans" cxnId="{1A94603B-9501-48A5-86E7-150BBCD95738}">
      <dgm:prSet/>
      <dgm:spPr/>
      <dgm:t>
        <a:bodyPr/>
        <a:lstStyle/>
        <a:p>
          <a:endParaRPr lang="en-GB"/>
        </a:p>
      </dgm:t>
    </dgm:pt>
    <dgm:pt modelId="{D78FB369-B09F-43E8-BE45-73A6ADE9C45D}" type="sibTrans" cxnId="{1A94603B-9501-48A5-86E7-150BBCD95738}">
      <dgm:prSet/>
      <dgm:spPr/>
      <dgm:t>
        <a:bodyPr/>
        <a:lstStyle/>
        <a:p>
          <a:endParaRPr lang="en-GB"/>
        </a:p>
      </dgm:t>
    </dgm:pt>
    <dgm:pt modelId="{D99D9F21-75D2-4717-B056-7894BB0E431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Selling Concept matches well with a digital marketing strategy that is focused on conversions.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CED5C0-CB3A-4F1F-9612-29A2E1E83D93}" type="parTrans" cxnId="{29B08E38-9F3A-4EA4-8CCD-001F2D53C684}">
      <dgm:prSet/>
      <dgm:spPr/>
      <dgm:t>
        <a:bodyPr/>
        <a:lstStyle/>
        <a:p>
          <a:endParaRPr lang="en-GB"/>
        </a:p>
      </dgm:t>
    </dgm:pt>
    <dgm:pt modelId="{4090AE16-5D0A-4C13-A1CE-E96A705398D0}" type="sibTrans" cxnId="{29B08E38-9F3A-4EA4-8CCD-001F2D53C684}">
      <dgm:prSet/>
      <dgm:spPr/>
      <dgm:t>
        <a:bodyPr/>
        <a:lstStyle/>
        <a:p>
          <a:endParaRPr lang="en-GB"/>
        </a:p>
      </dgm:t>
    </dgm:pt>
    <dgm:pt modelId="{51F0B502-F764-494D-9B00-ED8F948FD4EB}" type="pres">
      <dgm:prSet presAssocID="{F2E4C931-0754-449E-9C13-ABF2F53F9761}" presName="linear" presStyleCnt="0">
        <dgm:presLayoutVars>
          <dgm:animLvl val="lvl"/>
          <dgm:resizeHandles val="exact"/>
        </dgm:presLayoutVars>
      </dgm:prSet>
      <dgm:spPr/>
    </dgm:pt>
    <dgm:pt modelId="{467BD00F-B209-4D35-A27D-3AE111762F81}" type="pres">
      <dgm:prSet presAssocID="{25738FEF-8CD5-4C55-A943-13575D6C21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8B288DE-7576-4930-BB49-78C2921E9BD3}" type="pres">
      <dgm:prSet presAssocID="{55F9B41A-6DBD-4EC9-9599-8D82A4A82A29}" presName="spacer" presStyleCnt="0"/>
      <dgm:spPr/>
    </dgm:pt>
    <dgm:pt modelId="{5CD55717-CF92-48C8-BFC6-3C801C17F534}" type="pres">
      <dgm:prSet presAssocID="{0DB8CF41-81FE-493C-B244-1C8B4436D4D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951C860-5602-4D33-B6F5-4A052BD7E7F3}" type="pres">
      <dgm:prSet presAssocID="{51F4E964-33DF-4D10-AF82-428FEDF4DB8F}" presName="spacer" presStyleCnt="0"/>
      <dgm:spPr/>
    </dgm:pt>
    <dgm:pt modelId="{E1ED3A4B-5A82-4F0F-83D7-C5B3C7838AE3}" type="pres">
      <dgm:prSet presAssocID="{A5AF3B1D-0E0D-4987-9A58-3859DDA87D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E5A113A-2357-4588-8322-2C24760E79A6}" type="pres">
      <dgm:prSet presAssocID="{216633F6-F277-4441-B372-CBCDA9CCB218}" presName="spacer" presStyleCnt="0"/>
      <dgm:spPr/>
    </dgm:pt>
    <dgm:pt modelId="{89E51814-AD91-4D17-B081-A695AB141CA1}" type="pres">
      <dgm:prSet presAssocID="{9C5C858F-459E-4A15-ABB3-47DC49FD662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293F2A4-EDDC-4284-80CE-C17652C36AAB}" type="pres">
      <dgm:prSet presAssocID="{D78FB369-B09F-43E8-BE45-73A6ADE9C45D}" presName="spacer" presStyleCnt="0"/>
      <dgm:spPr/>
    </dgm:pt>
    <dgm:pt modelId="{C44D408C-466C-4B2A-89CC-C75B98CB6B1F}" type="pres">
      <dgm:prSet presAssocID="{D99D9F21-75D2-4717-B056-7894BB0E431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4889832-E87C-4685-8B10-CBF68A78AAF2}" type="presOf" srcId="{9C5C858F-459E-4A15-ABB3-47DC49FD6629}" destId="{89E51814-AD91-4D17-B081-A695AB141CA1}" srcOrd="0" destOrd="0" presId="urn:microsoft.com/office/officeart/2005/8/layout/vList2"/>
    <dgm:cxn modelId="{29B08E38-9F3A-4EA4-8CCD-001F2D53C684}" srcId="{F2E4C931-0754-449E-9C13-ABF2F53F9761}" destId="{D99D9F21-75D2-4717-B056-7894BB0E4312}" srcOrd="4" destOrd="0" parTransId="{9CCED5C0-CB3A-4F1F-9612-29A2E1E83D93}" sibTransId="{4090AE16-5D0A-4C13-A1CE-E96A705398D0}"/>
    <dgm:cxn modelId="{1A94603B-9501-48A5-86E7-150BBCD95738}" srcId="{F2E4C931-0754-449E-9C13-ABF2F53F9761}" destId="{9C5C858F-459E-4A15-ABB3-47DC49FD6629}" srcOrd="3" destOrd="0" parTransId="{6B8F4A4A-EEED-492E-BE15-EBDA80EC430C}" sibTransId="{D78FB369-B09F-43E8-BE45-73A6ADE9C45D}"/>
    <dgm:cxn modelId="{81B5CB3D-D39B-40B8-A021-8ED2131A6491}" type="presOf" srcId="{25738FEF-8CD5-4C55-A943-13575D6C211C}" destId="{467BD00F-B209-4D35-A27D-3AE111762F81}" srcOrd="0" destOrd="0" presId="urn:microsoft.com/office/officeart/2005/8/layout/vList2"/>
    <dgm:cxn modelId="{BEFA6154-DE9D-45E4-817D-46F7E66395AD}" srcId="{F2E4C931-0754-449E-9C13-ABF2F53F9761}" destId="{0DB8CF41-81FE-493C-B244-1C8B4436D4D2}" srcOrd="1" destOrd="0" parTransId="{1B11334C-6A56-40ED-8B5B-6A5260E71A14}" sibTransId="{51F4E964-33DF-4D10-AF82-428FEDF4DB8F}"/>
    <dgm:cxn modelId="{0ABEC15A-A33F-45CD-B427-49DF35FCF7E8}" srcId="{F2E4C931-0754-449E-9C13-ABF2F53F9761}" destId="{A5AF3B1D-0E0D-4987-9A58-3859DDA87D8E}" srcOrd="2" destOrd="0" parTransId="{87E733C1-D1E8-45F8-9A22-D34FC4350FD6}" sibTransId="{216633F6-F277-4441-B372-CBCDA9CCB218}"/>
    <dgm:cxn modelId="{61E1357B-39B6-4950-986E-BAD115B48283}" type="presOf" srcId="{F2E4C931-0754-449E-9C13-ABF2F53F9761}" destId="{51F0B502-F764-494D-9B00-ED8F948FD4EB}" srcOrd="0" destOrd="0" presId="urn:microsoft.com/office/officeart/2005/8/layout/vList2"/>
    <dgm:cxn modelId="{D1F9A881-2C27-4E4E-A8FA-B35E9432B54A}" type="presOf" srcId="{D99D9F21-75D2-4717-B056-7894BB0E4312}" destId="{C44D408C-466C-4B2A-89CC-C75B98CB6B1F}" srcOrd="0" destOrd="0" presId="urn:microsoft.com/office/officeart/2005/8/layout/vList2"/>
    <dgm:cxn modelId="{7B8E8B89-F590-46A4-B722-601BF252B3F6}" type="presOf" srcId="{A5AF3B1D-0E0D-4987-9A58-3859DDA87D8E}" destId="{E1ED3A4B-5A82-4F0F-83D7-C5B3C7838AE3}" srcOrd="0" destOrd="0" presId="urn:microsoft.com/office/officeart/2005/8/layout/vList2"/>
    <dgm:cxn modelId="{C6810E90-4C89-48A5-B710-75EE00D3B129}" srcId="{F2E4C931-0754-449E-9C13-ABF2F53F9761}" destId="{25738FEF-8CD5-4C55-A943-13575D6C211C}" srcOrd="0" destOrd="0" parTransId="{3D3BF7A9-672D-413B-8ADA-AF56596B12FA}" sibTransId="{55F9B41A-6DBD-4EC9-9599-8D82A4A82A29}"/>
    <dgm:cxn modelId="{22CAECB8-86CF-45FD-9129-913DBAE7B934}" type="presOf" srcId="{0DB8CF41-81FE-493C-B244-1C8B4436D4D2}" destId="{5CD55717-CF92-48C8-BFC6-3C801C17F534}" srcOrd="0" destOrd="0" presId="urn:microsoft.com/office/officeart/2005/8/layout/vList2"/>
    <dgm:cxn modelId="{F6CE72B1-01DB-4474-B582-AFB2EF1E56E4}" type="presParOf" srcId="{51F0B502-F764-494D-9B00-ED8F948FD4EB}" destId="{467BD00F-B209-4D35-A27D-3AE111762F81}" srcOrd="0" destOrd="0" presId="urn:microsoft.com/office/officeart/2005/8/layout/vList2"/>
    <dgm:cxn modelId="{B5B307D6-A439-4CAE-B6C0-A8CFE801EE94}" type="presParOf" srcId="{51F0B502-F764-494D-9B00-ED8F948FD4EB}" destId="{88B288DE-7576-4930-BB49-78C2921E9BD3}" srcOrd="1" destOrd="0" presId="urn:microsoft.com/office/officeart/2005/8/layout/vList2"/>
    <dgm:cxn modelId="{351401DF-4D1B-4CCA-B585-E99EB6152540}" type="presParOf" srcId="{51F0B502-F764-494D-9B00-ED8F948FD4EB}" destId="{5CD55717-CF92-48C8-BFC6-3C801C17F534}" srcOrd="2" destOrd="0" presId="urn:microsoft.com/office/officeart/2005/8/layout/vList2"/>
    <dgm:cxn modelId="{E15FF12E-344F-401B-896E-FF2DB65B4FB8}" type="presParOf" srcId="{51F0B502-F764-494D-9B00-ED8F948FD4EB}" destId="{8951C860-5602-4D33-B6F5-4A052BD7E7F3}" srcOrd="3" destOrd="0" presId="urn:microsoft.com/office/officeart/2005/8/layout/vList2"/>
    <dgm:cxn modelId="{9A41E74C-64FD-4CB9-9A6A-63CBA1D6F22E}" type="presParOf" srcId="{51F0B502-F764-494D-9B00-ED8F948FD4EB}" destId="{E1ED3A4B-5A82-4F0F-83D7-C5B3C7838AE3}" srcOrd="4" destOrd="0" presId="urn:microsoft.com/office/officeart/2005/8/layout/vList2"/>
    <dgm:cxn modelId="{4DFEE68D-0758-4923-B6DD-F4099F35C321}" type="presParOf" srcId="{51F0B502-F764-494D-9B00-ED8F948FD4EB}" destId="{EE5A113A-2357-4588-8322-2C24760E79A6}" srcOrd="5" destOrd="0" presId="urn:microsoft.com/office/officeart/2005/8/layout/vList2"/>
    <dgm:cxn modelId="{CFA7A81E-74DF-481D-B2FD-3A360E46DA03}" type="presParOf" srcId="{51F0B502-F764-494D-9B00-ED8F948FD4EB}" destId="{89E51814-AD91-4D17-B081-A695AB141CA1}" srcOrd="6" destOrd="0" presId="urn:microsoft.com/office/officeart/2005/8/layout/vList2"/>
    <dgm:cxn modelId="{BD677097-749D-42F1-A47A-332B49610BDA}" type="presParOf" srcId="{51F0B502-F764-494D-9B00-ED8F948FD4EB}" destId="{D293F2A4-EDDC-4284-80CE-C17652C36AAB}" srcOrd="7" destOrd="0" presId="urn:microsoft.com/office/officeart/2005/8/layout/vList2"/>
    <dgm:cxn modelId="{6ACEA7D8-799C-4585-8C48-66C08C03BAAE}" type="presParOf" srcId="{51F0B502-F764-494D-9B00-ED8F948FD4EB}" destId="{C44D408C-466C-4B2A-89CC-C75B98CB6B1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9FB2FB-2A50-4758-81C0-42AA4F67701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E88CBB-DF2E-4DE3-BE9E-747F1EF7AE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First, it develops trust and credibility through personal communication with the client. </a:t>
          </a:r>
        </a:p>
      </dgm:t>
    </dgm:pt>
    <dgm:pt modelId="{25EA275B-1350-4F80-8E08-E8C7FCD284D8}" type="parTrans" cxnId="{04EFD9B3-812E-40F3-9992-4155DB9105D9}">
      <dgm:prSet/>
      <dgm:spPr/>
      <dgm:t>
        <a:bodyPr/>
        <a:lstStyle/>
        <a:p>
          <a:endParaRPr lang="en-US"/>
        </a:p>
      </dgm:t>
    </dgm:pt>
    <dgm:pt modelId="{8A59AD76-D962-4FD7-AF87-B597EC720F3B}" type="sibTrans" cxnId="{04EFD9B3-812E-40F3-9992-4155DB9105D9}">
      <dgm:prSet/>
      <dgm:spPr/>
      <dgm:t>
        <a:bodyPr/>
        <a:lstStyle/>
        <a:p>
          <a:endParaRPr lang="en-US"/>
        </a:p>
      </dgm:t>
    </dgm:pt>
    <dgm:pt modelId="{20F87D15-B20E-42F6-87F9-5A41CE60723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It also makes possible a better understanding and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customisation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for the customer.</a:t>
          </a:r>
        </a:p>
      </dgm:t>
    </dgm:pt>
    <dgm:pt modelId="{E67EDC78-627A-4BEF-AA5E-939DA84520F2}" type="parTrans" cxnId="{A082D82C-7317-4748-88BC-20F305931218}">
      <dgm:prSet/>
      <dgm:spPr/>
      <dgm:t>
        <a:bodyPr/>
        <a:lstStyle/>
        <a:p>
          <a:endParaRPr lang="en-US"/>
        </a:p>
      </dgm:t>
    </dgm:pt>
    <dgm:pt modelId="{CD973794-C37C-43DF-8704-9A100724D7C6}" type="sibTrans" cxnId="{A082D82C-7317-4748-88BC-20F305931218}">
      <dgm:prSet/>
      <dgm:spPr/>
      <dgm:t>
        <a:bodyPr/>
        <a:lstStyle/>
        <a:p>
          <a:endParaRPr lang="en-US"/>
        </a:p>
      </dgm:t>
    </dgm:pt>
    <dgm:pt modelId="{3C10123A-FD74-4CB1-A75F-A08352E604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Entrepreneurial selling can help increase your sales selling performance, along with increased self-efficacy (Edwards et al., 2022).</a:t>
          </a:r>
        </a:p>
      </dgm:t>
    </dgm:pt>
    <dgm:pt modelId="{1694EC0A-1449-437D-979E-2614282C1574}" type="parTrans" cxnId="{8736F12E-A2B4-4397-9642-D6EF5DA9AA97}">
      <dgm:prSet/>
      <dgm:spPr/>
      <dgm:t>
        <a:bodyPr/>
        <a:lstStyle/>
        <a:p>
          <a:endParaRPr lang="en-US"/>
        </a:p>
      </dgm:t>
    </dgm:pt>
    <dgm:pt modelId="{939F4215-D3E4-4D9A-9D37-22E332E41E84}" type="sibTrans" cxnId="{8736F12E-A2B4-4397-9642-D6EF5DA9AA97}">
      <dgm:prSet/>
      <dgm:spPr/>
      <dgm:t>
        <a:bodyPr/>
        <a:lstStyle/>
        <a:p>
          <a:endParaRPr lang="en-US"/>
        </a:p>
      </dgm:t>
    </dgm:pt>
    <dgm:pt modelId="{DE67D620-B7C5-489A-84DC-A6E5FA7506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Hybrid models attempt to incorporate digital automation and collect customer data, all while still interacting with individual</a:t>
          </a:r>
        </a:p>
      </dgm:t>
    </dgm:pt>
    <dgm:pt modelId="{7C3CE56D-A7D3-4FE5-9F88-4D9D0A61347D}" type="parTrans" cxnId="{1A51814F-9543-4D88-B66F-CEEB7578A887}">
      <dgm:prSet/>
      <dgm:spPr/>
      <dgm:t>
        <a:bodyPr/>
        <a:lstStyle/>
        <a:p>
          <a:endParaRPr lang="en-US"/>
        </a:p>
      </dgm:t>
    </dgm:pt>
    <dgm:pt modelId="{20F47A6D-B2A9-4741-A82D-3E1350AB584C}" type="sibTrans" cxnId="{1A51814F-9543-4D88-B66F-CEEB7578A887}">
      <dgm:prSet/>
      <dgm:spPr/>
      <dgm:t>
        <a:bodyPr/>
        <a:lstStyle/>
        <a:p>
          <a:endParaRPr lang="en-US"/>
        </a:p>
      </dgm:t>
    </dgm:pt>
    <dgm:pt modelId="{E04EDD0B-2FB1-44F9-8F43-8690E82E773E}" type="pres">
      <dgm:prSet presAssocID="{4B9FB2FB-2A50-4758-81C0-42AA4F677016}" presName="root" presStyleCnt="0">
        <dgm:presLayoutVars>
          <dgm:dir/>
          <dgm:resizeHandles val="exact"/>
        </dgm:presLayoutVars>
      </dgm:prSet>
      <dgm:spPr/>
    </dgm:pt>
    <dgm:pt modelId="{DC1F0B72-8A2B-4D87-A520-0BE2EF6D8CFA}" type="pres">
      <dgm:prSet presAssocID="{EBE88CBB-DF2E-4DE3-BE9E-747F1EF7AE97}" presName="compNode" presStyleCnt="0"/>
      <dgm:spPr/>
    </dgm:pt>
    <dgm:pt modelId="{E5AD3C9D-D550-4649-9233-11A66855B124}" type="pres">
      <dgm:prSet presAssocID="{EBE88CBB-DF2E-4DE3-BE9E-747F1EF7AE97}" presName="bgRect" presStyleLbl="bgShp" presStyleIdx="0" presStyleCnt="4"/>
      <dgm:spPr/>
    </dgm:pt>
    <dgm:pt modelId="{B9C7C721-FD19-40A3-8D6C-31A4777CA1EA}" type="pres">
      <dgm:prSet presAssocID="{EBE88CBB-DF2E-4DE3-BE9E-747F1EF7AE9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C150B0A-C3BE-4D6F-ADE5-469EB99F7FBA}" type="pres">
      <dgm:prSet presAssocID="{EBE88CBB-DF2E-4DE3-BE9E-747F1EF7AE97}" presName="spaceRect" presStyleCnt="0"/>
      <dgm:spPr/>
    </dgm:pt>
    <dgm:pt modelId="{B9436425-1026-4400-8B12-445E068FF9CB}" type="pres">
      <dgm:prSet presAssocID="{EBE88CBB-DF2E-4DE3-BE9E-747F1EF7AE97}" presName="parTx" presStyleLbl="revTx" presStyleIdx="0" presStyleCnt="4">
        <dgm:presLayoutVars>
          <dgm:chMax val="0"/>
          <dgm:chPref val="0"/>
        </dgm:presLayoutVars>
      </dgm:prSet>
      <dgm:spPr/>
    </dgm:pt>
    <dgm:pt modelId="{1973C605-EE51-455E-AFDB-36D9E201B90A}" type="pres">
      <dgm:prSet presAssocID="{8A59AD76-D962-4FD7-AF87-B597EC720F3B}" presName="sibTrans" presStyleCnt="0"/>
      <dgm:spPr/>
    </dgm:pt>
    <dgm:pt modelId="{8D1DCE44-3036-4987-8DD3-9F5C0C6514C7}" type="pres">
      <dgm:prSet presAssocID="{20F87D15-B20E-42F6-87F9-5A41CE607234}" presName="compNode" presStyleCnt="0"/>
      <dgm:spPr/>
    </dgm:pt>
    <dgm:pt modelId="{4DF1F3CB-83D9-4F7E-B8A7-2D46F7E46815}" type="pres">
      <dgm:prSet presAssocID="{20F87D15-B20E-42F6-87F9-5A41CE607234}" presName="bgRect" presStyleLbl="bgShp" presStyleIdx="1" presStyleCnt="4"/>
      <dgm:spPr/>
    </dgm:pt>
    <dgm:pt modelId="{E5B221E6-2C7C-471F-A7E9-0B386E47D415}" type="pres">
      <dgm:prSet presAssocID="{20F87D15-B20E-42F6-87F9-5A41CE6072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3174C3A8-E4D2-4CE7-9063-0FD145D622BE}" type="pres">
      <dgm:prSet presAssocID="{20F87D15-B20E-42F6-87F9-5A41CE607234}" presName="spaceRect" presStyleCnt="0"/>
      <dgm:spPr/>
    </dgm:pt>
    <dgm:pt modelId="{7EC64F93-0A70-447B-8C68-CE5C6CF7F109}" type="pres">
      <dgm:prSet presAssocID="{20F87D15-B20E-42F6-87F9-5A41CE607234}" presName="parTx" presStyleLbl="revTx" presStyleIdx="1" presStyleCnt="4">
        <dgm:presLayoutVars>
          <dgm:chMax val="0"/>
          <dgm:chPref val="0"/>
        </dgm:presLayoutVars>
      </dgm:prSet>
      <dgm:spPr/>
    </dgm:pt>
    <dgm:pt modelId="{04701223-27E5-4FBB-B9A8-6CE67155FAE3}" type="pres">
      <dgm:prSet presAssocID="{CD973794-C37C-43DF-8704-9A100724D7C6}" presName="sibTrans" presStyleCnt="0"/>
      <dgm:spPr/>
    </dgm:pt>
    <dgm:pt modelId="{CF797681-BB35-4191-976E-0D7A67F52886}" type="pres">
      <dgm:prSet presAssocID="{3C10123A-FD74-4CB1-A75F-A08352E604BC}" presName="compNode" presStyleCnt="0"/>
      <dgm:spPr/>
    </dgm:pt>
    <dgm:pt modelId="{BE385237-0466-4368-8E96-6D8849820990}" type="pres">
      <dgm:prSet presAssocID="{3C10123A-FD74-4CB1-A75F-A08352E604BC}" presName="bgRect" presStyleLbl="bgShp" presStyleIdx="2" presStyleCnt="4"/>
      <dgm:spPr/>
    </dgm:pt>
    <dgm:pt modelId="{C4085337-1D52-40F9-A793-FC3FF019C3C3}" type="pres">
      <dgm:prSet presAssocID="{3C10123A-FD74-4CB1-A75F-A08352E604B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1D5702F6-001C-4B16-8E76-CA3A5A23A0A2}" type="pres">
      <dgm:prSet presAssocID="{3C10123A-FD74-4CB1-A75F-A08352E604BC}" presName="spaceRect" presStyleCnt="0"/>
      <dgm:spPr/>
    </dgm:pt>
    <dgm:pt modelId="{1D14E55A-36E8-47A0-9DE9-CA79A57232A0}" type="pres">
      <dgm:prSet presAssocID="{3C10123A-FD74-4CB1-A75F-A08352E604BC}" presName="parTx" presStyleLbl="revTx" presStyleIdx="2" presStyleCnt="4">
        <dgm:presLayoutVars>
          <dgm:chMax val="0"/>
          <dgm:chPref val="0"/>
        </dgm:presLayoutVars>
      </dgm:prSet>
      <dgm:spPr/>
    </dgm:pt>
    <dgm:pt modelId="{BB25D6CC-108F-4F08-BAE1-616622DF5091}" type="pres">
      <dgm:prSet presAssocID="{939F4215-D3E4-4D9A-9D37-22E332E41E84}" presName="sibTrans" presStyleCnt="0"/>
      <dgm:spPr/>
    </dgm:pt>
    <dgm:pt modelId="{0023442C-B919-4B33-AEDA-96A212BEE14D}" type="pres">
      <dgm:prSet presAssocID="{DE67D620-B7C5-489A-84DC-A6E5FA75068B}" presName="compNode" presStyleCnt="0"/>
      <dgm:spPr/>
    </dgm:pt>
    <dgm:pt modelId="{F5C16A52-03C3-45AE-928E-35ED27736CC4}" type="pres">
      <dgm:prSet presAssocID="{DE67D620-B7C5-489A-84DC-A6E5FA75068B}" presName="bgRect" presStyleLbl="bgShp" presStyleIdx="3" presStyleCnt="4"/>
      <dgm:spPr/>
    </dgm:pt>
    <dgm:pt modelId="{6C6A263D-9181-4E8E-B35D-04E41821E4AE}" type="pres">
      <dgm:prSet presAssocID="{DE67D620-B7C5-489A-84DC-A6E5FA7506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5CB452E-4F7B-4876-B9C2-CAF42601E935}" type="pres">
      <dgm:prSet presAssocID="{DE67D620-B7C5-489A-84DC-A6E5FA75068B}" presName="spaceRect" presStyleCnt="0"/>
      <dgm:spPr/>
    </dgm:pt>
    <dgm:pt modelId="{32EA928E-2089-4213-BB56-298014F4165E}" type="pres">
      <dgm:prSet presAssocID="{DE67D620-B7C5-489A-84DC-A6E5FA75068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094C14-45DF-4811-9BED-551BA740E107}" type="presOf" srcId="{4B9FB2FB-2A50-4758-81C0-42AA4F677016}" destId="{E04EDD0B-2FB1-44F9-8F43-8690E82E773E}" srcOrd="0" destOrd="0" presId="urn:microsoft.com/office/officeart/2018/2/layout/IconVerticalSolidList"/>
    <dgm:cxn modelId="{A0DA232B-F963-4588-A548-3011C34949E9}" type="presOf" srcId="{DE67D620-B7C5-489A-84DC-A6E5FA75068B}" destId="{32EA928E-2089-4213-BB56-298014F4165E}" srcOrd="0" destOrd="0" presId="urn:microsoft.com/office/officeart/2018/2/layout/IconVerticalSolidList"/>
    <dgm:cxn modelId="{A082D82C-7317-4748-88BC-20F305931218}" srcId="{4B9FB2FB-2A50-4758-81C0-42AA4F677016}" destId="{20F87D15-B20E-42F6-87F9-5A41CE607234}" srcOrd="1" destOrd="0" parTransId="{E67EDC78-627A-4BEF-AA5E-939DA84520F2}" sibTransId="{CD973794-C37C-43DF-8704-9A100724D7C6}"/>
    <dgm:cxn modelId="{8736F12E-A2B4-4397-9642-D6EF5DA9AA97}" srcId="{4B9FB2FB-2A50-4758-81C0-42AA4F677016}" destId="{3C10123A-FD74-4CB1-A75F-A08352E604BC}" srcOrd="2" destOrd="0" parTransId="{1694EC0A-1449-437D-979E-2614282C1574}" sibTransId="{939F4215-D3E4-4D9A-9D37-22E332E41E84}"/>
    <dgm:cxn modelId="{FD83D46D-A98A-40BB-95FA-EBA7C68A93A2}" type="presOf" srcId="{3C10123A-FD74-4CB1-A75F-A08352E604BC}" destId="{1D14E55A-36E8-47A0-9DE9-CA79A57232A0}" srcOrd="0" destOrd="0" presId="urn:microsoft.com/office/officeart/2018/2/layout/IconVerticalSolidList"/>
    <dgm:cxn modelId="{1A51814F-9543-4D88-B66F-CEEB7578A887}" srcId="{4B9FB2FB-2A50-4758-81C0-42AA4F677016}" destId="{DE67D620-B7C5-489A-84DC-A6E5FA75068B}" srcOrd="3" destOrd="0" parTransId="{7C3CE56D-A7D3-4FE5-9F88-4D9D0A61347D}" sibTransId="{20F47A6D-B2A9-4741-A82D-3E1350AB584C}"/>
    <dgm:cxn modelId="{04EFD9B3-812E-40F3-9992-4155DB9105D9}" srcId="{4B9FB2FB-2A50-4758-81C0-42AA4F677016}" destId="{EBE88CBB-DF2E-4DE3-BE9E-747F1EF7AE97}" srcOrd="0" destOrd="0" parTransId="{25EA275B-1350-4F80-8E08-E8C7FCD284D8}" sibTransId="{8A59AD76-D962-4FD7-AF87-B597EC720F3B}"/>
    <dgm:cxn modelId="{829581E5-55BF-474C-894A-BCE115989749}" type="presOf" srcId="{EBE88CBB-DF2E-4DE3-BE9E-747F1EF7AE97}" destId="{B9436425-1026-4400-8B12-445E068FF9CB}" srcOrd="0" destOrd="0" presId="urn:microsoft.com/office/officeart/2018/2/layout/IconVerticalSolidList"/>
    <dgm:cxn modelId="{28B031F2-C42F-4B54-A166-7E32F4031832}" type="presOf" srcId="{20F87D15-B20E-42F6-87F9-5A41CE607234}" destId="{7EC64F93-0A70-447B-8C68-CE5C6CF7F109}" srcOrd="0" destOrd="0" presId="urn:microsoft.com/office/officeart/2018/2/layout/IconVerticalSolidList"/>
    <dgm:cxn modelId="{819F6F08-7929-4708-BDF7-35F06CF47951}" type="presParOf" srcId="{E04EDD0B-2FB1-44F9-8F43-8690E82E773E}" destId="{DC1F0B72-8A2B-4D87-A520-0BE2EF6D8CFA}" srcOrd="0" destOrd="0" presId="urn:microsoft.com/office/officeart/2018/2/layout/IconVerticalSolidList"/>
    <dgm:cxn modelId="{FB7EA435-C565-4831-9828-66104FC9D125}" type="presParOf" srcId="{DC1F0B72-8A2B-4D87-A520-0BE2EF6D8CFA}" destId="{E5AD3C9D-D550-4649-9233-11A66855B124}" srcOrd="0" destOrd="0" presId="urn:microsoft.com/office/officeart/2018/2/layout/IconVerticalSolidList"/>
    <dgm:cxn modelId="{CE1C01AA-8208-4AB6-A3B3-F262CAEEEFC3}" type="presParOf" srcId="{DC1F0B72-8A2B-4D87-A520-0BE2EF6D8CFA}" destId="{B9C7C721-FD19-40A3-8D6C-31A4777CA1EA}" srcOrd="1" destOrd="0" presId="urn:microsoft.com/office/officeart/2018/2/layout/IconVerticalSolidList"/>
    <dgm:cxn modelId="{78AD6A18-58E1-48A2-AC2C-0A43B68F624D}" type="presParOf" srcId="{DC1F0B72-8A2B-4D87-A520-0BE2EF6D8CFA}" destId="{4C150B0A-C3BE-4D6F-ADE5-469EB99F7FBA}" srcOrd="2" destOrd="0" presId="urn:microsoft.com/office/officeart/2018/2/layout/IconVerticalSolidList"/>
    <dgm:cxn modelId="{59D797F8-51B6-47B6-9670-DF2F97A2C179}" type="presParOf" srcId="{DC1F0B72-8A2B-4D87-A520-0BE2EF6D8CFA}" destId="{B9436425-1026-4400-8B12-445E068FF9CB}" srcOrd="3" destOrd="0" presId="urn:microsoft.com/office/officeart/2018/2/layout/IconVerticalSolidList"/>
    <dgm:cxn modelId="{06C39249-DFFF-44E8-BA3B-BBF43F4BABF6}" type="presParOf" srcId="{E04EDD0B-2FB1-44F9-8F43-8690E82E773E}" destId="{1973C605-EE51-455E-AFDB-36D9E201B90A}" srcOrd="1" destOrd="0" presId="urn:microsoft.com/office/officeart/2018/2/layout/IconVerticalSolidList"/>
    <dgm:cxn modelId="{6311F9B7-0E7E-41A4-B9F8-8941AF57E4CA}" type="presParOf" srcId="{E04EDD0B-2FB1-44F9-8F43-8690E82E773E}" destId="{8D1DCE44-3036-4987-8DD3-9F5C0C6514C7}" srcOrd="2" destOrd="0" presId="urn:microsoft.com/office/officeart/2018/2/layout/IconVerticalSolidList"/>
    <dgm:cxn modelId="{87DB9904-1B0F-4C60-AAA1-D0B34FB19433}" type="presParOf" srcId="{8D1DCE44-3036-4987-8DD3-9F5C0C6514C7}" destId="{4DF1F3CB-83D9-4F7E-B8A7-2D46F7E46815}" srcOrd="0" destOrd="0" presId="urn:microsoft.com/office/officeart/2018/2/layout/IconVerticalSolidList"/>
    <dgm:cxn modelId="{AC8C6125-1FD9-4FDA-AD05-8B996FDA550F}" type="presParOf" srcId="{8D1DCE44-3036-4987-8DD3-9F5C0C6514C7}" destId="{E5B221E6-2C7C-471F-A7E9-0B386E47D415}" srcOrd="1" destOrd="0" presId="urn:microsoft.com/office/officeart/2018/2/layout/IconVerticalSolidList"/>
    <dgm:cxn modelId="{5BB9B8D6-4653-43D3-BFD0-C8D11CF0D3F0}" type="presParOf" srcId="{8D1DCE44-3036-4987-8DD3-9F5C0C6514C7}" destId="{3174C3A8-E4D2-4CE7-9063-0FD145D622BE}" srcOrd="2" destOrd="0" presId="urn:microsoft.com/office/officeart/2018/2/layout/IconVerticalSolidList"/>
    <dgm:cxn modelId="{1F66C8BF-973C-4863-8203-00534E37A960}" type="presParOf" srcId="{8D1DCE44-3036-4987-8DD3-9F5C0C6514C7}" destId="{7EC64F93-0A70-447B-8C68-CE5C6CF7F109}" srcOrd="3" destOrd="0" presId="urn:microsoft.com/office/officeart/2018/2/layout/IconVerticalSolidList"/>
    <dgm:cxn modelId="{2CC98D6D-451E-4812-B57D-BD56A28BA31E}" type="presParOf" srcId="{E04EDD0B-2FB1-44F9-8F43-8690E82E773E}" destId="{04701223-27E5-4FBB-B9A8-6CE67155FAE3}" srcOrd="3" destOrd="0" presId="urn:microsoft.com/office/officeart/2018/2/layout/IconVerticalSolidList"/>
    <dgm:cxn modelId="{E2AA6B70-A8F1-42E3-812D-C85C72FD9993}" type="presParOf" srcId="{E04EDD0B-2FB1-44F9-8F43-8690E82E773E}" destId="{CF797681-BB35-4191-976E-0D7A67F52886}" srcOrd="4" destOrd="0" presId="urn:microsoft.com/office/officeart/2018/2/layout/IconVerticalSolidList"/>
    <dgm:cxn modelId="{224545C4-08E5-4686-B87F-339C532B847F}" type="presParOf" srcId="{CF797681-BB35-4191-976E-0D7A67F52886}" destId="{BE385237-0466-4368-8E96-6D8849820990}" srcOrd="0" destOrd="0" presId="urn:microsoft.com/office/officeart/2018/2/layout/IconVerticalSolidList"/>
    <dgm:cxn modelId="{44AE7C59-04C2-46D9-A454-257EAEC6DCAE}" type="presParOf" srcId="{CF797681-BB35-4191-976E-0D7A67F52886}" destId="{C4085337-1D52-40F9-A793-FC3FF019C3C3}" srcOrd="1" destOrd="0" presId="urn:microsoft.com/office/officeart/2018/2/layout/IconVerticalSolidList"/>
    <dgm:cxn modelId="{B95A675B-564D-48D2-8EAA-C176857F1AC0}" type="presParOf" srcId="{CF797681-BB35-4191-976E-0D7A67F52886}" destId="{1D5702F6-001C-4B16-8E76-CA3A5A23A0A2}" srcOrd="2" destOrd="0" presId="urn:microsoft.com/office/officeart/2018/2/layout/IconVerticalSolidList"/>
    <dgm:cxn modelId="{4269F69F-9377-4890-9AE6-FC13B6921936}" type="presParOf" srcId="{CF797681-BB35-4191-976E-0D7A67F52886}" destId="{1D14E55A-36E8-47A0-9DE9-CA79A57232A0}" srcOrd="3" destOrd="0" presId="urn:microsoft.com/office/officeart/2018/2/layout/IconVerticalSolidList"/>
    <dgm:cxn modelId="{C4A6AD26-A0F0-4CA2-8AA7-999EA700BC3E}" type="presParOf" srcId="{E04EDD0B-2FB1-44F9-8F43-8690E82E773E}" destId="{BB25D6CC-108F-4F08-BAE1-616622DF5091}" srcOrd="5" destOrd="0" presId="urn:microsoft.com/office/officeart/2018/2/layout/IconVerticalSolidList"/>
    <dgm:cxn modelId="{8EF4F6DB-8181-4930-A1CA-1C60C15ECA40}" type="presParOf" srcId="{E04EDD0B-2FB1-44F9-8F43-8690E82E773E}" destId="{0023442C-B919-4B33-AEDA-96A212BEE14D}" srcOrd="6" destOrd="0" presId="urn:microsoft.com/office/officeart/2018/2/layout/IconVerticalSolidList"/>
    <dgm:cxn modelId="{749CB335-A55C-47ED-B99F-7D4520BB672D}" type="presParOf" srcId="{0023442C-B919-4B33-AEDA-96A212BEE14D}" destId="{F5C16A52-03C3-45AE-928E-35ED27736CC4}" srcOrd="0" destOrd="0" presId="urn:microsoft.com/office/officeart/2018/2/layout/IconVerticalSolidList"/>
    <dgm:cxn modelId="{E95EB063-FB2A-4D57-B58C-7DD02521AE54}" type="presParOf" srcId="{0023442C-B919-4B33-AEDA-96A212BEE14D}" destId="{6C6A263D-9181-4E8E-B35D-04E41821E4AE}" srcOrd="1" destOrd="0" presId="urn:microsoft.com/office/officeart/2018/2/layout/IconVerticalSolidList"/>
    <dgm:cxn modelId="{88D08253-2F99-486E-98CF-98CFF97CCA19}" type="presParOf" srcId="{0023442C-B919-4B33-AEDA-96A212BEE14D}" destId="{E5CB452E-4F7B-4876-B9C2-CAF42601E935}" srcOrd="2" destOrd="0" presId="urn:microsoft.com/office/officeart/2018/2/layout/IconVerticalSolidList"/>
    <dgm:cxn modelId="{E2183867-4CB7-41B2-BFA9-50987052C90C}" type="presParOf" srcId="{0023442C-B919-4B33-AEDA-96A212BEE14D}" destId="{32EA928E-2089-4213-BB56-298014F416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BD00F-B209-4D35-A27D-3AE111762F81}">
      <dsp:nvSpPr>
        <dsp:cNvPr id="0" name=""/>
        <dsp:cNvSpPr/>
      </dsp:nvSpPr>
      <dsp:spPr>
        <a:xfrm>
          <a:off x="0" y="19261"/>
          <a:ext cx="5065776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marketing currently enhances conventional sales methods (Purnomo, 2023).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48504"/>
        <a:ext cx="5007290" cy="540554"/>
      </dsp:txXfrm>
    </dsp:sp>
    <dsp:sp modelId="{5CD55717-CF92-48C8-BFC6-3C801C17F534}">
      <dsp:nvSpPr>
        <dsp:cNvPr id="0" name=""/>
        <dsp:cNvSpPr/>
      </dsp:nvSpPr>
      <dsp:spPr>
        <a:xfrm>
          <a:off x="0" y="710461"/>
          <a:ext cx="5065776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E-commerce systems can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utilise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ads, promotions, and retargeting to raise the rate of conversion.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739704"/>
        <a:ext cx="5007290" cy="540554"/>
      </dsp:txXfrm>
    </dsp:sp>
    <dsp:sp modelId="{E1ED3A4B-5A82-4F0F-83D7-C5B3C7838AE3}">
      <dsp:nvSpPr>
        <dsp:cNvPr id="0" name=""/>
        <dsp:cNvSpPr/>
      </dsp:nvSpPr>
      <dsp:spPr>
        <a:xfrm>
          <a:off x="0" y="1401661"/>
          <a:ext cx="5065776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Social media can convince and connect with customers in the moment.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1430904"/>
        <a:ext cx="5007290" cy="540554"/>
      </dsp:txXfrm>
    </dsp:sp>
    <dsp:sp modelId="{89E51814-AD91-4D17-B081-A695AB141CA1}">
      <dsp:nvSpPr>
        <dsp:cNvPr id="0" name=""/>
        <dsp:cNvSpPr/>
      </dsp:nvSpPr>
      <dsp:spPr>
        <a:xfrm>
          <a:off x="0" y="2092861"/>
          <a:ext cx="5065776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Data analytics is able to show how customers engage in buying behavior.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2122104"/>
        <a:ext cx="5007290" cy="540554"/>
      </dsp:txXfrm>
    </dsp:sp>
    <dsp:sp modelId="{C44D408C-466C-4B2A-89CC-C75B98CB6B1F}">
      <dsp:nvSpPr>
        <dsp:cNvPr id="0" name=""/>
        <dsp:cNvSpPr/>
      </dsp:nvSpPr>
      <dsp:spPr>
        <a:xfrm>
          <a:off x="0" y="2784061"/>
          <a:ext cx="5065776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Selling Concept matches well with a digital marketing strategy that is focused on conversions.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2813304"/>
        <a:ext cx="5007290" cy="5405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D3C9D-D550-4649-9233-11A66855B12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C7C721-FD19-40A3-8D6C-31A4777CA1E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36425-1026-4400-8B12-445E068FF9C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First, it develops trust and credibility through personal communication with the client. </a:t>
          </a:r>
        </a:p>
      </dsp:txBody>
      <dsp:txXfrm>
        <a:off x="1057183" y="1805"/>
        <a:ext cx="9458416" cy="915310"/>
      </dsp:txXfrm>
    </dsp:sp>
    <dsp:sp modelId="{4DF1F3CB-83D9-4F7E-B8A7-2D46F7E46815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B221E6-2C7C-471F-A7E9-0B386E47D415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64F93-0A70-447B-8C68-CE5C6CF7F109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It also makes possible a better understanding and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customisation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for the customer.</a:t>
          </a:r>
        </a:p>
      </dsp:txBody>
      <dsp:txXfrm>
        <a:off x="1057183" y="1145944"/>
        <a:ext cx="9458416" cy="915310"/>
      </dsp:txXfrm>
    </dsp:sp>
    <dsp:sp modelId="{BE385237-0466-4368-8E96-6D884982099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85337-1D52-40F9-A793-FC3FF019C3C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4E55A-36E8-47A0-9DE9-CA79A57232A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Entrepreneurial selling can help increase your sales selling performance, along with increased self-efficacy (Edwards et al., 2022).</a:t>
          </a:r>
        </a:p>
      </dsp:txBody>
      <dsp:txXfrm>
        <a:off x="1057183" y="2290082"/>
        <a:ext cx="9458416" cy="915310"/>
      </dsp:txXfrm>
    </dsp:sp>
    <dsp:sp modelId="{F5C16A52-03C3-45AE-928E-35ED27736CC4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6A263D-9181-4E8E-B35D-04E41821E4A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A928E-2089-4213-BB56-298014F4165E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Hybrid models attempt to incorporate digital automation and collect customer data, all while still interacting with individual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10AD-A09C-C196-4397-F95B1841EA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F0FA5-4899-836D-AC1C-5CEE8BE78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12903-7691-FDE0-5CD8-927FE62F6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44A33-A75D-EAB4-DCAC-A03A90979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4AA72-5D64-DF7A-AE22-637A5A2F9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39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C1CFF-D268-4F65-DFE6-6EA4A0A33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BF5B3-1CF1-4058-4905-95874EB68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ADD09-8668-9AE8-A96D-374B0CA15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786C2-CC8B-071C-ECE0-E8FD766B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F7FA6-BA2F-6824-7001-7EB4ECE35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941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75DE3-BE45-EA13-B35D-0DABDD2AC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E56961-9837-B7EA-2B27-87575EB3A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8A413-FB49-0C3A-24FC-C6FE2CEA9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35A3D-3756-C430-6A3F-F4856307E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84EDE-C0F0-7815-38E4-1790FB17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79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F48F6-8F2B-E683-C520-3EAD2C4E0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323F5-EE42-2A58-D61D-AD80658CC8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FE5A3-AFF9-A426-B178-A43B41CAA9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6B6960-7C52-49AA-7DCC-E428CE42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3B5AE-C355-602A-01FD-101AD858A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B06911-EEE8-FFB7-3969-ADF4069C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30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DB291-F5F8-883E-3394-22B42C1A7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9AB46-EBF7-71F8-4DF2-9C60AA90A9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15405-57F8-B6AA-E3F5-0C2757A46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4D6942-508A-85DA-24BD-EACDC7F5B7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9AF667-101C-17D5-99EA-83BF94D7B8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AFE009-601B-246B-C555-306429808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ECA1D4-2F56-A89B-B9EC-25DEF12FD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6C7EB8-D7BB-7E8B-486B-F4C988201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98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D9BE2-6531-937A-3599-78B811907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D8B11-4F1C-3816-41BF-CE03AF0A9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181D30-CED7-6113-95DE-7EA77762B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041CA-2B74-6CFE-CADF-CE699C81E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69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53EEB1-05BA-A92C-08EB-2526308EA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1C2BF8-FC66-CCCF-69B2-229B8058B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A4685-41D4-4BFF-E067-F3AF3DDA0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9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B8BCC-AB44-530D-FB58-48DB1FF44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3C494-07DA-0CB2-9091-B5CF3C90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1C96E-8C6E-F2BA-C800-B3511E769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C18A2-B179-9CBC-7427-602A84ADE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5286B-8948-0FB4-9676-1690E9DA6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CD5EB-2ADF-C51E-8742-FDFE64304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50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F5644-C49A-C72D-1057-7D51AC7E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0C4F7C-5D67-AF30-EA82-2E16AEE096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F1EAA-A44E-3203-4192-3CC82E0194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87D45-C0DC-C363-F630-BA4AED1C2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DC7C6-BC78-92A8-809D-E6D91D055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7B2D5-B1F6-EC45-C3F6-839DAA843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85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606DE-0DBB-FF0D-9AFE-723358801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08F87C-87CB-F8C6-1D9D-708B14BDBC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7774B-B3F2-9812-A915-EB0A5B6C9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42DB5-9F49-5315-EA52-B5FF656FE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1B6E9-2E37-3747-FEAB-860ADCAC1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88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EFD6E-B7EA-7D75-868D-7808A029CA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8DF15-41AE-44F6-49E6-EF0D80194D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02F36-6B46-FCE2-289B-F46F52323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59842-F497-6984-8F79-D48179D61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205CB-5307-2637-D722-1ADD71E3E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4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94BB50-5B32-060E-EAB4-802B06C9A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9AACC-289A-1B6D-C39A-1E8DA5A148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A84F2-CE7F-FA0F-A001-0A7B0B719B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A16F31-9F9B-4580-8650-A901F5A2B018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0A76B-916B-1F48-6898-E81450E910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E9889-2670-FE63-8E3C-77B24F0D60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55E09A-6991-44AA-AE14-743A0DDD5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156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272/mmi.2021.4-19" TargetMode="External"/><Relationship Id="rId2" Type="http://schemas.openxmlformats.org/officeDocument/2006/relationships/hyperlink" Target="https://doi.org/10.1007/978-3-031-09136-7_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2B65841-E636-48E5-ADB7-98AF6921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64A74-95A9-A420-914C-6278919675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9995" y="4462272"/>
            <a:ext cx="10170623" cy="895863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GB" sz="5200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Selling Concep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1019D1-8A5B-DD74-5419-E689A6395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9995" y="5571899"/>
            <a:ext cx="10170623" cy="557190"/>
          </a:xfrm>
        </p:spPr>
        <p:txBody>
          <a:bodyPr>
            <a:normAutofit/>
          </a:bodyPr>
          <a:lstStyle/>
          <a:p>
            <a:r>
              <a:rPr lang="en-GB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Presentation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8C0D9C-D390-923F-F9B5-3D9FBC9D55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9" r="14045" b="-1"/>
          <a:stretch>
            <a:fillRect/>
          </a:stretch>
        </p:blipFill>
        <p:spPr>
          <a:xfrm>
            <a:off x="20" y="1"/>
            <a:ext cx="6002338" cy="42437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0347C80-6032-E8ED-B4B5-C78C805BE5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787"/>
          <a:stretch>
            <a:fillRect/>
          </a:stretch>
        </p:blipFill>
        <p:spPr>
          <a:xfrm>
            <a:off x="6183808" y="1"/>
            <a:ext cx="6008192" cy="424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589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E4BAB8-826F-3DC5-25A3-15BEDB0F29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49B26C-DC09-ADE0-04E3-76B68708E4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869" b="15770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19B25-DD7C-154A-1AEA-980BF81F9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Foundation of the Selling Concept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3F306-2E2D-BE1C-1A0D-F3B033770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54015"/>
            <a:ext cx="4832803" cy="362294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Emphasises convincing customers with strong promotional strategies.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was rooted in the assumption that customers must be motivated to purchase.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focus is mostly on a sales volume model rather than a long-term relationship.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still relevant as of 2025 due to fierce global competition.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provides the basis for the current digital/AI sales models (Helmold, 2022).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422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4D71E-487A-7DEF-DFAF-0F3661F292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42" r="2" b="2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DCDBF0-E534-DAF5-6A83-27DD20F9DB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806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5F1E5-EF22-FE40-3DB6-491B44D7C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Technology and AI: Reinventing Selling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833CF-29B5-3C5E-0DDE-E859CA44F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898333"/>
            <a:ext cx="4832803" cy="327862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customises the selling experience (Basha, 2023).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Predictive analytics identifies and targets potential buyers (Chen et al., 2022).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Automation improves conversion rates and tracking of interactions with customers.  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 chatbots and recommendation engines have taken the place of traditional salespeople.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new selling model uses the art of human persuasion combined with mathematical precision on a digital platform</a:t>
            </a:r>
            <a:r>
              <a:rPr lang="en-US" sz="1400" dirty="0"/>
              <a:t>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78389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A3F4D71A-60FF-0B8B-00A6-C52E1CB773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11" r="240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B2143-0505-6736-64A7-58A343BB3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3" y="856488"/>
            <a:ext cx="5313295" cy="1193029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Selling and Digital Marketing Integration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EB1311F-2788-EBE8-9008-3C33B1FB7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8548462"/>
              </p:ext>
            </p:extLst>
          </p:nvPr>
        </p:nvGraphicFramePr>
        <p:xfrm>
          <a:off x="374904" y="2522949"/>
          <a:ext cx="5065776" cy="340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5605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65BB1-FEDD-1B45-9BED-7C7236BF3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Role of Selling and Direct Communication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00ADAD-7E52-ABAE-D713-F3CCD521CA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2880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469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C0051-E180-9B10-8412-3DCC13984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GB" sz="5400" dirty="0">
                <a:latin typeface="Arial Black" panose="020B0A04020102020204" pitchFamily="34" charset="0"/>
              </a:rPr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34578-5225-6C97-C297-3C81B56EE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3), 993–1004.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Bolton, R. N. (2022). The convergence of sustainability and marketing: Transforming marketing to respond to a new world.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Australasian Marketing Journal, 30(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2), 107–112.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Chen, L., Jiang, M., Jia, F., &amp; Liu, G. (2022). Artificial intelligence adoption in business-to-business marketing: Toward a conceptual framework.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Marketing, 37(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5), 1025–1044.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Edwards, J., Miles, M. P., D’Alessandro, S., &amp; Frost, M. (2022). Linking B2B sales performance to entrepreneurial self-efficacy, entrepreneurial selling actions.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 142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585–593.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Helmold, M. (2022). Marketing concepts.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Performance excellence in marketing, sales and pricing: Leveraging change, lean and innovation management (pp. 35–44)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Springer International Publishing.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https://doi.org/10.1007/978-3-031-09136-7_5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Matviiets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O., &amp; Kipen, V. (2021). The features of direct marketing and personal selling as a form of marketing communications.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Marketing and Management of Innovations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4, 231–239.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https://doi.org/10.21272/mmi.2021.4-19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Purnomo, Y. J. (2023). Digital marketing strategy to increase sales conversion on e-commerce platforms.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2), 54–62.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113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1332</TotalTime>
  <Words>568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Selling Concep </vt:lpstr>
      <vt:lpstr>Foundation of the Selling Concept</vt:lpstr>
      <vt:lpstr>Technology and AI: Reinventing Selling</vt:lpstr>
      <vt:lpstr>Selling and Digital Marketing Integration</vt:lpstr>
      <vt:lpstr>Role of Selling and Direct Communication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2025-10-18T12:57:02Z</dcterms:created>
  <dcterms:modified xsi:type="dcterms:W3CDTF">2025-10-19T11:09:05Z</dcterms:modified>
</cp:coreProperties>
</file>