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7" r:id="rId3"/>
    <p:sldId id="264" r:id="rId4"/>
    <p:sldId id="266" r:id="rId5"/>
    <p:sldId id="258" r:id="rId6"/>
    <p:sldId id="259" r:id="rId7"/>
    <p:sldId id="271" r:id="rId8"/>
    <p:sldId id="274" r:id="rId9"/>
    <p:sldId id="260" r:id="rId10"/>
    <p:sldId id="276" r:id="rId11"/>
    <p:sldId id="273" r:id="rId12"/>
    <p:sldId id="272" r:id="rId13"/>
    <p:sldId id="262" r:id="rId14"/>
    <p:sldId id="263" r:id="rId15"/>
    <p:sldId id="278" r:id="rId16"/>
    <p:sldId id="279"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93343"/>
  </p:normalViewPr>
  <p:slideViewPr>
    <p:cSldViewPr snapToGrid="0">
      <p:cViewPr varScale="1">
        <p:scale>
          <a:sx n="108" d="100"/>
          <a:sy n="108" d="100"/>
        </p:scale>
        <p:origin x="232"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60D937-D98C-4131-82E7-5DCF62F68342}" type="datetimeFigureOut">
              <a:rPr lang="en-GB" smtClean="0"/>
              <a:t>31/12/2018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5EAA34-0C52-4AA6-8483-78E691BDE98E}" type="slidenum">
              <a:rPr lang="en-GB" smtClean="0"/>
              <a:t>‹#›</a:t>
            </a:fld>
            <a:endParaRPr lang="en-GB"/>
          </a:p>
        </p:txBody>
      </p:sp>
    </p:spTree>
    <p:extLst>
      <p:ext uri="{BB962C8B-B14F-4D97-AF65-F5344CB8AC3E}">
        <p14:creationId xmlns:p14="http://schemas.microsoft.com/office/powerpoint/2010/main" val="3223765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presentation I am going to cover poverty in Wales and the whole of the United Kingdom. The picture on the top right is where I'm from which is called </a:t>
            </a:r>
            <a:r>
              <a:rPr lang="en-GB" dirty="0" err="1"/>
              <a:t>galon</a:t>
            </a:r>
            <a:r>
              <a:rPr lang="en-GB" dirty="0"/>
              <a:t> </a:t>
            </a:r>
            <a:r>
              <a:rPr lang="en-GB" dirty="0" err="1"/>
              <a:t>uchaf</a:t>
            </a:r>
            <a:r>
              <a:rPr lang="en-GB" dirty="0"/>
              <a:t> which is based on the notorious </a:t>
            </a:r>
            <a:r>
              <a:rPr lang="en-GB" dirty="0" err="1"/>
              <a:t>Gurnos</a:t>
            </a:r>
            <a:r>
              <a:rPr lang="en-GB" dirty="0"/>
              <a:t> estate it is traditionally made up of people from gypsy/traveller communities. this particular area is very depraved and is a mixture of absolute and relative poverty.</a:t>
            </a:r>
          </a:p>
        </p:txBody>
      </p:sp>
      <p:sp>
        <p:nvSpPr>
          <p:cNvPr id="4" name="Slide Number Placeholder 3"/>
          <p:cNvSpPr>
            <a:spLocks noGrp="1"/>
          </p:cNvSpPr>
          <p:nvPr>
            <p:ph type="sldNum" sz="quarter" idx="5"/>
          </p:nvPr>
        </p:nvSpPr>
        <p:spPr/>
        <p:txBody>
          <a:bodyPr/>
          <a:lstStyle/>
          <a:p>
            <a:fld id="{B15EAA34-0C52-4AA6-8483-78E691BDE98E}" type="slidenum">
              <a:rPr lang="en-GB" smtClean="0"/>
              <a:t>1</a:t>
            </a:fld>
            <a:endParaRPr lang="en-GB"/>
          </a:p>
        </p:txBody>
      </p:sp>
    </p:spTree>
    <p:extLst>
      <p:ext uri="{BB962C8B-B14F-4D97-AF65-F5344CB8AC3E}">
        <p14:creationId xmlns:p14="http://schemas.microsoft.com/office/powerpoint/2010/main" val="618912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dirty="0">
                <a:solidFill>
                  <a:srgbClr val="00B050"/>
                </a:solidFill>
              </a:rPr>
              <a:t>A person is considered poor if his or her income level falls below some minimum level necessary to meet basic needs. </a:t>
            </a:r>
            <a:r>
              <a:rPr lang="en-GB" sz="1200" dirty="0">
                <a:solidFill>
                  <a:srgbClr val="FFFF00"/>
                </a:solidFill>
              </a:rPr>
              <a:t>This minimum level is usually called the "poverty line". </a:t>
            </a:r>
            <a:r>
              <a:rPr lang="en-GB" sz="1200" dirty="0">
                <a:solidFill>
                  <a:srgbClr val="00B0F0"/>
                </a:solidFill>
              </a:rPr>
              <a:t>What is necessary to satisfy basic needs varies across time and societies. </a:t>
            </a:r>
            <a:r>
              <a:rPr lang="en-GB" sz="1200" dirty="0">
                <a:solidFill>
                  <a:srgbClr val="FF0000"/>
                </a:solidFill>
              </a:rPr>
              <a:t>Therefore, poverty lines vary in time and place, and each country uses lines which are appropriate to its level of development, societal norms and values’</a:t>
            </a:r>
          </a:p>
          <a:p>
            <a:endParaRPr lang="en-US" dirty="0"/>
          </a:p>
        </p:txBody>
      </p:sp>
      <p:sp>
        <p:nvSpPr>
          <p:cNvPr id="4" name="Slide Number Placeholder 3"/>
          <p:cNvSpPr>
            <a:spLocks noGrp="1"/>
          </p:cNvSpPr>
          <p:nvPr>
            <p:ph type="sldNum" sz="quarter" idx="5"/>
          </p:nvPr>
        </p:nvSpPr>
        <p:spPr/>
        <p:txBody>
          <a:bodyPr/>
          <a:lstStyle/>
          <a:p>
            <a:fld id="{B15EAA34-0C52-4AA6-8483-78E691BDE98E}" type="slidenum">
              <a:rPr lang="en-GB" smtClean="0"/>
              <a:t>2</a:t>
            </a:fld>
            <a:endParaRPr lang="en-GB"/>
          </a:p>
        </p:txBody>
      </p:sp>
    </p:spTree>
    <p:extLst>
      <p:ext uri="{BB962C8B-B14F-4D97-AF65-F5344CB8AC3E}">
        <p14:creationId xmlns:p14="http://schemas.microsoft.com/office/powerpoint/2010/main" val="22362289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First .14 .3 million people who are restricted by the current circumstances, who are restricted by their current circumstances who are in poverty. For example those who come from high poverty rated areas do not go on to higher education like University or college and the majority of people who come from these particular areas do not achieve their basic GCSEs levels in English maths and science this is because that they are taught that there will always be stuck in the current circumstances and never be able to escape them.</a:t>
            </a:r>
          </a:p>
        </p:txBody>
      </p:sp>
      <p:sp>
        <p:nvSpPr>
          <p:cNvPr id="4" name="Slide Number Placeholder 3"/>
          <p:cNvSpPr>
            <a:spLocks noGrp="1"/>
          </p:cNvSpPr>
          <p:nvPr>
            <p:ph type="sldNum" sz="quarter" idx="5"/>
          </p:nvPr>
        </p:nvSpPr>
        <p:spPr/>
        <p:txBody>
          <a:bodyPr/>
          <a:lstStyle/>
          <a:p>
            <a:fld id="{B15EAA34-0C52-4AA6-8483-78E691BDE98E}" type="slidenum">
              <a:rPr lang="en-GB" smtClean="0"/>
              <a:t>3</a:t>
            </a:fld>
            <a:endParaRPr lang="en-GB"/>
          </a:p>
        </p:txBody>
      </p:sp>
    </p:spTree>
    <p:extLst>
      <p:ext uri="{BB962C8B-B14F-4D97-AF65-F5344CB8AC3E}">
        <p14:creationId xmlns:p14="http://schemas.microsoft.com/office/powerpoint/2010/main" val="19937892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15EAA34-0C52-4AA6-8483-78E691BDE98E}" type="slidenum">
              <a:rPr lang="en-GB" smtClean="0"/>
              <a:t>6</a:t>
            </a:fld>
            <a:endParaRPr lang="en-GB"/>
          </a:p>
        </p:txBody>
      </p:sp>
    </p:spTree>
    <p:extLst>
      <p:ext uri="{BB962C8B-B14F-4D97-AF65-F5344CB8AC3E}">
        <p14:creationId xmlns:p14="http://schemas.microsoft.com/office/powerpoint/2010/main" val="32469210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r>
              <a:rPr lang="en-GB" sz="1200" b="0" i="0" kern="1200" dirty="0">
                <a:solidFill>
                  <a:srgbClr val="0070C0"/>
                </a:solidFill>
                <a:effectLst/>
                <a:latin typeface="+mn-lt"/>
                <a:ea typeface="+mn-ea"/>
                <a:cs typeface="+mn-cs"/>
              </a:rPr>
              <a:t>obliges the public bodies in Wales to contemplate about the long-term impact of their choices</a:t>
            </a:r>
            <a:r>
              <a:rPr lang="en-GB" sz="1200" b="0" i="0" kern="1200" dirty="0">
                <a:solidFill>
                  <a:schemeClr val="dk1"/>
                </a:solidFill>
                <a:effectLst/>
                <a:latin typeface="+mn-lt"/>
                <a:ea typeface="+mn-ea"/>
                <a:cs typeface="+mn-cs"/>
              </a:rPr>
              <a:t>, </a:t>
            </a:r>
            <a:r>
              <a:rPr lang="en-GB" sz="1200" b="0" i="0" kern="1200" dirty="0">
                <a:solidFill>
                  <a:srgbClr val="00B050"/>
                </a:solidFill>
                <a:effectLst/>
                <a:latin typeface="+mn-lt"/>
                <a:ea typeface="+mn-ea"/>
                <a:cs typeface="+mn-cs"/>
              </a:rPr>
              <a:t>it aims to work better with people, communities  and to avoid persistent problems such as poverty, health inequalities and climate change</a:t>
            </a:r>
            <a:r>
              <a:rPr lang="en-GB" sz="1200" b="0" i="0" kern="1200" dirty="0">
                <a:solidFill>
                  <a:schemeClr val="dk1"/>
                </a:solidFill>
                <a:effectLst/>
                <a:latin typeface="+mn-lt"/>
                <a:ea typeface="+mn-ea"/>
                <a:cs typeface="+mn-cs"/>
              </a:rPr>
              <a:t>  </a:t>
            </a:r>
          </a:p>
          <a:p>
            <a:pPr marL="285750" indent="-285750" algn="l">
              <a:buFont typeface="Arial" panose="020B0604020202020204" pitchFamily="34" charset="0"/>
              <a:buChar char="•"/>
            </a:pPr>
            <a:endParaRPr lang="en-GB" sz="1200" b="0" i="0" kern="1200" dirty="0">
              <a:solidFill>
                <a:schemeClr val="dk1"/>
              </a:solidFill>
              <a:effectLst/>
              <a:latin typeface="+mn-lt"/>
              <a:ea typeface="+mn-ea"/>
              <a:cs typeface="+mn-cs"/>
            </a:endParaRPr>
          </a:p>
          <a:p>
            <a:pPr marL="285750" indent="-285750" algn="l">
              <a:buFont typeface="Arial" panose="020B0604020202020204" pitchFamily="34" charset="0"/>
              <a:buChar char="•"/>
            </a:pPr>
            <a:r>
              <a:rPr lang="en-GB" sz="1200" dirty="0">
                <a:solidFill>
                  <a:srgbClr val="00B050"/>
                </a:solidFill>
              </a:rPr>
              <a:t>provides food for children who whose parents receive low income or universal credit.</a:t>
            </a:r>
            <a:r>
              <a:rPr lang="en-GB" sz="1200" dirty="0"/>
              <a:t> (</a:t>
            </a:r>
            <a:r>
              <a:rPr lang="en-GB" sz="1200" i="1" dirty="0"/>
              <a:t>Lywodraeth </a:t>
            </a:r>
            <a:r>
              <a:rPr lang="en-GB" sz="1200" i="1" dirty="0" err="1"/>
              <a:t>Cymru</a:t>
            </a:r>
            <a:r>
              <a:rPr lang="en-GB" sz="1200" i="1" dirty="0"/>
              <a:t> Welsh government, 2014)</a:t>
            </a:r>
          </a:p>
          <a:p>
            <a:pPr marL="285750" indent="-285750" algn="l">
              <a:buFont typeface="Arial" panose="020B0604020202020204" pitchFamily="34" charset="0"/>
              <a:buChar char="•"/>
            </a:pPr>
            <a:endParaRPr lang="en-GB" sz="1200" dirty="0"/>
          </a:p>
          <a:p>
            <a:r>
              <a:rPr lang="en-GB" sz="1200" dirty="0">
                <a:solidFill>
                  <a:srgbClr val="0070C0"/>
                </a:solidFill>
              </a:rPr>
              <a:t>low income families and people who live in deprived communities are eligible for the warm home program within Wales</a:t>
            </a:r>
            <a:r>
              <a:rPr lang="en-GB" sz="1200" dirty="0"/>
              <a:t>. </a:t>
            </a:r>
            <a:r>
              <a:rPr lang="en-GB" sz="1200" dirty="0">
                <a:solidFill>
                  <a:srgbClr val="FFFF00"/>
                </a:solidFill>
              </a:rPr>
              <a:t>The programme will reduce climate change, help eradicate fuel poverty and boost the economic development and the regeneration within Wales. </a:t>
            </a:r>
            <a:r>
              <a:rPr lang="en-GB" sz="1200" dirty="0">
                <a:solidFill>
                  <a:srgbClr val="C00000"/>
                </a:solidFill>
              </a:rPr>
              <a:t>Since 2012 it has been reported that hundred 150 million pounds has been invested into the programme. The outcome of the programme, heated 27,000 homes in the UK. </a:t>
            </a:r>
            <a:endParaRPr lang="en-US" dirty="0"/>
          </a:p>
        </p:txBody>
      </p:sp>
      <p:sp>
        <p:nvSpPr>
          <p:cNvPr id="4" name="Slide Number Placeholder 3"/>
          <p:cNvSpPr>
            <a:spLocks noGrp="1"/>
          </p:cNvSpPr>
          <p:nvPr>
            <p:ph type="sldNum" sz="quarter" idx="5"/>
          </p:nvPr>
        </p:nvSpPr>
        <p:spPr/>
        <p:txBody>
          <a:bodyPr/>
          <a:lstStyle/>
          <a:p>
            <a:fld id="{B15EAA34-0C52-4AA6-8483-78E691BDE98E}" type="slidenum">
              <a:rPr lang="en-GB" smtClean="0"/>
              <a:t>11</a:t>
            </a:fld>
            <a:endParaRPr lang="en-GB"/>
          </a:p>
        </p:txBody>
      </p:sp>
    </p:spTree>
    <p:extLst>
      <p:ext uri="{BB962C8B-B14F-4D97-AF65-F5344CB8AC3E}">
        <p14:creationId xmlns:p14="http://schemas.microsoft.com/office/powerpoint/2010/main" val="2878028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D11CB8C-0268-4344-B174-FFE53C933FFA}" type="datetimeFigureOut">
              <a:rPr lang="en-GB" smtClean="0"/>
              <a:t>31/12/2018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40470733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1CB8C-0268-4344-B174-FFE53C933FFA}" type="datetimeFigureOut">
              <a:rPr lang="en-GB" smtClean="0"/>
              <a:t>31/12/2018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27460519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11CB8C-0268-4344-B174-FFE53C933FFA}" type="datetimeFigureOut">
              <a:rPr lang="en-GB" smtClean="0"/>
              <a:t>31/12/2018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1447631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D11CB8C-0268-4344-B174-FFE53C933FFA}" type="datetimeFigureOut">
              <a:rPr lang="en-GB" smtClean="0"/>
              <a:t>31/12/2018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274674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D11CB8C-0268-4344-B174-FFE53C933FFA}" type="datetimeFigureOut">
              <a:rPr lang="en-GB" smtClean="0"/>
              <a:t>31/12/2018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1591657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D11CB8C-0268-4344-B174-FFE53C933FFA}" type="datetimeFigureOut">
              <a:rPr lang="en-GB" smtClean="0"/>
              <a:t>31/12/2018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3717913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11CB8C-0268-4344-B174-FFE53C933FFA}" type="datetimeFigureOut">
              <a:rPr lang="en-GB" smtClean="0"/>
              <a:t>31/12/2018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61620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11CB8C-0268-4344-B174-FFE53C933FFA}" type="datetimeFigureOut">
              <a:rPr lang="en-GB" smtClean="0"/>
              <a:t>31/12/2018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3103574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D11CB8C-0268-4344-B174-FFE53C933FFA}" type="datetimeFigureOut">
              <a:rPr lang="en-GB" smtClean="0"/>
              <a:t>31/12/2018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2824448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1CB8C-0268-4344-B174-FFE53C933FFA}" type="datetimeFigureOut">
              <a:rPr lang="en-GB" smtClean="0"/>
              <a:t>31/12/2018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28306397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D11CB8C-0268-4344-B174-FFE53C933FFA}" type="datetimeFigureOut">
              <a:rPr lang="en-GB" smtClean="0"/>
              <a:t>31/12/2018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84F7796-CEC7-490F-8542-992F9BE57827}" type="slidenum">
              <a:rPr lang="en-GB" smtClean="0"/>
              <a:t>‹#›</a:t>
            </a:fld>
            <a:endParaRPr lang="en-GB"/>
          </a:p>
        </p:txBody>
      </p:sp>
    </p:spTree>
    <p:extLst>
      <p:ext uri="{BB962C8B-B14F-4D97-AF65-F5344CB8AC3E}">
        <p14:creationId xmlns:p14="http://schemas.microsoft.com/office/powerpoint/2010/main" val="1229150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11CB8C-0268-4344-B174-FFE53C933FFA}" type="datetimeFigureOut">
              <a:rPr lang="en-GB" smtClean="0"/>
              <a:t>31/12/2018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4F7796-CEC7-490F-8542-992F9BE57827}" type="slidenum">
              <a:rPr lang="en-GB" smtClean="0"/>
              <a:t>‹#›</a:t>
            </a:fld>
            <a:endParaRPr lang="en-GB"/>
          </a:p>
        </p:txBody>
      </p:sp>
    </p:spTree>
    <p:extLst>
      <p:ext uri="{BB962C8B-B14F-4D97-AF65-F5344CB8AC3E}">
        <p14:creationId xmlns:p14="http://schemas.microsoft.com/office/powerpoint/2010/main" val="240523445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jrf.org.uk/data/poverty-levels-and-trends-england-wales-scotland-and-northern-ireland" TargetMode="External"/><Relationship Id="rId3" Type="http://schemas.openxmlformats.org/officeDocument/2006/relationships/hyperlink" Target="http://www.cpag.org.uk/content/who-lives-poverty" TargetMode="External"/><Relationship Id="rId7" Type="http://schemas.openxmlformats.org/officeDocument/2006/relationships/hyperlink" Target="https://www.jrf.org.uk/our-work/what-is-poverty" TargetMode="External"/><Relationship Id="rId2" Type="http://schemas.openxmlformats.org/officeDocument/2006/relationships/hyperlink" Target="https://www.bbc.co.uk/news/uk-41487126" TargetMode="External"/><Relationship Id="rId1" Type="http://schemas.openxmlformats.org/officeDocument/2006/relationships/slideLayout" Target="../slideLayouts/slideLayout2.xml"/><Relationship Id="rId6" Type="http://schemas.openxmlformats.org/officeDocument/2006/relationships/hyperlink" Target="https://www.independent.co.uk/news/business/news/income-gap-uk-ifs-research-rich-poor-divide-widening-latest-figures-a7886756.html" TargetMode="External"/><Relationship Id="rId5" Type="http://schemas.openxmlformats.org/officeDocument/2006/relationships/hyperlink" Target="https://fullfact.org/economy/poverty-uk-guide-facts-and-figures/" TargetMode="External"/><Relationship Id="rId4" Type="http://schemas.openxmlformats.org/officeDocument/2006/relationships/hyperlink" Target="http://futuregenerations.wales/about-us/future-generations-act/" TargetMode="External"/><Relationship Id="rId9" Type="http://schemas.openxmlformats.org/officeDocument/2006/relationships/hyperlink" Target="https://beta.gov.wales/sites/default/files/publications/2018-03/frequently-asked-questions-free-school-meals.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poverty.ac.uk/definitions-poverty" TargetMode="External"/><Relationship Id="rId2" Type="http://schemas.openxmlformats.org/officeDocument/2006/relationships/hyperlink" Target="https://gov.wales/topics/environmentcountryside/energy/efficiency/warm-homes/?lang=en" TargetMode="External"/><Relationship Id="rId1" Type="http://schemas.openxmlformats.org/officeDocument/2006/relationships/slideLayout" Target="../slideLayouts/slideLayout2.xml"/><Relationship Id="rId6" Type="http://schemas.openxmlformats.org/officeDocument/2006/relationships/hyperlink" Target="https://www.theguardian.com/society/2018/nov/16/key-points-un-envoy-philip-alston-report-poverty-britain-uk" TargetMode="External"/><Relationship Id="rId5" Type="http://schemas.openxmlformats.org/officeDocument/2006/relationships/hyperlink" Target="https://www.theguardian.com/politics/2014/apr/22/welfare-cuts-drive-uk-poorest-poverty-oxfam" TargetMode="External"/><Relationship Id="rId4" Type="http://schemas.openxmlformats.org/officeDocument/2006/relationships/hyperlink" Target="https://www.childrenssociety.org.uk/what-we-do/policy-and-lobbying/child-poverty?gclid=Cj0KCQiA6ozhBRC8ARIsAIh_VC3Rpjmvmna-Ykw1CBzg-WXAFjsC4eJPiOMlsXxEYdVP5tr-4WLi264aAl5bEALw_wcB"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www.poverty.ac.uk/definitions-poverty" TargetMode="External"/><Relationship Id="rId7" Type="http://schemas.openxmlformats.org/officeDocument/2006/relationships/hyperlink" Target="http://www.eschooltoday.com/poverty-in-the-world/the-vicious-cycle-of-poverty.html" TargetMode="External"/><Relationship Id="rId2" Type="http://schemas.openxmlformats.org/officeDocument/2006/relationships/hyperlink" Target="https://www.alamy.com/stock-photo-the-gurnos-estate-in-merthyr-tydfil-in-the-heart-of-the-south-wales-41607782.html" TargetMode="External"/><Relationship Id="rId1" Type="http://schemas.openxmlformats.org/officeDocument/2006/relationships/slideLayout" Target="../slideLayouts/slideLayout2.xml"/><Relationship Id="rId6" Type="http://schemas.openxmlformats.org/officeDocument/2006/relationships/hyperlink" Target="https://www.gateshead.gov.uk/article/10089/People-moved-onto-Universal-Credit-are-fighting-to-survive-" TargetMode="External"/><Relationship Id="rId5" Type="http://schemas.openxmlformats.org/officeDocument/2006/relationships/hyperlink" Target="https://saultonline.com/2016/10/poverty-in-the-sault-hits-15000/" TargetMode="External"/><Relationship Id="rId4" Type="http://schemas.openxmlformats.org/officeDocument/2006/relationships/hyperlink" Target="https://www.walesonline.co.uk/news/wales-news/life-gurnos-what-its-really-124223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1841B-08F9-4472-BA9C-BDE481F553EC}"/>
              </a:ext>
            </a:extLst>
          </p:cNvPr>
          <p:cNvSpPr>
            <a:spLocks noGrp="1"/>
          </p:cNvSpPr>
          <p:nvPr>
            <p:ph type="ctrTitle"/>
          </p:nvPr>
        </p:nvSpPr>
        <p:spPr>
          <a:xfrm>
            <a:off x="395596" y="180304"/>
            <a:ext cx="6404450" cy="6529589"/>
          </a:xfrm>
        </p:spPr>
        <p:txBody>
          <a:bodyPr anchor="ctr">
            <a:normAutofit/>
          </a:bodyPr>
          <a:lstStyle/>
          <a:p>
            <a:pPr algn="l"/>
            <a:r>
              <a:rPr lang="en-GB" sz="8800" u="sng" dirty="0"/>
              <a:t>Poverty in Wales and the United Kingdom</a:t>
            </a:r>
          </a:p>
        </p:txBody>
      </p:sp>
      <p:sp>
        <p:nvSpPr>
          <p:cNvPr id="3" name="Subtitle 2">
            <a:extLst>
              <a:ext uri="{FF2B5EF4-FFF2-40B4-BE49-F238E27FC236}">
                <a16:creationId xmlns:a16="http://schemas.microsoft.com/office/drawing/2014/main" id="{D28FA603-7B5B-47CC-9B40-638AA54B106A}"/>
              </a:ext>
            </a:extLst>
          </p:cNvPr>
          <p:cNvSpPr>
            <a:spLocks noGrp="1"/>
          </p:cNvSpPr>
          <p:nvPr>
            <p:ph type="subTitle" idx="1"/>
          </p:nvPr>
        </p:nvSpPr>
        <p:spPr>
          <a:xfrm>
            <a:off x="8050762" y="4525347"/>
            <a:ext cx="3211288" cy="1737360"/>
          </a:xfrm>
        </p:spPr>
        <p:txBody>
          <a:bodyPr anchor="ctr">
            <a:normAutofit/>
          </a:bodyPr>
          <a:lstStyle/>
          <a:p>
            <a:pPr algn="l"/>
            <a:r>
              <a:rPr lang="en-GB"/>
              <a:t>1804552 </a:t>
            </a:r>
          </a:p>
          <a:p>
            <a:pPr algn="l"/>
            <a:r>
              <a:rPr lang="en-GB"/>
              <a:t>Reuben Jack Dunne </a:t>
            </a:r>
          </a:p>
        </p:txBody>
      </p:sp>
      <p:pic>
        <p:nvPicPr>
          <p:cNvPr id="1026" name="Picture 2" descr="Related image">
            <a:extLst>
              <a:ext uri="{FF2B5EF4-FFF2-40B4-BE49-F238E27FC236}">
                <a16:creationId xmlns:a16="http://schemas.microsoft.com/office/drawing/2014/main" id="{40D57584-598F-48DC-984F-78BFA282F93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820" r="-1" b="-1"/>
          <a:stretch/>
        </p:blipFill>
        <p:spPr bwMode="auto">
          <a:xfrm>
            <a:off x="5628069" y="-1"/>
            <a:ext cx="6563932" cy="4674573"/>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07643DC-1E59-41A7-8B5C-B9949E157D0C}"/>
              </a:ext>
            </a:extLst>
          </p:cNvPr>
          <p:cNvSpPr/>
          <p:nvPr/>
        </p:nvSpPr>
        <p:spPr>
          <a:xfrm>
            <a:off x="10744817" y="4156015"/>
            <a:ext cx="1274773" cy="369332"/>
          </a:xfrm>
          <a:prstGeom prst="rect">
            <a:avLst/>
          </a:prstGeom>
        </p:spPr>
        <p:txBody>
          <a:bodyPr wrap="none">
            <a:spAutoFit/>
          </a:bodyPr>
          <a:lstStyle/>
          <a:p>
            <a:r>
              <a:rPr lang="en-GB" dirty="0"/>
              <a:t>Alamy,2011</a:t>
            </a:r>
          </a:p>
        </p:txBody>
      </p:sp>
    </p:spTree>
    <p:extLst>
      <p:ext uri="{BB962C8B-B14F-4D97-AF65-F5344CB8AC3E}">
        <p14:creationId xmlns:p14="http://schemas.microsoft.com/office/powerpoint/2010/main" val="3409252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5316D-ED2F-4F89-B4B4-8D9240B1A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A44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005F18-8FAB-F34D-BE2E-89EE0C9501FE}"/>
              </a:ext>
            </a:extLst>
          </p:cNvPr>
          <p:cNvSpPr>
            <a:spLocks noGrp="1"/>
          </p:cNvSpPr>
          <p:nvPr>
            <p:ph type="title"/>
          </p:nvPr>
        </p:nvSpPr>
        <p:spPr>
          <a:xfrm>
            <a:off x="195746" y="1833636"/>
            <a:ext cx="2743200" cy="2743200"/>
          </a:xfrm>
          <a:prstGeom prst="ellipse">
            <a:avLst/>
          </a:prstGeom>
          <a:solidFill>
            <a:srgbClr val="262626"/>
          </a:solidFill>
          <a:ln w="174625" cmpd="thinThick">
            <a:solidFill>
              <a:srgbClr val="262626"/>
            </a:solidFill>
          </a:ln>
        </p:spPr>
        <p:txBody>
          <a:bodyPr>
            <a:normAutofit/>
          </a:bodyPr>
          <a:lstStyle/>
          <a:p>
            <a:pPr algn="ctr"/>
            <a:r>
              <a:rPr lang="en-US" sz="2600" u="sng" dirty="0">
                <a:solidFill>
                  <a:srgbClr val="FFFFFF"/>
                </a:solidFill>
              </a:rPr>
              <a:t>Poverty? </a:t>
            </a:r>
          </a:p>
        </p:txBody>
      </p:sp>
      <p:pic>
        <p:nvPicPr>
          <p:cNvPr id="7" name="Picture 2" descr="Image result for poverty">
            <a:extLst>
              <a:ext uri="{FF2B5EF4-FFF2-40B4-BE49-F238E27FC236}">
                <a16:creationId xmlns:a16="http://schemas.microsoft.com/office/drawing/2014/main" id="{5BB810BE-447A-7E40-9AAD-B2752012F8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35934" y="1264955"/>
            <a:ext cx="8656180" cy="432809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36974952-6DAC-3F45-8AA3-2DC07E7676A5}"/>
              </a:ext>
            </a:extLst>
          </p:cNvPr>
          <p:cNvSpPr/>
          <p:nvPr/>
        </p:nvSpPr>
        <p:spPr>
          <a:xfrm>
            <a:off x="6858122" y="792508"/>
            <a:ext cx="1843774" cy="369332"/>
          </a:xfrm>
          <a:prstGeom prst="rect">
            <a:avLst/>
          </a:prstGeom>
        </p:spPr>
        <p:txBody>
          <a:bodyPr wrap="none">
            <a:spAutoFit/>
          </a:bodyPr>
          <a:lstStyle/>
          <a:p>
            <a:r>
              <a:rPr lang="en-GB" dirty="0"/>
              <a:t>Sault Online 2016</a:t>
            </a:r>
          </a:p>
        </p:txBody>
      </p:sp>
    </p:spTree>
    <p:extLst>
      <p:ext uri="{BB962C8B-B14F-4D97-AF65-F5344CB8AC3E}">
        <p14:creationId xmlns:p14="http://schemas.microsoft.com/office/powerpoint/2010/main" val="33527234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BB918-0B4E-314A-977A-4C14A512118B}"/>
              </a:ext>
            </a:extLst>
          </p:cNvPr>
          <p:cNvSpPr>
            <a:spLocks noGrp="1"/>
          </p:cNvSpPr>
          <p:nvPr>
            <p:ph type="title"/>
          </p:nvPr>
        </p:nvSpPr>
        <p:spPr>
          <a:xfrm>
            <a:off x="838200" y="94823"/>
            <a:ext cx="10515600" cy="540397"/>
          </a:xfrm>
        </p:spPr>
        <p:txBody>
          <a:bodyPr>
            <a:noAutofit/>
          </a:bodyPr>
          <a:lstStyle/>
          <a:p>
            <a:pPr algn="ctr"/>
            <a:r>
              <a:rPr lang="en-US" sz="3600" u="sng" dirty="0"/>
              <a:t>What is Poverty? </a:t>
            </a:r>
          </a:p>
        </p:txBody>
      </p:sp>
      <p:sp>
        <p:nvSpPr>
          <p:cNvPr id="3" name="Content Placeholder 2">
            <a:extLst>
              <a:ext uri="{FF2B5EF4-FFF2-40B4-BE49-F238E27FC236}">
                <a16:creationId xmlns:a16="http://schemas.microsoft.com/office/drawing/2014/main" id="{CEA8F309-F84F-C848-BC06-C21F752ED593}"/>
              </a:ext>
            </a:extLst>
          </p:cNvPr>
          <p:cNvSpPr>
            <a:spLocks noGrp="1"/>
          </p:cNvSpPr>
          <p:nvPr>
            <p:ph idx="1"/>
          </p:nvPr>
        </p:nvSpPr>
        <p:spPr>
          <a:xfrm>
            <a:off x="247096" y="1004552"/>
            <a:ext cx="11730256" cy="5603733"/>
          </a:xfrm>
        </p:spPr>
        <p:txBody>
          <a:bodyPr>
            <a:normAutofit fontScale="85000" lnSpcReduction="10000"/>
          </a:bodyPr>
          <a:lstStyle/>
          <a:p>
            <a:pPr>
              <a:lnSpc>
                <a:spcPct val="170000"/>
              </a:lnSpc>
            </a:pPr>
            <a:r>
              <a:rPr lang="en-GB" dirty="0">
                <a:solidFill>
                  <a:schemeClr val="accent1"/>
                </a:solidFill>
              </a:rPr>
              <a:t>Poverty is when the basic requirements of a person is not being met, it is incredibly hard to get a true measurement of poverty. </a:t>
            </a:r>
            <a:r>
              <a:rPr lang="en-GB" dirty="0">
                <a:solidFill>
                  <a:srgbClr val="00B050"/>
                </a:solidFill>
              </a:rPr>
              <a:t>	People can develop physical and mental health issues from experiencing poverty. </a:t>
            </a:r>
            <a:r>
              <a:rPr lang="en-GB" dirty="0"/>
              <a:t>(Joseph Rowntree Foundation, 2018) (</a:t>
            </a:r>
            <a:r>
              <a:rPr lang="en-GB" dirty="0" err="1"/>
              <a:t>Alcock</a:t>
            </a:r>
            <a:r>
              <a:rPr lang="en-GB" dirty="0"/>
              <a:t>. P, 2016)</a:t>
            </a:r>
          </a:p>
          <a:p>
            <a:pPr>
              <a:lnSpc>
                <a:spcPct val="170000"/>
              </a:lnSpc>
            </a:pPr>
            <a:r>
              <a:rPr lang="en-GB" dirty="0">
                <a:solidFill>
                  <a:srgbClr val="FFC000"/>
                </a:solidFill>
              </a:rPr>
              <a:t>As recent evidence has shows us that the levels of poverty and social exclusion have been increasingly evermore highly within the United Kingdom. </a:t>
            </a:r>
            <a:r>
              <a:rPr lang="en-GB" dirty="0">
                <a:solidFill>
                  <a:srgbClr val="0070C0"/>
                </a:solidFill>
              </a:rPr>
              <a:t>This is because of budget cuts, media, higher inflation prices such as  food, shelter, technology </a:t>
            </a:r>
            <a:r>
              <a:rPr lang="en-GB" dirty="0"/>
              <a:t>(The Guardian, 2014)</a:t>
            </a:r>
          </a:p>
          <a:p>
            <a:pPr>
              <a:lnSpc>
                <a:spcPct val="170000"/>
              </a:lnSpc>
            </a:pPr>
            <a:r>
              <a:rPr lang="en-GB" dirty="0">
                <a:solidFill>
                  <a:srgbClr val="00B050"/>
                </a:solidFill>
              </a:rPr>
              <a:t>The poverty gap between wealthy and poor has grown dramatically in the most recent years</a:t>
            </a:r>
            <a:r>
              <a:rPr lang="en-GB" dirty="0"/>
              <a:t> (Independent, 2017)</a:t>
            </a:r>
          </a:p>
          <a:p>
            <a:endParaRPr lang="en-GB" dirty="0"/>
          </a:p>
          <a:p>
            <a:endParaRPr lang="en-GB" dirty="0"/>
          </a:p>
        </p:txBody>
      </p:sp>
    </p:spTree>
    <p:extLst>
      <p:ext uri="{BB962C8B-B14F-4D97-AF65-F5344CB8AC3E}">
        <p14:creationId xmlns:p14="http://schemas.microsoft.com/office/powerpoint/2010/main" val="1226500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65A1A6-0352-7148-8D53-91D4DA326CED}"/>
              </a:ext>
            </a:extLst>
          </p:cNvPr>
          <p:cNvSpPr>
            <a:spLocks noGrp="1"/>
          </p:cNvSpPr>
          <p:nvPr>
            <p:ph type="title"/>
          </p:nvPr>
        </p:nvSpPr>
        <p:spPr>
          <a:xfrm>
            <a:off x="3581400" y="92463"/>
            <a:ext cx="10515600" cy="871926"/>
          </a:xfrm>
        </p:spPr>
        <p:txBody>
          <a:bodyPr/>
          <a:lstStyle/>
          <a:p>
            <a:r>
              <a:rPr lang="en-US" u="sng" dirty="0"/>
              <a:t>Statistics on poverty</a:t>
            </a:r>
          </a:p>
        </p:txBody>
      </p:sp>
      <p:sp>
        <p:nvSpPr>
          <p:cNvPr id="3" name="Content Placeholder 2">
            <a:extLst>
              <a:ext uri="{FF2B5EF4-FFF2-40B4-BE49-F238E27FC236}">
                <a16:creationId xmlns:a16="http://schemas.microsoft.com/office/drawing/2014/main" id="{26375823-17BC-CD43-9E87-65904747CF73}"/>
              </a:ext>
            </a:extLst>
          </p:cNvPr>
          <p:cNvSpPr>
            <a:spLocks noGrp="1"/>
          </p:cNvSpPr>
          <p:nvPr>
            <p:ph idx="1"/>
          </p:nvPr>
        </p:nvSpPr>
        <p:spPr>
          <a:xfrm>
            <a:off x="290946" y="964389"/>
            <a:ext cx="11540836" cy="5212574"/>
          </a:xfrm>
        </p:spPr>
        <p:txBody>
          <a:bodyPr>
            <a:normAutofit lnSpcReduction="10000"/>
          </a:bodyPr>
          <a:lstStyle/>
          <a:p>
            <a:r>
              <a:rPr lang="en-GB" sz="4400" b="1" dirty="0"/>
              <a:t>14.3</a:t>
            </a:r>
            <a:r>
              <a:rPr lang="en-GB" dirty="0"/>
              <a:t> </a:t>
            </a:r>
            <a:r>
              <a:rPr lang="en-GB" dirty="0">
                <a:solidFill>
                  <a:srgbClr val="0070C0"/>
                </a:solidFill>
              </a:rPr>
              <a:t>million people are restricted by the current circumstances who are in poverty.</a:t>
            </a:r>
          </a:p>
          <a:p>
            <a:endParaRPr lang="en-GB" dirty="0"/>
          </a:p>
          <a:p>
            <a:r>
              <a:rPr lang="en-GB" sz="4400" b="1" dirty="0"/>
              <a:t>8.2</a:t>
            </a:r>
            <a:r>
              <a:rPr lang="en-GB" dirty="0"/>
              <a:t> </a:t>
            </a:r>
            <a:r>
              <a:rPr lang="en-GB" dirty="0">
                <a:solidFill>
                  <a:srgbClr val="00B050"/>
                </a:solidFill>
              </a:rPr>
              <a:t>million people who are working age adults are in poverty.</a:t>
            </a:r>
          </a:p>
          <a:p>
            <a:endParaRPr lang="en-GB" dirty="0"/>
          </a:p>
          <a:p>
            <a:r>
              <a:rPr lang="en-GB" sz="4400" b="1" dirty="0"/>
              <a:t>1.9</a:t>
            </a:r>
            <a:r>
              <a:rPr lang="en-GB" dirty="0">
                <a:solidFill>
                  <a:srgbClr val="FFC000"/>
                </a:solidFill>
              </a:rPr>
              <a:t> million are pensioners.</a:t>
            </a:r>
          </a:p>
          <a:p>
            <a:endParaRPr lang="en-GB" dirty="0"/>
          </a:p>
          <a:p>
            <a:r>
              <a:rPr lang="en-GB" sz="4400" b="1" dirty="0"/>
              <a:t>8</a:t>
            </a:r>
            <a:r>
              <a:rPr lang="en-GB" dirty="0"/>
              <a:t> </a:t>
            </a:r>
            <a:r>
              <a:rPr lang="en-GB" dirty="0">
                <a:solidFill>
                  <a:srgbClr val="FFFF00"/>
                </a:solidFill>
              </a:rPr>
              <a:t>million people live in poverty and they have at least one person in their household who is in full-time employment. They are classed as the (new working poor) </a:t>
            </a:r>
          </a:p>
          <a:p>
            <a:endParaRPr lang="en-US" dirty="0"/>
          </a:p>
        </p:txBody>
      </p:sp>
      <p:sp>
        <p:nvSpPr>
          <p:cNvPr id="4" name="TextBox 3">
            <a:extLst>
              <a:ext uri="{FF2B5EF4-FFF2-40B4-BE49-F238E27FC236}">
                <a16:creationId xmlns:a16="http://schemas.microsoft.com/office/drawing/2014/main" id="{FCC8303F-85DD-4AC2-9FDC-6DCE3CD53171}"/>
              </a:ext>
            </a:extLst>
          </p:cNvPr>
          <p:cNvSpPr txBox="1"/>
          <p:nvPr/>
        </p:nvSpPr>
        <p:spPr>
          <a:xfrm>
            <a:off x="8567928" y="6119206"/>
            <a:ext cx="4123944" cy="646331"/>
          </a:xfrm>
          <a:prstGeom prst="rect">
            <a:avLst/>
          </a:prstGeom>
          <a:noFill/>
        </p:spPr>
        <p:txBody>
          <a:bodyPr wrap="square" rtlCol="0">
            <a:spAutoFit/>
          </a:bodyPr>
          <a:lstStyle/>
          <a:p>
            <a:r>
              <a:rPr lang="en-GB" dirty="0"/>
              <a:t>(Joseph Rowntree Foundation, 2018)</a:t>
            </a:r>
          </a:p>
          <a:p>
            <a:r>
              <a:rPr lang="en-GB" b="1" dirty="0"/>
              <a:t> </a:t>
            </a:r>
            <a:endParaRPr lang="en-GB" dirty="0"/>
          </a:p>
        </p:txBody>
      </p:sp>
    </p:spTree>
    <p:extLst>
      <p:ext uri="{BB962C8B-B14F-4D97-AF65-F5344CB8AC3E}">
        <p14:creationId xmlns:p14="http://schemas.microsoft.com/office/powerpoint/2010/main" val="1186659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3FF873-5A41-4F78-8774-9691293A7861}"/>
              </a:ext>
            </a:extLst>
          </p:cNvPr>
          <p:cNvSpPr>
            <a:spLocks noGrp="1"/>
          </p:cNvSpPr>
          <p:nvPr>
            <p:ph idx="1"/>
          </p:nvPr>
        </p:nvSpPr>
        <p:spPr>
          <a:xfrm>
            <a:off x="762000" y="822066"/>
            <a:ext cx="10515600" cy="5079970"/>
          </a:xfrm>
        </p:spPr>
        <p:txBody>
          <a:bodyPr>
            <a:normAutofit/>
          </a:bodyPr>
          <a:lstStyle/>
          <a:p>
            <a:pPr marL="0" indent="0" algn="ctr">
              <a:buNone/>
            </a:pPr>
            <a:r>
              <a:rPr lang="en-GB" dirty="0">
                <a:solidFill>
                  <a:srgbClr val="FFFF00"/>
                </a:solidFill>
              </a:rPr>
              <a:t>Relative poverty is when a person has his or her basic human needs are being met, but will look at the ‘material properties that a person has such as a mobile phone, television and being excluded from social events’ (Mark, 2016) </a:t>
            </a:r>
            <a:r>
              <a:rPr lang="en-GB" dirty="0">
                <a:solidFill>
                  <a:srgbClr val="0070C0"/>
                </a:solidFill>
              </a:rPr>
              <a:t>It could be argued that relative poverty is one of the easiest ways to get true measurement of inequality. (new working poor) (Mark, 2016) </a:t>
            </a:r>
          </a:p>
          <a:p>
            <a:pPr marL="0" indent="0" algn="ctr">
              <a:buNone/>
            </a:pPr>
            <a:endParaRPr lang="en-GB" dirty="0"/>
          </a:p>
          <a:p>
            <a:pPr marL="0" indent="0" algn="ctr">
              <a:buNone/>
            </a:pPr>
            <a:r>
              <a:rPr lang="en-GB" dirty="0">
                <a:solidFill>
                  <a:srgbClr val="00B050"/>
                </a:solidFill>
              </a:rPr>
              <a:t>Absolute poverty is when a person has not their ‘basic’ needs met for example, ‘…..food, safe drinking water, sanitation facilities , health, shelter, education, and information’ (PSE, 2016)</a:t>
            </a:r>
          </a:p>
        </p:txBody>
      </p:sp>
      <p:sp>
        <p:nvSpPr>
          <p:cNvPr id="2" name="TextBox 1">
            <a:extLst>
              <a:ext uri="{FF2B5EF4-FFF2-40B4-BE49-F238E27FC236}">
                <a16:creationId xmlns:a16="http://schemas.microsoft.com/office/drawing/2014/main" id="{FE517CD7-4E17-4486-865B-0C4B40C211CA}"/>
              </a:ext>
            </a:extLst>
          </p:cNvPr>
          <p:cNvSpPr txBox="1"/>
          <p:nvPr/>
        </p:nvSpPr>
        <p:spPr>
          <a:xfrm>
            <a:off x="4092851" y="5666602"/>
            <a:ext cx="4247535" cy="369332"/>
          </a:xfrm>
          <a:prstGeom prst="rect">
            <a:avLst/>
          </a:prstGeom>
          <a:noFill/>
        </p:spPr>
        <p:txBody>
          <a:bodyPr wrap="square" rtlCol="0">
            <a:spAutoFit/>
          </a:bodyPr>
          <a:lstStyle/>
          <a:p>
            <a:r>
              <a:rPr lang="en-GB"/>
              <a:t>Joseph Roundtree Foundation (No date)</a:t>
            </a:r>
            <a:endParaRPr lang="en-GB" dirty="0"/>
          </a:p>
        </p:txBody>
      </p:sp>
      <p:sp>
        <p:nvSpPr>
          <p:cNvPr id="5" name="TextBox 4">
            <a:extLst>
              <a:ext uri="{FF2B5EF4-FFF2-40B4-BE49-F238E27FC236}">
                <a16:creationId xmlns:a16="http://schemas.microsoft.com/office/drawing/2014/main" id="{BBDA3D9D-A1E9-9446-A3B9-A3F1245A999E}"/>
              </a:ext>
            </a:extLst>
          </p:cNvPr>
          <p:cNvSpPr txBox="1"/>
          <p:nvPr/>
        </p:nvSpPr>
        <p:spPr>
          <a:xfrm>
            <a:off x="3893127" y="96982"/>
            <a:ext cx="4253346" cy="584775"/>
          </a:xfrm>
          <a:prstGeom prst="rect">
            <a:avLst/>
          </a:prstGeom>
          <a:noFill/>
        </p:spPr>
        <p:txBody>
          <a:bodyPr wrap="square" rtlCol="0">
            <a:spAutoFit/>
          </a:bodyPr>
          <a:lstStyle/>
          <a:p>
            <a:pPr algn="ctr"/>
            <a:r>
              <a:rPr lang="en-US" sz="3200" u="sng" dirty="0"/>
              <a:t>Types of Poverty </a:t>
            </a:r>
          </a:p>
        </p:txBody>
      </p:sp>
    </p:spTree>
    <p:extLst>
      <p:ext uri="{BB962C8B-B14F-4D97-AF65-F5344CB8AC3E}">
        <p14:creationId xmlns:p14="http://schemas.microsoft.com/office/powerpoint/2010/main" val="265879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EDD58-A085-4926-A94A-D897B24404B9}"/>
              </a:ext>
            </a:extLst>
          </p:cNvPr>
          <p:cNvSpPr>
            <a:spLocks noGrp="1"/>
          </p:cNvSpPr>
          <p:nvPr>
            <p:ph type="title"/>
          </p:nvPr>
        </p:nvSpPr>
        <p:spPr>
          <a:xfrm>
            <a:off x="3583562" y="92598"/>
            <a:ext cx="10515600" cy="1325563"/>
          </a:xfrm>
        </p:spPr>
        <p:txBody>
          <a:bodyPr/>
          <a:lstStyle/>
          <a:p>
            <a:r>
              <a:rPr lang="en-GB" u="sng" dirty="0"/>
              <a:t>Hierarchy of Needs theory</a:t>
            </a:r>
            <a:br>
              <a:rPr lang="en-GB" u="sng" dirty="0"/>
            </a:br>
            <a:endParaRPr lang="en-GB" u="sng" dirty="0"/>
          </a:p>
        </p:txBody>
      </p:sp>
      <p:pic>
        <p:nvPicPr>
          <p:cNvPr id="1026" name="Picture 2" descr="Image result for maslow's pyramid">
            <a:extLst>
              <a:ext uri="{FF2B5EF4-FFF2-40B4-BE49-F238E27FC236}">
                <a16:creationId xmlns:a16="http://schemas.microsoft.com/office/drawing/2014/main" id="{A44FDE91-A0C0-4B08-B54E-D4F8CE1C90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93820"/>
            <a:ext cx="9961418" cy="456380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2C5631-B4AE-458F-9C86-64FB59C7535E}"/>
              </a:ext>
            </a:extLst>
          </p:cNvPr>
          <p:cNvSpPr txBox="1"/>
          <p:nvPr/>
        </p:nvSpPr>
        <p:spPr>
          <a:xfrm>
            <a:off x="2943482" y="5857629"/>
            <a:ext cx="5897880" cy="369332"/>
          </a:xfrm>
          <a:prstGeom prst="rect">
            <a:avLst/>
          </a:prstGeom>
          <a:noFill/>
        </p:spPr>
        <p:txBody>
          <a:bodyPr wrap="square" rtlCol="0">
            <a:spAutoFit/>
          </a:bodyPr>
          <a:lstStyle/>
          <a:p>
            <a:r>
              <a:rPr lang="en-GB" dirty="0"/>
              <a:t>Simply Psychology,2018</a:t>
            </a:r>
          </a:p>
        </p:txBody>
      </p:sp>
    </p:spTree>
    <p:extLst>
      <p:ext uri="{BB962C8B-B14F-4D97-AF65-F5344CB8AC3E}">
        <p14:creationId xmlns:p14="http://schemas.microsoft.com/office/powerpoint/2010/main" val="1335755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FC6DB-37AE-4E96-A114-DAF23FFBB833}"/>
              </a:ext>
            </a:extLst>
          </p:cNvPr>
          <p:cNvSpPr>
            <a:spLocks noGrp="1"/>
          </p:cNvSpPr>
          <p:nvPr>
            <p:ph type="title"/>
          </p:nvPr>
        </p:nvSpPr>
        <p:spPr>
          <a:xfrm>
            <a:off x="432971" y="611853"/>
            <a:ext cx="5120114" cy="1351337"/>
          </a:xfrm>
        </p:spPr>
        <p:txBody>
          <a:bodyPr>
            <a:normAutofit fontScale="90000"/>
          </a:bodyPr>
          <a:lstStyle/>
          <a:p>
            <a:br>
              <a:rPr lang="en-GB" sz="2800" u="sng" dirty="0"/>
            </a:br>
            <a:r>
              <a:rPr lang="en-GB" sz="2800" u="sng" dirty="0"/>
              <a:t>Relative poverty and Absolute poverty and it’s link to the Hierarchy of Needs theory</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67C709-B594-43A4-99CE-67664CE9CE26}"/>
              </a:ext>
            </a:extLst>
          </p:cNvPr>
          <p:cNvSpPr>
            <a:spLocks noGrp="1"/>
          </p:cNvSpPr>
          <p:nvPr>
            <p:ph idx="1"/>
          </p:nvPr>
        </p:nvSpPr>
        <p:spPr>
          <a:xfrm>
            <a:off x="655321" y="2575033"/>
            <a:ext cx="5440679" cy="4033581"/>
          </a:xfrm>
        </p:spPr>
        <p:txBody>
          <a:bodyPr>
            <a:normAutofit lnSpcReduction="10000"/>
          </a:bodyPr>
          <a:lstStyle/>
          <a:p>
            <a:r>
              <a:rPr lang="en-GB" sz="2400" dirty="0">
                <a:solidFill>
                  <a:srgbClr val="0070C0"/>
                </a:solidFill>
              </a:rPr>
              <a:t>A person experiencing relative poverty would meet Maslow’s first level need – Physiological needs. Additionally, they would touch upon the second level which is their safety needs. However, they have not successfully completed this stage. </a:t>
            </a:r>
            <a:endParaRPr lang="en-GB" sz="2400" dirty="0"/>
          </a:p>
          <a:p>
            <a:r>
              <a:rPr lang="en-GB" sz="2400" dirty="0">
                <a:solidFill>
                  <a:srgbClr val="FFFF00"/>
                </a:solidFill>
              </a:rPr>
              <a:t>Absolute poverty is when a person   does not meet physiological needs according to Maslow’s stages. The person does not even meet the criteria to get onto the pyramid In the first place</a:t>
            </a:r>
            <a:r>
              <a:rPr lang="en-GB" sz="1800" dirty="0">
                <a:solidFill>
                  <a:srgbClr val="FFFF00"/>
                </a:solidFill>
              </a:rPr>
              <a:t>.</a:t>
            </a:r>
          </a:p>
        </p:txBody>
      </p:sp>
      <p:pic>
        <p:nvPicPr>
          <p:cNvPr id="4" name="Picture 3" descr="A person wearing a suit and tie&#13;&#10;&#13;&#10;Description automatically generated">
            <a:extLst>
              <a:ext uri="{FF2B5EF4-FFF2-40B4-BE49-F238E27FC236}">
                <a16:creationId xmlns:a16="http://schemas.microsoft.com/office/drawing/2014/main" id="{29677649-081E-B44A-8969-A5B6A2041188}"/>
              </a:ext>
            </a:extLst>
          </p:cNvPr>
          <p:cNvPicPr>
            <a:picLocks noChangeAspect="1"/>
          </p:cNvPicPr>
          <p:nvPr/>
        </p:nvPicPr>
        <p:blipFill rotWithShape="1">
          <a:blip r:embed="rId2"/>
          <a:srcRect l="19111" r="34861"/>
          <a:stretch/>
        </p:blipFill>
        <p:spPr>
          <a:xfrm>
            <a:off x="5878850" y="13"/>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extBox 4">
            <a:extLst>
              <a:ext uri="{FF2B5EF4-FFF2-40B4-BE49-F238E27FC236}">
                <a16:creationId xmlns:a16="http://schemas.microsoft.com/office/drawing/2014/main" id="{00E0CFDC-A6C3-7948-AA23-E1E4FA05F606}"/>
              </a:ext>
            </a:extLst>
          </p:cNvPr>
          <p:cNvSpPr txBox="1"/>
          <p:nvPr/>
        </p:nvSpPr>
        <p:spPr>
          <a:xfrm>
            <a:off x="6121488" y="150188"/>
            <a:ext cx="1939636" cy="923330"/>
          </a:xfrm>
          <a:prstGeom prst="rect">
            <a:avLst/>
          </a:prstGeom>
          <a:noFill/>
        </p:spPr>
        <p:txBody>
          <a:bodyPr wrap="square" rtlCol="0">
            <a:spAutoFit/>
          </a:bodyPr>
          <a:lstStyle/>
          <a:p>
            <a:r>
              <a:rPr lang="en-US" dirty="0">
                <a:solidFill>
                  <a:schemeClr val="bg1"/>
                </a:solidFill>
              </a:rPr>
              <a:t>Positive Psychology Program 2018</a:t>
            </a:r>
          </a:p>
        </p:txBody>
      </p:sp>
    </p:spTree>
    <p:extLst>
      <p:ext uri="{BB962C8B-B14F-4D97-AF65-F5344CB8AC3E}">
        <p14:creationId xmlns:p14="http://schemas.microsoft.com/office/powerpoint/2010/main" val="13117979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45E75-D14A-0D46-87DE-E842D68E44C0}"/>
              </a:ext>
            </a:extLst>
          </p:cNvPr>
          <p:cNvSpPr>
            <a:spLocks noGrp="1"/>
          </p:cNvSpPr>
          <p:nvPr>
            <p:ph type="title"/>
          </p:nvPr>
        </p:nvSpPr>
        <p:spPr>
          <a:xfrm>
            <a:off x="776056" y="97655"/>
            <a:ext cx="10515600" cy="936086"/>
          </a:xfrm>
        </p:spPr>
        <p:txBody>
          <a:bodyPr/>
          <a:lstStyle/>
          <a:p>
            <a:r>
              <a:rPr lang="en-US" u="sng" dirty="0"/>
              <a:t>What types of people experience poverty</a:t>
            </a:r>
          </a:p>
        </p:txBody>
      </p:sp>
      <p:sp>
        <p:nvSpPr>
          <p:cNvPr id="3" name="Content Placeholder 2">
            <a:extLst>
              <a:ext uri="{FF2B5EF4-FFF2-40B4-BE49-F238E27FC236}">
                <a16:creationId xmlns:a16="http://schemas.microsoft.com/office/drawing/2014/main" id="{F343CAD7-F9E2-D449-9720-F3A33210E058}"/>
              </a:ext>
            </a:extLst>
          </p:cNvPr>
          <p:cNvSpPr>
            <a:spLocks noGrp="1"/>
          </p:cNvSpPr>
          <p:nvPr>
            <p:ph idx="1"/>
          </p:nvPr>
        </p:nvSpPr>
        <p:spPr>
          <a:xfrm>
            <a:off x="249383" y="1033741"/>
            <a:ext cx="11817926" cy="5143222"/>
          </a:xfrm>
        </p:spPr>
        <p:txBody>
          <a:bodyPr>
            <a:normAutofit/>
          </a:bodyPr>
          <a:lstStyle/>
          <a:p>
            <a:r>
              <a:rPr lang="en-US" sz="2400" dirty="0">
                <a:solidFill>
                  <a:srgbClr val="00B050"/>
                </a:solidFill>
              </a:rPr>
              <a:t>It could affect anyone – life circumstances change (ill mental and physical health, loss of job, debt </a:t>
            </a:r>
            <a:r>
              <a:rPr lang="en-US" sz="2400" dirty="0" err="1">
                <a:solidFill>
                  <a:srgbClr val="00B050"/>
                </a:solidFill>
              </a:rPr>
              <a:t>etc</a:t>
            </a:r>
            <a:r>
              <a:rPr lang="en-US" sz="2400" dirty="0">
                <a:solidFill>
                  <a:srgbClr val="00B050"/>
                </a:solidFill>
              </a:rPr>
              <a:t>)</a:t>
            </a:r>
          </a:p>
          <a:p>
            <a:pPr marL="0" indent="0">
              <a:buNone/>
            </a:pPr>
            <a:r>
              <a:rPr lang="en-US" sz="2400" dirty="0"/>
              <a:t> (</a:t>
            </a:r>
            <a:r>
              <a:rPr lang="en-GB" sz="2400" dirty="0"/>
              <a:t>Joseph Roundtree foundation, No Date) ( Full Facts,2018)</a:t>
            </a:r>
            <a:endParaRPr lang="en-US" sz="2400" dirty="0"/>
          </a:p>
        </p:txBody>
      </p:sp>
      <p:sp>
        <p:nvSpPr>
          <p:cNvPr id="15" name="TextBox 14">
            <a:extLst>
              <a:ext uri="{FF2B5EF4-FFF2-40B4-BE49-F238E27FC236}">
                <a16:creationId xmlns:a16="http://schemas.microsoft.com/office/drawing/2014/main" id="{7F0FB3C6-16A5-40A2-BE20-113E3985A189}"/>
              </a:ext>
            </a:extLst>
          </p:cNvPr>
          <p:cNvSpPr txBox="1"/>
          <p:nvPr/>
        </p:nvSpPr>
        <p:spPr>
          <a:xfrm>
            <a:off x="5362113" y="6492875"/>
            <a:ext cx="184731" cy="369332"/>
          </a:xfrm>
          <a:prstGeom prst="rect">
            <a:avLst/>
          </a:prstGeom>
          <a:noFill/>
        </p:spPr>
        <p:txBody>
          <a:bodyPr wrap="none" rtlCol="0">
            <a:spAutoFit/>
          </a:bodyPr>
          <a:lstStyle/>
          <a:p>
            <a:endParaRPr lang="en-GB" dirty="0"/>
          </a:p>
        </p:txBody>
      </p:sp>
      <p:sp>
        <p:nvSpPr>
          <p:cNvPr id="5" name="Cloud 4">
            <a:extLst>
              <a:ext uri="{FF2B5EF4-FFF2-40B4-BE49-F238E27FC236}">
                <a16:creationId xmlns:a16="http://schemas.microsoft.com/office/drawing/2014/main" id="{5B56CD2E-5AA0-4609-B750-ABB216FB4702}"/>
              </a:ext>
            </a:extLst>
          </p:cNvPr>
          <p:cNvSpPr/>
          <p:nvPr/>
        </p:nvSpPr>
        <p:spPr>
          <a:xfrm>
            <a:off x="4179410" y="3625208"/>
            <a:ext cx="3231472" cy="197337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bg1"/>
                </a:solidFill>
              </a:rPr>
              <a:t>Everyone </a:t>
            </a:r>
          </a:p>
        </p:txBody>
      </p:sp>
      <p:cxnSp>
        <p:nvCxnSpPr>
          <p:cNvPr id="19" name="Straight Connector 18">
            <a:extLst>
              <a:ext uri="{FF2B5EF4-FFF2-40B4-BE49-F238E27FC236}">
                <a16:creationId xmlns:a16="http://schemas.microsoft.com/office/drawing/2014/main" id="{AECD2F0C-43C4-407F-BE7F-F2CC7FF4E10A}"/>
              </a:ext>
            </a:extLst>
          </p:cNvPr>
          <p:cNvCxnSpPr>
            <a:cxnSpLocks/>
          </p:cNvCxnSpPr>
          <p:nvPr/>
        </p:nvCxnSpPr>
        <p:spPr>
          <a:xfrm flipH="1" flipV="1">
            <a:off x="3825536" y="4091835"/>
            <a:ext cx="639933" cy="560064"/>
          </a:xfrm>
          <a:prstGeom prst="line">
            <a:avLst/>
          </a:prstGeom>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F50A0B8-9ABF-4503-B5CC-F0DC16E8C760}"/>
              </a:ext>
            </a:extLst>
          </p:cNvPr>
          <p:cNvCxnSpPr>
            <a:cxnSpLocks/>
          </p:cNvCxnSpPr>
          <p:nvPr/>
        </p:nvCxnSpPr>
        <p:spPr>
          <a:xfrm flipH="1" flipV="1">
            <a:off x="5493641" y="3363599"/>
            <a:ext cx="296356" cy="1011488"/>
          </a:xfrm>
          <a:prstGeom prst="line">
            <a:avLst/>
          </a:prstGeom>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AE089714-A5BC-41AD-8CE4-8C9FA18FAC1C}"/>
              </a:ext>
            </a:extLst>
          </p:cNvPr>
          <p:cNvSpPr txBox="1"/>
          <p:nvPr/>
        </p:nvSpPr>
        <p:spPr>
          <a:xfrm>
            <a:off x="3194000" y="3562924"/>
            <a:ext cx="1615736" cy="461665"/>
          </a:xfrm>
          <a:prstGeom prst="rect">
            <a:avLst/>
          </a:prstGeom>
          <a:noFill/>
        </p:spPr>
        <p:txBody>
          <a:bodyPr wrap="square" rtlCol="0">
            <a:spAutoFit/>
          </a:bodyPr>
          <a:lstStyle/>
          <a:p>
            <a:r>
              <a:rPr lang="en-GB" sz="2400" dirty="0">
                <a:solidFill>
                  <a:srgbClr val="FF0000"/>
                </a:solidFill>
              </a:rPr>
              <a:t>Men </a:t>
            </a:r>
          </a:p>
        </p:txBody>
      </p:sp>
      <p:sp>
        <p:nvSpPr>
          <p:cNvPr id="22" name="TextBox 21">
            <a:extLst>
              <a:ext uri="{FF2B5EF4-FFF2-40B4-BE49-F238E27FC236}">
                <a16:creationId xmlns:a16="http://schemas.microsoft.com/office/drawing/2014/main" id="{90A74666-2FF8-4E42-B77A-31F0ABAF665B}"/>
              </a:ext>
            </a:extLst>
          </p:cNvPr>
          <p:cNvSpPr txBox="1"/>
          <p:nvPr/>
        </p:nvSpPr>
        <p:spPr>
          <a:xfrm>
            <a:off x="2563543" y="4831254"/>
            <a:ext cx="1385230" cy="461665"/>
          </a:xfrm>
          <a:prstGeom prst="rect">
            <a:avLst/>
          </a:prstGeom>
          <a:noFill/>
        </p:spPr>
        <p:txBody>
          <a:bodyPr wrap="square" rtlCol="0">
            <a:spAutoFit/>
          </a:bodyPr>
          <a:lstStyle/>
          <a:p>
            <a:r>
              <a:rPr lang="en-GB" sz="2400" dirty="0">
                <a:solidFill>
                  <a:srgbClr val="0070C0"/>
                </a:solidFill>
              </a:rPr>
              <a:t>Children</a:t>
            </a:r>
            <a:endParaRPr lang="en-GB" dirty="0">
              <a:solidFill>
                <a:srgbClr val="0070C0"/>
              </a:solidFill>
            </a:endParaRPr>
          </a:p>
        </p:txBody>
      </p:sp>
      <p:sp>
        <p:nvSpPr>
          <p:cNvPr id="23" name="TextBox 22">
            <a:extLst>
              <a:ext uri="{FF2B5EF4-FFF2-40B4-BE49-F238E27FC236}">
                <a16:creationId xmlns:a16="http://schemas.microsoft.com/office/drawing/2014/main" id="{A0A0162F-B07C-4514-86A3-17F518283244}"/>
              </a:ext>
            </a:extLst>
          </p:cNvPr>
          <p:cNvSpPr txBox="1"/>
          <p:nvPr/>
        </p:nvSpPr>
        <p:spPr>
          <a:xfrm>
            <a:off x="4659184" y="2551759"/>
            <a:ext cx="1695635" cy="830997"/>
          </a:xfrm>
          <a:prstGeom prst="rect">
            <a:avLst/>
          </a:prstGeom>
          <a:noFill/>
        </p:spPr>
        <p:txBody>
          <a:bodyPr wrap="square" rtlCol="0">
            <a:spAutoFit/>
          </a:bodyPr>
          <a:lstStyle/>
          <a:p>
            <a:r>
              <a:rPr lang="en-GB" sz="2400" dirty="0">
                <a:solidFill>
                  <a:srgbClr val="FFC000"/>
                </a:solidFill>
              </a:rPr>
              <a:t>People with a disability</a:t>
            </a:r>
          </a:p>
        </p:txBody>
      </p:sp>
      <p:sp>
        <p:nvSpPr>
          <p:cNvPr id="27" name="TextBox 26">
            <a:extLst>
              <a:ext uri="{FF2B5EF4-FFF2-40B4-BE49-F238E27FC236}">
                <a16:creationId xmlns:a16="http://schemas.microsoft.com/office/drawing/2014/main" id="{D1EF7016-955D-48E4-9D54-80E716991E92}"/>
              </a:ext>
            </a:extLst>
          </p:cNvPr>
          <p:cNvSpPr txBox="1"/>
          <p:nvPr/>
        </p:nvSpPr>
        <p:spPr>
          <a:xfrm>
            <a:off x="6921799" y="5283873"/>
            <a:ext cx="2210540" cy="461665"/>
          </a:xfrm>
          <a:prstGeom prst="rect">
            <a:avLst/>
          </a:prstGeom>
          <a:noFill/>
        </p:spPr>
        <p:txBody>
          <a:bodyPr wrap="square" rtlCol="0">
            <a:spAutoFit/>
          </a:bodyPr>
          <a:lstStyle/>
          <a:p>
            <a:r>
              <a:rPr lang="en-GB" sz="2400" dirty="0">
                <a:solidFill>
                  <a:srgbClr val="0070C0"/>
                </a:solidFill>
              </a:rPr>
              <a:t>Lone parents</a:t>
            </a:r>
          </a:p>
        </p:txBody>
      </p:sp>
      <p:sp>
        <p:nvSpPr>
          <p:cNvPr id="29" name="Rectangle 28">
            <a:extLst>
              <a:ext uri="{FF2B5EF4-FFF2-40B4-BE49-F238E27FC236}">
                <a16:creationId xmlns:a16="http://schemas.microsoft.com/office/drawing/2014/main" id="{A7EA1273-7352-43C6-A357-C65C9C8CD632}"/>
              </a:ext>
            </a:extLst>
          </p:cNvPr>
          <p:cNvSpPr/>
          <p:nvPr/>
        </p:nvSpPr>
        <p:spPr>
          <a:xfrm>
            <a:off x="5186038" y="5936529"/>
            <a:ext cx="1168781" cy="461665"/>
          </a:xfrm>
          <a:prstGeom prst="rect">
            <a:avLst/>
          </a:prstGeom>
        </p:spPr>
        <p:txBody>
          <a:bodyPr wrap="none">
            <a:spAutoFit/>
          </a:bodyPr>
          <a:lstStyle/>
          <a:p>
            <a:r>
              <a:rPr lang="en-GB" sz="2400" dirty="0">
                <a:solidFill>
                  <a:srgbClr val="FFFF00"/>
                </a:solidFill>
              </a:rPr>
              <a:t>Women</a:t>
            </a:r>
          </a:p>
        </p:txBody>
      </p:sp>
      <p:sp>
        <p:nvSpPr>
          <p:cNvPr id="31" name="Rectangle 30">
            <a:extLst>
              <a:ext uri="{FF2B5EF4-FFF2-40B4-BE49-F238E27FC236}">
                <a16:creationId xmlns:a16="http://schemas.microsoft.com/office/drawing/2014/main" id="{4DEFA086-E69A-4F4B-95BA-20CF517F0FC6}"/>
              </a:ext>
            </a:extLst>
          </p:cNvPr>
          <p:cNvSpPr/>
          <p:nvPr/>
        </p:nvSpPr>
        <p:spPr>
          <a:xfrm>
            <a:off x="3627119" y="5785793"/>
            <a:ext cx="1220912" cy="461665"/>
          </a:xfrm>
          <a:prstGeom prst="rect">
            <a:avLst/>
          </a:prstGeom>
        </p:spPr>
        <p:txBody>
          <a:bodyPr wrap="none">
            <a:spAutoFit/>
          </a:bodyPr>
          <a:lstStyle/>
          <a:p>
            <a:r>
              <a:rPr lang="en-GB" sz="2400" dirty="0">
                <a:solidFill>
                  <a:srgbClr val="92D050"/>
                </a:solidFill>
              </a:rPr>
              <a:t>Workers</a:t>
            </a:r>
          </a:p>
        </p:txBody>
      </p:sp>
      <p:sp>
        <p:nvSpPr>
          <p:cNvPr id="32" name="TextBox 31">
            <a:extLst>
              <a:ext uri="{FF2B5EF4-FFF2-40B4-BE49-F238E27FC236}">
                <a16:creationId xmlns:a16="http://schemas.microsoft.com/office/drawing/2014/main" id="{D6190120-F987-4715-A664-AB4F81684437}"/>
              </a:ext>
            </a:extLst>
          </p:cNvPr>
          <p:cNvSpPr txBox="1"/>
          <p:nvPr/>
        </p:nvSpPr>
        <p:spPr>
          <a:xfrm>
            <a:off x="7875385" y="4091835"/>
            <a:ext cx="2277862" cy="830997"/>
          </a:xfrm>
          <a:prstGeom prst="rect">
            <a:avLst/>
          </a:prstGeom>
          <a:noFill/>
        </p:spPr>
        <p:txBody>
          <a:bodyPr wrap="square" rtlCol="0">
            <a:spAutoFit/>
          </a:bodyPr>
          <a:lstStyle/>
          <a:p>
            <a:r>
              <a:rPr lang="en-GB" sz="2400" dirty="0">
                <a:solidFill>
                  <a:srgbClr val="FF0000"/>
                </a:solidFill>
              </a:rPr>
              <a:t>Families with children</a:t>
            </a:r>
          </a:p>
        </p:txBody>
      </p:sp>
      <p:cxnSp>
        <p:nvCxnSpPr>
          <p:cNvPr id="36" name="Straight Connector 35">
            <a:extLst>
              <a:ext uri="{FF2B5EF4-FFF2-40B4-BE49-F238E27FC236}">
                <a16:creationId xmlns:a16="http://schemas.microsoft.com/office/drawing/2014/main" id="{59BB09F0-CE7E-4EDB-B30B-4C0574DCF0A1}"/>
              </a:ext>
            </a:extLst>
          </p:cNvPr>
          <p:cNvCxnSpPr>
            <a:cxnSpLocks/>
          </p:cNvCxnSpPr>
          <p:nvPr/>
        </p:nvCxnSpPr>
        <p:spPr>
          <a:xfrm flipH="1">
            <a:off x="4394194" y="5395327"/>
            <a:ext cx="413904" cy="406518"/>
          </a:xfrm>
          <a:prstGeom prst="line">
            <a:avLst/>
          </a:prstGeom>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17B4456-FAE0-4122-91CE-2A7343B3C088}"/>
              </a:ext>
            </a:extLst>
          </p:cNvPr>
          <p:cNvCxnSpPr>
            <a:cxnSpLocks/>
            <a:stCxn id="5" idx="2"/>
          </p:cNvCxnSpPr>
          <p:nvPr/>
        </p:nvCxnSpPr>
        <p:spPr>
          <a:xfrm flipH="1">
            <a:off x="3725757" y="4611897"/>
            <a:ext cx="463677" cy="267320"/>
          </a:xfrm>
          <a:prstGeom prst="line">
            <a:avLst/>
          </a:prstGeom>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8341EC34-AB32-4249-81D4-EA3139022CBB}"/>
              </a:ext>
            </a:extLst>
          </p:cNvPr>
          <p:cNvCxnSpPr>
            <a:endCxn id="32" idx="1"/>
          </p:cNvCxnSpPr>
          <p:nvPr/>
        </p:nvCxnSpPr>
        <p:spPr>
          <a:xfrm flipV="1">
            <a:off x="7155402" y="4507334"/>
            <a:ext cx="719983" cy="24216"/>
          </a:xfrm>
          <a:prstGeom prst="line">
            <a:avLst/>
          </a:prstGeom>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8326EEA-C70E-4B6D-8459-433CE22EF69C}"/>
              </a:ext>
            </a:extLst>
          </p:cNvPr>
          <p:cNvCxnSpPr>
            <a:cxnSpLocks/>
          </p:cNvCxnSpPr>
          <p:nvPr/>
        </p:nvCxnSpPr>
        <p:spPr>
          <a:xfrm>
            <a:off x="6585716" y="5049824"/>
            <a:ext cx="685136" cy="173691"/>
          </a:xfrm>
          <a:prstGeom prst="line">
            <a:avLst/>
          </a:prstGeom>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ACD92BC0-3AE7-4497-BECF-E919144400D7}"/>
              </a:ext>
            </a:extLst>
          </p:cNvPr>
          <p:cNvCxnSpPr>
            <a:cxnSpLocks/>
          </p:cNvCxnSpPr>
          <p:nvPr/>
        </p:nvCxnSpPr>
        <p:spPr>
          <a:xfrm>
            <a:off x="5712074" y="5084778"/>
            <a:ext cx="4069" cy="731766"/>
          </a:xfrm>
          <a:prstGeom prst="line">
            <a:avLst/>
          </a:prstGeom>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E98B5BA3-3E10-4D6B-BE4E-CEA1FBE18F50}"/>
              </a:ext>
            </a:extLst>
          </p:cNvPr>
          <p:cNvSpPr txBox="1"/>
          <p:nvPr/>
        </p:nvSpPr>
        <p:spPr>
          <a:xfrm>
            <a:off x="7155402" y="3055778"/>
            <a:ext cx="2746573" cy="461665"/>
          </a:xfrm>
          <a:prstGeom prst="rect">
            <a:avLst/>
          </a:prstGeom>
          <a:noFill/>
        </p:spPr>
        <p:txBody>
          <a:bodyPr wrap="square" rtlCol="0">
            <a:spAutoFit/>
          </a:bodyPr>
          <a:lstStyle/>
          <a:p>
            <a:r>
              <a:rPr lang="en-GB" sz="2400" dirty="0">
                <a:solidFill>
                  <a:srgbClr val="92D050"/>
                </a:solidFill>
              </a:rPr>
              <a:t>Illegal Immigration</a:t>
            </a:r>
          </a:p>
        </p:txBody>
      </p:sp>
      <p:cxnSp>
        <p:nvCxnSpPr>
          <p:cNvPr id="7" name="Straight Connector 6">
            <a:extLst>
              <a:ext uri="{FF2B5EF4-FFF2-40B4-BE49-F238E27FC236}">
                <a16:creationId xmlns:a16="http://schemas.microsoft.com/office/drawing/2014/main" id="{B6128C6C-14DB-4326-80EA-AA2906BE4539}"/>
              </a:ext>
            </a:extLst>
          </p:cNvPr>
          <p:cNvCxnSpPr/>
          <p:nvPr/>
        </p:nvCxnSpPr>
        <p:spPr>
          <a:xfrm flipV="1">
            <a:off x="6645158" y="3640887"/>
            <a:ext cx="776574" cy="64654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84498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10CD0-B2BF-4AEC-BFD6-85E7BA5A8925}"/>
              </a:ext>
            </a:extLst>
          </p:cNvPr>
          <p:cNvSpPr>
            <a:spLocks noGrp="1"/>
          </p:cNvSpPr>
          <p:nvPr>
            <p:ph type="title"/>
          </p:nvPr>
        </p:nvSpPr>
        <p:spPr>
          <a:xfrm>
            <a:off x="2860964" y="143453"/>
            <a:ext cx="10515600" cy="673966"/>
          </a:xfrm>
        </p:spPr>
        <p:txBody>
          <a:bodyPr>
            <a:normAutofit fontScale="90000"/>
          </a:bodyPr>
          <a:lstStyle/>
          <a:p>
            <a:r>
              <a:rPr lang="en-GB" u="sng" dirty="0"/>
              <a:t>What is Childhood poverty</a:t>
            </a:r>
          </a:p>
        </p:txBody>
      </p:sp>
      <p:sp>
        <p:nvSpPr>
          <p:cNvPr id="3" name="Content Placeholder 2">
            <a:extLst>
              <a:ext uri="{FF2B5EF4-FFF2-40B4-BE49-F238E27FC236}">
                <a16:creationId xmlns:a16="http://schemas.microsoft.com/office/drawing/2014/main" id="{0DE14E00-D83E-40C2-B8AF-3AE9D88F49DD}"/>
              </a:ext>
            </a:extLst>
          </p:cNvPr>
          <p:cNvSpPr>
            <a:spLocks noGrp="1"/>
          </p:cNvSpPr>
          <p:nvPr>
            <p:ph idx="1"/>
          </p:nvPr>
        </p:nvSpPr>
        <p:spPr>
          <a:xfrm>
            <a:off x="838200" y="1004552"/>
            <a:ext cx="10515600" cy="5491066"/>
          </a:xfrm>
        </p:spPr>
        <p:txBody>
          <a:bodyPr>
            <a:normAutofit lnSpcReduction="10000"/>
          </a:bodyPr>
          <a:lstStyle/>
          <a:p>
            <a:r>
              <a:rPr lang="en-GB" sz="5400" b="1" dirty="0"/>
              <a:t>4.1 </a:t>
            </a:r>
            <a:r>
              <a:rPr lang="en-GB" sz="3600" dirty="0">
                <a:solidFill>
                  <a:srgbClr val="FFC000"/>
                </a:solidFill>
              </a:rPr>
              <a:t>million children are experiencing poverty in the UK</a:t>
            </a:r>
            <a:endParaRPr lang="en-GB" sz="3600" dirty="0">
              <a:solidFill>
                <a:srgbClr val="00B050"/>
              </a:solidFill>
            </a:endParaRPr>
          </a:p>
          <a:p>
            <a:r>
              <a:rPr lang="en-GB" sz="3600" dirty="0">
                <a:solidFill>
                  <a:srgbClr val="00B050"/>
                </a:solidFill>
              </a:rPr>
              <a:t>Children who grow up in poverty can be stunted in their overall well-being and can affect their adulthood in a negative way. </a:t>
            </a:r>
          </a:p>
          <a:p>
            <a:r>
              <a:rPr lang="en-GB" sz="3600" dirty="0">
                <a:solidFill>
                  <a:srgbClr val="0070C0"/>
                </a:solidFill>
              </a:rPr>
              <a:t>Such as, children who grow up in poverty are at risk to have ill physical health,  and increasingly more assessable to mental health Issues. </a:t>
            </a:r>
            <a:r>
              <a:rPr lang="en-GB" sz="3600" dirty="0">
                <a:solidFill>
                  <a:srgbClr val="FFFF00"/>
                </a:solidFill>
              </a:rPr>
              <a:t>which in turn will lead them to not likely achieving their potential in a school environment and in future employment within their lifetime.(</a:t>
            </a:r>
            <a:r>
              <a:rPr lang="en-GB" sz="3600" i="1" dirty="0"/>
              <a:t>Townsend. P.1979</a:t>
            </a:r>
            <a:r>
              <a:rPr lang="en-GB" sz="3600" dirty="0"/>
              <a:t>)</a:t>
            </a:r>
          </a:p>
        </p:txBody>
      </p:sp>
    </p:spTree>
    <p:extLst>
      <p:ext uri="{BB962C8B-B14F-4D97-AF65-F5344CB8AC3E}">
        <p14:creationId xmlns:p14="http://schemas.microsoft.com/office/powerpoint/2010/main" val="3031153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17B14D-C269-6C4A-8B7D-497AFB75B207}"/>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4800" u="sng" kern="1200" dirty="0">
                <a:solidFill>
                  <a:srgbClr val="FFFFFF"/>
                </a:solidFill>
                <a:latin typeface="+mj-lt"/>
                <a:ea typeface="+mj-ea"/>
                <a:cs typeface="+mj-cs"/>
              </a:rPr>
              <a:t>Erik Erikson’s 8 stages </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3" descr="A screenshot of a cell phone&#13;&#10;&#13;&#10;Description automatically generated">
            <a:extLst>
              <a:ext uri="{FF2B5EF4-FFF2-40B4-BE49-F238E27FC236}">
                <a16:creationId xmlns:a16="http://schemas.microsoft.com/office/drawing/2014/main" id="{4A6152B7-BFBC-884E-A8B1-008A993BADE4}"/>
              </a:ext>
            </a:extLst>
          </p:cNvPr>
          <p:cNvPicPr>
            <a:picLocks noChangeAspect="1"/>
          </p:cNvPicPr>
          <p:nvPr/>
        </p:nvPicPr>
        <p:blipFill>
          <a:blip r:embed="rId2"/>
          <a:stretch>
            <a:fillRect/>
          </a:stretch>
        </p:blipFill>
        <p:spPr>
          <a:xfrm>
            <a:off x="5153822" y="516643"/>
            <a:ext cx="6553545" cy="5832655"/>
          </a:xfrm>
          <a:prstGeom prst="rect">
            <a:avLst/>
          </a:prstGeom>
        </p:spPr>
      </p:pic>
      <p:sp>
        <p:nvSpPr>
          <p:cNvPr id="5" name="TextBox 4">
            <a:extLst>
              <a:ext uri="{FF2B5EF4-FFF2-40B4-BE49-F238E27FC236}">
                <a16:creationId xmlns:a16="http://schemas.microsoft.com/office/drawing/2014/main" id="{11863132-E03C-9348-81E7-B3E426CAB401}"/>
              </a:ext>
            </a:extLst>
          </p:cNvPr>
          <p:cNvSpPr txBox="1"/>
          <p:nvPr/>
        </p:nvSpPr>
        <p:spPr>
          <a:xfrm>
            <a:off x="6415050" y="6312149"/>
            <a:ext cx="4031087" cy="369332"/>
          </a:xfrm>
          <a:prstGeom prst="rect">
            <a:avLst/>
          </a:prstGeom>
          <a:noFill/>
        </p:spPr>
        <p:txBody>
          <a:bodyPr wrap="square" rtlCol="0">
            <a:spAutoFit/>
          </a:bodyPr>
          <a:lstStyle/>
          <a:p>
            <a:r>
              <a:rPr lang="en-US" dirty="0"/>
              <a:t>The Psychology Notes, HQ, 2018</a:t>
            </a:r>
          </a:p>
        </p:txBody>
      </p:sp>
    </p:spTree>
    <p:extLst>
      <p:ext uri="{BB962C8B-B14F-4D97-AF65-F5344CB8AC3E}">
        <p14:creationId xmlns:p14="http://schemas.microsoft.com/office/powerpoint/2010/main" val="2180810215"/>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C944D-D9F9-4641-BB81-9941FC6C7106}"/>
              </a:ext>
            </a:extLst>
          </p:cNvPr>
          <p:cNvSpPr>
            <a:spLocks noGrp="1"/>
          </p:cNvSpPr>
          <p:nvPr>
            <p:ph type="title"/>
          </p:nvPr>
        </p:nvSpPr>
        <p:spPr>
          <a:xfrm>
            <a:off x="894425" y="374073"/>
            <a:ext cx="10515600" cy="531096"/>
          </a:xfrm>
        </p:spPr>
        <p:txBody>
          <a:bodyPr>
            <a:noAutofit/>
          </a:bodyPr>
          <a:lstStyle/>
          <a:p>
            <a:pPr algn="ctr"/>
            <a:r>
              <a:rPr lang="en-GB" sz="3200" u="sng" dirty="0"/>
              <a:t>Legislation and policy to tackle poverty within United Kingdom and Wales</a:t>
            </a:r>
          </a:p>
        </p:txBody>
      </p:sp>
      <p:graphicFrame>
        <p:nvGraphicFramePr>
          <p:cNvPr id="4" name="Content Placeholder 3">
            <a:extLst>
              <a:ext uri="{FF2B5EF4-FFF2-40B4-BE49-F238E27FC236}">
                <a16:creationId xmlns:a16="http://schemas.microsoft.com/office/drawing/2014/main" id="{172E68CF-635E-4620-9031-7482E189072F}"/>
              </a:ext>
            </a:extLst>
          </p:cNvPr>
          <p:cNvGraphicFramePr>
            <a:graphicFrameLocks noGrp="1"/>
          </p:cNvGraphicFramePr>
          <p:nvPr>
            <p:ph idx="1"/>
            <p:extLst>
              <p:ext uri="{D42A27DB-BD31-4B8C-83A1-F6EECF244321}">
                <p14:modId xmlns:p14="http://schemas.microsoft.com/office/powerpoint/2010/main" val="928351759"/>
              </p:ext>
            </p:extLst>
          </p:nvPr>
        </p:nvGraphicFramePr>
        <p:xfrm>
          <a:off x="1052945" y="1239916"/>
          <a:ext cx="10868690" cy="5212080"/>
        </p:xfrm>
        <a:graphic>
          <a:graphicData uri="http://schemas.openxmlformats.org/drawingml/2006/table">
            <a:tbl>
              <a:tblPr firstRow="1" bandRow="1">
                <a:tableStyleId>{5C22544A-7EE6-4342-B048-85BDC9FD1C3A}</a:tableStyleId>
              </a:tblPr>
              <a:tblGrid>
                <a:gridCol w="5434345">
                  <a:extLst>
                    <a:ext uri="{9D8B030D-6E8A-4147-A177-3AD203B41FA5}">
                      <a16:colId xmlns:a16="http://schemas.microsoft.com/office/drawing/2014/main" val="2987926540"/>
                    </a:ext>
                  </a:extLst>
                </a:gridCol>
                <a:gridCol w="5434345">
                  <a:extLst>
                    <a:ext uri="{9D8B030D-6E8A-4147-A177-3AD203B41FA5}">
                      <a16:colId xmlns:a16="http://schemas.microsoft.com/office/drawing/2014/main" val="1943340419"/>
                    </a:ext>
                  </a:extLst>
                </a:gridCol>
              </a:tblGrid>
              <a:tr h="319509">
                <a:tc>
                  <a:txBody>
                    <a:bodyPr/>
                    <a:lstStyle/>
                    <a:p>
                      <a:r>
                        <a:rPr lang="en-GB" dirty="0"/>
                        <a:t>Legislation </a:t>
                      </a:r>
                    </a:p>
                  </a:txBody>
                  <a:tcPr/>
                </a:tc>
                <a:tc>
                  <a:txBody>
                    <a:bodyPr/>
                    <a:lstStyle/>
                    <a:p>
                      <a:r>
                        <a:rPr lang="en-GB" dirty="0"/>
                        <a:t>Policy </a:t>
                      </a:r>
                    </a:p>
                  </a:txBody>
                  <a:tcPr/>
                </a:tc>
                <a:extLst>
                  <a:ext uri="{0D108BD9-81ED-4DB2-BD59-A6C34878D82A}">
                    <a16:rowId xmlns:a16="http://schemas.microsoft.com/office/drawing/2014/main" val="1181400325"/>
                  </a:ext>
                </a:extLst>
              </a:tr>
              <a:tr h="4619702">
                <a:tc>
                  <a:txBody>
                    <a:bodyPr/>
                    <a:lstStyle/>
                    <a:p>
                      <a:pPr marL="285750" indent="-285750">
                        <a:buFont typeface="Arial" panose="020B0604020202020204" pitchFamily="34" charset="0"/>
                        <a:buChar char="•"/>
                      </a:pPr>
                      <a:endParaRPr lang="en-GB" sz="2400" dirty="0">
                        <a:solidFill>
                          <a:srgbClr val="FFFF00"/>
                        </a:solidFill>
                      </a:endParaRPr>
                    </a:p>
                    <a:p>
                      <a:pPr marL="285750" indent="-285750">
                        <a:buFont typeface="Arial" panose="020B0604020202020204" pitchFamily="34" charset="0"/>
                        <a:buChar char="•"/>
                      </a:pPr>
                      <a:r>
                        <a:rPr lang="en-GB" sz="2800" dirty="0">
                          <a:solidFill>
                            <a:srgbClr val="FFFF00"/>
                          </a:solidFill>
                        </a:rPr>
                        <a:t>Chi</a:t>
                      </a:r>
                      <a:r>
                        <a:rPr lang="en-GB" sz="2400" dirty="0">
                          <a:solidFill>
                            <a:srgbClr val="FFFF00"/>
                          </a:solidFill>
                        </a:rPr>
                        <a:t>ld poverty Act 2010</a:t>
                      </a:r>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endParaRPr lang="en-GB" sz="2400" dirty="0"/>
                    </a:p>
                    <a:p>
                      <a:pPr marL="285750" indent="-285750" algn="l">
                        <a:buFont typeface="Arial" panose="020B0604020202020204" pitchFamily="34" charset="0"/>
                        <a:buChar char="•"/>
                      </a:pPr>
                      <a:r>
                        <a:rPr lang="en-GB" sz="2400" dirty="0">
                          <a:solidFill>
                            <a:srgbClr val="0070C0"/>
                          </a:solidFill>
                        </a:rPr>
                        <a:t>The Well-Being Of Future Generations (Wales) Act 2015</a:t>
                      </a:r>
                      <a:endParaRPr lang="en-GB" sz="2400" b="0" i="0" kern="1200" dirty="0">
                        <a:solidFill>
                          <a:schemeClr val="dk1"/>
                        </a:solidFill>
                        <a:effectLst/>
                        <a:latin typeface="+mn-lt"/>
                        <a:ea typeface="+mn-ea"/>
                        <a:cs typeface="+mn-cs"/>
                      </a:endParaRPr>
                    </a:p>
                    <a:p>
                      <a:pPr marL="285750" indent="-28575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285750" indent="-28575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285750" indent="-28575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285750" indent="-28575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285750" indent="-285750" algn="l">
                        <a:buFont typeface="Arial" panose="020B0604020202020204" pitchFamily="34" charset="0"/>
                        <a:buChar char="•"/>
                      </a:pPr>
                      <a:endParaRPr lang="en-GB" sz="2000" b="0" i="0" kern="1200" dirty="0">
                        <a:solidFill>
                          <a:schemeClr val="dk1"/>
                        </a:solidFill>
                        <a:effectLst/>
                        <a:latin typeface="+mn-lt"/>
                        <a:ea typeface="+mn-ea"/>
                        <a:cs typeface="+mn-cs"/>
                      </a:endParaRPr>
                    </a:p>
                    <a:p>
                      <a:pPr marL="0" indent="0" algn="l">
                        <a:buFont typeface="Arial" panose="020B0604020202020204" pitchFamily="34" charset="0"/>
                        <a:buNone/>
                      </a:pPr>
                      <a:r>
                        <a:rPr lang="en-GB" sz="2000" b="0" i="0" kern="1200" dirty="0">
                          <a:solidFill>
                            <a:schemeClr val="dk1"/>
                          </a:solidFill>
                          <a:effectLst/>
                          <a:latin typeface="+mn-lt"/>
                          <a:ea typeface="+mn-ea"/>
                          <a:cs typeface="+mn-cs"/>
                        </a:rPr>
                        <a:t>(Future Generations commissioner for Wales, 2015)  </a:t>
                      </a:r>
                      <a:endParaRPr lang="en-GB" sz="2000" dirty="0"/>
                    </a:p>
                  </a:txBody>
                  <a:tcPr/>
                </a:tc>
                <a:tc>
                  <a:txBody>
                    <a:bodyPr/>
                    <a:lstStyle/>
                    <a:p>
                      <a:pPr marL="285750" indent="-285750" algn="l">
                        <a:buFont typeface="Arial" panose="020B0604020202020204" pitchFamily="34" charset="0"/>
                        <a:buChar char="•"/>
                      </a:pPr>
                      <a:r>
                        <a:rPr lang="en-GB" sz="2400" dirty="0">
                          <a:solidFill>
                            <a:srgbClr val="00B050"/>
                          </a:solidFill>
                        </a:rPr>
                        <a:t>Free School Meals </a:t>
                      </a:r>
                    </a:p>
                    <a:p>
                      <a:pPr marL="285750" indent="-285750" algn="l">
                        <a:buFont typeface="Arial" panose="020B0604020202020204" pitchFamily="34" charset="0"/>
                        <a:buChar char="•"/>
                      </a:pPr>
                      <a:endParaRPr lang="en-GB" sz="2400" dirty="0">
                        <a:solidFill>
                          <a:srgbClr val="00B050"/>
                        </a:solidFill>
                      </a:endParaRPr>
                    </a:p>
                    <a:p>
                      <a:pPr marL="285750" indent="-285750" algn="l">
                        <a:buFont typeface="Arial" panose="020B0604020202020204" pitchFamily="34" charset="0"/>
                        <a:buChar char="•"/>
                      </a:pPr>
                      <a:endParaRPr lang="en-GB" sz="2400" dirty="0">
                        <a:solidFill>
                          <a:srgbClr val="00B050"/>
                        </a:solidFill>
                      </a:endParaRPr>
                    </a:p>
                    <a:p>
                      <a:pPr marL="285750" indent="-285750" algn="l">
                        <a:buFont typeface="Arial" panose="020B0604020202020204" pitchFamily="34" charset="0"/>
                        <a:buChar char="•"/>
                      </a:pPr>
                      <a:endParaRPr lang="en-GB" sz="2400" dirty="0">
                        <a:solidFill>
                          <a:srgbClr val="00B050"/>
                        </a:solidFill>
                      </a:endParaRPr>
                    </a:p>
                    <a:p>
                      <a:pPr marL="285750" indent="-285750" algn="l">
                        <a:buFont typeface="Arial" panose="020B0604020202020204" pitchFamily="34" charset="0"/>
                        <a:buChar char="•"/>
                      </a:pPr>
                      <a:r>
                        <a:rPr lang="en-GB" sz="2400" dirty="0">
                          <a:solidFill>
                            <a:srgbClr val="0070C0"/>
                          </a:solidFill>
                        </a:rPr>
                        <a:t>Warm Home Scheme </a:t>
                      </a:r>
                    </a:p>
                    <a:p>
                      <a:pPr marL="285750" indent="-285750" algn="l">
                        <a:buFont typeface="Arial" panose="020B0604020202020204" pitchFamily="34" charset="0"/>
                        <a:buChar char="•"/>
                      </a:pPr>
                      <a:endParaRPr lang="en-GB" sz="2400" dirty="0">
                        <a:solidFill>
                          <a:srgbClr val="0070C0"/>
                        </a:solidFill>
                      </a:endParaRPr>
                    </a:p>
                    <a:p>
                      <a:pPr marL="285750" indent="-285750" algn="l">
                        <a:buFont typeface="Arial" panose="020B0604020202020204" pitchFamily="34" charset="0"/>
                        <a:buChar char="•"/>
                      </a:pPr>
                      <a:endParaRPr lang="en-GB" sz="1800" dirty="0">
                        <a:solidFill>
                          <a:srgbClr val="0070C0"/>
                        </a:solidFill>
                      </a:endParaRPr>
                    </a:p>
                    <a:p>
                      <a:pPr marL="285750" indent="-285750" algn="l">
                        <a:buFont typeface="Arial" panose="020B0604020202020204" pitchFamily="34" charset="0"/>
                        <a:buChar char="•"/>
                      </a:pPr>
                      <a:endParaRPr lang="en-GB" sz="1800" dirty="0">
                        <a:solidFill>
                          <a:srgbClr val="0070C0"/>
                        </a:solidFill>
                      </a:endParaRPr>
                    </a:p>
                    <a:p>
                      <a:pPr marL="285750" indent="-285750" algn="l">
                        <a:buFont typeface="Arial" panose="020B0604020202020204" pitchFamily="34" charset="0"/>
                        <a:buChar char="•"/>
                      </a:pPr>
                      <a:endParaRPr lang="en-GB" sz="1800" dirty="0">
                        <a:solidFill>
                          <a:srgbClr val="0070C0"/>
                        </a:solidFill>
                      </a:endParaRPr>
                    </a:p>
                    <a:p>
                      <a:pPr marL="285750" indent="-285750" algn="l">
                        <a:buFont typeface="Arial" panose="020B0604020202020204" pitchFamily="34" charset="0"/>
                        <a:buChar char="•"/>
                      </a:pPr>
                      <a:endParaRPr lang="en-GB" sz="1800" dirty="0">
                        <a:solidFill>
                          <a:srgbClr val="0070C0"/>
                        </a:solidFill>
                      </a:endParaRP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800" dirty="0"/>
                        <a:t>(</a:t>
                      </a:r>
                      <a:r>
                        <a:rPr lang="en-GB" sz="1800" i="1" dirty="0"/>
                        <a:t>Lywodraeth </a:t>
                      </a:r>
                      <a:r>
                        <a:rPr lang="en-GB" sz="1800" i="1" dirty="0" err="1"/>
                        <a:t>Cymru</a:t>
                      </a:r>
                      <a:r>
                        <a:rPr lang="en-GB" sz="1800" i="1" dirty="0"/>
                        <a:t> Welsh government, 2014)</a:t>
                      </a:r>
                    </a:p>
                    <a:p>
                      <a:pPr marL="285750" indent="-285750" algn="l">
                        <a:buFont typeface="Arial" panose="020B0604020202020204" pitchFamily="34" charset="0"/>
                        <a:buChar char="•"/>
                      </a:pPr>
                      <a:endParaRPr lang="en-GB" sz="1800" dirty="0">
                        <a:solidFill>
                          <a:srgbClr val="0070C0"/>
                        </a:solidFill>
                      </a:endParaRPr>
                    </a:p>
                    <a:p>
                      <a:pPr marL="285750" indent="-285750" algn="l">
                        <a:buFont typeface="Arial" panose="020B0604020202020204" pitchFamily="34" charset="0"/>
                        <a:buChar char="•"/>
                      </a:pPr>
                      <a:endParaRPr lang="en-GB" sz="1800" dirty="0">
                        <a:solidFill>
                          <a:srgbClr val="0070C0"/>
                        </a:solidFill>
                      </a:endParaRPr>
                    </a:p>
                    <a:p>
                      <a:pPr marL="0" indent="0" algn="l">
                        <a:buFont typeface="Arial" panose="020B0604020202020204" pitchFamily="34" charset="0"/>
                        <a:buNone/>
                      </a:pPr>
                      <a:r>
                        <a:rPr lang="en-GB" sz="1800" i="0" dirty="0">
                          <a:solidFill>
                            <a:schemeClr val="bg1"/>
                          </a:solidFill>
                        </a:rPr>
                        <a:t>(</a:t>
                      </a:r>
                      <a:r>
                        <a:rPr lang="en-GB" sz="1800" i="0" dirty="0"/>
                        <a:t>Lywodraeth Cymru Welsh government,2018)</a:t>
                      </a:r>
                    </a:p>
                    <a:p>
                      <a:endParaRPr lang="en-GB" dirty="0"/>
                    </a:p>
                  </a:txBody>
                  <a:tcPr/>
                </a:tc>
                <a:extLst>
                  <a:ext uri="{0D108BD9-81ED-4DB2-BD59-A6C34878D82A}">
                    <a16:rowId xmlns:a16="http://schemas.microsoft.com/office/drawing/2014/main" val="3104551685"/>
                  </a:ext>
                </a:extLst>
              </a:tr>
            </a:tbl>
          </a:graphicData>
        </a:graphic>
      </p:graphicFrame>
    </p:spTree>
    <p:extLst>
      <p:ext uri="{BB962C8B-B14F-4D97-AF65-F5344CB8AC3E}">
        <p14:creationId xmlns:p14="http://schemas.microsoft.com/office/powerpoint/2010/main" val="148805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2DC77-E7BD-434C-A128-F182F48B88B7}"/>
              </a:ext>
            </a:extLst>
          </p:cNvPr>
          <p:cNvSpPr>
            <a:spLocks noGrp="1"/>
          </p:cNvSpPr>
          <p:nvPr>
            <p:ph type="title"/>
          </p:nvPr>
        </p:nvSpPr>
        <p:spPr>
          <a:xfrm>
            <a:off x="838200" y="183572"/>
            <a:ext cx="10515600" cy="632402"/>
          </a:xfrm>
        </p:spPr>
        <p:txBody>
          <a:bodyPr>
            <a:normAutofit fontScale="90000"/>
          </a:bodyPr>
          <a:lstStyle/>
          <a:p>
            <a:pPr algn="ctr"/>
            <a:r>
              <a:rPr lang="en-GB" u="sng" dirty="0"/>
              <a:t>Universal Credit</a:t>
            </a:r>
          </a:p>
        </p:txBody>
      </p:sp>
      <p:sp>
        <p:nvSpPr>
          <p:cNvPr id="3" name="Content Placeholder 2">
            <a:extLst>
              <a:ext uri="{FF2B5EF4-FFF2-40B4-BE49-F238E27FC236}">
                <a16:creationId xmlns:a16="http://schemas.microsoft.com/office/drawing/2014/main" id="{A302633D-16BA-42D8-B3C4-F0579B66425F}"/>
              </a:ext>
            </a:extLst>
          </p:cNvPr>
          <p:cNvSpPr>
            <a:spLocks noGrp="1"/>
          </p:cNvSpPr>
          <p:nvPr>
            <p:ph idx="1"/>
          </p:nvPr>
        </p:nvSpPr>
        <p:spPr>
          <a:xfrm>
            <a:off x="194301" y="815974"/>
            <a:ext cx="7578436" cy="6042026"/>
          </a:xfrm>
        </p:spPr>
        <p:txBody>
          <a:bodyPr>
            <a:normAutofit lnSpcReduction="10000"/>
          </a:bodyPr>
          <a:lstStyle/>
          <a:p>
            <a:pPr>
              <a:lnSpc>
                <a:spcPct val="100000"/>
              </a:lnSpc>
            </a:pPr>
            <a:r>
              <a:rPr lang="en-GB" sz="2400" dirty="0">
                <a:solidFill>
                  <a:srgbClr val="FFFF00"/>
                </a:solidFill>
              </a:rPr>
              <a:t>is a benefit system for people working between the ages of 16 – 65 </a:t>
            </a:r>
            <a:r>
              <a:rPr lang="en-GB" sz="2400" dirty="0" err="1">
                <a:solidFill>
                  <a:srgbClr val="FFFF00"/>
                </a:solidFill>
              </a:rPr>
              <a:t>approx</a:t>
            </a:r>
            <a:r>
              <a:rPr lang="en-GB" sz="2400" dirty="0">
                <a:solidFill>
                  <a:srgbClr val="FFFF00"/>
                </a:solidFill>
              </a:rPr>
              <a:t>,  it is replacing six previously existing  benefits and merging them into one overall payment. </a:t>
            </a:r>
            <a:r>
              <a:rPr lang="en-GB" sz="2400" dirty="0">
                <a:solidFill>
                  <a:srgbClr val="0070C0"/>
                </a:solidFill>
              </a:rPr>
              <a:t>These are income support, ‘jobseekers allowance, income -related employment, support allowance, housing benefits, working tax credit, and child tax credit.’ (BBC, 2014)</a:t>
            </a:r>
          </a:p>
          <a:p>
            <a:pPr>
              <a:lnSpc>
                <a:spcPct val="100000"/>
              </a:lnSpc>
            </a:pPr>
            <a:r>
              <a:rPr lang="en-GB" sz="2400" dirty="0">
                <a:solidFill>
                  <a:srgbClr val="FFC000"/>
                </a:solidFill>
              </a:rPr>
              <a:t> In August 2018 there was 1.1 million people claiming universal credit. </a:t>
            </a:r>
            <a:endParaRPr lang="en-GB" sz="2400" dirty="0">
              <a:solidFill>
                <a:srgbClr val="0070C0"/>
              </a:solidFill>
            </a:endParaRPr>
          </a:p>
          <a:p>
            <a:pPr>
              <a:lnSpc>
                <a:spcPct val="100000"/>
              </a:lnSpc>
            </a:pPr>
            <a:r>
              <a:rPr lang="en-GB" sz="2400" dirty="0">
                <a:solidFill>
                  <a:srgbClr val="C00000"/>
                </a:solidFill>
              </a:rPr>
              <a:t>It was designed to make claiming benefits much more simpler for the British people.</a:t>
            </a:r>
          </a:p>
          <a:p>
            <a:pPr>
              <a:lnSpc>
                <a:spcPct val="100000"/>
              </a:lnSpc>
            </a:pPr>
            <a:r>
              <a:rPr lang="en-GB" sz="2400" dirty="0">
                <a:solidFill>
                  <a:srgbClr val="00B050"/>
                </a:solidFill>
              </a:rPr>
              <a:t>However, 3.2 million working families will lose £48 a week</a:t>
            </a:r>
            <a:endParaRPr lang="en-GB" sz="2400" dirty="0">
              <a:solidFill>
                <a:srgbClr val="C00000"/>
              </a:solidFill>
            </a:endParaRPr>
          </a:p>
          <a:p>
            <a:pPr>
              <a:lnSpc>
                <a:spcPct val="100000"/>
              </a:lnSpc>
            </a:pPr>
            <a:r>
              <a:rPr lang="en-GB" sz="2400" dirty="0">
                <a:solidFill>
                  <a:srgbClr val="00B050"/>
                </a:solidFill>
              </a:rPr>
              <a:t>The Labour government had promised it would better the system of universal credit, </a:t>
            </a:r>
            <a:r>
              <a:rPr lang="en-GB" sz="2400" dirty="0">
                <a:solidFill>
                  <a:srgbClr val="C00000"/>
                </a:solidFill>
              </a:rPr>
              <a:t>they stated in it’s current form of universal credit simply isn't working in which is causing greater poverty, anxiety where it is being implemented.</a:t>
            </a:r>
          </a:p>
        </p:txBody>
      </p:sp>
      <p:sp>
        <p:nvSpPr>
          <p:cNvPr id="4" name="TextBox 3">
            <a:extLst>
              <a:ext uri="{FF2B5EF4-FFF2-40B4-BE49-F238E27FC236}">
                <a16:creationId xmlns:a16="http://schemas.microsoft.com/office/drawing/2014/main" id="{6ADC37FD-38DC-4AB0-8D48-3A8242A32C68}"/>
              </a:ext>
            </a:extLst>
          </p:cNvPr>
          <p:cNvSpPr txBox="1"/>
          <p:nvPr/>
        </p:nvSpPr>
        <p:spPr>
          <a:xfrm>
            <a:off x="7635807" y="6327516"/>
            <a:ext cx="1927461" cy="369332"/>
          </a:xfrm>
          <a:prstGeom prst="rect">
            <a:avLst/>
          </a:prstGeom>
          <a:noFill/>
        </p:spPr>
        <p:txBody>
          <a:bodyPr wrap="square" rtlCol="0">
            <a:spAutoFit/>
          </a:bodyPr>
          <a:lstStyle/>
          <a:p>
            <a:r>
              <a:rPr lang="en-GB" dirty="0"/>
              <a:t>(</a:t>
            </a:r>
            <a:r>
              <a:rPr lang="en-GB" i="1" dirty="0"/>
              <a:t>BBC News, 2018)</a:t>
            </a:r>
            <a:endParaRPr lang="en-GB" dirty="0"/>
          </a:p>
        </p:txBody>
      </p:sp>
      <p:pic>
        <p:nvPicPr>
          <p:cNvPr id="5" name="Picture 4">
            <a:extLst>
              <a:ext uri="{FF2B5EF4-FFF2-40B4-BE49-F238E27FC236}">
                <a16:creationId xmlns:a16="http://schemas.microsoft.com/office/drawing/2014/main" id="{371AE63C-E7E2-2E49-B7A7-C4F5554DF322}"/>
              </a:ext>
            </a:extLst>
          </p:cNvPr>
          <p:cNvPicPr>
            <a:picLocks noChangeAspect="1"/>
          </p:cNvPicPr>
          <p:nvPr/>
        </p:nvPicPr>
        <p:blipFill>
          <a:blip r:embed="rId2"/>
          <a:stretch>
            <a:fillRect/>
          </a:stretch>
        </p:blipFill>
        <p:spPr>
          <a:xfrm>
            <a:off x="7821637" y="1616241"/>
            <a:ext cx="4176062" cy="2784041"/>
          </a:xfrm>
          <a:prstGeom prst="rect">
            <a:avLst/>
          </a:prstGeom>
        </p:spPr>
      </p:pic>
      <p:sp>
        <p:nvSpPr>
          <p:cNvPr id="7" name="TextBox 6">
            <a:extLst>
              <a:ext uri="{FF2B5EF4-FFF2-40B4-BE49-F238E27FC236}">
                <a16:creationId xmlns:a16="http://schemas.microsoft.com/office/drawing/2014/main" id="{63BAB9AD-0552-7E46-A43E-71ED2D8ECA75}"/>
              </a:ext>
            </a:extLst>
          </p:cNvPr>
          <p:cNvSpPr txBox="1"/>
          <p:nvPr/>
        </p:nvSpPr>
        <p:spPr>
          <a:xfrm>
            <a:off x="8423563" y="4447309"/>
            <a:ext cx="3269673" cy="369332"/>
          </a:xfrm>
          <a:prstGeom prst="rect">
            <a:avLst/>
          </a:prstGeom>
          <a:noFill/>
        </p:spPr>
        <p:txBody>
          <a:bodyPr wrap="square" rtlCol="0">
            <a:spAutoFit/>
          </a:bodyPr>
          <a:lstStyle/>
          <a:p>
            <a:r>
              <a:rPr lang="en-US" dirty="0"/>
              <a:t>Gates head Council, 2018</a:t>
            </a:r>
          </a:p>
        </p:txBody>
      </p:sp>
    </p:spTree>
    <p:extLst>
      <p:ext uri="{BB962C8B-B14F-4D97-AF65-F5344CB8AC3E}">
        <p14:creationId xmlns:p14="http://schemas.microsoft.com/office/powerpoint/2010/main" val="27870662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82066-078F-4E37-B3DB-6BA47EE64A45}"/>
              </a:ext>
            </a:extLst>
          </p:cNvPr>
          <p:cNvSpPr>
            <a:spLocks noGrp="1"/>
          </p:cNvSpPr>
          <p:nvPr>
            <p:ph type="title"/>
          </p:nvPr>
        </p:nvSpPr>
        <p:spPr>
          <a:xfrm>
            <a:off x="838200" y="365125"/>
            <a:ext cx="10515600" cy="639619"/>
          </a:xfrm>
        </p:spPr>
        <p:txBody>
          <a:bodyPr>
            <a:normAutofit fontScale="90000"/>
          </a:bodyPr>
          <a:lstStyle/>
          <a:p>
            <a:pPr algn="ctr"/>
            <a:r>
              <a:rPr lang="en-GB" u="sng" dirty="0"/>
              <a:t>Conclusion</a:t>
            </a:r>
          </a:p>
        </p:txBody>
      </p:sp>
      <p:sp>
        <p:nvSpPr>
          <p:cNvPr id="3" name="Content Placeholder 2">
            <a:extLst>
              <a:ext uri="{FF2B5EF4-FFF2-40B4-BE49-F238E27FC236}">
                <a16:creationId xmlns:a16="http://schemas.microsoft.com/office/drawing/2014/main" id="{C5676464-BDE7-47D0-9390-F3E2F0181282}"/>
              </a:ext>
            </a:extLst>
          </p:cNvPr>
          <p:cNvSpPr>
            <a:spLocks noGrp="1"/>
          </p:cNvSpPr>
          <p:nvPr>
            <p:ph idx="1"/>
          </p:nvPr>
        </p:nvSpPr>
        <p:spPr>
          <a:xfrm>
            <a:off x="180109" y="1139681"/>
            <a:ext cx="5396443" cy="5353194"/>
          </a:xfrm>
        </p:spPr>
        <p:txBody>
          <a:bodyPr>
            <a:normAutofit/>
          </a:bodyPr>
          <a:lstStyle/>
          <a:p>
            <a:pPr marL="0" indent="0">
              <a:buNone/>
            </a:pPr>
            <a:r>
              <a:rPr lang="en-GB" sz="2000" dirty="0">
                <a:solidFill>
                  <a:srgbClr val="92D050"/>
                </a:solidFill>
              </a:rPr>
              <a:t>After the discussion of this presentation, I conclude that individuals and groups should invest in the community in which they live</a:t>
            </a:r>
            <a:r>
              <a:rPr lang="en-GB" sz="2000" dirty="0"/>
              <a:t>. </a:t>
            </a:r>
            <a:r>
              <a:rPr lang="en-GB" sz="2000" dirty="0">
                <a:solidFill>
                  <a:srgbClr val="0070C0"/>
                </a:solidFill>
              </a:rPr>
              <a:t>For example, community programmes to educate people how they may be affected by poverty in present day circumstances. Such as, zero hour contracts, finance items, employment prospects and physical and mental health.</a:t>
            </a:r>
          </a:p>
          <a:p>
            <a:pPr marL="0" indent="0">
              <a:buNone/>
            </a:pPr>
            <a:r>
              <a:rPr lang="en-GB" sz="2000" dirty="0">
                <a:solidFill>
                  <a:srgbClr val="C00000"/>
                </a:solidFill>
              </a:rPr>
              <a:t>Additionally, the government are employing strategies that focus on a individuals physical situation, </a:t>
            </a:r>
            <a:r>
              <a:rPr lang="en-GB" sz="2000" dirty="0">
                <a:solidFill>
                  <a:srgbClr val="FFC000"/>
                </a:solidFill>
              </a:rPr>
              <a:t>for example placing them in  shelters (1 night stays) although this is a good way to support people that are struggling, their mental health needs are not being met or even acknowledged by the authorities. </a:t>
            </a:r>
          </a:p>
          <a:p>
            <a:pPr marL="0" indent="0">
              <a:buNone/>
            </a:pPr>
            <a:r>
              <a:rPr lang="en-GB" sz="2000" dirty="0">
                <a:solidFill>
                  <a:srgbClr val="00B050"/>
                </a:solidFill>
              </a:rPr>
              <a:t>The system is rigged to keep the majority </a:t>
            </a:r>
            <a:r>
              <a:rPr lang="en-GB" sz="2000">
                <a:solidFill>
                  <a:srgbClr val="00B050"/>
                </a:solidFill>
              </a:rPr>
              <a:t>of people </a:t>
            </a:r>
            <a:r>
              <a:rPr lang="en-GB" sz="2000" dirty="0">
                <a:solidFill>
                  <a:srgbClr val="00B050"/>
                </a:solidFill>
              </a:rPr>
              <a:t>in poverty, I have found a image that illustrates my point…..</a:t>
            </a:r>
          </a:p>
        </p:txBody>
      </p:sp>
      <p:pic>
        <p:nvPicPr>
          <p:cNvPr id="5" name="Picture 4" descr="A screenshot of a sign&#10;&#10;Description automatically generated">
            <a:extLst>
              <a:ext uri="{FF2B5EF4-FFF2-40B4-BE49-F238E27FC236}">
                <a16:creationId xmlns:a16="http://schemas.microsoft.com/office/drawing/2014/main" id="{4FFA9AE6-EE0D-AD4D-AA81-63BFC8EC4518}"/>
              </a:ext>
            </a:extLst>
          </p:cNvPr>
          <p:cNvPicPr>
            <a:picLocks noChangeAspect="1"/>
          </p:cNvPicPr>
          <p:nvPr/>
        </p:nvPicPr>
        <p:blipFill rotWithShape="1">
          <a:blip r:embed="rId2"/>
          <a:srcRect l="5925" r="8370" b="2"/>
          <a:stretch/>
        </p:blipFill>
        <p:spPr>
          <a:xfrm>
            <a:off x="5806890" y="1643950"/>
            <a:ext cx="5900200" cy="4044445"/>
          </a:xfrm>
          <a:prstGeom prst="rect">
            <a:avLst/>
          </a:prstGeom>
        </p:spPr>
      </p:pic>
      <p:sp>
        <p:nvSpPr>
          <p:cNvPr id="9" name="TextBox 8">
            <a:extLst>
              <a:ext uri="{FF2B5EF4-FFF2-40B4-BE49-F238E27FC236}">
                <a16:creationId xmlns:a16="http://schemas.microsoft.com/office/drawing/2014/main" id="{27EF758E-5C3C-1843-9014-AA63DB54FEC5}"/>
              </a:ext>
            </a:extLst>
          </p:cNvPr>
          <p:cNvSpPr txBox="1"/>
          <p:nvPr/>
        </p:nvSpPr>
        <p:spPr>
          <a:xfrm>
            <a:off x="7952508" y="1139681"/>
            <a:ext cx="2784763" cy="369332"/>
          </a:xfrm>
          <a:prstGeom prst="rect">
            <a:avLst/>
          </a:prstGeom>
          <a:noFill/>
        </p:spPr>
        <p:txBody>
          <a:bodyPr wrap="square" rtlCol="0">
            <a:spAutoFit/>
          </a:bodyPr>
          <a:lstStyle/>
          <a:p>
            <a:r>
              <a:rPr lang="en-US" dirty="0" err="1"/>
              <a:t>Eschooltoday</a:t>
            </a:r>
            <a:r>
              <a:rPr lang="en-US" dirty="0"/>
              <a:t>, 2017</a:t>
            </a:r>
          </a:p>
        </p:txBody>
      </p:sp>
    </p:spTree>
    <p:extLst>
      <p:ext uri="{BB962C8B-B14F-4D97-AF65-F5344CB8AC3E}">
        <p14:creationId xmlns:p14="http://schemas.microsoft.com/office/powerpoint/2010/main" val="13395218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17F7F-3250-48CB-8914-8635131D225A}"/>
              </a:ext>
            </a:extLst>
          </p:cNvPr>
          <p:cNvSpPr>
            <a:spLocks noGrp="1"/>
          </p:cNvSpPr>
          <p:nvPr>
            <p:ph type="title"/>
          </p:nvPr>
        </p:nvSpPr>
        <p:spPr>
          <a:xfrm>
            <a:off x="1129146" y="0"/>
            <a:ext cx="10515600" cy="707015"/>
          </a:xfrm>
        </p:spPr>
        <p:txBody>
          <a:bodyPr>
            <a:normAutofit/>
          </a:bodyPr>
          <a:lstStyle/>
          <a:p>
            <a:pPr algn="ctr"/>
            <a:r>
              <a:rPr lang="en-GB" sz="3600" u="sng" dirty="0"/>
              <a:t>Reference list</a:t>
            </a:r>
          </a:p>
        </p:txBody>
      </p:sp>
      <p:sp>
        <p:nvSpPr>
          <p:cNvPr id="3" name="Content Placeholder 2">
            <a:extLst>
              <a:ext uri="{FF2B5EF4-FFF2-40B4-BE49-F238E27FC236}">
                <a16:creationId xmlns:a16="http://schemas.microsoft.com/office/drawing/2014/main" id="{957BF80A-7B9E-4C8D-A578-C0194424FF72}"/>
              </a:ext>
            </a:extLst>
          </p:cNvPr>
          <p:cNvSpPr>
            <a:spLocks noGrp="1"/>
          </p:cNvSpPr>
          <p:nvPr>
            <p:ph idx="1"/>
          </p:nvPr>
        </p:nvSpPr>
        <p:spPr>
          <a:xfrm>
            <a:off x="96982" y="872837"/>
            <a:ext cx="12095018" cy="5860472"/>
          </a:xfrm>
        </p:spPr>
        <p:txBody>
          <a:bodyPr>
            <a:normAutofit fontScale="70000" lnSpcReduction="20000"/>
          </a:bodyPr>
          <a:lstStyle/>
          <a:p>
            <a:pPr lvl="0"/>
            <a:endParaRPr lang="en-GB" dirty="0"/>
          </a:p>
          <a:p>
            <a:pPr lvl="0"/>
            <a:r>
              <a:rPr lang="en-GB" dirty="0" err="1"/>
              <a:t>Alcock</a:t>
            </a:r>
            <a:r>
              <a:rPr lang="en-GB" dirty="0"/>
              <a:t>. P, </a:t>
            </a:r>
            <a:r>
              <a:rPr lang="en-GB" dirty="0" err="1"/>
              <a:t>Haux</a:t>
            </a:r>
            <a:r>
              <a:rPr lang="en-GB" dirty="0"/>
              <a:t>. T, May. M et al. (2016) The Student’s Companion To Social Policy. First Edition. Sussex </a:t>
            </a:r>
          </a:p>
          <a:p>
            <a:pPr lvl="0"/>
            <a:r>
              <a:rPr lang="en-GB" dirty="0"/>
              <a:t>BBC News, 2018</a:t>
            </a:r>
            <a:r>
              <a:rPr lang="en-GB" i="1" dirty="0"/>
              <a:t>, What is Universal Credit- and what’s the problem?.</a:t>
            </a:r>
            <a:r>
              <a:rPr lang="en-GB" dirty="0"/>
              <a:t> Available At: </a:t>
            </a:r>
            <a:r>
              <a:rPr lang="en-GB" u="sng" dirty="0">
                <a:hlinkClick r:id="rId2"/>
              </a:rPr>
              <a:t>https://www.bbc.co.uk/news/uk-41487126</a:t>
            </a:r>
            <a:r>
              <a:rPr lang="en-GB" dirty="0"/>
              <a:t> (Accessed: 24/12/2018)</a:t>
            </a:r>
          </a:p>
          <a:p>
            <a:pPr lvl="0"/>
            <a:r>
              <a:rPr lang="en-GB" dirty="0"/>
              <a:t> Child Poverty Action Group, 2018. </a:t>
            </a:r>
            <a:r>
              <a:rPr lang="en-GB" i="1" dirty="0"/>
              <a:t>Who lives in poverty.</a:t>
            </a:r>
            <a:r>
              <a:rPr lang="en-GB" dirty="0"/>
              <a:t> Available At : </a:t>
            </a:r>
            <a:r>
              <a:rPr lang="en-GB" u="sng" dirty="0">
                <a:hlinkClick r:id="rId3"/>
              </a:rPr>
              <a:t>http://www.cpag.org.uk/content/who-lives-poverty</a:t>
            </a:r>
            <a:r>
              <a:rPr lang="en-GB" dirty="0"/>
              <a:t>  (Accessed: 24/12/2018)</a:t>
            </a:r>
          </a:p>
          <a:p>
            <a:pPr lvl="0"/>
            <a:r>
              <a:rPr lang="en-GB" dirty="0"/>
              <a:t>Future Generations commissioner for Wales, 2015, </a:t>
            </a:r>
            <a:r>
              <a:rPr lang="en-GB" i="1" dirty="0"/>
              <a:t>Well-being of future generations (Wales) Act 2015</a:t>
            </a:r>
            <a:r>
              <a:rPr lang="en-GB" dirty="0"/>
              <a:t>. Available At: </a:t>
            </a:r>
            <a:r>
              <a:rPr lang="en-GB" u="sng" dirty="0">
                <a:hlinkClick r:id="rId4"/>
              </a:rPr>
              <a:t>http://futuregenerations.wales/about-us/future-generations-act/</a:t>
            </a:r>
            <a:r>
              <a:rPr lang="en-GB" dirty="0"/>
              <a:t> (Accessed: 29/12/2018)</a:t>
            </a:r>
          </a:p>
          <a:p>
            <a:pPr lvl="0"/>
            <a:r>
              <a:rPr lang="en-GB" dirty="0"/>
              <a:t>Full Facts, 2018. </a:t>
            </a:r>
            <a:r>
              <a:rPr lang="en-GB" i="1" dirty="0"/>
              <a:t>Poverty in the UK: a guide to the facts and figures.</a:t>
            </a:r>
            <a:r>
              <a:rPr lang="en-GB" dirty="0"/>
              <a:t> Available At: </a:t>
            </a:r>
            <a:r>
              <a:rPr lang="en-GB" u="sng" dirty="0">
                <a:hlinkClick r:id="rId5"/>
              </a:rPr>
              <a:t>https://fullfact.org/economy/poverty-uk-guide-facts-and-figures/</a:t>
            </a:r>
            <a:r>
              <a:rPr lang="en-GB" dirty="0"/>
              <a:t> (Accessed: 25/12/2018) </a:t>
            </a:r>
          </a:p>
          <a:p>
            <a:pPr lvl="0"/>
            <a:r>
              <a:rPr lang="en-GB" dirty="0"/>
              <a:t>Independent, 2017. </a:t>
            </a:r>
            <a:r>
              <a:rPr lang="en-GB" i="1" dirty="0"/>
              <a:t>Income and between people from rich and poor backgrounds has almost doubled, IFS figures reveal.</a:t>
            </a:r>
            <a:r>
              <a:rPr lang="en-GB" dirty="0"/>
              <a:t> Available A: </a:t>
            </a:r>
            <a:r>
              <a:rPr lang="en-GB" u="sng" dirty="0">
                <a:hlinkClick r:id="rId6"/>
              </a:rPr>
              <a:t>https://www.independent.co.uk/news/business/news/income-gap-uk-ifs-research-rich-poor-divide-widening-latest-figures-a7886756.html</a:t>
            </a:r>
            <a:r>
              <a:rPr lang="en-GB" dirty="0"/>
              <a:t> (Accessed: 25/12/2018)</a:t>
            </a:r>
          </a:p>
          <a:p>
            <a:pPr lvl="0"/>
            <a:r>
              <a:rPr lang="en-GB" dirty="0"/>
              <a:t>Joseph Roundtree Foundation (No date) </a:t>
            </a:r>
            <a:r>
              <a:rPr lang="en-GB" i="1" dirty="0"/>
              <a:t>what is poverty</a:t>
            </a:r>
            <a:r>
              <a:rPr lang="en-GB" dirty="0"/>
              <a:t>. Available At: </a:t>
            </a:r>
            <a:r>
              <a:rPr lang="en-GB" u="sng" dirty="0">
                <a:hlinkClick r:id="rId7"/>
              </a:rPr>
              <a:t>https://www.jrf.org.uk/our-work/what-is-poverty</a:t>
            </a:r>
            <a:r>
              <a:rPr lang="en-GB" u="sng" dirty="0"/>
              <a:t> </a:t>
            </a:r>
            <a:r>
              <a:rPr lang="en-GB" dirty="0"/>
              <a:t>(Accessed: 10/12/2018)</a:t>
            </a:r>
          </a:p>
          <a:p>
            <a:pPr lvl="0"/>
            <a:r>
              <a:rPr lang="en-GB" dirty="0" err="1"/>
              <a:t>Josepth</a:t>
            </a:r>
            <a:r>
              <a:rPr lang="en-GB" dirty="0"/>
              <a:t> </a:t>
            </a:r>
            <a:r>
              <a:rPr lang="en-GB" dirty="0" err="1"/>
              <a:t>Rowentree</a:t>
            </a:r>
            <a:r>
              <a:rPr lang="en-GB" dirty="0"/>
              <a:t> </a:t>
            </a:r>
            <a:r>
              <a:rPr lang="en-GB" dirty="0" err="1"/>
              <a:t>foundation,No</a:t>
            </a:r>
            <a:r>
              <a:rPr lang="en-GB" dirty="0"/>
              <a:t> Date, </a:t>
            </a:r>
            <a:r>
              <a:rPr lang="en-GB" i="1" dirty="0"/>
              <a:t>poverty levels and trends in England, Wales, Scotland and Northern Ireland</a:t>
            </a:r>
            <a:r>
              <a:rPr lang="en-GB" dirty="0"/>
              <a:t>. Available At: </a:t>
            </a:r>
            <a:r>
              <a:rPr lang="en-GB" u="sng" dirty="0">
                <a:hlinkClick r:id="rId8"/>
              </a:rPr>
              <a:t>https://www.jrf.org.uk/data/poverty-levels-and-trends-england-wales-scotland-and-northern-ireland</a:t>
            </a:r>
            <a:r>
              <a:rPr lang="en-GB" dirty="0"/>
              <a:t> (Accessed: 29/12/2018)</a:t>
            </a:r>
          </a:p>
          <a:p>
            <a:pPr lvl="0"/>
            <a:r>
              <a:rPr lang="en-GB" dirty="0" err="1"/>
              <a:t>Lywodraeth</a:t>
            </a:r>
            <a:r>
              <a:rPr lang="en-GB" dirty="0"/>
              <a:t> Cymru Welsh government, 2014, </a:t>
            </a:r>
            <a:r>
              <a:rPr lang="en-GB" i="1" dirty="0"/>
              <a:t>What are the eligibility criteria for free school meals?.</a:t>
            </a:r>
            <a:r>
              <a:rPr lang="en-GB" dirty="0"/>
              <a:t> Available At: </a:t>
            </a:r>
            <a:r>
              <a:rPr lang="en-GB" u="sng" dirty="0">
                <a:hlinkClick r:id="rId9"/>
              </a:rPr>
              <a:t>https://beta.gov.wales/sites/default/files/publications/2018-03/frequently-asked-questions-free-school-meals.pdf</a:t>
            </a:r>
            <a:r>
              <a:rPr lang="en-GB" dirty="0"/>
              <a:t> (Accessed: 25/12/2018)</a:t>
            </a:r>
          </a:p>
          <a:p>
            <a:pPr marL="0" indent="0">
              <a:buNone/>
            </a:pPr>
            <a:endParaRPr lang="en-GB" sz="1800" i="1" dirty="0"/>
          </a:p>
        </p:txBody>
      </p:sp>
    </p:spTree>
    <p:extLst>
      <p:ext uri="{BB962C8B-B14F-4D97-AF65-F5344CB8AC3E}">
        <p14:creationId xmlns:p14="http://schemas.microsoft.com/office/powerpoint/2010/main" val="6761373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BF693-9D77-6F4D-B589-D1526BC3092D}"/>
              </a:ext>
            </a:extLst>
          </p:cNvPr>
          <p:cNvSpPr>
            <a:spLocks noGrp="1"/>
          </p:cNvSpPr>
          <p:nvPr>
            <p:ph type="title"/>
          </p:nvPr>
        </p:nvSpPr>
        <p:spPr>
          <a:xfrm>
            <a:off x="838200" y="365125"/>
            <a:ext cx="10515600" cy="636957"/>
          </a:xfrm>
        </p:spPr>
        <p:txBody>
          <a:bodyPr>
            <a:normAutofit fontScale="90000"/>
          </a:bodyPr>
          <a:lstStyle/>
          <a:p>
            <a:pPr algn="ctr"/>
            <a:r>
              <a:rPr lang="en-US" u="sng" dirty="0"/>
              <a:t>Reference List </a:t>
            </a:r>
          </a:p>
        </p:txBody>
      </p:sp>
      <p:sp>
        <p:nvSpPr>
          <p:cNvPr id="3" name="Content Placeholder 2">
            <a:extLst>
              <a:ext uri="{FF2B5EF4-FFF2-40B4-BE49-F238E27FC236}">
                <a16:creationId xmlns:a16="http://schemas.microsoft.com/office/drawing/2014/main" id="{06497401-2782-7340-B08B-9BF26924FCE8}"/>
              </a:ext>
            </a:extLst>
          </p:cNvPr>
          <p:cNvSpPr>
            <a:spLocks noGrp="1"/>
          </p:cNvSpPr>
          <p:nvPr>
            <p:ph idx="1"/>
          </p:nvPr>
        </p:nvSpPr>
        <p:spPr>
          <a:xfrm>
            <a:off x="838200" y="1374688"/>
            <a:ext cx="10515600" cy="4351338"/>
          </a:xfrm>
        </p:spPr>
        <p:txBody>
          <a:bodyPr>
            <a:normAutofit fontScale="62500" lnSpcReduction="20000"/>
          </a:bodyPr>
          <a:lstStyle/>
          <a:p>
            <a:pPr marL="0" indent="0">
              <a:buNone/>
            </a:pPr>
            <a:endParaRPr lang="en-GB" dirty="0"/>
          </a:p>
          <a:p>
            <a:pPr lvl="0"/>
            <a:r>
              <a:rPr lang="en-GB" dirty="0"/>
              <a:t>Lywodraeth </a:t>
            </a:r>
            <a:r>
              <a:rPr lang="en-GB" dirty="0" err="1"/>
              <a:t>Cymru</a:t>
            </a:r>
            <a:r>
              <a:rPr lang="en-GB" dirty="0"/>
              <a:t> Welsh government,2018, </a:t>
            </a:r>
            <a:r>
              <a:rPr lang="en-GB" i="1" dirty="0"/>
              <a:t>Warm Homes Programme</a:t>
            </a:r>
            <a:r>
              <a:rPr lang="en-GB" dirty="0"/>
              <a:t>. Available At; </a:t>
            </a:r>
            <a:r>
              <a:rPr lang="en-GB" u="sng" dirty="0">
                <a:hlinkClick r:id="rId2"/>
              </a:rPr>
              <a:t>https://gov.wales/topics/environmentcountryside/energy/efficiency/warm-homes/?lang=en</a:t>
            </a:r>
            <a:r>
              <a:rPr lang="en-GB" dirty="0"/>
              <a:t> (Accessed: 25/12/2018)</a:t>
            </a:r>
          </a:p>
          <a:p>
            <a:pPr lvl="0"/>
            <a:r>
              <a:rPr lang="en-GB" dirty="0"/>
              <a:t>Mack, J.(2016) </a:t>
            </a:r>
            <a:r>
              <a:rPr lang="en-GB" i="1" dirty="0"/>
              <a:t>PSE Poverty And Social Exclusion Social, Stimulating Debate</a:t>
            </a:r>
            <a:r>
              <a:rPr lang="en-GB" dirty="0"/>
              <a:t>. Available At:  </a:t>
            </a:r>
            <a:r>
              <a:rPr lang="en-GB" u="sng" dirty="0">
                <a:hlinkClick r:id="rId3"/>
              </a:rPr>
              <a:t>http://www.poverty.ac.uk/definitions-poverty</a:t>
            </a:r>
            <a:r>
              <a:rPr lang="en-GB" u="sng" dirty="0"/>
              <a:t> </a:t>
            </a:r>
            <a:r>
              <a:rPr lang="en-GB" dirty="0"/>
              <a:t>(Accessed:11/12/2018)</a:t>
            </a:r>
          </a:p>
          <a:p>
            <a:pPr lvl="0"/>
            <a:r>
              <a:rPr lang="en-GB" dirty="0"/>
              <a:t>The Children’s Society, 2018. </a:t>
            </a:r>
            <a:r>
              <a:rPr lang="en-GB" i="1" dirty="0"/>
              <a:t>Child Poverty</a:t>
            </a:r>
            <a:r>
              <a:rPr lang="en-GB" dirty="0"/>
              <a:t>. Available At: </a:t>
            </a:r>
            <a:r>
              <a:rPr lang="en-GB" u="sng" dirty="0">
                <a:hlinkClick r:id="rId4"/>
              </a:rPr>
              <a:t>https://www.childrenssociety.org.uk/what-we-do/policy-and-lobbying/child-poverty?gclid=Cj0KCQiA6ozhBRC8ARIsAIh_VC3Rpjmvmna-Ykw1CBzg-WXAFjsC4eJPiOMlsXxEYdVP5tr-4WLi264aAl5bEALw_wcB</a:t>
            </a:r>
            <a:r>
              <a:rPr lang="en-GB" dirty="0"/>
              <a:t> (Accessed: 26/12/2018) </a:t>
            </a:r>
          </a:p>
          <a:p>
            <a:pPr lvl="0"/>
            <a:r>
              <a:rPr lang="en-GB" dirty="0"/>
              <a:t>The Guardian, 2014, </a:t>
            </a:r>
            <a:r>
              <a:rPr lang="en-GB" i="1" dirty="0"/>
              <a:t>Welfare cuts drive UK’S poorest </a:t>
            </a:r>
            <a:r>
              <a:rPr lang="en-GB" i="1" dirty="0" err="1"/>
              <a:t>familes</a:t>
            </a:r>
            <a:r>
              <a:rPr lang="en-GB" i="1" dirty="0"/>
              <a:t> deeper into poverty says Oxfam</a:t>
            </a:r>
            <a:r>
              <a:rPr lang="en-GB" dirty="0"/>
              <a:t>. Available At: </a:t>
            </a:r>
            <a:r>
              <a:rPr lang="en-GB" u="sng" dirty="0">
                <a:hlinkClick r:id="rId5"/>
              </a:rPr>
              <a:t>https://www.theguardian.com/politics/2014/apr/22/welfare-cuts-drive-uk-poorest-poverty-oxfam</a:t>
            </a:r>
            <a:r>
              <a:rPr lang="en-GB" dirty="0"/>
              <a:t> (Accessed: 29/12/2018)</a:t>
            </a:r>
          </a:p>
          <a:p>
            <a:pPr lvl="0"/>
            <a:r>
              <a:rPr lang="en-GB" dirty="0"/>
              <a:t>The Guardian. (2018) </a:t>
            </a:r>
            <a:r>
              <a:rPr lang="en-GB" i="1" dirty="0"/>
              <a:t>Key points from UN </a:t>
            </a:r>
            <a:r>
              <a:rPr lang="en-GB" i="1" dirty="0" err="1"/>
              <a:t>envous</a:t>
            </a:r>
            <a:r>
              <a:rPr lang="en-GB" i="1" dirty="0"/>
              <a:t> report on poverty in Britain</a:t>
            </a:r>
            <a:r>
              <a:rPr lang="en-GB" dirty="0"/>
              <a:t>. Available At: </a:t>
            </a:r>
            <a:r>
              <a:rPr lang="en-GB" u="sng" dirty="0">
                <a:hlinkClick r:id="rId6"/>
              </a:rPr>
              <a:t>https://www.theguardian.com/society/2018/nov/16/key-points-un-envoy-philip-alston-report-poverty-britain-uk</a:t>
            </a:r>
            <a:r>
              <a:rPr lang="en-GB" dirty="0"/>
              <a:t>  (Accessed:12/12/2018)</a:t>
            </a:r>
          </a:p>
          <a:p>
            <a:pPr lvl="0"/>
            <a:r>
              <a:rPr lang="en-GB" dirty="0"/>
              <a:t>Townsend. P. (1979) Poverty In The United Kingdom A Survey Of Households Resources And Standards Of Living. Harmondsworth </a:t>
            </a:r>
          </a:p>
          <a:p>
            <a:endParaRPr lang="en-US" dirty="0"/>
          </a:p>
        </p:txBody>
      </p:sp>
    </p:spTree>
    <p:extLst>
      <p:ext uri="{BB962C8B-B14F-4D97-AF65-F5344CB8AC3E}">
        <p14:creationId xmlns:p14="http://schemas.microsoft.com/office/powerpoint/2010/main" val="28148816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2724EF-A909-4F49-AE53-A12D21F6654D}"/>
              </a:ext>
            </a:extLst>
          </p:cNvPr>
          <p:cNvSpPr>
            <a:spLocks noGrp="1"/>
          </p:cNvSpPr>
          <p:nvPr>
            <p:ph type="title"/>
          </p:nvPr>
        </p:nvSpPr>
        <p:spPr>
          <a:xfrm>
            <a:off x="838200" y="365125"/>
            <a:ext cx="10515600" cy="737165"/>
          </a:xfrm>
        </p:spPr>
        <p:txBody>
          <a:bodyPr/>
          <a:lstStyle/>
          <a:p>
            <a:pPr algn="ctr"/>
            <a:r>
              <a:rPr lang="en-US" u="sng" dirty="0"/>
              <a:t>Images Reference List</a:t>
            </a:r>
          </a:p>
        </p:txBody>
      </p:sp>
      <p:sp>
        <p:nvSpPr>
          <p:cNvPr id="3" name="Content Placeholder 2">
            <a:extLst>
              <a:ext uri="{FF2B5EF4-FFF2-40B4-BE49-F238E27FC236}">
                <a16:creationId xmlns:a16="http://schemas.microsoft.com/office/drawing/2014/main" id="{7771B6E0-C3F9-7E47-BAD7-5810BD783C3E}"/>
              </a:ext>
            </a:extLst>
          </p:cNvPr>
          <p:cNvSpPr>
            <a:spLocks noGrp="1"/>
          </p:cNvSpPr>
          <p:nvPr>
            <p:ph idx="1"/>
          </p:nvPr>
        </p:nvSpPr>
        <p:spPr/>
        <p:txBody>
          <a:bodyPr>
            <a:normAutofit fontScale="77500" lnSpcReduction="20000"/>
          </a:bodyPr>
          <a:lstStyle/>
          <a:p>
            <a:pPr marL="0" indent="0">
              <a:buNone/>
            </a:pPr>
            <a:endParaRPr lang="en-GB" sz="1400" dirty="0"/>
          </a:p>
          <a:p>
            <a:pPr marL="0" indent="0">
              <a:buNone/>
            </a:pPr>
            <a:r>
              <a:rPr lang="en-GB" dirty="0"/>
              <a:t> </a:t>
            </a:r>
          </a:p>
          <a:p>
            <a:r>
              <a:rPr lang="en-GB" dirty="0"/>
              <a:t>Image 1 </a:t>
            </a:r>
            <a:r>
              <a:rPr lang="en-GB" dirty="0" err="1"/>
              <a:t>Alamy</a:t>
            </a:r>
            <a:r>
              <a:rPr lang="en-GB" dirty="0"/>
              <a:t>, 2011 </a:t>
            </a:r>
            <a:r>
              <a:rPr lang="en-GB" u="sng" dirty="0">
                <a:hlinkClick r:id="rId2"/>
              </a:rPr>
              <a:t>https://www.alamy.com/stock-photo-the-gurnos-estate-in-merthyr-tydfil-in-the-heart-of-the-south-wales-41607782.html</a:t>
            </a:r>
            <a:r>
              <a:rPr lang="en-GB" dirty="0"/>
              <a:t> </a:t>
            </a:r>
            <a:r>
              <a:rPr lang="en-GB" i="1" dirty="0"/>
              <a:t>(Accessed: 10/11/2018) </a:t>
            </a:r>
            <a:endParaRPr lang="en-GB" dirty="0"/>
          </a:p>
          <a:p>
            <a:r>
              <a:rPr lang="en-GB" dirty="0"/>
              <a:t>Image 2 Simply Psychology ,2018 </a:t>
            </a:r>
            <a:r>
              <a:rPr lang="en-GB" i="1" dirty="0"/>
              <a:t>:  </a:t>
            </a:r>
            <a:r>
              <a:rPr lang="en-GB" i="1" u="sng" dirty="0">
                <a:hlinkClick r:id="rId3"/>
              </a:rPr>
              <a:t>http://www.poverty.ac.uk/</a:t>
            </a:r>
            <a:r>
              <a:rPr lang="en-GB" u="sng" dirty="0">
                <a:hlinkClick r:id="rId3"/>
              </a:rPr>
              <a:t>definitions-poverty</a:t>
            </a:r>
            <a:r>
              <a:rPr lang="en-GB" dirty="0"/>
              <a:t> (Accessed: 11/11/2018) </a:t>
            </a:r>
          </a:p>
          <a:p>
            <a:r>
              <a:rPr lang="en-GB" i="1" dirty="0"/>
              <a:t> image 3 Wales Online, 2018: </a:t>
            </a:r>
            <a:r>
              <a:rPr lang="en-GB" i="1" u="sng" dirty="0">
                <a:hlinkClick r:id="rId4"/>
              </a:rPr>
              <a:t>https://www.walesonline.co.uk/news/wales-news/life-gurnos-what-its-really-12422321</a:t>
            </a:r>
            <a:r>
              <a:rPr lang="en-GB" i="1" dirty="0"/>
              <a:t> (Accessed: 29/12/2018)</a:t>
            </a:r>
            <a:endParaRPr lang="en-GB" dirty="0"/>
          </a:p>
          <a:p>
            <a:r>
              <a:rPr lang="en-GB" i="1" dirty="0"/>
              <a:t> image 4 </a:t>
            </a:r>
            <a:r>
              <a:rPr lang="en-GB" i="1" dirty="0" err="1"/>
              <a:t>SaultOnline</a:t>
            </a:r>
            <a:r>
              <a:rPr lang="en-GB" i="1" dirty="0"/>
              <a:t> 2016. </a:t>
            </a:r>
            <a:r>
              <a:rPr lang="en-GB" i="1" u="sng" dirty="0">
                <a:hlinkClick r:id="rId5"/>
              </a:rPr>
              <a:t>https://saultonline.com/2016/10/poverty-in-the-sault-hits-15000/</a:t>
            </a:r>
            <a:r>
              <a:rPr lang="en-GB" i="1" dirty="0"/>
              <a:t> (Accessed:29/12/2018).</a:t>
            </a:r>
            <a:endParaRPr lang="en-GB" dirty="0"/>
          </a:p>
          <a:p>
            <a:r>
              <a:rPr lang="en-GB" i="1" dirty="0"/>
              <a:t>Image 5 Gates Head 2018. </a:t>
            </a:r>
            <a:r>
              <a:rPr lang="en-GB" i="1" u="sng" dirty="0">
                <a:hlinkClick r:id="rId6"/>
              </a:rPr>
              <a:t>https://www.gateshead.gov.uk/article/10089/People-moved-onto-Universal-Credit-are-fighting-to-survive-</a:t>
            </a:r>
            <a:r>
              <a:rPr lang="en-GB" i="1" dirty="0"/>
              <a:t> (Accessed:29/12/2018)</a:t>
            </a:r>
            <a:endParaRPr lang="en-GB" dirty="0"/>
          </a:p>
          <a:p>
            <a:r>
              <a:rPr lang="en-GB" dirty="0"/>
              <a:t>Image 6 </a:t>
            </a:r>
            <a:r>
              <a:rPr lang="en-GB" dirty="0" err="1"/>
              <a:t>Eschooltoday</a:t>
            </a:r>
            <a:r>
              <a:rPr lang="en-GB" dirty="0"/>
              <a:t> 2017 </a:t>
            </a:r>
            <a:r>
              <a:rPr lang="en-GB" u="sng" dirty="0">
                <a:hlinkClick r:id="rId7"/>
              </a:rPr>
              <a:t>http://www.eschooltoday.com/poverty-in-the-world/the-vicious-cycle-of-poverty.html</a:t>
            </a:r>
            <a:r>
              <a:rPr lang="en-GB" dirty="0"/>
              <a:t> (Accessed: 29/12/2018)</a:t>
            </a:r>
          </a:p>
          <a:p>
            <a:endParaRPr lang="en-US" dirty="0"/>
          </a:p>
        </p:txBody>
      </p:sp>
    </p:spTree>
    <p:extLst>
      <p:ext uri="{BB962C8B-B14F-4D97-AF65-F5344CB8AC3E}">
        <p14:creationId xmlns:p14="http://schemas.microsoft.com/office/powerpoint/2010/main" val="13170621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61</TotalTime>
  <Words>1528</Words>
  <Application>Microsoft Macintosh PowerPoint</Application>
  <PresentationFormat>Widescreen</PresentationFormat>
  <Paragraphs>132</Paragraphs>
  <Slides>16</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Theme</vt:lpstr>
      <vt:lpstr>Poverty in Wales and the United Kingdom</vt:lpstr>
      <vt:lpstr>Poverty? </vt:lpstr>
      <vt:lpstr>What is Poverty? </vt:lpstr>
      <vt:lpstr>Statistics on poverty</vt:lpstr>
      <vt:lpstr>PowerPoint Presentation</vt:lpstr>
      <vt:lpstr>Hierarchy of Needs theory </vt:lpstr>
      <vt:lpstr> Relative poverty and Absolute poverty and it’s link to the Hierarchy of Needs theory</vt:lpstr>
      <vt:lpstr>What types of people experience poverty</vt:lpstr>
      <vt:lpstr>What is Childhood poverty</vt:lpstr>
      <vt:lpstr>Erik Erikson’s 8 stages </vt:lpstr>
      <vt:lpstr>Legislation and policy to tackle poverty within United Kingdom and Wales</vt:lpstr>
      <vt:lpstr>Universal Credit</vt:lpstr>
      <vt:lpstr>Conclusion</vt:lpstr>
      <vt:lpstr>Reference list</vt:lpstr>
      <vt:lpstr>Reference List </vt:lpstr>
      <vt:lpstr>Images 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Poverty in Wales and the United Kingdom</dc:title>
  <dc:creator>Scarlett Dunne (1702194)</dc:creator>
  <cp:lastModifiedBy>Scarlett Dunne (1702194)</cp:lastModifiedBy>
  <cp:revision>9</cp:revision>
  <dcterms:created xsi:type="dcterms:W3CDTF">2018-12-31T17:14:01Z</dcterms:created>
  <dcterms:modified xsi:type="dcterms:W3CDTF">2018-12-31T19:58:48Z</dcterms:modified>
</cp:coreProperties>
</file>