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3" ContentType="audio/m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  <p:sldId id="257" r:id="rId6"/>
    <p:sldId id="262" r:id="rId7"/>
    <p:sldId id="263" r:id="rId8"/>
    <p:sldId id="268" r:id="rId9"/>
    <p:sldId id="266" r:id="rId10"/>
    <p:sldId id="259" r:id="rId11"/>
    <p:sldId id="261" r:id="rId12"/>
    <p:sldId id="267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91E43F-B7B9-4B59-854A-AE0F094FBC96}" v="3" dt="2025-11-07T11:59:26.087"/>
    <p1510:client id="{859B467E-5A98-40C9-989B-AA8BD34AEA2D}" v="40" dt="2025-11-07T12:36:28.644"/>
    <p1510:client id="{8DE5FF23-D3CD-43B8-A407-5D4260EA553C}" v="43" dt="2025-11-10T09:21:41.357"/>
    <p1510:client id="{ED8DFFA5-BA66-4EBD-A982-F5A0B2E0D9BC}" v="181" dt="2025-11-06T14:42:09.6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55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442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070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3443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113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362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792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190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685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135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303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4077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884655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0790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3797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3933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216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824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1115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media" Target="../media/media6.mp3"/><Relationship Id="rId3" Type="http://schemas.microsoft.com/office/2007/relationships/media" Target="../media/media2.wav"/><Relationship Id="rId7" Type="http://schemas.microsoft.com/office/2007/relationships/media" Target="../media/media5.mp3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audio" Target="../media/media4.wav"/><Relationship Id="rId11" Type="http://schemas.openxmlformats.org/officeDocument/2006/relationships/image" Target="../media/image17.png"/><Relationship Id="rId5" Type="http://schemas.microsoft.com/office/2007/relationships/media" Target="../media/media4.wav"/><Relationship Id="rId10" Type="http://schemas.openxmlformats.org/officeDocument/2006/relationships/slideLayout" Target="../slideLayouts/slideLayout2.xml"/><Relationship Id="rId4" Type="http://schemas.microsoft.com/office/2007/relationships/media" Target="../media/media3.m4a"/><Relationship Id="rId9" Type="http://schemas.openxmlformats.org/officeDocument/2006/relationships/audio" Target="../media/media6.mp3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r>
              <a:rPr lang="en-GB"/>
              <a:t>L6 - Advanced Character Performance (ACCA6031)</a:t>
            </a:r>
            <a:endParaRPr lang="en-US"/>
          </a:p>
        </p:txBody>
      </p:sp>
      <p:pic>
        <p:nvPicPr>
          <p:cNvPr id="4" name="Picture Placeholder 3" descr="20 best Clint Eastwood movies: Gran Torino to Dirty Harry | British GQ">
            <a:extLst>
              <a:ext uri="{FF2B5EF4-FFF2-40B4-BE49-F238E27FC236}">
                <a16:creationId xmlns:a16="http://schemas.microsoft.com/office/drawing/2014/main" id="{D5E34DE5-D5AC-FBD7-BC8F-DE567EFE4E7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6814" t="1205" r="16466" b="-1205"/>
          <a:stretch>
            <a:fillRect/>
          </a:stretch>
        </p:blipFill>
        <p:spPr>
          <a:xfrm>
            <a:off x="6949546" y="1152181"/>
            <a:ext cx="3203027" cy="45720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Oliver Altissimo </a:t>
            </a:r>
            <a:br>
              <a:rPr lang="en-GB"/>
            </a:br>
            <a:r>
              <a:rPr lang="en-GB"/>
              <a:t>2305263</a:t>
            </a:r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BA33044C-DEA8-7C0B-17D6-D5292E8F5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C3F141-E14F-3327-E8AF-3FD4068310E0}"/>
              </a:ext>
            </a:extLst>
          </p:cNvPr>
          <p:cNvSpPr txBox="1"/>
          <p:nvPr/>
        </p:nvSpPr>
        <p:spPr>
          <a:xfrm>
            <a:off x="10152573" y="5307595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[1]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91E0D-5047-DF0B-D7E5-F77FAD541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15365"/>
          </a:xfrm>
        </p:spPr>
        <p:txBody>
          <a:bodyPr/>
          <a:lstStyle/>
          <a:p>
            <a:r>
              <a:rPr lang="en-GB"/>
              <a:t>Overview of the project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10CFD-97A8-C7FF-5FB9-FB16B9670D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2866784"/>
            <a:ext cx="5352123" cy="50740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/>
              <a:t>Two cowboys interacting with each other while playing poker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0EF9EFE-A67F-55C5-1DED-56387A461D32}"/>
              </a:ext>
            </a:extLst>
          </p:cNvPr>
          <p:cNvSpPr txBox="1">
            <a:spLocks/>
          </p:cNvSpPr>
          <p:nvPr/>
        </p:nvSpPr>
        <p:spPr>
          <a:xfrm>
            <a:off x="646111" y="1999865"/>
            <a:ext cx="5352123" cy="50740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None/>
            </a:pPr>
            <a:r>
              <a:rPr lang="en-GB"/>
              <a:t>Title of the short video 30 sec “Final Draw”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F62B271-4377-8794-B6A8-358A371BF88A}"/>
              </a:ext>
            </a:extLst>
          </p:cNvPr>
          <p:cNvSpPr txBox="1">
            <a:spLocks/>
          </p:cNvSpPr>
          <p:nvPr/>
        </p:nvSpPr>
        <p:spPr>
          <a:xfrm>
            <a:off x="646111" y="992714"/>
            <a:ext cx="3356546" cy="91025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Story board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1C5642-5692-DDB2-BC6A-B3DE973574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2393" y="712145"/>
            <a:ext cx="4248531" cy="5814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1065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42F503-092D-90F4-5216-E2C19D9F12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BE3-8DD0-76F8-D081-67091C2B5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691"/>
            <a:ext cx="10515600" cy="1325563"/>
          </a:xfrm>
        </p:spPr>
        <p:txBody>
          <a:bodyPr/>
          <a:lstStyle/>
          <a:p>
            <a:r>
              <a:rPr lang="en-GB"/>
              <a:t>Films scene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A3803-7DC0-39A9-D36B-E9F6EB844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155434"/>
            <a:ext cx="9944819" cy="12254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Movies scene inspiration:</a:t>
            </a:r>
          </a:p>
          <a:p>
            <a:pPr marL="0" indent="0">
              <a:buNone/>
            </a:pPr>
            <a:r>
              <a:rPr lang="en-GB"/>
              <a:t>Cowboys' movies; </a:t>
            </a:r>
            <a:r>
              <a:rPr lang="en-GB">
                <a:ea typeface="Roboto"/>
                <a:cs typeface="Arial"/>
              </a:rPr>
              <a:t>"For a Few Dollars More" "The Good, the Bad and the Ugly“</a:t>
            </a:r>
            <a:br>
              <a:rPr lang="en-GB">
                <a:ea typeface="Roboto"/>
                <a:cs typeface="Arial"/>
              </a:rPr>
            </a:br>
            <a:r>
              <a:rPr lang="en-GB">
                <a:ea typeface="Roboto"/>
                <a:cs typeface="Arial"/>
              </a:rPr>
              <a:t>Detective movies; “Dirty Harry”</a:t>
            </a:r>
            <a:endParaRPr lang="en-GB">
              <a:cs typeface="Arial"/>
            </a:endParaRPr>
          </a:p>
        </p:txBody>
      </p:sp>
      <p:pic>
        <p:nvPicPr>
          <p:cNvPr id="8" name="Picture 7" descr="Game poster image">
            <a:extLst>
              <a:ext uri="{FF2B5EF4-FFF2-40B4-BE49-F238E27FC236}">
                <a16:creationId xmlns:a16="http://schemas.microsoft.com/office/drawing/2014/main" id="{8A7FE2DE-C532-AA21-258A-AA96977A78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1390" r="524" b="15151"/>
          <a:stretch>
            <a:fillRect/>
          </a:stretch>
        </p:blipFill>
        <p:spPr>
          <a:xfrm>
            <a:off x="3079105" y="2855511"/>
            <a:ext cx="1978821" cy="2079872"/>
          </a:xfrm>
          <a:prstGeom prst="rect">
            <a:avLst/>
          </a:prstGeom>
        </p:spPr>
      </p:pic>
      <p:pic>
        <p:nvPicPr>
          <p:cNvPr id="9" name="Picture 8" descr="Poster The Good, the Bad and the Ugly (1966)">
            <a:extLst>
              <a:ext uri="{FF2B5EF4-FFF2-40B4-BE49-F238E27FC236}">
                <a16:creationId xmlns:a16="http://schemas.microsoft.com/office/drawing/2014/main" id="{80547D0A-A4A6-ABFA-C38A-1CA4284F0F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2264" y="2688497"/>
            <a:ext cx="1661710" cy="2478795"/>
          </a:xfrm>
          <a:prstGeom prst="rect">
            <a:avLst/>
          </a:prstGeom>
        </p:spPr>
      </p:pic>
      <p:pic>
        <p:nvPicPr>
          <p:cNvPr id="10" name="Picture 9" descr="Clint Eastwood's 10 Most Iconic Movie Lines">
            <a:extLst>
              <a:ext uri="{FF2B5EF4-FFF2-40B4-BE49-F238E27FC236}">
                <a16:creationId xmlns:a16="http://schemas.microsoft.com/office/drawing/2014/main" id="{25F2AE64-42BB-B731-DEE9-CC8502F08D4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948" t="-468" r="20997" b="-284"/>
          <a:stretch>
            <a:fillRect/>
          </a:stretch>
        </p:blipFill>
        <p:spPr>
          <a:xfrm>
            <a:off x="7048313" y="3005857"/>
            <a:ext cx="2064582" cy="18487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EBA3AD2-E902-ED5C-6482-8900E8CCBF53}"/>
              </a:ext>
            </a:extLst>
          </p:cNvPr>
          <p:cNvSpPr txBox="1"/>
          <p:nvPr/>
        </p:nvSpPr>
        <p:spPr>
          <a:xfrm>
            <a:off x="2730933" y="4669947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[2]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F1D906-0CA0-01D9-6477-51F980C73CEB}"/>
              </a:ext>
            </a:extLst>
          </p:cNvPr>
          <p:cNvSpPr txBox="1"/>
          <p:nvPr/>
        </p:nvSpPr>
        <p:spPr>
          <a:xfrm>
            <a:off x="5057926" y="516729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[1]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212CC5-1BAA-15C3-C335-8EFBEDC0B64F}"/>
              </a:ext>
            </a:extLst>
          </p:cNvPr>
          <p:cNvSpPr txBox="1"/>
          <p:nvPr/>
        </p:nvSpPr>
        <p:spPr>
          <a:xfrm>
            <a:off x="6952173" y="4854613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[3]</a:t>
            </a:r>
          </a:p>
        </p:txBody>
      </p:sp>
    </p:spTree>
    <p:extLst>
      <p:ext uri="{BB962C8B-B14F-4D97-AF65-F5344CB8AC3E}">
        <p14:creationId xmlns:p14="http://schemas.microsoft.com/office/powerpoint/2010/main" val="1370760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15969B-94B3-D7BA-741A-5C8328C005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D4765-1B41-C6DF-CCFB-20E1CEAE1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798112"/>
          </a:xfrm>
        </p:spPr>
        <p:txBody>
          <a:bodyPr/>
          <a:lstStyle/>
          <a:p>
            <a:r>
              <a:rPr lang="en-GB"/>
              <a:t>Cinematic Compositions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A41DB5B-06E1-DAFA-CC66-2A6AFBECE6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0232" y="3347819"/>
            <a:ext cx="4856480" cy="30574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D8D9D-BAA5-C916-C2F0-77038AEB7A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440" y="1551239"/>
            <a:ext cx="3529073" cy="60401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700" b="1"/>
              <a:t>The Rule of Thirds</a:t>
            </a:r>
            <a:endParaRPr lang="en-GB"/>
          </a:p>
          <a:p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B76430E-9517-0A93-1E2D-A4B5A348AB15}"/>
              </a:ext>
            </a:extLst>
          </p:cNvPr>
          <p:cNvSpPr txBox="1"/>
          <p:nvPr/>
        </p:nvSpPr>
        <p:spPr>
          <a:xfrm>
            <a:off x="2468780" y="2155257"/>
            <a:ext cx="5848709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The use of the rule of third focuses the attention on the action by the determination of the character placed in the room</a:t>
            </a:r>
          </a:p>
        </p:txBody>
      </p:sp>
    </p:spTree>
    <p:extLst>
      <p:ext uri="{BB962C8B-B14F-4D97-AF65-F5344CB8AC3E}">
        <p14:creationId xmlns:p14="http://schemas.microsoft.com/office/powerpoint/2010/main" val="3678675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5EB35A-759C-78B8-D6CD-404C956523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70BC-F07F-3A2D-54EC-959994E6A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798112"/>
          </a:xfrm>
        </p:spPr>
        <p:txBody>
          <a:bodyPr/>
          <a:lstStyle/>
          <a:p>
            <a:r>
              <a:rPr lang="en-GB"/>
              <a:t>Cinematic Compositions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7D01D7-9360-8D0D-9486-A033BBC9FA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9465" y="3347820"/>
            <a:ext cx="4858014" cy="3057462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64E998B-6122-C291-8F7D-1023FFF7BEFF}"/>
              </a:ext>
            </a:extLst>
          </p:cNvPr>
          <p:cNvSpPr txBox="1">
            <a:spLocks/>
          </p:cNvSpPr>
          <p:nvPr/>
        </p:nvSpPr>
        <p:spPr>
          <a:xfrm>
            <a:off x="345440" y="1551239"/>
            <a:ext cx="3529073" cy="6040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GB" sz="2700" b="1"/>
              <a:t>Negative Space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A7ADA3D-651B-6DC2-2C20-357D9C0DBB5F}"/>
              </a:ext>
            </a:extLst>
          </p:cNvPr>
          <p:cNvSpPr txBox="1"/>
          <p:nvPr/>
        </p:nvSpPr>
        <p:spPr>
          <a:xfrm>
            <a:off x="2919465" y="2320506"/>
            <a:ext cx="58487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 use of negative space to portray drama and focus the viewer’s attention on the action.</a:t>
            </a:r>
          </a:p>
        </p:txBody>
      </p:sp>
    </p:spTree>
    <p:extLst>
      <p:ext uri="{BB962C8B-B14F-4D97-AF65-F5344CB8AC3E}">
        <p14:creationId xmlns:p14="http://schemas.microsoft.com/office/powerpoint/2010/main" val="3032934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0A7D80-3109-A432-E4FD-EAA4EFA606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A2C2F-F4C2-7E05-9631-33A831DCE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990" y="457201"/>
            <a:ext cx="9404723" cy="802256"/>
          </a:xfrm>
        </p:spPr>
        <p:txBody>
          <a:bodyPr/>
          <a:lstStyle/>
          <a:p>
            <a:r>
              <a:rPr lang="en-US"/>
              <a:t>Golden Pose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612BD-2B0A-4206-653A-4F1CB71B3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990" y="1611035"/>
            <a:ext cx="4245065" cy="1467446"/>
          </a:xfrm>
        </p:spPr>
        <p:txBody>
          <a:bodyPr/>
          <a:lstStyle/>
          <a:p>
            <a:r>
              <a:rPr lang="en-GB"/>
              <a:t>The use of the golden pose is vital to determine a character actions in the scene when producing the animation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3900B52-07A3-D6E8-5563-0C37EA7B719C}"/>
              </a:ext>
            </a:extLst>
          </p:cNvPr>
          <p:cNvSpPr txBox="1">
            <a:spLocks/>
          </p:cNvSpPr>
          <p:nvPr/>
        </p:nvSpPr>
        <p:spPr>
          <a:xfrm>
            <a:off x="1255712" y="2205318"/>
            <a:ext cx="4245065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BDEF03A6-729C-D0DB-8284-1305587E90A0}"/>
              </a:ext>
            </a:extLst>
          </p:cNvPr>
          <p:cNvSpPr txBox="1">
            <a:spLocks/>
          </p:cNvSpPr>
          <p:nvPr/>
        </p:nvSpPr>
        <p:spPr>
          <a:xfrm>
            <a:off x="1255712" y="2205318"/>
            <a:ext cx="4245065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C4268EE4-FBD0-69DB-7AA7-044ABB404AF7}"/>
              </a:ext>
            </a:extLst>
          </p:cNvPr>
          <p:cNvSpPr txBox="1">
            <a:spLocks/>
          </p:cNvSpPr>
          <p:nvPr/>
        </p:nvSpPr>
        <p:spPr>
          <a:xfrm>
            <a:off x="4125867" y="2060576"/>
            <a:ext cx="4245065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A73DFF-4078-50E8-8D4F-526D7671E0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7868"/>
          <a:stretch>
            <a:fillRect/>
          </a:stretch>
        </p:blipFill>
        <p:spPr>
          <a:xfrm>
            <a:off x="6124712" y="3482279"/>
            <a:ext cx="3686355" cy="2798520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0C80E8E-D8CB-A80E-374E-44B8F74614E6}"/>
              </a:ext>
            </a:extLst>
          </p:cNvPr>
          <p:cNvSpPr txBox="1">
            <a:spLocks/>
          </p:cNvSpPr>
          <p:nvPr/>
        </p:nvSpPr>
        <p:spPr>
          <a:xfrm>
            <a:off x="671990" y="3223223"/>
            <a:ext cx="4245065" cy="14674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GB"/>
              <a:t>In this case one of the several golden poses will be the cowboy pointing the gun towards the opponent </a:t>
            </a:r>
          </a:p>
        </p:txBody>
      </p:sp>
      <p:pic>
        <p:nvPicPr>
          <p:cNvPr id="7" name="Picture 6" descr="A person pointing an object&#10;&#10;AI-generated content may be incorrect.">
            <a:extLst>
              <a:ext uri="{FF2B5EF4-FFF2-40B4-BE49-F238E27FC236}">
                <a16:creationId xmlns:a16="http://schemas.microsoft.com/office/drawing/2014/main" id="{3978B731-B51C-7475-63BC-A1901A56D8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124712" y="954669"/>
            <a:ext cx="3686355" cy="22118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32615F2-2D45-D26C-CAAA-D066EB3304ED}"/>
              </a:ext>
            </a:extLst>
          </p:cNvPr>
          <p:cNvSpPr txBox="1"/>
          <p:nvPr/>
        </p:nvSpPr>
        <p:spPr>
          <a:xfrm>
            <a:off x="5637514" y="279715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[3]</a:t>
            </a:r>
          </a:p>
        </p:txBody>
      </p:sp>
    </p:spTree>
    <p:extLst>
      <p:ext uri="{BB962C8B-B14F-4D97-AF65-F5344CB8AC3E}">
        <p14:creationId xmlns:p14="http://schemas.microsoft.com/office/powerpoint/2010/main" val="2491503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FE75E-C0A6-363E-13B0-665FEAB89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Body Language 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0BDE84-74BC-CECA-3080-C690FE6321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090" r="25432"/>
          <a:stretch>
            <a:fillRect/>
          </a:stretch>
        </p:blipFill>
        <p:spPr>
          <a:xfrm>
            <a:off x="646111" y="2971753"/>
            <a:ext cx="3434080" cy="331225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22BE39B-50AC-3E51-DE85-4E157F0495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3297" y="2971753"/>
            <a:ext cx="5291992" cy="331225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D8BF748-F6FE-7B9C-C00E-0CA4A197D5C0}"/>
              </a:ext>
            </a:extLst>
          </p:cNvPr>
          <p:cNvSpPr txBox="1"/>
          <p:nvPr/>
        </p:nvSpPr>
        <p:spPr>
          <a:xfrm>
            <a:off x="646111" y="2551105"/>
            <a:ext cx="3305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Cowboy 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CB5468-45AB-9CDE-2E71-A87F6CD946D8}"/>
              </a:ext>
            </a:extLst>
          </p:cNvPr>
          <p:cNvSpPr txBox="1"/>
          <p:nvPr/>
        </p:nvSpPr>
        <p:spPr>
          <a:xfrm>
            <a:off x="5523297" y="2453759"/>
            <a:ext cx="3305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Cowboy 2</a:t>
            </a:r>
          </a:p>
        </p:txBody>
      </p:sp>
    </p:spTree>
    <p:extLst>
      <p:ext uri="{BB962C8B-B14F-4D97-AF65-F5344CB8AC3E}">
        <p14:creationId xmlns:p14="http://schemas.microsoft.com/office/powerpoint/2010/main" val="110187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1917E-FBA3-5BDF-BA13-663041547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Sounds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BEB7F5-5266-CDE8-147D-8CE0E4B09B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0074" y="2052919"/>
            <a:ext cx="2485277" cy="56088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/>
              <a:t>Atmosphere</a:t>
            </a:r>
            <a:endParaRPr lang="en-GB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026B0E2F-6608-F1AD-9605-91DC519F4DA8}"/>
              </a:ext>
            </a:extLst>
          </p:cNvPr>
          <p:cNvSpPr txBox="1">
            <a:spLocks/>
          </p:cNvSpPr>
          <p:nvPr/>
        </p:nvSpPr>
        <p:spPr>
          <a:xfrm>
            <a:off x="8053327" y="2032891"/>
            <a:ext cx="2485277" cy="5608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Font typeface="Wingdings 3" charset="2"/>
              <a:buNone/>
            </a:pPr>
            <a:r>
              <a:rPr lang="en-GB" sz="2800"/>
              <a:t>Main sounds </a:t>
            </a:r>
            <a:r>
              <a:rPr lang="en-GB"/>
              <a:t> </a:t>
            </a:r>
            <a:br>
              <a:rPr lang="en-GB"/>
            </a:br>
            <a:endParaRPr lang="en-GB"/>
          </a:p>
        </p:txBody>
      </p:sp>
      <p:pic>
        <p:nvPicPr>
          <p:cNvPr id="14" name="combo2">
            <a:hlinkClick r:id="" action="ppaction://media"/>
            <a:extLst>
              <a:ext uri="{FF2B5EF4-FFF2-40B4-BE49-F238E27FC236}">
                <a16:creationId xmlns:a16="http://schemas.microsoft.com/office/drawing/2014/main" id="{B4F24CFA-F02D-A23D-0681-8DB94F9B9DB3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1190.575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272326" y="4874259"/>
            <a:ext cx="609600" cy="609600"/>
          </a:xfrm>
          <a:prstGeom prst="rect">
            <a:avLst/>
          </a:prstGeom>
        </p:spPr>
      </p:pic>
      <p:pic>
        <p:nvPicPr>
          <p:cNvPr id="15" name="Games, Misc, Playing Cards, Dealing Table 01 SND28873 1">
            <a:hlinkClick r:id="" action="ppaction://media"/>
            <a:extLst>
              <a:ext uri="{FF2B5EF4-FFF2-40B4-BE49-F238E27FC236}">
                <a16:creationId xmlns:a16="http://schemas.microsoft.com/office/drawing/2014/main" id="{01828481-2869-D132-4497-5139B75CD071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end="13030.5963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053327" y="3097482"/>
            <a:ext cx="609600" cy="609600"/>
          </a:xfrm>
          <a:prstGeom prst="rect">
            <a:avLst/>
          </a:prstGeom>
        </p:spPr>
      </p:pic>
      <p:sp>
        <p:nvSpPr>
          <p:cNvPr id="17" name="Content Placeholder 4">
            <a:extLst>
              <a:ext uri="{FF2B5EF4-FFF2-40B4-BE49-F238E27FC236}">
                <a16:creationId xmlns:a16="http://schemas.microsoft.com/office/drawing/2014/main" id="{9063C98D-49A0-0E26-DDE7-2CD52222E304}"/>
              </a:ext>
            </a:extLst>
          </p:cNvPr>
          <p:cNvSpPr txBox="1">
            <a:spLocks/>
          </p:cNvSpPr>
          <p:nvPr/>
        </p:nvSpPr>
        <p:spPr>
          <a:xfrm>
            <a:off x="7774473" y="3744032"/>
            <a:ext cx="1167308" cy="5608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None/>
            </a:pPr>
            <a:r>
              <a:rPr lang="en-GB" sz="1800"/>
              <a:t>Card flip </a:t>
            </a:r>
            <a:endParaRPr lang="en-GB" sz="1800">
              <a:effectLst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3B12881-7F6E-437F-7A9D-05466F656260}"/>
              </a:ext>
            </a:extLst>
          </p:cNvPr>
          <p:cNvGrpSpPr/>
          <p:nvPr/>
        </p:nvGrpSpPr>
        <p:grpSpPr>
          <a:xfrm>
            <a:off x="8752366" y="4874259"/>
            <a:ext cx="1167308" cy="1207436"/>
            <a:chOff x="9954950" y="3097482"/>
            <a:chExt cx="1167308" cy="1207436"/>
          </a:xfrm>
        </p:grpSpPr>
        <p:pic>
          <p:nvPicPr>
            <p:cNvPr id="16" name="gun fire2">
              <a:hlinkClick r:id="" action="ppaction://media"/>
              <a:extLst>
                <a:ext uri="{FF2B5EF4-FFF2-40B4-BE49-F238E27FC236}">
                  <a16:creationId xmlns:a16="http://schemas.microsoft.com/office/drawing/2014/main" id="{14E229AD-8C00-6DBC-0416-18FF000DB848}"/>
                </a:ext>
              </a:extLst>
            </p:cNvPr>
            <p:cNvPicPr>
              <a:picLocks noChangeAspect="1"/>
            </p:cNvPicPr>
            <p:nvPr>
              <a:audioFile r:link="rId9"/>
              <p:extLst>
                <p:ext uri="{DAA4B4D4-6D71-4841-9C94-3DE7FCFB9230}">
                  <p14:media xmlns:p14="http://schemas.microsoft.com/office/powerpoint/2010/main" r:embed="rId8"/>
                </p:ext>
              </p:extLst>
            </p:nvPr>
          </p:nvPicPr>
          <p:blipFill>
            <a:blip r:embed="rId11"/>
            <a:stretch>
              <a:fillRect/>
            </a:stretch>
          </p:blipFill>
          <p:spPr>
            <a:xfrm>
              <a:off x="10295117" y="3097482"/>
              <a:ext cx="609600" cy="609600"/>
            </a:xfrm>
            <a:prstGeom prst="rect">
              <a:avLst/>
            </a:prstGeom>
          </p:spPr>
        </p:pic>
        <p:sp>
          <p:nvSpPr>
            <p:cNvPr id="18" name="Content Placeholder 4">
              <a:extLst>
                <a:ext uri="{FF2B5EF4-FFF2-40B4-BE49-F238E27FC236}">
                  <a16:creationId xmlns:a16="http://schemas.microsoft.com/office/drawing/2014/main" id="{F5F580D0-275B-3364-FA2A-EC7E59E4907F}"/>
                </a:ext>
              </a:extLst>
            </p:cNvPr>
            <p:cNvSpPr txBox="1">
              <a:spLocks/>
            </p:cNvSpPr>
            <p:nvPr/>
          </p:nvSpPr>
          <p:spPr>
            <a:xfrm>
              <a:off x="9954950" y="3744032"/>
              <a:ext cx="1167308" cy="56088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342900" indent="-3429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bg2">
                    <a:lumMod val="40000"/>
                    <a:lumOff val="60000"/>
                  </a:schemeClr>
                </a:buClr>
                <a:buSzPct val="80000"/>
                <a:buFont typeface="Wingdings 3" charset="2"/>
                <a:buChar char=""/>
                <a:defRPr sz="20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742950" indent="-28575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bg2">
                    <a:lumMod val="40000"/>
                    <a:lumOff val="60000"/>
                  </a:schemeClr>
                </a:buClr>
                <a:buSzPct val="80000"/>
                <a:buFont typeface="Wingdings 3" charset="2"/>
                <a:buChar char=""/>
                <a:defRPr sz="18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2pPr>
              <a:lvl3pPr marL="11430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bg2">
                    <a:lumMod val="40000"/>
                    <a:lumOff val="60000"/>
                  </a:schemeClr>
                </a:buClr>
                <a:buSzPct val="80000"/>
                <a:buFont typeface="Wingdings 3" charset="2"/>
                <a:buChar char=""/>
                <a:defRPr sz="16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3pPr>
              <a:lvl4pPr marL="16002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bg2">
                    <a:lumMod val="40000"/>
                    <a:lumOff val="60000"/>
                  </a:schemeClr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4pPr>
              <a:lvl5pPr marL="20574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bg2">
                    <a:lumMod val="40000"/>
                    <a:lumOff val="60000"/>
                  </a:schemeClr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5pPr>
              <a:lvl6pPr marL="25060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bg2">
                    <a:lumMod val="40000"/>
                    <a:lumOff val="60000"/>
                  </a:schemeClr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6pPr>
              <a:lvl7pPr marL="29718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bg2">
                    <a:lumMod val="40000"/>
                    <a:lumOff val="60000"/>
                  </a:schemeClr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7pPr>
              <a:lvl8pPr marL="34290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bg2">
                    <a:lumMod val="40000"/>
                    <a:lumOff val="60000"/>
                  </a:schemeClr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8pPr>
              <a:lvl9pPr marL="38862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bg2">
                    <a:lumMod val="40000"/>
                    <a:lumOff val="60000"/>
                  </a:schemeClr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9pPr>
            </a:lstStyle>
            <a:p>
              <a:pPr marL="0" indent="0">
                <a:buNone/>
              </a:pPr>
              <a:r>
                <a:rPr lang="en-GB" sz="1800">
                  <a:effectLst/>
                </a:rPr>
                <a:t>Sho</a:t>
              </a:r>
              <a:r>
                <a:rPr lang="en-GB" sz="1800"/>
                <a:t>oting</a:t>
              </a:r>
              <a:endParaRPr lang="en-GB" sz="1800">
                <a:effectLst/>
              </a:endParaRPr>
            </a:p>
          </p:txBody>
        </p:sp>
      </p:grp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57AE09D8-AF25-30B2-9D97-C72A8D0845FB}"/>
              </a:ext>
            </a:extLst>
          </p:cNvPr>
          <p:cNvSpPr txBox="1">
            <a:spLocks/>
          </p:cNvSpPr>
          <p:nvPr/>
        </p:nvSpPr>
        <p:spPr>
          <a:xfrm>
            <a:off x="1615329" y="5483859"/>
            <a:ext cx="1923594" cy="5608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None/>
            </a:pPr>
            <a:r>
              <a:rPr lang="en-GB" sz="1800"/>
              <a:t>Combination</a:t>
            </a:r>
            <a:endParaRPr lang="en-GB" sz="1800">
              <a:effectLst/>
            </a:endParaRPr>
          </a:p>
        </p:txBody>
      </p:sp>
      <p:pic>
        <p:nvPicPr>
          <p:cNvPr id="3" name="Recording (3)">
            <a:hlinkClick r:id="" action="ppaction://media"/>
            <a:extLst>
              <a:ext uri="{FF2B5EF4-FFF2-40B4-BE49-F238E27FC236}">
                <a16:creationId xmlns:a16="http://schemas.microsoft.com/office/drawing/2014/main" id="{3BBF5737-2022-5E9B-A088-251D6B285A5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4">
                  <p14:trim st="1172" end="739.8541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233804" y="3097482"/>
            <a:ext cx="609600" cy="609600"/>
          </a:xfrm>
          <a:prstGeom prst="rect">
            <a:avLst/>
          </a:prstGeom>
        </p:spPr>
      </p:pic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19E44982-8CA2-9BE6-6119-B719A7C1FEFF}"/>
              </a:ext>
            </a:extLst>
          </p:cNvPr>
          <p:cNvSpPr txBox="1">
            <a:spLocks/>
          </p:cNvSpPr>
          <p:nvPr/>
        </p:nvSpPr>
        <p:spPr>
          <a:xfrm>
            <a:off x="9701223" y="3744032"/>
            <a:ext cx="1643052" cy="5608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None/>
            </a:pPr>
            <a:r>
              <a:rPr lang="en-GB" sz="1800"/>
              <a:t>Card shuffle </a:t>
            </a:r>
            <a:endParaRPr lang="en-GB" sz="1800">
              <a:effectLst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6CF4FFF-881B-2C16-2DEB-B3CA284BA5D5}"/>
              </a:ext>
            </a:extLst>
          </p:cNvPr>
          <p:cNvGrpSpPr/>
          <p:nvPr/>
        </p:nvGrpSpPr>
        <p:grpSpPr>
          <a:xfrm>
            <a:off x="4212254" y="2813476"/>
            <a:ext cx="2440564" cy="1375617"/>
            <a:chOff x="441362" y="2833524"/>
            <a:chExt cx="2440564" cy="1375617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039876CC-7946-C17F-A8A6-AF5F8510AC29}"/>
                </a:ext>
              </a:extLst>
            </p:cNvPr>
            <p:cNvGrpSpPr/>
            <p:nvPr/>
          </p:nvGrpSpPr>
          <p:grpSpPr>
            <a:xfrm>
              <a:off x="482912" y="2833524"/>
              <a:ext cx="2399014" cy="1190951"/>
              <a:chOff x="1212581" y="5239349"/>
              <a:chExt cx="2399014" cy="1190951"/>
            </a:xfrm>
          </p:grpSpPr>
          <p:pic>
            <p:nvPicPr>
              <p:cNvPr id="8" name="ambience sounds">
                <a:hlinkClick r:id="" action="ppaction://media"/>
                <a:extLst>
                  <a:ext uri="{FF2B5EF4-FFF2-40B4-BE49-F238E27FC236}">
                    <a16:creationId xmlns:a16="http://schemas.microsoft.com/office/drawing/2014/main" id="{89FDF91C-F386-EF09-2905-BB2C1AA22097}"/>
                  </a:ext>
                </a:extLst>
              </p:cNvPr>
              <p:cNvPicPr>
                <a:picLocks noChangeAspect="1"/>
              </p:cNvPicPr>
              <p:nvPr>
                <a:audioFile r:link="rId1"/>
                <p:extLst>
                  <p:ext uri="{DAA4B4D4-6D71-4841-9C94-3DE7FCFB9230}">
                    <p14:media xmlns:p14="http://schemas.microsoft.com/office/powerpoint/2010/main" r:embed="rId7">
                      <p14:trim end="19831.8367"/>
                    </p14:media>
                  </p:ext>
                </p:extLst>
              </p:nvPr>
            </p:nvPicPr>
            <p:blipFill>
              <a:blip r:embed="rId11"/>
              <a:stretch>
                <a:fillRect/>
              </a:stretch>
            </p:blipFill>
            <p:spPr>
              <a:xfrm>
                <a:off x="1736350" y="5239349"/>
                <a:ext cx="609600" cy="609600"/>
              </a:xfrm>
              <a:prstGeom prst="rect">
                <a:avLst/>
              </a:prstGeom>
            </p:spPr>
          </p:pic>
          <p:sp>
            <p:nvSpPr>
              <p:cNvPr id="11" name="Content Placeholder 4">
                <a:extLst>
                  <a:ext uri="{FF2B5EF4-FFF2-40B4-BE49-F238E27FC236}">
                    <a16:creationId xmlns:a16="http://schemas.microsoft.com/office/drawing/2014/main" id="{2B43497F-A48B-3B0A-CC6E-418C26E7A9B4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212581" y="5869414"/>
                <a:ext cx="2399014" cy="56088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342900" indent="-34290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20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  <a:lvl2pPr marL="742950" indent="-28575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18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2pPr>
                <a:lvl3pPr marL="1143000" indent="-22860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16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3pPr>
                <a:lvl4pPr marL="1600200" indent="-22860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14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4pPr>
                <a:lvl5pPr marL="2057400" indent="-22860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14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5pPr>
                <a:lvl6pPr marL="2506000" indent="-22860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14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6pPr>
                <a:lvl7pPr marL="2971800" indent="-22860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14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7pPr>
                <a:lvl8pPr marL="3429000" indent="-22860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14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8pPr>
                <a:lvl9pPr marL="3886200" indent="-22860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14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9pPr>
              </a:lstStyle>
              <a:p>
                <a:pPr marL="0" indent="0">
                  <a:buNone/>
                </a:pPr>
                <a:r>
                  <a:rPr lang="en-GB" sz="1800"/>
                  <a:t>Background</a:t>
                </a:r>
                <a:endParaRPr lang="en-GB" sz="1800">
                  <a:effectLst/>
                </a:endParaRPr>
              </a:p>
            </p:txBody>
          </p:sp>
        </p:grp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F33737AB-6A24-B7E2-0A7C-7712D4E7D8AC}"/>
                </a:ext>
              </a:extLst>
            </p:cNvPr>
            <p:cNvSpPr txBox="1"/>
            <p:nvPr/>
          </p:nvSpPr>
          <p:spPr>
            <a:xfrm>
              <a:off x="441362" y="3839809"/>
              <a:ext cx="4764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/>
                <a:t>[5]</a:t>
              </a: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A2396C4-7A4A-411A-C69D-538080B33398}"/>
              </a:ext>
            </a:extLst>
          </p:cNvPr>
          <p:cNvGrpSpPr/>
          <p:nvPr/>
        </p:nvGrpSpPr>
        <p:grpSpPr>
          <a:xfrm>
            <a:off x="198893" y="2808639"/>
            <a:ext cx="4098417" cy="2045234"/>
            <a:chOff x="3097747" y="2662101"/>
            <a:chExt cx="4098417" cy="2045234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32D5B0D6-9803-3799-B35A-45CF76A46C57}"/>
                </a:ext>
              </a:extLst>
            </p:cNvPr>
            <p:cNvGrpSpPr/>
            <p:nvPr/>
          </p:nvGrpSpPr>
          <p:grpSpPr>
            <a:xfrm>
              <a:off x="3097747" y="2662101"/>
              <a:ext cx="4098417" cy="1675902"/>
              <a:chOff x="721774" y="3124200"/>
              <a:chExt cx="4098417" cy="1675902"/>
            </a:xfrm>
          </p:grpSpPr>
          <p:pic>
            <p:nvPicPr>
              <p:cNvPr id="9" name="Honky tonk piano">
                <a:hlinkClick r:id="" action="ppaction://media"/>
                <a:extLst>
                  <a:ext uri="{FF2B5EF4-FFF2-40B4-BE49-F238E27FC236}">
                    <a16:creationId xmlns:a16="http://schemas.microsoft.com/office/drawing/2014/main" id="{777618D0-EFEB-6B1F-8AA0-88E900AA413C}"/>
                  </a:ext>
                </a:extLst>
              </p:cNvPr>
              <p:cNvPicPr>
                <a:picLocks noChangeAspect="1"/>
              </p:cNvPicPr>
              <p:nvPr>
                <a:audioFile r:link="rId6"/>
                <p:extLst>
                  <p:ext uri="{DAA4B4D4-6D71-4841-9C94-3DE7FCFB9230}">
                    <p14:media xmlns:p14="http://schemas.microsoft.com/office/powerpoint/2010/main" r:embed="rId5"/>
                  </p:ext>
                </p:extLst>
              </p:nvPr>
            </p:nvPicPr>
            <p:blipFill>
              <a:blip r:embed="rId11"/>
              <a:stretch>
                <a:fillRect/>
              </a:stretch>
            </p:blipFill>
            <p:spPr>
              <a:xfrm>
                <a:off x="1792991" y="3124200"/>
                <a:ext cx="609600" cy="609600"/>
              </a:xfrm>
              <a:prstGeom prst="rect">
                <a:avLst/>
              </a:prstGeom>
            </p:spPr>
          </p:pic>
          <p:sp>
            <p:nvSpPr>
              <p:cNvPr id="10" name="Content Placeholder 4">
                <a:extLst>
                  <a:ext uri="{FF2B5EF4-FFF2-40B4-BE49-F238E27FC236}">
                    <a16:creationId xmlns:a16="http://schemas.microsoft.com/office/drawing/2014/main" id="{140F843D-807C-FE92-F1D0-DCC8F4E7CDB6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21774" y="4239216"/>
                <a:ext cx="4098417" cy="560886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marL="342900" indent="-34290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20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  <a:lvl2pPr marL="742950" indent="-28575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18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2pPr>
                <a:lvl3pPr marL="1143000" indent="-22860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16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3pPr>
                <a:lvl4pPr marL="1600200" indent="-22860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14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4pPr>
                <a:lvl5pPr marL="2057400" indent="-22860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14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5pPr>
                <a:lvl6pPr marL="2506000" indent="-22860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14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6pPr>
                <a:lvl7pPr marL="2971800" indent="-22860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14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7pPr>
                <a:lvl8pPr marL="3429000" indent="-22860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14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8pPr>
                <a:lvl9pPr marL="3886200" indent="-228600" algn="l" defTabSz="457200" rtl="0" eaLnBrk="1" latinLnBrk="0" hangingPunct="1">
                  <a:spcBef>
                    <a:spcPts val="1000"/>
                  </a:spcBef>
                  <a:spcAft>
                    <a:spcPts val="0"/>
                  </a:spcAft>
                  <a:buClr>
                    <a:schemeClr val="bg2">
                      <a:lumMod val="40000"/>
                      <a:lumOff val="60000"/>
                    </a:schemeClr>
                  </a:buClr>
                  <a:buSzPct val="80000"/>
                  <a:buFont typeface="Wingdings 3" charset="2"/>
                  <a:buChar char=""/>
                  <a:defRPr sz="1400" b="0" i="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9pPr>
              </a:lstStyle>
              <a:p>
                <a:pPr marL="0" indent="0">
                  <a:buNone/>
                </a:pPr>
                <a:r>
                  <a:rPr lang="en-GB" sz="1800"/>
                  <a:t>Maple Leaf Rag on a Real HONKY TONK Piano by </a:t>
                </a:r>
                <a:r>
                  <a:rPr lang="en-GB" sz="1800" err="1"/>
                  <a:t>Vinheteiro</a:t>
                </a:r>
                <a:endParaRPr lang="en-GB" sz="1800">
                  <a:effectLst/>
                </a:endParaRPr>
              </a:p>
            </p:txBody>
          </p:sp>
        </p:grp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8D53BCA5-4951-0B2D-D8A3-C65183D21705}"/>
                </a:ext>
              </a:extLst>
            </p:cNvPr>
            <p:cNvSpPr txBox="1"/>
            <p:nvPr/>
          </p:nvSpPr>
          <p:spPr>
            <a:xfrm>
              <a:off x="3157932" y="4338003"/>
              <a:ext cx="4764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/>
                <a:t>[4]</a:t>
              </a: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E890A8DE-1B51-718E-05AC-58576D139A49}"/>
              </a:ext>
            </a:extLst>
          </p:cNvPr>
          <p:cNvSpPr txBox="1"/>
          <p:nvPr/>
        </p:nvSpPr>
        <p:spPr>
          <a:xfrm>
            <a:off x="7705155" y="4171559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[6]</a:t>
            </a:r>
          </a:p>
        </p:txBody>
      </p:sp>
    </p:spTree>
    <p:extLst>
      <p:ext uri="{BB962C8B-B14F-4D97-AF65-F5344CB8AC3E}">
        <p14:creationId xmlns:p14="http://schemas.microsoft.com/office/powerpoint/2010/main" val="2026380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3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72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8C143F-77F0-7996-24F0-36514AAE82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80776-F893-080E-CF3C-3F3043E35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990" y="457201"/>
            <a:ext cx="9404723" cy="750497"/>
          </a:xfrm>
        </p:spPr>
        <p:txBody>
          <a:bodyPr/>
          <a:lstStyle/>
          <a:p>
            <a:r>
              <a:rPr lang="en-US"/>
              <a:t>Resources 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9779B13-06CB-0996-DF3D-8D5918913BF6}"/>
              </a:ext>
            </a:extLst>
          </p:cNvPr>
          <p:cNvSpPr txBox="1">
            <a:spLocks/>
          </p:cNvSpPr>
          <p:nvPr/>
        </p:nvSpPr>
        <p:spPr>
          <a:xfrm>
            <a:off x="1255712" y="2205318"/>
            <a:ext cx="4245065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7C07B93A-06F4-4328-628E-B794C81B807D}"/>
              </a:ext>
            </a:extLst>
          </p:cNvPr>
          <p:cNvSpPr txBox="1">
            <a:spLocks/>
          </p:cNvSpPr>
          <p:nvPr/>
        </p:nvSpPr>
        <p:spPr>
          <a:xfrm>
            <a:off x="4125867" y="2060576"/>
            <a:ext cx="4245065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3A2EE083-0ECD-9006-6A4E-C7628CF5184F}"/>
              </a:ext>
            </a:extLst>
          </p:cNvPr>
          <p:cNvGrpSpPr/>
          <p:nvPr/>
        </p:nvGrpSpPr>
        <p:grpSpPr>
          <a:xfrm>
            <a:off x="8610220" y="1835986"/>
            <a:ext cx="2395740" cy="1887430"/>
            <a:chOff x="8610220" y="1835986"/>
            <a:chExt cx="2395740" cy="1887430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15DEABF6-B3E7-AE1B-44BC-BF91F3F73A90}"/>
                </a:ext>
              </a:extLst>
            </p:cNvPr>
            <p:cNvSpPr txBox="1"/>
            <p:nvPr/>
          </p:nvSpPr>
          <p:spPr>
            <a:xfrm>
              <a:off x="9312071" y="1835986"/>
              <a:ext cx="9920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/>
                <a:t>Audio</a:t>
              </a:r>
            </a:p>
          </p:txBody>
        </p:sp>
        <p:pic>
          <p:nvPicPr>
            <p:cNvPr id="13" name="Picture 12" descr="A black and white logo&#10;&#10;AI-generated content may be incorrect.">
              <a:extLst>
                <a:ext uri="{FF2B5EF4-FFF2-40B4-BE49-F238E27FC236}">
                  <a16:creationId xmlns:a16="http://schemas.microsoft.com/office/drawing/2014/main" id="{3097119C-A94B-CAED-7096-59019F0F238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097" t="24864" r="16480" b="26900"/>
            <a:stretch>
              <a:fillRect/>
            </a:stretch>
          </p:blipFill>
          <p:spPr>
            <a:xfrm>
              <a:off x="8610220" y="3011869"/>
              <a:ext cx="2395740" cy="711547"/>
            </a:xfrm>
            <a:prstGeom prst="rect">
              <a:avLst/>
            </a:prstGeom>
          </p:spPr>
        </p:pic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AB712909-2E27-796D-C5E3-BF0CA46B9C34}"/>
              </a:ext>
            </a:extLst>
          </p:cNvPr>
          <p:cNvGrpSpPr/>
          <p:nvPr/>
        </p:nvGrpSpPr>
        <p:grpSpPr>
          <a:xfrm>
            <a:off x="928099" y="1835986"/>
            <a:ext cx="2101110" cy="2156909"/>
            <a:chOff x="4920792" y="1835986"/>
            <a:chExt cx="2101110" cy="2156909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0B08150-376A-9603-FE63-B9F2828DA94C}"/>
                </a:ext>
              </a:extLst>
            </p:cNvPr>
            <p:cNvSpPr txBox="1"/>
            <p:nvPr/>
          </p:nvSpPr>
          <p:spPr>
            <a:xfrm>
              <a:off x="4920792" y="1835986"/>
              <a:ext cx="21011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/>
                <a:t>3D/Animation</a:t>
              </a:r>
            </a:p>
          </p:txBody>
        </p:sp>
        <p:pic>
          <p:nvPicPr>
            <p:cNvPr id="15" name="Picture 14" descr="A letter m made of blue paper&#10;&#10;AI-generated content may be incorrect.">
              <a:extLst>
                <a:ext uri="{FF2B5EF4-FFF2-40B4-BE49-F238E27FC236}">
                  <a16:creationId xmlns:a16="http://schemas.microsoft.com/office/drawing/2014/main" id="{981AE2A1-2523-51FF-99D4-F8256A58192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46095" y="2742391"/>
              <a:ext cx="1250504" cy="1250504"/>
            </a:xfrm>
            <a:prstGeom prst="rect">
              <a:avLst/>
            </a:prstGeom>
          </p:spPr>
        </p:pic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E738D4DD-32B9-93C7-067B-9893ED975C7C}"/>
              </a:ext>
            </a:extLst>
          </p:cNvPr>
          <p:cNvGrpSpPr/>
          <p:nvPr/>
        </p:nvGrpSpPr>
        <p:grpSpPr>
          <a:xfrm>
            <a:off x="3886579" y="1793261"/>
            <a:ext cx="3725284" cy="2452825"/>
            <a:chOff x="272217" y="1793261"/>
            <a:chExt cx="3725284" cy="2452825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C1E9A69A-8E1B-FEB1-C8C9-782B7F07324F}"/>
                </a:ext>
              </a:extLst>
            </p:cNvPr>
            <p:cNvSpPr txBox="1"/>
            <p:nvPr/>
          </p:nvSpPr>
          <p:spPr>
            <a:xfrm>
              <a:off x="1514349" y="1793261"/>
              <a:ext cx="9920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/>
                <a:t>Rig</a:t>
              </a:r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73F561B1-01CA-26F9-AF14-2735B53BAC8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5806" t="3254" r="5806" b="3254"/>
            <a:stretch>
              <a:fillRect/>
            </a:stretch>
          </p:blipFill>
          <p:spPr>
            <a:xfrm>
              <a:off x="272217" y="2489200"/>
              <a:ext cx="1606727" cy="1756886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DC5A039D-9843-9E82-9A0E-20BFAE55C93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t="4014" b="4014"/>
            <a:stretch>
              <a:fillRect/>
            </a:stretch>
          </p:blipFill>
          <p:spPr>
            <a:xfrm>
              <a:off x="2243216" y="2489200"/>
              <a:ext cx="1754285" cy="1756886"/>
            </a:xfrm>
            <a:prstGeom prst="rect">
              <a:avLst/>
            </a:prstGeom>
          </p:spPr>
        </p:pic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EC49FE2A-5283-4396-2C99-31E931458ADB}"/>
              </a:ext>
            </a:extLst>
          </p:cNvPr>
          <p:cNvSpPr txBox="1"/>
          <p:nvPr/>
        </p:nvSpPr>
        <p:spPr>
          <a:xfrm>
            <a:off x="3777695" y="4288811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[8]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0DD412-4427-E4C5-294B-E5351388AB1F}"/>
              </a:ext>
            </a:extLst>
          </p:cNvPr>
          <p:cNvSpPr txBox="1"/>
          <p:nvPr/>
        </p:nvSpPr>
        <p:spPr>
          <a:xfrm>
            <a:off x="5747828" y="432607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[8]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8FBE2B-AC63-18A0-A4F8-16893C14E357}"/>
              </a:ext>
            </a:extLst>
          </p:cNvPr>
          <p:cNvSpPr txBox="1"/>
          <p:nvPr/>
        </p:nvSpPr>
        <p:spPr>
          <a:xfrm>
            <a:off x="8493329" y="3808229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[9]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339FBCB-FAD1-3374-E72E-C4BCC68AB2DE}"/>
              </a:ext>
            </a:extLst>
          </p:cNvPr>
          <p:cNvSpPr txBox="1"/>
          <p:nvPr/>
        </p:nvSpPr>
        <p:spPr>
          <a:xfrm>
            <a:off x="1231005" y="3992895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[7]</a:t>
            </a:r>
          </a:p>
        </p:txBody>
      </p:sp>
    </p:spTree>
    <p:extLst>
      <p:ext uri="{BB962C8B-B14F-4D97-AF65-F5344CB8AC3E}">
        <p14:creationId xmlns:p14="http://schemas.microsoft.com/office/powerpoint/2010/main" val="9736958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24631A-5B4E-D084-CB6B-747B610541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2B8EA-ECF4-225A-C73B-41F2695D0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1842" y="2713017"/>
            <a:ext cx="4657870" cy="801708"/>
          </a:xfrm>
        </p:spPr>
        <p:txBody>
          <a:bodyPr/>
          <a:lstStyle/>
          <a:p>
            <a:pPr algn="ctr"/>
            <a:r>
              <a:rPr lang="en-US" sz="3600"/>
              <a:t>ANY QUESTIONS? 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2467CA6-4A52-0819-E567-B1A6602A8129}"/>
              </a:ext>
            </a:extLst>
          </p:cNvPr>
          <p:cNvSpPr txBox="1">
            <a:spLocks/>
          </p:cNvSpPr>
          <p:nvPr/>
        </p:nvSpPr>
        <p:spPr>
          <a:xfrm>
            <a:off x="1255712" y="2205318"/>
            <a:ext cx="4245065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8806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823E84-4714-C947-8E61-B95A80FF47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25537-D99B-D9FF-722C-F9EEF523C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990" y="496020"/>
            <a:ext cx="9404723" cy="690112"/>
          </a:xfrm>
        </p:spPr>
        <p:txBody>
          <a:bodyPr/>
          <a:lstStyle/>
          <a:p>
            <a:r>
              <a:rPr lang="en-US"/>
              <a:t>Bibliography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822FF6B-7859-C23B-C7F8-0F42A3DB1C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490" y="1565701"/>
            <a:ext cx="1098661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[1] L. </a:t>
            </a:r>
            <a:r>
              <a:rPr kumimoji="0" lang="en-US" altLang="en-US" sz="18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Vincenzoni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S. Leone, Agenore </a:t>
            </a:r>
            <a:r>
              <a:rPr kumimoji="0" lang="en-US" altLang="en-US" sz="18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Incrocci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Furio Scarpelli, L. </a:t>
            </a:r>
            <a:r>
              <a:rPr kumimoji="0" lang="en-US" altLang="en-US" sz="18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Vincenzoni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and S. Leone,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Good, The Bad and the Ugly,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IMDb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Dec. 23, 1966. https://www.imdb.com/title/tt0060196/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9E74DC7A-B591-8CF0-2273-9FC1D3C10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490" y="2499268"/>
            <a:ext cx="10251589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</a:t>
            </a:r>
            <a:r>
              <a:rPr lang="en-US" altLang="en-US">
                <a:latin typeface="Arial" panose="020B0604020202020204" pitchFamily="34" charset="0"/>
              </a:rPr>
              <a:t>2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] S. Leone,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 a Few Dollars More</a:t>
            </a:r>
            <a:r>
              <a:rPr lang="en-US" altLang="en-US" i="1">
                <a:latin typeface="Arial" panose="020B0604020202020204" pitchFamily="34" charset="0"/>
              </a:rPr>
              <a:t>,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IMDb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Dec. 20, 1965. https://www.imdb.com/title/tt0059578/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74AACFFF-2A25-5FAE-8A92-B73A89E842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490" y="3299136"/>
            <a:ext cx="10760253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</a:t>
            </a:r>
            <a:r>
              <a:rPr lang="en-US" altLang="en-US">
                <a:latin typeface="Arial" panose="020B0604020202020204" pitchFamily="34" charset="0"/>
              </a:rPr>
              <a:t>3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] D. Siegel and C. Eastwood,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Dirty Harry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IMDb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Dec. 23, 1971. https://www.imdb.com/title/tt0066999/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2">
            <a:extLst>
              <a:ext uri="{FF2B5EF4-FFF2-40B4-BE49-F238E27FC236}">
                <a16:creationId xmlns:a16="http://schemas.microsoft.com/office/drawing/2014/main" id="{FE9316CE-31CB-F4CA-ABAC-294A690C61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490" y="3912106"/>
            <a:ext cx="11396185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[4] </a:t>
            </a:r>
            <a:r>
              <a:rPr kumimoji="0" lang="en-US" altLang="en-US" sz="18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Vinheteiro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“Maple Leaf Rag on a Real HONK TONK Piano | </a:t>
            </a:r>
            <a:r>
              <a:rPr kumimoji="0" lang="en-US" altLang="en-US" sz="18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Vinheteiro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,”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YouTube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Mar. 03, 2022. https://www.youtube.com/watch?v=6HfqLUOzzg0.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 11">
            <a:extLst>
              <a:ext uri="{FF2B5EF4-FFF2-40B4-BE49-F238E27FC236}">
                <a16:creationId xmlns:a16="http://schemas.microsoft.com/office/drawing/2014/main" id="{B81E2FA7-F322-F393-A426-7F50477BF2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490" y="4738301"/>
            <a:ext cx="11186635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</a:t>
            </a:r>
            <a:r>
              <a:rPr lang="en-US" altLang="en-US">
                <a:latin typeface="Arial" panose="020B0604020202020204" pitchFamily="34" charset="0"/>
              </a:rPr>
              <a:t>5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] </a:t>
            </a:r>
            <a:r>
              <a:rPr kumimoji="0" lang="en-US" altLang="en-US" sz="18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Finnolia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Sound Effects - Topic, “Bar Ambience (Restaurant Pub People Talk Talking Chatter Walla Background Noise Soundscape...,”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YouTube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Jan. 21, 2015. https://www.youtube.com/watch?v=McOV9mHct94&amp;list=RDQMpG8OYGIye4Q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Rectangle 12">
            <a:extLst>
              <a:ext uri="{FF2B5EF4-FFF2-40B4-BE49-F238E27FC236}">
                <a16:creationId xmlns:a16="http://schemas.microsoft.com/office/drawing/2014/main" id="{22571BCA-575E-A12A-F092-F2C64ECC00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490" y="5679168"/>
            <a:ext cx="10843735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[6] </a:t>
            </a:r>
            <a:r>
              <a:rPr kumimoji="0" lang="en-US" altLang="en-US" sz="18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ukhf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“</a:t>
            </a:r>
            <a:r>
              <a:rPr kumimoji="0" lang="en-US" altLang="en-US" sz="18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Deepwoken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Talent Card Flip Sound Effect,”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YouTube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Feb. 07, 2023. https://www.youtube.com/watch?v=BmLJ60owkX8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07600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863619-C076-7DFE-AC44-1E2E5F2AC9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7B4C5-7521-9837-7D46-3F4E1C48B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990" y="496020"/>
            <a:ext cx="9404723" cy="690112"/>
          </a:xfrm>
        </p:spPr>
        <p:txBody>
          <a:bodyPr/>
          <a:lstStyle/>
          <a:p>
            <a:r>
              <a:rPr lang="en-US"/>
              <a:t>Bibliography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85CA2389-C20C-E445-3C78-91BF20EF3A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7648" y="4165784"/>
            <a:ext cx="10525125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>
                <a:latin typeface="Arial" panose="020B0604020202020204" pitchFamily="34" charset="0"/>
              </a:rPr>
              <a:t>[</a:t>
            </a:r>
            <a:r>
              <a:rPr lang="en-US" altLang="en-US">
                <a:latin typeface="Arial" panose="020B0604020202020204" pitchFamily="34" charset="0"/>
              </a:rPr>
              <a:t>11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] Filmmakers Academy, Filmmakers Academy Premium Education,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Filmmakers Academy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Apr. 2025. https://www.filmmakersacademy.com/blog-negative-space-film/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CD73DE96-5EC1-C7CE-3322-77B5E3A584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7650" y="1584221"/>
            <a:ext cx="1098661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</a:t>
            </a:r>
            <a:r>
              <a:rPr lang="en-US" altLang="en-US">
                <a:latin typeface="Arial" panose="020B0604020202020204" pitchFamily="34" charset="0"/>
              </a:rPr>
              <a:t>7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]  Autodesk, Autodesk Maya, Version Maya 2025, [Software],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Autodesk.com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2021. </a:t>
            </a: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9084762A-9582-9205-EDBE-82F336B651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7649" y="2053891"/>
            <a:ext cx="12062935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</a:t>
            </a:r>
            <a:r>
              <a:rPr lang="en-US" altLang="en-US">
                <a:latin typeface="Arial" panose="020B0604020202020204" pitchFamily="34" charset="0"/>
              </a:rPr>
              <a:t>8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] Ugur Ulvi </a:t>
            </a:r>
            <a:r>
              <a:rPr kumimoji="0" lang="en-US" altLang="en-US" sz="18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Yetiskin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Ultimate Rigs for FREE</a:t>
            </a:r>
            <a:r>
              <a:rPr lang="en-US" altLang="en-US">
                <a:latin typeface="Arial" panose="020B0604020202020204" pitchFamily="34" charset="0"/>
              </a:rPr>
              <a:t>,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0" i="1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Behance</a:t>
            </a:r>
            <a:r>
              <a:rPr lang="en-US" altLang="en-US">
                <a:latin typeface="Arial" panose="020B0604020202020204" pitchFamily="34" charset="0"/>
              </a:rPr>
              <a:t>.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https://www.behance.net/gallery/17774421/Ultimate-Rigs-for-FREE#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id="{2F829C33-F23B-B623-B153-654097CE35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7650" y="2992258"/>
            <a:ext cx="9469515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</a:t>
            </a:r>
            <a:r>
              <a:rPr lang="en-US" altLang="en-US">
                <a:latin typeface="Arial" panose="020B0604020202020204" pitchFamily="34" charset="0"/>
              </a:rPr>
              <a:t>9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]  Ableton, Ableton, Version Live 12, [Software],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Ableton.com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https://www.ableton.com/en/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20CF4F54-CBD6-4D91-B18F-A8F931BD93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839" y="3490696"/>
            <a:ext cx="11710511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</a:t>
            </a:r>
            <a:r>
              <a:rPr lang="en-US" altLang="en-US">
                <a:latin typeface="Arial" panose="020B0604020202020204" pitchFamily="34" charset="0"/>
              </a:rPr>
              <a:t>10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]  A. Maio, Rules of Shot Composition in Film: A Definitive Guide, </a:t>
            </a:r>
            <a:r>
              <a:rPr kumimoji="0" lang="en-US" altLang="en-US" sz="1800" b="0" i="1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StudioBinder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Jan. 14, 2025. https://www.studiobinder.com/blog/rules-of-shot-composition-in-film/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Rectangle 3">
            <a:extLst>
              <a:ext uri="{FF2B5EF4-FFF2-40B4-BE49-F238E27FC236}">
                <a16:creationId xmlns:a16="http://schemas.microsoft.com/office/drawing/2014/main" id="{2DDE83BB-5DC1-42D9-3A9D-BAD47E5713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839" y="4996780"/>
            <a:ext cx="11444159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[12] A. Deja, Golden Poses,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Blogspot.com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2017. https://andreasdeja.blogspot.com/2017/10/golden-poses.html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74034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E0DEAD79807744A33C0999C3BED08C" ma:contentTypeVersion="10" ma:contentTypeDescription="Create a new document." ma:contentTypeScope="" ma:versionID="a7852fa38f9f320f854dbb5a42dbe8f1">
  <xsd:schema xmlns:xsd="http://www.w3.org/2001/XMLSchema" xmlns:xs="http://www.w3.org/2001/XMLSchema" xmlns:p="http://schemas.microsoft.com/office/2006/metadata/properties" xmlns:ns2="6dd1c96b-863d-4352-8496-166d9a9d3ee1" xmlns:ns3="88300f37-b0e0-4981-9a82-34132d376673" targetNamespace="http://schemas.microsoft.com/office/2006/metadata/properties" ma:root="true" ma:fieldsID="4e8647759ec25ff3479eeb2db18f1260" ns2:_="" ns3:_="">
    <xsd:import namespace="6dd1c96b-863d-4352-8496-166d9a9d3ee1"/>
    <xsd:import namespace="88300f37-b0e0-4981-9a82-34132d37667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d1c96b-863d-4352-8496-166d9a9d3ee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300f37-b0e0-4981-9a82-34132d376673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270591d2-e48a-4c17-9c71-c69aa6fe1d5f}" ma:internalName="TaxCatchAll" ma:showField="CatchAllData" ma:web="88300f37-b0e0-4981-9a82-34132d37667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8300f37-b0e0-4981-9a82-34132d376673" xsi:nil="true"/>
    <lcf76f155ced4ddcb4097134ff3c332f xmlns="6dd1c96b-863d-4352-8496-166d9a9d3ee1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BB9C8DF-0D52-407B-835A-836B1C4F628A}">
  <ds:schemaRefs>
    <ds:schemaRef ds:uri="6dd1c96b-863d-4352-8496-166d9a9d3ee1"/>
    <ds:schemaRef ds:uri="88300f37-b0e0-4981-9a82-34132d37667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B4D975F-625F-43FB-9113-E86891EB35CB}">
  <ds:schemaRefs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purl.org/dc/elements/1.1/"/>
    <ds:schemaRef ds:uri="88300f37-b0e0-4981-9a82-34132d376673"/>
    <ds:schemaRef ds:uri="6dd1c96b-863d-4352-8496-166d9a9d3ee1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3122010-9F1E-4310-A449-25FE0435AB6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659</Words>
  <Application>Microsoft Office PowerPoint</Application>
  <PresentationFormat>Widescreen</PresentationFormat>
  <Paragraphs>62</Paragraphs>
  <Slides>12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Roboto</vt:lpstr>
      <vt:lpstr>Wingdings 3</vt:lpstr>
      <vt:lpstr>Ion</vt:lpstr>
      <vt:lpstr>L6 - Advanced Character Performance (ACCA6031)</vt:lpstr>
      <vt:lpstr>Overview of the project </vt:lpstr>
      <vt:lpstr>Films scene </vt:lpstr>
      <vt:lpstr>Cinematic Compositions </vt:lpstr>
      <vt:lpstr>Cinematic Compositions </vt:lpstr>
      <vt:lpstr>Golden Pose </vt:lpstr>
      <vt:lpstr>Body Language </vt:lpstr>
      <vt:lpstr>Sounds</vt:lpstr>
      <vt:lpstr>Resources </vt:lpstr>
      <vt:lpstr>ANY QUESTIONS? </vt:lpstr>
      <vt:lpstr>Bibliography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Oliver</dc:creator>
  <cp:lastModifiedBy>Oliver Altissimo (2305263)</cp:lastModifiedBy>
  <cp:revision>2</cp:revision>
  <dcterms:created xsi:type="dcterms:W3CDTF">2025-10-27T09:46:55Z</dcterms:created>
  <dcterms:modified xsi:type="dcterms:W3CDTF">2025-11-10T09:21:41Z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0x01010084E0DEAD79807744A33C0999C3BED08C</vt:lpwstr>
  </property>
  <property fmtid="{D5CDD505-2E9C-101B-9397-08002B2CF9AE}" pid="3" name="MediaServiceImageTags">
    <vt:lpwstr/>
  </property>
</Properties>
</file>