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3"/>
  </p:notesMasterIdLst>
  <p:sldIdLst>
    <p:sldId id="256" r:id="rId2"/>
    <p:sldId id="257" r:id="rId3"/>
    <p:sldId id="326" r:id="rId4"/>
    <p:sldId id="295" r:id="rId5"/>
    <p:sldId id="299" r:id="rId6"/>
    <p:sldId id="296" r:id="rId7"/>
    <p:sldId id="331" r:id="rId8"/>
    <p:sldId id="293" r:id="rId9"/>
    <p:sldId id="300" r:id="rId10"/>
    <p:sldId id="309" r:id="rId11"/>
    <p:sldId id="291" r:id="rId12"/>
    <p:sldId id="332" r:id="rId13"/>
    <p:sldId id="258" r:id="rId14"/>
    <p:sldId id="259" r:id="rId15"/>
    <p:sldId id="321" r:id="rId16"/>
    <p:sldId id="322" r:id="rId17"/>
    <p:sldId id="323" r:id="rId18"/>
    <p:sldId id="329" r:id="rId19"/>
    <p:sldId id="324" r:id="rId20"/>
    <p:sldId id="330" r:id="rId21"/>
    <p:sldId id="32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3"/>
    <p:restoredTop sz="94729"/>
  </p:normalViewPr>
  <p:slideViewPr>
    <p:cSldViewPr snapToGrid="0" snapToObjects="1">
      <p:cViewPr varScale="1">
        <p:scale>
          <a:sx n="91" d="100"/>
          <a:sy n="91" d="100"/>
        </p:scale>
        <p:origin x="216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C49BAD-803F-C946-8E83-427F7E0DE0F2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60A83F-65CD-8C4F-A8F6-0188FA5F31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484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it comes to selecting a protocol for the application layer of the IoT system, there are several protocols available. However, the most common types of IoT application protocols include, MQTT, XMPP, DDS, AMQP, and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CoAP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60A83F-65CD-8C4F-A8F6-0188FA5F312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058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814BA5D5-271A-2F4A-8F72-3F5669B11A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288398-2635-5645-AC38-B07B9FD769ED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430082" name="Rectangle 2">
            <a:extLst>
              <a:ext uri="{FF2B5EF4-FFF2-40B4-BE49-F238E27FC236}">
                <a16:creationId xmlns:a16="http://schemas.microsoft.com/office/drawing/2014/main" id="{2B38844B-E04F-EE43-A2E8-1781B2EECB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083" name="Rectangle 3">
            <a:extLst>
              <a:ext uri="{FF2B5EF4-FFF2-40B4-BE49-F238E27FC236}">
                <a16:creationId xmlns:a16="http://schemas.microsoft.com/office/drawing/2014/main" id="{557CFD27-6782-AC42-9C81-1F287B342A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97181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FBC3D6AE-1D65-174E-8E22-A448284351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610501-3168-9047-A41E-5798EBDF546D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313346" name="Rectangle 2">
            <a:extLst>
              <a:ext uri="{FF2B5EF4-FFF2-40B4-BE49-F238E27FC236}">
                <a16:creationId xmlns:a16="http://schemas.microsoft.com/office/drawing/2014/main" id="{0E17351B-5868-ED44-9275-9EDDF6370D0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3347" name="Rectangle 3">
            <a:extLst>
              <a:ext uri="{FF2B5EF4-FFF2-40B4-BE49-F238E27FC236}">
                <a16:creationId xmlns:a16="http://schemas.microsoft.com/office/drawing/2014/main" id="{86B49B3B-595C-3149-BDA7-D77C92FED6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32035733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B176F708-9265-F442-B9FC-46EEC9AD24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669AA1-2CBD-2641-9A12-3451CB38AFA9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431106" name="Rectangle 2">
            <a:extLst>
              <a:ext uri="{FF2B5EF4-FFF2-40B4-BE49-F238E27FC236}">
                <a16:creationId xmlns:a16="http://schemas.microsoft.com/office/drawing/2014/main" id="{0E7D9DA2-1438-9248-BD84-157F8B555F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1107" name="Rectangle 3">
            <a:extLst>
              <a:ext uri="{FF2B5EF4-FFF2-40B4-BE49-F238E27FC236}">
                <a16:creationId xmlns:a16="http://schemas.microsoft.com/office/drawing/2014/main" id="{A4F9E1C5-60D3-5B45-A0F8-E0542FCE3A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47673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DBBCAFF2-C57A-B841-8AB3-5DD1DDCBF6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50D415-013B-DD44-B6DF-63764F3E0F44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35522" name="Rectangle 2">
            <a:extLst>
              <a:ext uri="{FF2B5EF4-FFF2-40B4-BE49-F238E27FC236}">
                <a16:creationId xmlns:a16="http://schemas.microsoft.com/office/drawing/2014/main" id="{374746AD-1BAD-584D-8082-67CD8FEFE9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23" name="Rectangle 3">
            <a:extLst>
              <a:ext uri="{FF2B5EF4-FFF2-40B4-BE49-F238E27FC236}">
                <a16:creationId xmlns:a16="http://schemas.microsoft.com/office/drawing/2014/main" id="{568C669E-2968-134C-9BC4-9B8250E4F3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41116732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3A4480EB-C5BA-DC42-9145-1AE8F5CA9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6E298E7-7C79-0B4A-8F62-A64EAE42F94A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304130" name="Rectangle 2">
            <a:extLst>
              <a:ext uri="{FF2B5EF4-FFF2-40B4-BE49-F238E27FC236}">
                <a16:creationId xmlns:a16="http://schemas.microsoft.com/office/drawing/2014/main" id="{0250D37E-876A-1D4E-AE21-92463F2208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4131" name="Rectangle 3">
            <a:extLst>
              <a:ext uri="{FF2B5EF4-FFF2-40B4-BE49-F238E27FC236}">
                <a16:creationId xmlns:a16="http://schemas.microsoft.com/office/drawing/2014/main" id="{8F251605-1C73-1F43-A2AE-EB6613EBB1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18600247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B7D27212-B1C2-4C40-B989-DC72C8EEF4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A5B7364-0362-304F-A24C-823E05AA2C8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432130" name="Rectangle 2">
            <a:extLst>
              <a:ext uri="{FF2B5EF4-FFF2-40B4-BE49-F238E27FC236}">
                <a16:creationId xmlns:a16="http://schemas.microsoft.com/office/drawing/2014/main" id="{FACB2992-6743-D546-91C5-3F56B012185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2131" name="Rectangle 3">
            <a:extLst>
              <a:ext uri="{FF2B5EF4-FFF2-40B4-BE49-F238E27FC236}">
                <a16:creationId xmlns:a16="http://schemas.microsoft.com/office/drawing/2014/main" id="{14026817-ACD2-524C-8551-501E65BEA5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21004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853356F2-139F-B04A-87B1-9211301DBF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2C3995-DD92-3442-811F-7E758A35786F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433154" name="Rectangle 2">
            <a:extLst>
              <a:ext uri="{FF2B5EF4-FFF2-40B4-BE49-F238E27FC236}">
                <a16:creationId xmlns:a16="http://schemas.microsoft.com/office/drawing/2014/main" id="{CF6C2328-8849-184A-B741-25A7040D34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>
            <a:extLst>
              <a:ext uri="{FF2B5EF4-FFF2-40B4-BE49-F238E27FC236}">
                <a16:creationId xmlns:a16="http://schemas.microsoft.com/office/drawing/2014/main" id="{A4415BEF-0CD4-E647-BC7A-22BC48F6F4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89691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>
            <a:extLst>
              <a:ext uri="{FF2B5EF4-FFF2-40B4-BE49-F238E27FC236}">
                <a16:creationId xmlns:a16="http://schemas.microsoft.com/office/drawing/2014/main" id="{94CA654A-FEDE-CC48-9E82-671FBCE9EA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74DAF21-D91E-8642-89A3-E751A90EF6AC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296962" name="Rectangle 2">
            <a:extLst>
              <a:ext uri="{FF2B5EF4-FFF2-40B4-BE49-F238E27FC236}">
                <a16:creationId xmlns:a16="http://schemas.microsoft.com/office/drawing/2014/main" id="{7C07A0DD-4492-2D4D-A94A-85E5117841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63" name="Rectangle 3">
            <a:extLst>
              <a:ext uri="{FF2B5EF4-FFF2-40B4-BE49-F238E27FC236}">
                <a16:creationId xmlns:a16="http://schemas.microsoft.com/office/drawing/2014/main" id="{AEF043CE-1E1F-E845-9626-20007CC0BE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t-IT" altLang="en-US"/>
          </a:p>
        </p:txBody>
      </p:sp>
    </p:spTree>
    <p:extLst>
      <p:ext uri="{BB962C8B-B14F-4D97-AF65-F5344CB8AC3E}">
        <p14:creationId xmlns:p14="http://schemas.microsoft.com/office/powerpoint/2010/main" val="23687843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60A83F-65CD-8C4F-A8F6-0188FA5F312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5078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computer science, overhead is any combination of excess or indirect computation time, memory,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bandwidth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or other resources that are required to perform a specific task. It is a special case of engineering overhead.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general,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payload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the data that is carried on behalf of an application. It is usually of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variable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length, up to a maximum that is set by the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network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protocol and sometimes the equipment on the route. When necessary, some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networks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can break a larger packet into smaller packets.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60A83F-65CD-8C4F-A8F6-0188FA5F312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816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Case: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parking lot where there are a number of parking sensors installed to identify the number and location of empty or vacant parking spots.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60A83F-65CD-8C4F-A8F6-0188FA5F3120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1790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Communication Overhead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the proportion of time you spend 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communicating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your team instead of getting productive work done.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Communication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absolutely necessary, but as the size of your team increases, so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does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Communication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Overhead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60A83F-65CD-8C4F-A8F6-0188FA5F3120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8699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Case: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AMQP is mostly used in business messaging. It usually defines devices like mobile handsets, communicating with back-office data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centers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60A83F-65CD-8C4F-A8F6-0188FA5F312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6391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Case: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AMQP is mostly used in business messaging. It usually defines devices like mobile handsets, communicating with back-office data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centers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60A83F-65CD-8C4F-A8F6-0188FA5F312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1052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Questions</a:t>
            </a:r>
            <a:r>
              <a:rPr lang="en-US" baseline="0" dirty="0"/>
              <a:t> and Answers section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7E8E53-FB47-4CBB-8CE0-B6A37821A0A1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995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1018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816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66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862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437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475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626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219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47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895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346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836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2D6D350-7AA0-8B44-AC94-3973BEB38AE6}" type="datetimeFigureOut">
              <a:rPr lang="en-US" smtClean="0"/>
              <a:t>10/31/18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35D95B0-5B5B-3F4F-9166-F82ACB71325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678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0F320-00E4-7640-9F11-B9B555A0DF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IoT Protocol Stack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D1E913-B309-194D-B06A-B8900662CD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029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E3B93A-6105-4E0D-ABE7-1711117A8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B58FB3-F47B-144B-B6BD-8993BE106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6" y="642257"/>
            <a:ext cx="3417677" cy="5226837"/>
          </a:xfrm>
        </p:spPr>
        <p:txBody>
          <a:bodyPr anchor="t">
            <a:normAutofit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3600" dirty="0"/>
              <a:t>IoT Protocol Stack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6BD27-BAC2-D143-BA68-18DEC5CC7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3512" y="642257"/>
            <a:ext cx="6847117" cy="3302535"/>
          </a:xfrm>
        </p:spPr>
        <p:txBody>
          <a:bodyPr>
            <a:normAutofit/>
          </a:bodyPr>
          <a:lstStyle/>
          <a:p>
            <a:r>
              <a:rPr lang="en-GB" dirty="0"/>
              <a:t>There are many protocols used in an IoT ecosystem at different layers of an OSI Model. </a:t>
            </a:r>
          </a:p>
          <a:p>
            <a:r>
              <a:rPr lang="en-GB" dirty="0"/>
              <a:t>However, the usage of a protocol is based on the type of application and its functionality. </a:t>
            </a:r>
          </a:p>
          <a:p>
            <a:r>
              <a:rPr lang="en-GB" dirty="0"/>
              <a:t>Usually, it is preferred to use low-powered protocols like 6LoWPAN, Bluetooth BLE, ZigBee, etc.</a:t>
            </a:r>
          </a:p>
          <a:p>
            <a:r>
              <a:rPr lang="en-GB" dirty="0"/>
              <a:t> Another deciding factor in choosing a protocol is the distance range for the communication of the IoT devices i.e. in inches or meters or miles.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772025-9249-9245-916D-2BA418BFC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3512" y="4011277"/>
            <a:ext cx="6847117" cy="186583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924D57B-FEC9-4779-B514-732685B87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EFD2BD-6E0E-4450-A3FF-5D1EA322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12486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9FC74-8F23-954C-88E5-E34999197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Publish and subscribe model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18EE3D-0B95-864D-880A-48F709A745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632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30" name="Rectangle 6">
            <a:extLst>
              <a:ext uri="{FF2B5EF4-FFF2-40B4-BE49-F238E27FC236}">
                <a16:creationId xmlns:a16="http://schemas.microsoft.com/office/drawing/2014/main" id="{1FC705AA-C151-7742-9B08-EE1119AE5C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Publish/Subscribe Communication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59DFD2-0CCE-4B4C-B535-6592DBC17B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DD56E5CE-9FE4-ED4A-878B-EA68F0D92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9FDD2-A8BF-4443-AFFF-5C0528872B14}" type="slidenum">
              <a:rPr lang="en-US" altLang="en-US"/>
              <a:pPr/>
              <a:t>4</a:t>
            </a:fld>
            <a:endParaRPr lang="en-US" alt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972BC49-8AEF-9747-8BD0-E71D57BAE142}"/>
              </a:ext>
            </a:extLst>
          </p:cNvPr>
          <p:cNvGrpSpPr/>
          <p:nvPr/>
        </p:nvGrpSpPr>
        <p:grpSpPr>
          <a:xfrm>
            <a:off x="2325687" y="2505075"/>
            <a:ext cx="7543800" cy="2487613"/>
            <a:chOff x="2247900" y="2200275"/>
            <a:chExt cx="7543800" cy="2487613"/>
          </a:xfrm>
        </p:grpSpPr>
        <p:sp>
          <p:nvSpPr>
            <p:cNvPr id="308226" name="Text Box 2">
              <a:extLst>
                <a:ext uri="{FF2B5EF4-FFF2-40B4-BE49-F238E27FC236}">
                  <a16:creationId xmlns:a16="http://schemas.microsoft.com/office/drawing/2014/main" id="{57370E86-81B0-3243-9217-C62DCCBBA1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6200" y="4038600"/>
              <a:ext cx="4262438" cy="6413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altLang="en-US" b="1" i="1">
                  <a:latin typeface="Trebuchet MS" panose="020B0703020202090204" pitchFamily="34" charset="0"/>
                </a:rPr>
                <a:t>Subscribers</a:t>
              </a:r>
              <a:r>
                <a:rPr lang="en-US" altLang="en-US" i="1">
                  <a:latin typeface="Trebuchet MS" panose="020B0703020202090204" pitchFamily="34" charset="0"/>
                </a:rPr>
                <a:t> register subscriptions</a:t>
              </a:r>
              <a:br>
                <a:rPr lang="en-US" altLang="en-US" i="1">
                  <a:latin typeface="Trebuchet MS" panose="020B0703020202090204" pitchFamily="34" charset="0"/>
                </a:rPr>
              </a:br>
              <a:r>
                <a:rPr lang="en-US" altLang="en-US" i="1">
                  <a:latin typeface="Trebuchet MS" panose="020B0703020202090204" pitchFamily="34" charset="0"/>
                </a:rPr>
                <a:t>characterizing information interests</a:t>
              </a:r>
            </a:p>
          </p:txBody>
        </p:sp>
        <p:sp>
          <p:nvSpPr>
            <p:cNvPr id="308227" name="Text Box 3">
              <a:extLst>
                <a:ext uri="{FF2B5EF4-FFF2-40B4-BE49-F238E27FC236}">
                  <a16:creationId xmlns:a16="http://schemas.microsoft.com/office/drawing/2014/main" id="{5EF65274-56FA-1242-B4DF-11A4ADC184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8888" y="4038600"/>
              <a:ext cx="4437062" cy="6413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altLang="en-US" b="1" i="1">
                  <a:latin typeface="Trebuchet MS" panose="020B0703020202090204" pitchFamily="34" charset="0"/>
                </a:rPr>
                <a:t>Publishers</a:t>
              </a:r>
              <a:r>
                <a:rPr lang="en-US" altLang="en-US" i="1">
                  <a:latin typeface="Trebuchet MS" panose="020B0703020202090204" pitchFamily="34" charset="0"/>
                </a:rPr>
                <a:t> publish notifications with</a:t>
              </a:r>
              <a:br>
                <a:rPr lang="en-US" altLang="en-US" i="1">
                  <a:latin typeface="Trebuchet MS" panose="020B0703020202090204" pitchFamily="34" charset="0"/>
                </a:rPr>
              </a:br>
              <a:r>
                <a:rPr lang="en-US" altLang="en-US" i="1">
                  <a:latin typeface="Trebuchet MS" panose="020B0703020202090204" pitchFamily="34" charset="0"/>
                </a:rPr>
                <a:t>interesting information</a:t>
              </a:r>
            </a:p>
          </p:txBody>
        </p:sp>
        <p:sp>
          <p:nvSpPr>
            <p:cNvPr id="308228" name="Text Box 4">
              <a:extLst>
                <a:ext uri="{FF2B5EF4-FFF2-40B4-BE49-F238E27FC236}">
                  <a16:creationId xmlns:a16="http://schemas.microsoft.com/office/drawing/2014/main" id="{B7039873-5821-7747-8717-E2400CC116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98876" y="4040188"/>
              <a:ext cx="4638675" cy="6413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altLang="en-US" b="1" i="1">
                  <a:latin typeface="Trebuchet MS" panose="020B0703020202090204" pitchFamily="34" charset="0"/>
                </a:rPr>
                <a:t>Middleware </a:t>
              </a:r>
              <a:r>
                <a:rPr lang="en-US" altLang="en-US" i="1">
                  <a:latin typeface="Trebuchet MS" panose="020B0703020202090204" pitchFamily="34" charset="0"/>
                </a:rPr>
                <a:t>determines which</a:t>
              </a:r>
              <a:br>
                <a:rPr lang="en-US" altLang="en-US" i="1">
                  <a:latin typeface="Trebuchet MS" panose="020B0703020202090204" pitchFamily="34" charset="0"/>
                </a:rPr>
              </a:br>
              <a:r>
                <a:rPr lang="en-US" altLang="en-US" i="1">
                  <a:latin typeface="Trebuchet MS" panose="020B0703020202090204" pitchFamily="34" charset="0"/>
                </a:rPr>
                <a:t>subscriptions match which notifications</a:t>
              </a:r>
            </a:p>
          </p:txBody>
        </p:sp>
        <p:sp>
          <p:nvSpPr>
            <p:cNvPr id="308229" name="Text Box 5">
              <a:extLst>
                <a:ext uri="{FF2B5EF4-FFF2-40B4-BE49-F238E27FC236}">
                  <a16:creationId xmlns:a16="http://schemas.microsoft.com/office/drawing/2014/main" id="{DB8BE2C7-973B-C24C-A7CA-1B985B3113B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94101" y="4040188"/>
              <a:ext cx="4849813" cy="6413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altLang="en-US" b="1" i="1">
                  <a:latin typeface="Trebuchet MS" panose="020B0703020202090204" pitchFamily="34" charset="0"/>
                </a:rPr>
                <a:t>Middleware </a:t>
              </a:r>
              <a:r>
                <a:rPr lang="en-US" altLang="en-US" i="1">
                  <a:latin typeface="Trebuchet MS" panose="020B0703020202090204" pitchFamily="34" charset="0"/>
                </a:rPr>
                <a:t>delivers notifications to</a:t>
              </a:r>
              <a:br>
                <a:rPr lang="en-US" altLang="en-US" i="1">
                  <a:latin typeface="Trebuchet MS" panose="020B0703020202090204" pitchFamily="34" charset="0"/>
                </a:rPr>
              </a:br>
              <a:r>
                <a:rPr lang="en-US" altLang="en-US" i="1">
                  <a:latin typeface="Trebuchet MS" panose="020B0703020202090204" pitchFamily="34" charset="0"/>
                </a:rPr>
                <a:t>matching subscribers</a:t>
              </a:r>
            </a:p>
          </p:txBody>
        </p:sp>
        <p:sp>
          <p:nvSpPr>
            <p:cNvPr id="308231" name="Line 7">
              <a:extLst>
                <a:ext uri="{FF2B5EF4-FFF2-40B4-BE49-F238E27FC236}">
                  <a16:creationId xmlns:a16="http://schemas.microsoft.com/office/drawing/2014/main" id="{0549ED5F-7D62-3E40-89DD-70767E18D8F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7915276" y="2809875"/>
              <a:ext cx="809625" cy="0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232" name="Line 8">
              <a:extLst>
                <a:ext uri="{FF2B5EF4-FFF2-40B4-BE49-F238E27FC236}">
                  <a16:creationId xmlns:a16="http://schemas.microsoft.com/office/drawing/2014/main" id="{D05AB9F1-7D67-9A47-838D-B0CD041DC8E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915276" y="3257550"/>
              <a:ext cx="809625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233" name="Line 9">
              <a:extLst>
                <a:ext uri="{FF2B5EF4-FFF2-40B4-BE49-F238E27FC236}">
                  <a16:creationId xmlns:a16="http://schemas.microsoft.com/office/drawing/2014/main" id="{4CA09B88-C7AF-FD4E-B80A-12859AE18D1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03589" y="3044825"/>
              <a:ext cx="733425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234" name="AutoShape 10">
              <a:extLst>
                <a:ext uri="{FF2B5EF4-FFF2-40B4-BE49-F238E27FC236}">
                  <a16:creationId xmlns:a16="http://schemas.microsoft.com/office/drawing/2014/main" id="{5919F295-8897-8142-AD72-9EDF12CEBE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47900" y="2505075"/>
              <a:ext cx="1066800" cy="1066800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US" altLang="en-US" sz="1600">
                  <a:solidFill>
                    <a:schemeClr val="bg1"/>
                  </a:solidFill>
                  <a:latin typeface="Trebuchet MS" panose="020B0703020202090204" pitchFamily="34" charset="0"/>
                </a:rPr>
                <a:t>Publisher</a:t>
              </a:r>
            </a:p>
          </p:txBody>
        </p:sp>
        <p:sp>
          <p:nvSpPr>
            <p:cNvPr id="308235" name="AutoShape 11">
              <a:extLst>
                <a:ext uri="{FF2B5EF4-FFF2-40B4-BE49-F238E27FC236}">
                  <a16:creationId xmlns:a16="http://schemas.microsoft.com/office/drawing/2014/main" id="{1E176684-CECC-204D-A7EA-E336420454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24900" y="2505075"/>
              <a:ext cx="1066800" cy="1066800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path path="shape">
                <a:fillToRect l="50000" t="50000" r="50000" b="50000"/>
              </a:path>
            </a:gradFill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US" altLang="en-US" sz="1600">
                  <a:solidFill>
                    <a:schemeClr val="bg1"/>
                  </a:solidFill>
                  <a:latin typeface="Trebuchet MS" panose="020B0703020202090204" pitchFamily="34" charset="0"/>
                </a:rPr>
                <a:t>Subscriber</a:t>
              </a:r>
            </a:p>
          </p:txBody>
        </p:sp>
        <p:sp>
          <p:nvSpPr>
            <p:cNvPr id="308236" name="Oval 12">
              <a:extLst>
                <a:ext uri="{FF2B5EF4-FFF2-40B4-BE49-F238E27FC236}">
                  <a16:creationId xmlns:a16="http://schemas.microsoft.com/office/drawing/2014/main" id="{9282925F-44A7-C24C-9788-98EDBFF2B7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8600" y="2200275"/>
              <a:ext cx="3962400" cy="1676400"/>
            </a:xfrm>
            <a:prstGeom prst="ellipse">
              <a:avLst/>
            </a:prstGeom>
            <a:solidFill>
              <a:schemeClr val="folHlink"/>
            </a:solidFill>
            <a:ln w="38100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US" altLang="en-US">
                  <a:latin typeface="Trebuchet MS" panose="020B0703020202090204" pitchFamily="34" charset="0"/>
                </a:rPr>
                <a:t>Publish/Subscribe Middleware</a:t>
              </a:r>
            </a:p>
          </p:txBody>
        </p:sp>
        <p:sp>
          <p:nvSpPr>
            <p:cNvPr id="308238" name="Rectangle 14">
              <a:extLst>
                <a:ext uri="{FF2B5EF4-FFF2-40B4-BE49-F238E27FC236}">
                  <a16:creationId xmlns:a16="http://schemas.microsoft.com/office/drawing/2014/main" id="{B6AEF8CA-D4C3-6640-A3D1-4BB94D11BB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8001" y="3962400"/>
              <a:ext cx="5921375" cy="7254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01600" algn="ctr">
                  <a:solidFill>
                    <a:schemeClr val="tx1"/>
                  </a:solidFill>
                  <a:miter lim="800000"/>
                  <a:headEnd/>
                  <a:tailEnd type="none" w="sm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>
                <a:solidFill>
                  <a:srgbClr val="FF0000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062888513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322" name="Rectangle 2">
            <a:extLst>
              <a:ext uri="{FF2B5EF4-FFF2-40B4-BE49-F238E27FC236}">
                <a16:creationId xmlns:a16="http://schemas.microsoft.com/office/drawing/2014/main" id="{38F9E39C-547D-6846-A446-8D3E9018D4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The Publish/Subscribe Paradigm</a:t>
            </a:r>
          </a:p>
        </p:txBody>
      </p:sp>
      <p:sp>
        <p:nvSpPr>
          <p:cNvPr id="312323" name="Rectangle 3">
            <a:extLst>
              <a:ext uri="{FF2B5EF4-FFF2-40B4-BE49-F238E27FC236}">
                <a16:creationId xmlns:a16="http://schemas.microsoft.com/office/drawing/2014/main" id="{1C2E8A34-512D-9C46-9CB7-7A3BCEA4A2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97280" y="1845734"/>
            <a:ext cx="10058400" cy="4332328"/>
          </a:xfrm>
        </p:spPr>
        <p:txBody>
          <a:bodyPr/>
          <a:lstStyle/>
          <a:p>
            <a:r>
              <a:rPr lang="en-US" altLang="en-US" dirty="0"/>
              <a:t>Publish/Subscribe (pub/sub): a powerful abstraction for building distributed applications</a:t>
            </a:r>
          </a:p>
          <a:p>
            <a:pPr lvl="1"/>
            <a:r>
              <a:rPr lang="en-US" altLang="en-US" dirty="0"/>
              <a:t>Message-based, anonymous communication</a:t>
            </a:r>
          </a:p>
          <a:p>
            <a:pPr lvl="1"/>
            <a:r>
              <a:rPr lang="en-US" altLang="en-US" dirty="0"/>
              <a:t>Participants are decoupled</a:t>
            </a:r>
          </a:p>
          <a:p>
            <a:pPr marL="201168" lvl="1" indent="0">
              <a:buNone/>
            </a:pPr>
            <a:endParaRPr lang="en-US" altLang="en-US" dirty="0"/>
          </a:p>
          <a:p>
            <a:pPr lvl="2"/>
            <a:r>
              <a:rPr lang="en-US" altLang="en-US" sz="1600" dirty="0"/>
              <a:t>in space: no need to be connected or even know each other</a:t>
            </a:r>
          </a:p>
          <a:p>
            <a:pPr lvl="2"/>
            <a:r>
              <a:rPr lang="en-US" altLang="en-US" sz="1600" dirty="0"/>
              <a:t>in flow: no need to be synchronized</a:t>
            </a:r>
          </a:p>
          <a:p>
            <a:pPr lvl="2"/>
            <a:r>
              <a:rPr lang="en-US" altLang="en-US" sz="1600" dirty="0"/>
              <a:t>in time: no need to be up at the same time</a:t>
            </a:r>
          </a:p>
          <a:p>
            <a:r>
              <a:rPr lang="en-US" altLang="en-US" dirty="0"/>
              <a:t>Good solution for highly dynamic, decentralized systems (e.g., wired environments with huge numbers of publishers and subscribers, MANETs, P2P etc.)</a:t>
            </a:r>
          </a:p>
          <a:p>
            <a:endParaRPr lang="en-US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DB376CC-5306-0B44-B0CB-CEA212A5E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1EE8D-C474-9E4B-BE07-D088A4083B34}" type="slidenum">
              <a:rPr lang="en-US" altLang="en-US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3251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0" name="Rectangle 2">
            <a:extLst>
              <a:ext uri="{FF2B5EF4-FFF2-40B4-BE49-F238E27FC236}">
                <a16:creationId xmlns:a16="http://schemas.microsoft.com/office/drawing/2014/main" id="{86123C6C-0507-6248-B955-3537769D21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The Publish/Subscribe Paradigm</a:t>
            </a:r>
          </a:p>
        </p:txBody>
      </p:sp>
      <p:sp>
        <p:nvSpPr>
          <p:cNvPr id="309251" name="Rectangle 3">
            <a:extLst>
              <a:ext uri="{FF2B5EF4-FFF2-40B4-BE49-F238E27FC236}">
                <a16:creationId xmlns:a16="http://schemas.microsoft.com/office/drawing/2014/main" id="{3CEB82D4-BF4C-5E47-8076-5B2C7B166F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altLang="en-US"/>
              <a:t>Widely popular both in the industry and in the research</a:t>
            </a:r>
          </a:p>
          <a:p>
            <a:r>
              <a:rPr lang="it-IT" altLang="en-US"/>
              <a:t>Industry solutions for pub/sub are almost centralized </a:t>
            </a:r>
          </a:p>
          <a:p>
            <a:r>
              <a:rPr lang="it-IT" altLang="en-US"/>
              <a:t>Research has mainy to face the scalability aspect</a:t>
            </a:r>
          </a:p>
          <a:p>
            <a:r>
              <a:rPr lang="en-US" altLang="en-US"/>
              <a:t>Applications</a:t>
            </a:r>
          </a:p>
          <a:p>
            <a:pPr lvl="1"/>
            <a:r>
              <a:rPr lang="en-US" altLang="en-US"/>
              <a:t>Stock information delivery</a:t>
            </a:r>
          </a:p>
          <a:p>
            <a:pPr lvl="1"/>
            <a:r>
              <a:rPr lang="en-US" altLang="en-US"/>
              <a:t>Auction system</a:t>
            </a:r>
          </a:p>
          <a:p>
            <a:pPr lvl="1"/>
            <a:r>
              <a:rPr lang="en-US" altLang="en-US"/>
              <a:t>Air traffic control</a:t>
            </a:r>
          </a:p>
          <a:p>
            <a:pPr lvl="1"/>
            <a:r>
              <a:rPr lang="en-US" altLang="en-US"/>
              <a:t>.etc…</a:t>
            </a:r>
          </a:p>
          <a:p>
            <a:r>
              <a:rPr lang="en-US" altLang="en-US"/>
              <a:t>Many names for pub/sub systems: notification service, data distribution service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185CF56-5194-D144-BF4E-011B4BEFE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3A13E-FBC3-054C-8066-CBD39CC4B20F}" type="slidenum">
              <a:rPr lang="en-US" altLang="en-US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5048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85" name="Rectangle 37">
            <a:extLst>
              <a:ext uri="{FF2B5EF4-FFF2-40B4-BE49-F238E27FC236}">
                <a16:creationId xmlns:a16="http://schemas.microsoft.com/office/drawing/2014/main" id="{E7D7D35A-5186-E546-A4AE-576C6EF0DA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11457" y="202920"/>
            <a:ext cx="10058400" cy="1450757"/>
          </a:xfrm>
        </p:spPr>
        <p:txBody>
          <a:bodyPr/>
          <a:lstStyle/>
          <a:p>
            <a:r>
              <a:rPr lang="it-IT" altLang="en-US" dirty="0"/>
              <a:t>The Basic Model</a:t>
            </a:r>
          </a:p>
        </p:txBody>
      </p:sp>
      <p:sp>
        <p:nvSpPr>
          <p:cNvPr id="39" name="Slide Number Placeholder 4">
            <a:extLst>
              <a:ext uri="{FF2B5EF4-FFF2-40B4-BE49-F238E27FC236}">
                <a16:creationId xmlns:a16="http://schemas.microsoft.com/office/drawing/2014/main" id="{6B26F821-ED46-524C-807C-BD9AA82BE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1918-066A-5444-9AE5-0C68D7432039}" type="slidenum">
              <a:rPr lang="en-US" altLang="en-US"/>
              <a:pPr/>
              <a:t>7</a:t>
            </a:fld>
            <a:endParaRPr lang="en-US" alt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90C0929-6F95-BC43-A58C-6C94D30BE78C}"/>
              </a:ext>
            </a:extLst>
          </p:cNvPr>
          <p:cNvGrpSpPr/>
          <p:nvPr/>
        </p:nvGrpSpPr>
        <p:grpSpPr>
          <a:xfrm>
            <a:off x="1519115" y="2007581"/>
            <a:ext cx="8756650" cy="4398963"/>
            <a:chOff x="1879601" y="1412876"/>
            <a:chExt cx="8756650" cy="4398963"/>
          </a:xfrm>
        </p:grpSpPr>
        <p:sp>
          <p:nvSpPr>
            <p:cNvPr id="206892" name="Oval 44">
              <a:extLst>
                <a:ext uri="{FF2B5EF4-FFF2-40B4-BE49-F238E27FC236}">
                  <a16:creationId xmlns:a16="http://schemas.microsoft.com/office/drawing/2014/main" id="{196D6926-1F4F-A84B-A4FC-D919C2F3118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24114" y="2073275"/>
              <a:ext cx="549275" cy="520700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6893" name="Oval 45">
              <a:extLst>
                <a:ext uri="{FF2B5EF4-FFF2-40B4-BE49-F238E27FC236}">
                  <a16:creationId xmlns:a16="http://schemas.microsoft.com/office/drawing/2014/main" id="{27DD50D0-B14B-5A40-ACBE-365E6E8AA0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2826" y="3213100"/>
              <a:ext cx="549275" cy="520700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6894" name="Oval 46">
              <a:extLst>
                <a:ext uri="{FF2B5EF4-FFF2-40B4-BE49-F238E27FC236}">
                  <a16:creationId xmlns:a16="http://schemas.microsoft.com/office/drawing/2014/main" id="{A482918C-083C-804B-9811-E879817277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38389" y="4311650"/>
              <a:ext cx="549275" cy="520700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6895" name="Oval 47">
              <a:extLst>
                <a:ext uri="{FF2B5EF4-FFF2-40B4-BE49-F238E27FC236}">
                  <a16:creationId xmlns:a16="http://schemas.microsoft.com/office/drawing/2014/main" id="{3004D69E-D5AC-F240-9401-9144D04707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70939" y="2144713"/>
              <a:ext cx="549275" cy="520700"/>
            </a:xfrm>
            <a:prstGeom prst="ellipse">
              <a:avLst/>
            </a:prstGeom>
            <a:solidFill>
              <a:schemeClr val="hlink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2000">
                  <a:latin typeface="Arial" panose="020B0604020202020204" pitchFamily="34" charset="0"/>
                </a:rPr>
                <a:t>S1</a:t>
              </a:r>
              <a:endParaRPr lang="en-US" altLang="en-US" sz="2000">
                <a:latin typeface="Arial" panose="020B0604020202020204" pitchFamily="34" charset="0"/>
              </a:endParaRPr>
            </a:p>
          </p:txBody>
        </p:sp>
        <p:sp>
          <p:nvSpPr>
            <p:cNvPr id="206896" name="Oval 48">
              <a:extLst>
                <a:ext uri="{FF2B5EF4-FFF2-40B4-BE49-F238E27FC236}">
                  <a16:creationId xmlns:a16="http://schemas.microsoft.com/office/drawing/2014/main" id="{CD4B890E-0060-884A-8E92-FE4A1EE52B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10639" y="3227388"/>
              <a:ext cx="549275" cy="520700"/>
            </a:xfrm>
            <a:prstGeom prst="ellipse">
              <a:avLst/>
            </a:prstGeom>
            <a:solidFill>
              <a:schemeClr val="hlink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2000">
                  <a:latin typeface="Arial" panose="020B0604020202020204" pitchFamily="34" charset="0"/>
                </a:rPr>
                <a:t>S2</a:t>
              </a:r>
              <a:endParaRPr lang="en-US" altLang="en-US" sz="2000">
                <a:latin typeface="Arial" panose="020B0604020202020204" pitchFamily="34" charset="0"/>
              </a:endParaRPr>
            </a:p>
          </p:txBody>
        </p:sp>
        <p:sp>
          <p:nvSpPr>
            <p:cNvPr id="206897" name="Oval 49">
              <a:extLst>
                <a:ext uri="{FF2B5EF4-FFF2-40B4-BE49-F238E27FC236}">
                  <a16:creationId xmlns:a16="http://schemas.microsoft.com/office/drawing/2014/main" id="{0A6B43E3-4DA7-D842-9652-FF84C0178C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882064" y="4183063"/>
              <a:ext cx="549275" cy="520700"/>
            </a:xfrm>
            <a:prstGeom prst="ellipse">
              <a:avLst/>
            </a:prstGeom>
            <a:solidFill>
              <a:schemeClr val="hlink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2000">
                  <a:latin typeface="Arial" panose="020B0604020202020204" pitchFamily="34" charset="0"/>
                </a:rPr>
                <a:t>S3</a:t>
              </a:r>
              <a:endParaRPr lang="en-US" altLang="en-US" sz="2000">
                <a:latin typeface="Arial" panose="020B0604020202020204" pitchFamily="34" charset="0"/>
              </a:endParaRPr>
            </a:p>
          </p:txBody>
        </p:sp>
        <p:sp>
          <p:nvSpPr>
            <p:cNvPr id="206898" name="Text Box 50">
              <a:extLst>
                <a:ext uri="{FF2B5EF4-FFF2-40B4-BE49-F238E27FC236}">
                  <a16:creationId xmlns:a16="http://schemas.microsoft.com/office/drawing/2014/main" id="{BDF9DFB1-C1CA-4846-B9F5-A77EC078FF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79601" y="1663701"/>
              <a:ext cx="1133475" cy="3667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b="1">
                  <a:latin typeface="Arial Narrow" panose="020B0604020202020204" pitchFamily="34" charset="0"/>
                </a:rPr>
                <a:t>publishers</a:t>
              </a:r>
              <a:endParaRPr lang="en-US" altLang="en-US" b="1">
                <a:latin typeface="Arial Narrow" panose="020B0604020202020204" pitchFamily="34" charset="0"/>
              </a:endParaRPr>
            </a:p>
          </p:txBody>
        </p:sp>
        <p:sp>
          <p:nvSpPr>
            <p:cNvPr id="206899" name="Text Box 51">
              <a:extLst>
                <a:ext uri="{FF2B5EF4-FFF2-40B4-BE49-F238E27FC236}">
                  <a16:creationId xmlns:a16="http://schemas.microsoft.com/office/drawing/2014/main" id="{C002F7D6-D5E8-5A4E-9224-B000F9964F3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026526" y="1412876"/>
              <a:ext cx="1249363" cy="3667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b="1">
                  <a:latin typeface="Arial Narrow" panose="020B0604020202020204" pitchFamily="34" charset="0"/>
                </a:rPr>
                <a:t>subscribers</a:t>
              </a:r>
              <a:endParaRPr lang="en-US" altLang="en-US" b="1">
                <a:latin typeface="Arial Narrow" panose="020B0604020202020204" pitchFamily="34" charset="0"/>
              </a:endParaRPr>
            </a:p>
          </p:txBody>
        </p:sp>
        <p:sp>
          <p:nvSpPr>
            <p:cNvPr id="206900" name="Text Box 52">
              <a:extLst>
                <a:ext uri="{FF2B5EF4-FFF2-40B4-BE49-F238E27FC236}">
                  <a16:creationId xmlns:a16="http://schemas.microsoft.com/office/drawing/2014/main" id="{319995C6-3F26-0646-BE0B-CD59812C8D6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045575" y="1939925"/>
              <a:ext cx="617538" cy="3048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sz="1400">
                  <a:solidFill>
                    <a:schemeClr val="bg1"/>
                  </a:solidFill>
                  <a:latin typeface="Arial" panose="020B0604020202020204" pitchFamily="34" charset="0"/>
                </a:rPr>
                <a:t>“IBM”</a:t>
              </a:r>
              <a:endParaRPr lang="en-US" altLang="en-US" sz="14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06901" name="Text Box 53">
              <a:extLst>
                <a:ext uri="{FF2B5EF4-FFF2-40B4-BE49-F238E27FC236}">
                  <a16:creationId xmlns:a16="http://schemas.microsoft.com/office/drawing/2014/main" id="{906E6288-F302-654D-BA3D-2A15C4459B3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183688" y="3978275"/>
              <a:ext cx="844550" cy="3048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400">
                  <a:solidFill>
                    <a:schemeClr val="bg1"/>
                  </a:solidFill>
                  <a:latin typeface="Arial" panose="020B0604020202020204" pitchFamily="34" charset="0"/>
                </a:rPr>
                <a:t>“ACME”</a:t>
              </a:r>
              <a:endParaRPr lang="en-US" altLang="en-US" sz="14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06902" name="Text Box 54">
              <a:extLst>
                <a:ext uri="{FF2B5EF4-FFF2-40B4-BE49-F238E27FC236}">
                  <a16:creationId xmlns:a16="http://schemas.microsoft.com/office/drawing/2014/main" id="{A8E7E8D0-F7E5-9241-BEEC-C72954D5877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15438" y="3021013"/>
              <a:ext cx="857250" cy="3048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400">
                  <a:solidFill>
                    <a:schemeClr val="bg1"/>
                  </a:solidFill>
                  <a:latin typeface="Arial" panose="020B0604020202020204" pitchFamily="34" charset="0"/>
                </a:rPr>
                <a:t>“ACME”</a:t>
              </a:r>
              <a:endParaRPr lang="en-US" altLang="en-US" sz="14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06903" name="Text Box 55">
              <a:extLst>
                <a:ext uri="{FF2B5EF4-FFF2-40B4-BE49-F238E27FC236}">
                  <a16:creationId xmlns:a16="http://schemas.microsoft.com/office/drawing/2014/main" id="{4B176677-7721-EB4D-B121-979DE620C2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326564" y="5027613"/>
              <a:ext cx="1309687" cy="366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b="1">
                  <a:latin typeface="Arial Narrow" panose="020B0604020202020204" pitchFamily="34" charset="0"/>
                </a:rPr>
                <a:t>subscription</a:t>
              </a:r>
              <a:endParaRPr lang="en-US" altLang="en-US" b="1">
                <a:latin typeface="Arial Narrow" panose="020B0604020202020204" pitchFamily="34" charset="0"/>
              </a:endParaRPr>
            </a:p>
          </p:txBody>
        </p:sp>
        <p:sp>
          <p:nvSpPr>
            <p:cNvPr id="206904" name="Line 56">
              <a:extLst>
                <a:ext uri="{FF2B5EF4-FFF2-40B4-BE49-F238E27FC236}">
                  <a16:creationId xmlns:a16="http://schemas.microsoft.com/office/drawing/2014/main" id="{280D35A8-7422-F94E-AE50-608A4391493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9699625" y="4368800"/>
              <a:ext cx="141288" cy="6731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206905" name="Group 57">
              <a:extLst>
                <a:ext uri="{FF2B5EF4-FFF2-40B4-BE49-F238E27FC236}">
                  <a16:creationId xmlns:a16="http://schemas.microsoft.com/office/drawing/2014/main" id="{FA45D26C-0882-6048-B91E-4E2A4FCCADC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041651" y="2028826"/>
              <a:ext cx="1408113" cy="2841625"/>
              <a:chOff x="956" y="1868"/>
              <a:chExt cx="887" cy="1790"/>
            </a:xfrm>
          </p:grpSpPr>
          <p:sp>
            <p:nvSpPr>
              <p:cNvPr id="206906" name="AutoShape 58">
                <a:extLst>
                  <a:ext uri="{FF2B5EF4-FFF2-40B4-BE49-F238E27FC236}">
                    <a16:creationId xmlns:a16="http://schemas.microsoft.com/office/drawing/2014/main" id="{B0A156E5-0832-044F-BA4F-620DE1978B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7" y="1868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IBM: -3,75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206907" name="AutoShape 59">
                <a:extLst>
                  <a:ext uri="{FF2B5EF4-FFF2-40B4-BE49-F238E27FC236}">
                    <a16:creationId xmlns:a16="http://schemas.microsoft.com/office/drawing/2014/main" id="{51E635DF-952B-7344-A01D-E36C09882D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6" y="2568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ACME: +0,15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206908" name="AutoShape 60">
                <a:extLst>
                  <a:ext uri="{FF2B5EF4-FFF2-40B4-BE49-F238E27FC236}">
                    <a16:creationId xmlns:a16="http://schemas.microsoft.com/office/drawing/2014/main" id="{DE61C67F-F7B3-334C-8A2C-CCE6BFCC86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3" y="3268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IBM: +2,51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206909" name="Text Box 61">
              <a:extLst>
                <a:ext uri="{FF2B5EF4-FFF2-40B4-BE49-F238E27FC236}">
                  <a16:creationId xmlns:a16="http://schemas.microsoft.com/office/drawing/2014/main" id="{41BC9C55-B7CB-ED49-BF94-054B1C6858F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36875" y="5351463"/>
              <a:ext cx="674688" cy="366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b="1">
                  <a:latin typeface="Arial Narrow" panose="020B0604020202020204" pitchFamily="34" charset="0"/>
                </a:rPr>
                <a:t>event</a:t>
              </a:r>
              <a:endParaRPr lang="en-US" altLang="en-US" b="1">
                <a:latin typeface="Arial Narrow" panose="020B0604020202020204" pitchFamily="34" charset="0"/>
              </a:endParaRPr>
            </a:p>
          </p:txBody>
        </p:sp>
        <p:sp>
          <p:nvSpPr>
            <p:cNvPr id="206910" name="Line 62">
              <a:extLst>
                <a:ext uri="{FF2B5EF4-FFF2-40B4-BE49-F238E27FC236}">
                  <a16:creationId xmlns:a16="http://schemas.microsoft.com/office/drawing/2014/main" id="{1EB45CD0-E796-EE4D-AA46-5C1707941FF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81364" y="4832350"/>
              <a:ext cx="168275" cy="5476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206911" name="Group 63">
              <a:extLst>
                <a:ext uri="{FF2B5EF4-FFF2-40B4-BE49-F238E27FC236}">
                  <a16:creationId xmlns:a16="http://schemas.microsoft.com/office/drawing/2014/main" id="{D3A0067C-E357-F440-8A1F-83CD4D019BF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89450" y="2325688"/>
              <a:ext cx="4038600" cy="2209800"/>
              <a:chOff x="1868" y="2055"/>
              <a:chExt cx="2544" cy="1392"/>
            </a:xfrm>
          </p:grpSpPr>
          <p:sp>
            <p:nvSpPr>
              <p:cNvPr id="206912" name="Line 64">
                <a:extLst>
                  <a:ext uri="{FF2B5EF4-FFF2-40B4-BE49-F238E27FC236}">
                    <a16:creationId xmlns:a16="http://schemas.microsoft.com/office/drawing/2014/main" id="{618C9554-F93E-9941-A837-D6C60638E43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868" y="2181"/>
                <a:ext cx="2498" cy="1266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prstDash val="lgDash"/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913" name="Line 65">
                <a:extLst>
                  <a:ext uri="{FF2B5EF4-FFF2-40B4-BE49-F238E27FC236}">
                    <a16:creationId xmlns:a16="http://schemas.microsoft.com/office/drawing/2014/main" id="{2DB38DAD-83C6-8147-A9D3-1FFCF0491D0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912" y="2775"/>
                <a:ext cx="2446" cy="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prstDash val="lgDash"/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914" name="Line 66">
                <a:extLst>
                  <a:ext uri="{FF2B5EF4-FFF2-40B4-BE49-F238E27FC236}">
                    <a16:creationId xmlns:a16="http://schemas.microsoft.com/office/drawing/2014/main" id="{2EE96645-2247-804D-B239-BB841910B1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895" y="2791"/>
                <a:ext cx="2490" cy="63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prstDash val="lgDash"/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915" name="Line 67">
                <a:extLst>
                  <a:ext uri="{FF2B5EF4-FFF2-40B4-BE49-F238E27FC236}">
                    <a16:creationId xmlns:a16="http://schemas.microsoft.com/office/drawing/2014/main" id="{BE22BC52-54BE-F543-86F2-B7B4DA885B6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895" y="2055"/>
                <a:ext cx="2517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prstDash val="lgDash"/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06916" name="Group 68">
              <a:extLst>
                <a:ext uri="{FF2B5EF4-FFF2-40B4-BE49-F238E27FC236}">
                  <a16:creationId xmlns:a16="http://schemas.microsoft.com/office/drawing/2014/main" id="{F7510CE4-038B-F24F-A2EE-01F377BBB13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502150" y="1735138"/>
              <a:ext cx="3219450" cy="3263900"/>
              <a:chOff x="1876" y="1683"/>
              <a:chExt cx="2028" cy="2056"/>
            </a:xfrm>
          </p:grpSpPr>
          <p:sp>
            <p:nvSpPr>
              <p:cNvPr id="206917" name="AutoShape 69">
                <a:extLst>
                  <a:ext uri="{FF2B5EF4-FFF2-40B4-BE49-F238E27FC236}">
                    <a16:creationId xmlns:a16="http://schemas.microsoft.com/office/drawing/2014/main" id="{03FE97D7-6A9F-AA4A-9393-B19BEACCBC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76" y="1683"/>
                <a:ext cx="2028" cy="2056"/>
              </a:xfrm>
              <a:prstGeom prst="roundRect">
                <a:avLst>
                  <a:gd name="adj" fmla="val 10602"/>
                </a:avLst>
              </a:prstGeom>
              <a:solidFill>
                <a:srgbClr val="800000"/>
              </a:solidFill>
              <a:ln w="571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206918" name="Rectangle 70">
                <a:extLst>
                  <a:ext uri="{FF2B5EF4-FFF2-40B4-BE49-F238E27FC236}">
                    <a16:creationId xmlns:a16="http://schemas.microsoft.com/office/drawing/2014/main" id="{06B0CC21-1682-2B40-A599-7753B9C7AB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13" y="2402"/>
                <a:ext cx="1064" cy="735"/>
              </a:xfrm>
              <a:prstGeom prst="rect">
                <a:avLst/>
              </a:prstGeom>
              <a:solidFill>
                <a:srgbClr val="B3372D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r>
                  <a:rPr lang="it-IT" altLang="en-US" sz="2000">
                    <a:solidFill>
                      <a:schemeClr val="bg1"/>
                    </a:solidFill>
                    <a:latin typeface="Arial" panose="020B0604020202020204" pitchFamily="34" charset="0"/>
                  </a:rPr>
                  <a:t>S1: IBM</a:t>
                </a:r>
              </a:p>
              <a:p>
                <a:r>
                  <a:rPr lang="it-IT" altLang="en-US" sz="2000">
                    <a:solidFill>
                      <a:schemeClr val="bg1"/>
                    </a:solidFill>
                    <a:latin typeface="Arial" panose="020B0604020202020204" pitchFamily="34" charset="0"/>
                  </a:rPr>
                  <a:t>S2: ACME</a:t>
                </a:r>
              </a:p>
              <a:p>
                <a:r>
                  <a:rPr lang="it-IT" altLang="en-US" sz="2000">
                    <a:solidFill>
                      <a:schemeClr val="bg1"/>
                    </a:solidFill>
                    <a:latin typeface="Arial" panose="020B0604020202020204" pitchFamily="34" charset="0"/>
                  </a:rPr>
                  <a:t>S3: ACME</a:t>
                </a:r>
                <a:endParaRPr lang="en-US" altLang="en-US" sz="2000">
                  <a:solidFill>
                    <a:schemeClr val="bg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206919" name="Text Box 71">
                <a:extLst>
                  <a:ext uri="{FF2B5EF4-FFF2-40B4-BE49-F238E27FC236}">
                    <a16:creationId xmlns:a16="http://schemas.microsoft.com/office/drawing/2014/main" id="{976D5195-9C02-D34E-B4C3-0D4DB14DAEB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086" y="1762"/>
                <a:ext cx="119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it-IT" altLang="en-US" b="1" dirty="0">
                    <a:solidFill>
                      <a:schemeClr val="bg1"/>
                    </a:solidFill>
                    <a:latin typeface="Arial Narrow" panose="020B0604020202020204" pitchFamily="34" charset="0"/>
                  </a:rPr>
                  <a:t>notification service</a:t>
                </a:r>
                <a:endParaRPr lang="en-US" altLang="en-US" b="1" dirty="0">
                  <a:solidFill>
                    <a:schemeClr val="bg1"/>
                  </a:solidFill>
                  <a:latin typeface="Arial Narrow" panose="020B0604020202020204" pitchFamily="34" charset="0"/>
                </a:endParaRPr>
              </a:p>
            </p:txBody>
          </p:sp>
        </p:grpSp>
        <p:grpSp>
          <p:nvGrpSpPr>
            <p:cNvPr id="206920" name="Group 72">
              <a:extLst>
                <a:ext uri="{FF2B5EF4-FFF2-40B4-BE49-F238E27FC236}">
                  <a16:creationId xmlns:a16="http://schemas.microsoft.com/office/drawing/2014/main" id="{142AC8C1-0D84-A243-9136-32A8CD1FC52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304089" y="1974850"/>
              <a:ext cx="1436687" cy="2755900"/>
              <a:chOff x="3641" y="1834"/>
              <a:chExt cx="905" cy="1736"/>
            </a:xfrm>
          </p:grpSpPr>
          <p:sp>
            <p:nvSpPr>
              <p:cNvPr id="206921" name="AutoShape 73">
                <a:extLst>
                  <a:ext uri="{FF2B5EF4-FFF2-40B4-BE49-F238E27FC236}">
                    <a16:creationId xmlns:a16="http://schemas.microsoft.com/office/drawing/2014/main" id="{6954E38A-97D4-044D-A3BD-2E022AF146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21" y="1834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IBM: -3,75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206922" name="AutoShape 74">
                <a:extLst>
                  <a:ext uri="{FF2B5EF4-FFF2-40B4-BE49-F238E27FC236}">
                    <a16:creationId xmlns:a16="http://schemas.microsoft.com/office/drawing/2014/main" id="{011286FD-981D-EA4C-A859-692CFCD4FC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41" y="2097"/>
                <a:ext cx="816" cy="408"/>
              </a:xfrm>
              <a:prstGeom prst="rightArrow">
                <a:avLst>
                  <a:gd name="adj1" fmla="val 50000"/>
                  <a:gd name="adj2" fmla="val 50000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IBM: 12,51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206923" name="AutoShape 75">
                <a:extLst>
                  <a:ext uri="{FF2B5EF4-FFF2-40B4-BE49-F238E27FC236}">
                    <a16:creationId xmlns:a16="http://schemas.microsoft.com/office/drawing/2014/main" id="{C86C543E-595A-B142-A566-3B0360D3A3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30" y="2604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ACME: +0,15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206924" name="AutoShape 76">
                <a:extLst>
                  <a:ext uri="{FF2B5EF4-FFF2-40B4-BE49-F238E27FC236}">
                    <a16:creationId xmlns:a16="http://schemas.microsoft.com/office/drawing/2014/main" id="{1ED0DFA2-D41C-8743-8C03-736BBD8F03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30" y="3180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ACME: +0,15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206925" name="Text Box 77">
              <a:extLst>
                <a:ext uri="{FF2B5EF4-FFF2-40B4-BE49-F238E27FC236}">
                  <a16:creationId xmlns:a16="http://schemas.microsoft.com/office/drawing/2014/main" id="{F4EB212A-84F9-6B4C-B9A6-1780047AFB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83563" y="5445126"/>
              <a:ext cx="1193800" cy="3667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b="1" dirty="0">
                  <a:latin typeface="Arial Narrow" panose="020B0604020202020204" pitchFamily="34" charset="0"/>
                </a:rPr>
                <a:t>notification</a:t>
              </a:r>
              <a:endParaRPr lang="en-US" altLang="en-US" b="1" dirty="0">
                <a:latin typeface="Arial Narrow" panose="020B0604020202020204" pitchFamily="34" charset="0"/>
              </a:endParaRPr>
            </a:p>
          </p:txBody>
        </p:sp>
        <p:sp>
          <p:nvSpPr>
            <p:cNvPr id="206926" name="Line 78">
              <a:extLst>
                <a:ext uri="{FF2B5EF4-FFF2-40B4-BE49-F238E27FC236}">
                  <a16:creationId xmlns:a16="http://schemas.microsoft.com/office/drawing/2014/main" id="{259B36BA-040B-E340-945A-B298D907E4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8112126" y="4725989"/>
              <a:ext cx="504825" cy="7191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45260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106" name="Rectangle 2">
            <a:extLst>
              <a:ext uri="{FF2B5EF4-FFF2-40B4-BE49-F238E27FC236}">
                <a16:creationId xmlns:a16="http://schemas.microsoft.com/office/drawing/2014/main" id="{7C3389E7-AF0B-3C4D-BD18-BBF92D0DB1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1183" y="-41170"/>
            <a:ext cx="10058400" cy="1450757"/>
          </a:xfrm>
        </p:spPr>
        <p:txBody>
          <a:bodyPr/>
          <a:lstStyle/>
          <a:p>
            <a:r>
              <a:rPr lang="it-IT" altLang="en-US" dirty="0"/>
              <a:t>Distributed Notification Service</a:t>
            </a:r>
          </a:p>
        </p:txBody>
      </p:sp>
      <p:sp>
        <p:nvSpPr>
          <p:cNvPr id="39" name="Slide Number Placeholder 4">
            <a:extLst>
              <a:ext uri="{FF2B5EF4-FFF2-40B4-BE49-F238E27FC236}">
                <a16:creationId xmlns:a16="http://schemas.microsoft.com/office/drawing/2014/main" id="{CB472C04-D45A-0546-8662-CE31D7E06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D4192-4065-9745-ABB6-4D024B6F72C8}" type="slidenum">
              <a:rPr lang="en-US" altLang="en-US"/>
              <a:pPr/>
              <a:t>8</a:t>
            </a:fld>
            <a:endParaRPr lang="en-US" alt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C5D036F-ECCD-2C41-AB6B-562AA88B6372}"/>
              </a:ext>
            </a:extLst>
          </p:cNvPr>
          <p:cNvGrpSpPr/>
          <p:nvPr/>
        </p:nvGrpSpPr>
        <p:grpSpPr>
          <a:xfrm>
            <a:off x="1956471" y="1714385"/>
            <a:ext cx="7789862" cy="4932362"/>
            <a:chOff x="2282826" y="1268414"/>
            <a:chExt cx="7789862" cy="4932362"/>
          </a:xfrm>
        </p:grpSpPr>
        <p:sp>
          <p:nvSpPr>
            <p:cNvPr id="303107" name="Oval 3">
              <a:extLst>
                <a:ext uri="{FF2B5EF4-FFF2-40B4-BE49-F238E27FC236}">
                  <a16:creationId xmlns:a16="http://schemas.microsoft.com/office/drawing/2014/main" id="{48AF25D5-3CDD-E34A-827F-72137C170F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24114" y="2073275"/>
              <a:ext cx="549275" cy="520700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3108" name="Oval 4">
              <a:extLst>
                <a:ext uri="{FF2B5EF4-FFF2-40B4-BE49-F238E27FC236}">
                  <a16:creationId xmlns:a16="http://schemas.microsoft.com/office/drawing/2014/main" id="{14D2DC8A-7971-9D46-8342-5F5C021987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2826" y="3213100"/>
              <a:ext cx="549275" cy="520700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3109" name="Oval 5">
              <a:extLst>
                <a:ext uri="{FF2B5EF4-FFF2-40B4-BE49-F238E27FC236}">
                  <a16:creationId xmlns:a16="http://schemas.microsoft.com/office/drawing/2014/main" id="{64138E74-213F-AD4A-B589-402CFCE390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38389" y="4311650"/>
              <a:ext cx="549275" cy="520700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3110" name="Oval 6">
              <a:extLst>
                <a:ext uri="{FF2B5EF4-FFF2-40B4-BE49-F238E27FC236}">
                  <a16:creationId xmlns:a16="http://schemas.microsoft.com/office/drawing/2014/main" id="{047BF6D2-F374-2C46-A418-B5B83E5386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70939" y="2144713"/>
              <a:ext cx="549275" cy="520700"/>
            </a:xfrm>
            <a:prstGeom prst="ellipse">
              <a:avLst/>
            </a:prstGeom>
            <a:solidFill>
              <a:schemeClr val="hlink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2000">
                  <a:latin typeface="Arial" panose="020B0604020202020204" pitchFamily="34" charset="0"/>
                </a:rPr>
                <a:t>S1</a:t>
              </a:r>
              <a:endParaRPr lang="en-US" altLang="en-US" sz="2000">
                <a:latin typeface="Arial" panose="020B0604020202020204" pitchFamily="34" charset="0"/>
              </a:endParaRPr>
            </a:p>
          </p:txBody>
        </p:sp>
        <p:sp>
          <p:nvSpPr>
            <p:cNvPr id="303111" name="Oval 7">
              <a:extLst>
                <a:ext uri="{FF2B5EF4-FFF2-40B4-BE49-F238E27FC236}">
                  <a16:creationId xmlns:a16="http://schemas.microsoft.com/office/drawing/2014/main" id="{4B5A8320-8DB9-294A-8F10-97D88569A7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10639" y="3227388"/>
              <a:ext cx="549275" cy="520700"/>
            </a:xfrm>
            <a:prstGeom prst="ellipse">
              <a:avLst/>
            </a:prstGeom>
            <a:solidFill>
              <a:schemeClr val="hlink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2000">
                  <a:latin typeface="Arial" panose="020B0604020202020204" pitchFamily="34" charset="0"/>
                </a:rPr>
                <a:t>S2</a:t>
              </a:r>
              <a:endParaRPr lang="en-US" altLang="en-US" sz="2000">
                <a:latin typeface="Arial" panose="020B0604020202020204" pitchFamily="34" charset="0"/>
              </a:endParaRPr>
            </a:p>
          </p:txBody>
        </p:sp>
        <p:sp>
          <p:nvSpPr>
            <p:cNvPr id="303112" name="Oval 8">
              <a:extLst>
                <a:ext uri="{FF2B5EF4-FFF2-40B4-BE49-F238E27FC236}">
                  <a16:creationId xmlns:a16="http://schemas.microsoft.com/office/drawing/2014/main" id="{B72C6559-CF58-8F4C-96B0-CF90C7A968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882064" y="4183063"/>
              <a:ext cx="549275" cy="520700"/>
            </a:xfrm>
            <a:prstGeom prst="ellipse">
              <a:avLst/>
            </a:prstGeom>
            <a:solidFill>
              <a:schemeClr val="hlink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2000">
                  <a:latin typeface="Arial" panose="020B0604020202020204" pitchFamily="34" charset="0"/>
                </a:rPr>
                <a:t>S3</a:t>
              </a:r>
              <a:endParaRPr lang="en-US" altLang="en-US" sz="2000">
                <a:latin typeface="Arial" panose="020B0604020202020204" pitchFamily="34" charset="0"/>
              </a:endParaRPr>
            </a:p>
          </p:txBody>
        </p:sp>
        <p:sp>
          <p:nvSpPr>
            <p:cNvPr id="303115" name="Text Box 11">
              <a:extLst>
                <a:ext uri="{FF2B5EF4-FFF2-40B4-BE49-F238E27FC236}">
                  <a16:creationId xmlns:a16="http://schemas.microsoft.com/office/drawing/2014/main" id="{C8AA4C51-8D37-7647-A14E-D180CDED403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045575" y="1939925"/>
              <a:ext cx="617538" cy="3048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sz="1400">
                  <a:solidFill>
                    <a:schemeClr val="bg1"/>
                  </a:solidFill>
                  <a:latin typeface="Arial" panose="020B0604020202020204" pitchFamily="34" charset="0"/>
                </a:rPr>
                <a:t>“IBM”</a:t>
              </a:r>
              <a:endParaRPr lang="en-US" altLang="en-US" sz="14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03116" name="Text Box 12">
              <a:extLst>
                <a:ext uri="{FF2B5EF4-FFF2-40B4-BE49-F238E27FC236}">
                  <a16:creationId xmlns:a16="http://schemas.microsoft.com/office/drawing/2014/main" id="{18D60CB8-1940-4648-8EC4-958F2D46BD7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183688" y="3978275"/>
              <a:ext cx="844550" cy="3048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400">
                  <a:solidFill>
                    <a:schemeClr val="bg1"/>
                  </a:solidFill>
                  <a:latin typeface="Arial" panose="020B0604020202020204" pitchFamily="34" charset="0"/>
                </a:rPr>
                <a:t>“ACME”</a:t>
              </a:r>
              <a:endParaRPr lang="en-US" altLang="en-US" sz="14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03117" name="Text Box 13">
              <a:extLst>
                <a:ext uri="{FF2B5EF4-FFF2-40B4-BE49-F238E27FC236}">
                  <a16:creationId xmlns:a16="http://schemas.microsoft.com/office/drawing/2014/main" id="{C3675EBE-DC2C-0A4A-8152-9A83D79811C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15438" y="3021013"/>
              <a:ext cx="857250" cy="3048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400">
                  <a:solidFill>
                    <a:schemeClr val="bg1"/>
                  </a:solidFill>
                  <a:latin typeface="Arial" panose="020B0604020202020204" pitchFamily="34" charset="0"/>
                </a:rPr>
                <a:t>“ACME”</a:t>
              </a:r>
              <a:endParaRPr lang="en-US" altLang="en-US" sz="14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grpSp>
          <p:nvGrpSpPr>
            <p:cNvPr id="303120" name="Group 16">
              <a:extLst>
                <a:ext uri="{FF2B5EF4-FFF2-40B4-BE49-F238E27FC236}">
                  <a16:creationId xmlns:a16="http://schemas.microsoft.com/office/drawing/2014/main" id="{3ADA3BEA-3933-034A-B4AA-168DA0A1B50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041651" y="2028826"/>
              <a:ext cx="1408113" cy="2841625"/>
              <a:chOff x="956" y="1868"/>
              <a:chExt cx="887" cy="1790"/>
            </a:xfrm>
          </p:grpSpPr>
          <p:sp>
            <p:nvSpPr>
              <p:cNvPr id="303121" name="AutoShape 17">
                <a:extLst>
                  <a:ext uri="{FF2B5EF4-FFF2-40B4-BE49-F238E27FC236}">
                    <a16:creationId xmlns:a16="http://schemas.microsoft.com/office/drawing/2014/main" id="{FBD15C0E-F4E6-6445-87AD-3B2BABC5B4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7" y="1868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IBM: -3,75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303122" name="AutoShape 18">
                <a:extLst>
                  <a:ext uri="{FF2B5EF4-FFF2-40B4-BE49-F238E27FC236}">
                    <a16:creationId xmlns:a16="http://schemas.microsoft.com/office/drawing/2014/main" id="{07D0FE9C-1CAF-134D-84DE-FB4F0A9142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6" y="2568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ACME: +0,15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303123" name="AutoShape 19">
                <a:extLst>
                  <a:ext uri="{FF2B5EF4-FFF2-40B4-BE49-F238E27FC236}">
                    <a16:creationId xmlns:a16="http://schemas.microsoft.com/office/drawing/2014/main" id="{98F06339-55FD-1244-84A1-C9A1855152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3" y="3268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IBM: +2,51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303132" name="AutoShape 28">
              <a:extLst>
                <a:ext uri="{FF2B5EF4-FFF2-40B4-BE49-F238E27FC236}">
                  <a16:creationId xmlns:a16="http://schemas.microsoft.com/office/drawing/2014/main" id="{0D27A4ED-CD47-6B49-9302-8D715DD032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92625" y="1747838"/>
              <a:ext cx="3219450" cy="3263900"/>
            </a:xfrm>
            <a:prstGeom prst="roundRect">
              <a:avLst>
                <a:gd name="adj" fmla="val 10602"/>
              </a:avLst>
            </a:prstGeom>
            <a:solidFill>
              <a:srgbClr val="800000">
                <a:alpha val="74001"/>
              </a:srgbClr>
            </a:solidFill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3134" name="Text Box 30">
              <a:extLst>
                <a:ext uri="{FF2B5EF4-FFF2-40B4-BE49-F238E27FC236}">
                  <a16:creationId xmlns:a16="http://schemas.microsoft.com/office/drawing/2014/main" id="{954C31EE-3367-EF48-A9E9-A4941042B0A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35526" y="1860551"/>
              <a:ext cx="1895475" cy="3667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b="1" dirty="0">
                  <a:solidFill>
                    <a:schemeClr val="bg1"/>
                  </a:solidFill>
                  <a:latin typeface="Arial Narrow" panose="020B0604020202020204" pitchFamily="34" charset="0"/>
                </a:rPr>
                <a:t>notification service</a:t>
              </a:r>
              <a:endParaRPr lang="en-US" altLang="en-US" b="1" dirty="0">
                <a:solidFill>
                  <a:schemeClr val="bg1"/>
                </a:solidFill>
                <a:latin typeface="Arial Narrow" panose="020B0604020202020204" pitchFamily="34" charset="0"/>
              </a:endParaRPr>
            </a:p>
          </p:txBody>
        </p:sp>
        <p:grpSp>
          <p:nvGrpSpPr>
            <p:cNvPr id="303135" name="Group 31">
              <a:extLst>
                <a:ext uri="{FF2B5EF4-FFF2-40B4-BE49-F238E27FC236}">
                  <a16:creationId xmlns:a16="http://schemas.microsoft.com/office/drawing/2014/main" id="{CDE945C5-743C-DF42-8BAF-C611B0F5602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304089" y="1974850"/>
              <a:ext cx="1436687" cy="2755900"/>
              <a:chOff x="3641" y="1834"/>
              <a:chExt cx="905" cy="1736"/>
            </a:xfrm>
          </p:grpSpPr>
          <p:sp>
            <p:nvSpPr>
              <p:cNvPr id="303136" name="AutoShape 32">
                <a:extLst>
                  <a:ext uri="{FF2B5EF4-FFF2-40B4-BE49-F238E27FC236}">
                    <a16:creationId xmlns:a16="http://schemas.microsoft.com/office/drawing/2014/main" id="{A600AD37-ABEE-264E-BB84-CBB3A8D6BD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21" y="1834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IBM: -3,75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303137" name="AutoShape 33">
                <a:extLst>
                  <a:ext uri="{FF2B5EF4-FFF2-40B4-BE49-F238E27FC236}">
                    <a16:creationId xmlns:a16="http://schemas.microsoft.com/office/drawing/2014/main" id="{DAFACCBB-193A-F546-8036-DABDF470C2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41" y="2097"/>
                <a:ext cx="816" cy="408"/>
              </a:xfrm>
              <a:prstGeom prst="rightArrow">
                <a:avLst>
                  <a:gd name="adj1" fmla="val 50000"/>
                  <a:gd name="adj2" fmla="val 50000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IBM: 12,51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303138" name="AutoShape 34">
                <a:extLst>
                  <a:ext uri="{FF2B5EF4-FFF2-40B4-BE49-F238E27FC236}">
                    <a16:creationId xmlns:a16="http://schemas.microsoft.com/office/drawing/2014/main" id="{3EEC253D-E776-914B-8C2D-647197B576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30" y="2604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ACME: +0,15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303139" name="AutoShape 35">
                <a:extLst>
                  <a:ext uri="{FF2B5EF4-FFF2-40B4-BE49-F238E27FC236}">
                    <a16:creationId xmlns:a16="http://schemas.microsoft.com/office/drawing/2014/main" id="{CDCAA010-C3A3-854B-9743-803C3C8EA6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30" y="3180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400">
                    <a:latin typeface="Arial" panose="020B0604020202020204" pitchFamily="34" charset="0"/>
                  </a:rPr>
                  <a:t>ACME: +0,15</a:t>
                </a: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303142" name="Rectangle 38">
              <a:extLst>
                <a:ext uri="{FF2B5EF4-FFF2-40B4-BE49-F238E27FC236}">
                  <a16:creationId xmlns:a16="http://schemas.microsoft.com/office/drawing/2014/main" id="{42A99C1D-85EB-4C40-B514-BDF453E476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6201" y="4876801"/>
              <a:ext cx="4537075" cy="1323975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600" b="1" dirty="0" err="1">
                  <a:latin typeface="Arial" panose="020B0604020202020204" pitchFamily="34" charset="0"/>
                </a:rPr>
                <a:t>Matching</a:t>
              </a:r>
              <a:endParaRPr lang="it-IT" altLang="en-US" sz="1600" b="1" dirty="0">
                <a:latin typeface="Arial" panose="020B0604020202020204" pitchFamily="34" charset="0"/>
              </a:endParaRPr>
            </a:p>
            <a:p>
              <a:pPr lvl="1"/>
              <a:r>
                <a:rPr lang="it-IT" altLang="en-US" sz="1600" dirty="0" err="1">
                  <a:latin typeface="Arial" panose="020B0604020202020204" pitchFamily="34" charset="0"/>
                </a:rPr>
                <a:t>Determining</a:t>
              </a:r>
              <a:r>
                <a:rPr lang="it-IT" altLang="en-US" sz="1600" dirty="0">
                  <a:latin typeface="Arial" panose="020B0604020202020204" pitchFamily="34" charset="0"/>
                </a:rPr>
                <a:t> the </a:t>
              </a:r>
              <a:r>
                <a:rPr lang="it-IT" altLang="en-US" sz="1600" dirty="0" err="1">
                  <a:latin typeface="Arial" panose="020B0604020202020204" pitchFamily="34" charset="0"/>
                </a:rPr>
                <a:t>recipients</a:t>
              </a:r>
              <a:r>
                <a:rPr lang="it-IT" altLang="en-US" sz="1600" dirty="0">
                  <a:latin typeface="Arial" panose="020B0604020202020204" pitchFamily="34" charset="0"/>
                </a:rPr>
                <a:t> for an </a:t>
              </a:r>
              <a:r>
                <a:rPr lang="it-IT" altLang="en-US" sz="1600" dirty="0" err="1">
                  <a:latin typeface="Arial" panose="020B0604020202020204" pitchFamily="34" charset="0"/>
                </a:rPr>
                <a:t>event</a:t>
              </a:r>
              <a:endParaRPr lang="it-IT" altLang="en-US" sz="1600" dirty="0">
                <a:latin typeface="Arial" panose="020B0604020202020204" pitchFamily="34" charset="0"/>
              </a:endParaRPr>
            </a:p>
            <a:p>
              <a:endParaRPr lang="it-IT" altLang="en-US" sz="1600" dirty="0">
                <a:latin typeface="Arial" panose="020B0604020202020204" pitchFamily="34" charset="0"/>
              </a:endParaRPr>
            </a:p>
            <a:p>
              <a:r>
                <a:rPr lang="it-IT" altLang="en-US" sz="1600" b="1" dirty="0">
                  <a:latin typeface="Arial" panose="020B0604020202020204" pitchFamily="34" charset="0"/>
                </a:rPr>
                <a:t>Routing</a:t>
              </a:r>
            </a:p>
            <a:p>
              <a:pPr lvl="1"/>
              <a:r>
                <a:rPr lang="it-IT" altLang="en-US" sz="1600" dirty="0" err="1">
                  <a:latin typeface="Arial" panose="020B0604020202020204" pitchFamily="34" charset="0"/>
                </a:rPr>
                <a:t>Delivering</a:t>
              </a:r>
              <a:r>
                <a:rPr lang="it-IT" altLang="en-US" sz="1600" dirty="0">
                  <a:latin typeface="Arial" panose="020B0604020202020204" pitchFamily="34" charset="0"/>
                </a:rPr>
                <a:t> a notification to </a:t>
              </a:r>
              <a:r>
                <a:rPr lang="it-IT" altLang="en-US" sz="1600" dirty="0" err="1">
                  <a:latin typeface="Arial" panose="020B0604020202020204" pitchFamily="34" charset="0"/>
                </a:rPr>
                <a:t>all</a:t>
              </a:r>
              <a:r>
                <a:rPr lang="it-IT" altLang="en-US" sz="1600" dirty="0">
                  <a:latin typeface="Arial" panose="020B0604020202020204" pitchFamily="34" charset="0"/>
                </a:rPr>
                <a:t> the </a:t>
              </a:r>
              <a:r>
                <a:rPr lang="it-IT" altLang="en-US" sz="1600" dirty="0" err="1">
                  <a:latin typeface="Arial" panose="020B0604020202020204" pitchFamily="34" charset="0"/>
                </a:rPr>
                <a:t>recipients</a:t>
              </a:r>
              <a:endParaRPr lang="it-IT" altLang="en-US" sz="1600" dirty="0">
                <a:latin typeface="Arial" panose="020B0604020202020204" pitchFamily="34" charset="0"/>
              </a:endParaRPr>
            </a:p>
          </p:txBody>
        </p:sp>
        <p:sp>
          <p:nvSpPr>
            <p:cNvPr id="303143" name="Oval 39">
              <a:extLst>
                <a:ext uri="{FF2B5EF4-FFF2-40B4-BE49-F238E27FC236}">
                  <a16:creationId xmlns:a16="http://schemas.microsoft.com/office/drawing/2014/main" id="{E62D823F-569D-CA41-A327-9BC76B7F057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656139" y="2133601"/>
              <a:ext cx="542925" cy="523875"/>
            </a:xfrm>
            <a:prstGeom prst="ellipse">
              <a:avLst/>
            </a:prstGeom>
            <a:solidFill>
              <a:srgbClr val="FF3300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it-IT" altLang="en-US" sz="1400" baseline="-25000">
                <a:latin typeface="Arial" panose="020B0604020202020204" pitchFamily="34" charset="0"/>
              </a:endParaRPr>
            </a:p>
          </p:txBody>
        </p:sp>
        <p:sp>
          <p:nvSpPr>
            <p:cNvPr id="303144" name="Oval 40">
              <a:extLst>
                <a:ext uri="{FF2B5EF4-FFF2-40B4-BE49-F238E27FC236}">
                  <a16:creationId xmlns:a16="http://schemas.microsoft.com/office/drawing/2014/main" id="{ED42B157-50B9-A240-B0ED-B859C56619A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11676" y="3213101"/>
              <a:ext cx="542925" cy="523875"/>
            </a:xfrm>
            <a:prstGeom prst="ellipse">
              <a:avLst/>
            </a:prstGeom>
            <a:solidFill>
              <a:srgbClr val="FF3300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it-IT" altLang="en-US" sz="1400" baseline="-25000">
                <a:latin typeface="Arial" panose="020B0604020202020204" pitchFamily="34" charset="0"/>
              </a:endParaRPr>
            </a:p>
          </p:txBody>
        </p:sp>
        <p:sp>
          <p:nvSpPr>
            <p:cNvPr id="303145" name="Oval 41">
              <a:extLst>
                <a:ext uri="{FF2B5EF4-FFF2-40B4-BE49-F238E27FC236}">
                  <a16:creationId xmlns:a16="http://schemas.microsoft.com/office/drawing/2014/main" id="{6747A17C-EF8E-254F-A641-5490FDC09FD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5880101" y="2708276"/>
              <a:ext cx="542925" cy="523875"/>
            </a:xfrm>
            <a:prstGeom prst="ellipse">
              <a:avLst/>
            </a:prstGeom>
            <a:solidFill>
              <a:srgbClr val="FF3300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it-IT" altLang="en-US" sz="1400" baseline="-25000">
                <a:latin typeface="Arial" panose="020B0604020202020204" pitchFamily="34" charset="0"/>
              </a:endParaRPr>
            </a:p>
          </p:txBody>
        </p:sp>
        <p:sp>
          <p:nvSpPr>
            <p:cNvPr id="303146" name="Oval 42">
              <a:extLst>
                <a:ext uri="{FF2B5EF4-FFF2-40B4-BE49-F238E27FC236}">
                  <a16:creationId xmlns:a16="http://schemas.microsoft.com/office/drawing/2014/main" id="{BFE06118-79CC-6241-A158-1D1AF10C311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872039" y="4292601"/>
              <a:ext cx="542925" cy="523875"/>
            </a:xfrm>
            <a:prstGeom prst="ellipse">
              <a:avLst/>
            </a:prstGeom>
            <a:solidFill>
              <a:srgbClr val="FF3300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it-IT" altLang="en-US" sz="1400" baseline="-25000">
                <a:latin typeface="Arial" panose="020B0604020202020204" pitchFamily="34" charset="0"/>
              </a:endParaRPr>
            </a:p>
          </p:txBody>
        </p:sp>
        <p:sp>
          <p:nvSpPr>
            <p:cNvPr id="303147" name="Oval 43">
              <a:extLst>
                <a:ext uri="{FF2B5EF4-FFF2-40B4-BE49-F238E27FC236}">
                  <a16:creationId xmlns:a16="http://schemas.microsoft.com/office/drawing/2014/main" id="{4AD9DAC2-1794-C041-A1E3-FF771068682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600826" y="2205039"/>
              <a:ext cx="542925" cy="523875"/>
            </a:xfrm>
            <a:prstGeom prst="ellipse">
              <a:avLst/>
            </a:prstGeom>
            <a:solidFill>
              <a:srgbClr val="FF3300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it-IT" altLang="en-US" sz="1400" baseline="-25000">
                <a:latin typeface="Arial" panose="020B0604020202020204" pitchFamily="34" charset="0"/>
              </a:endParaRPr>
            </a:p>
          </p:txBody>
        </p:sp>
        <p:sp>
          <p:nvSpPr>
            <p:cNvPr id="303148" name="Oval 44">
              <a:extLst>
                <a:ext uri="{FF2B5EF4-FFF2-40B4-BE49-F238E27FC236}">
                  <a16:creationId xmlns:a16="http://schemas.microsoft.com/office/drawing/2014/main" id="{87E14CE1-DF5F-FF4D-A4F5-4CE132AC23A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816726" y="3213101"/>
              <a:ext cx="542925" cy="523875"/>
            </a:xfrm>
            <a:prstGeom prst="ellipse">
              <a:avLst/>
            </a:prstGeom>
            <a:solidFill>
              <a:srgbClr val="FF3300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it-IT" altLang="en-US" sz="1400" baseline="-25000">
                <a:latin typeface="Arial" panose="020B0604020202020204" pitchFamily="34" charset="0"/>
              </a:endParaRPr>
            </a:p>
          </p:txBody>
        </p:sp>
        <p:sp>
          <p:nvSpPr>
            <p:cNvPr id="303149" name="Oval 45">
              <a:extLst>
                <a:ext uri="{FF2B5EF4-FFF2-40B4-BE49-F238E27FC236}">
                  <a16:creationId xmlns:a16="http://schemas.microsoft.com/office/drawing/2014/main" id="{C703F1C8-F0E7-3249-9198-208EA82E225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743701" y="4076701"/>
              <a:ext cx="542925" cy="523875"/>
            </a:xfrm>
            <a:prstGeom prst="ellipse">
              <a:avLst/>
            </a:prstGeom>
            <a:solidFill>
              <a:srgbClr val="FF3300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it-IT" altLang="en-US" sz="1400" baseline="-25000">
                <a:latin typeface="Arial" panose="020B0604020202020204" pitchFamily="34" charset="0"/>
              </a:endParaRPr>
            </a:p>
          </p:txBody>
        </p:sp>
        <p:sp>
          <p:nvSpPr>
            <p:cNvPr id="303150" name="Rectangle 46">
              <a:extLst>
                <a:ext uri="{FF2B5EF4-FFF2-40B4-BE49-F238E27FC236}">
                  <a16:creationId xmlns:a16="http://schemas.microsoft.com/office/drawing/2014/main" id="{8983FE71-9788-DF41-843B-8C2F5ED70F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24564" y="4005263"/>
              <a:ext cx="936625" cy="303212"/>
            </a:xfrm>
            <a:prstGeom prst="rect">
              <a:avLst/>
            </a:prstGeom>
            <a:solidFill>
              <a:srgbClr val="B3372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it-IT" altLang="en-US" sz="1400">
                  <a:solidFill>
                    <a:schemeClr val="bg1"/>
                  </a:solidFill>
                  <a:latin typeface="Arial" panose="020B0604020202020204" pitchFamily="34" charset="0"/>
                </a:rPr>
                <a:t>S3: ACME</a:t>
              </a:r>
              <a:endParaRPr lang="en-US" altLang="en-US" sz="14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03151" name="Rectangle 47">
              <a:extLst>
                <a:ext uri="{FF2B5EF4-FFF2-40B4-BE49-F238E27FC236}">
                  <a16:creationId xmlns:a16="http://schemas.microsoft.com/office/drawing/2014/main" id="{F0259FC3-895B-8B4D-BE5C-C1C6EBF0B8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96001" y="3429000"/>
              <a:ext cx="936625" cy="287338"/>
            </a:xfrm>
            <a:prstGeom prst="rect">
              <a:avLst/>
            </a:prstGeom>
            <a:solidFill>
              <a:srgbClr val="B3372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it-IT" altLang="en-US" sz="1400">
                  <a:solidFill>
                    <a:schemeClr val="bg1"/>
                  </a:solidFill>
                  <a:latin typeface="Arial" panose="020B0604020202020204" pitchFamily="34" charset="0"/>
                </a:rPr>
                <a:t>S2: ACME</a:t>
              </a:r>
              <a:endParaRPr lang="en-US" altLang="en-US" sz="14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03133" name="Rectangle 29">
              <a:extLst>
                <a:ext uri="{FF2B5EF4-FFF2-40B4-BE49-F238E27FC236}">
                  <a16:creationId xmlns:a16="http://schemas.microsoft.com/office/drawing/2014/main" id="{BE4B1052-9720-8546-AB90-644D6C3E36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24564" y="2276476"/>
              <a:ext cx="936625" cy="288925"/>
            </a:xfrm>
            <a:prstGeom prst="rect">
              <a:avLst/>
            </a:prstGeom>
            <a:solidFill>
              <a:srgbClr val="B3372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it-IT" altLang="en-US" sz="1400">
                  <a:solidFill>
                    <a:schemeClr val="bg1"/>
                  </a:solidFill>
                  <a:latin typeface="Arial" panose="020B0604020202020204" pitchFamily="34" charset="0"/>
                </a:rPr>
                <a:t>S1: IBM</a:t>
              </a:r>
              <a:endParaRPr lang="en-US" altLang="en-US" sz="14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grpSp>
          <p:nvGrpSpPr>
            <p:cNvPr id="303155" name="Group 51">
              <a:extLst>
                <a:ext uri="{FF2B5EF4-FFF2-40B4-BE49-F238E27FC236}">
                  <a16:creationId xmlns:a16="http://schemas.microsoft.com/office/drawing/2014/main" id="{8C3DA8AE-29B4-E640-85F6-3ABAB8F7620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104063" y="1268414"/>
              <a:ext cx="1992312" cy="936625"/>
              <a:chOff x="3515" y="799"/>
              <a:chExt cx="1255" cy="590"/>
            </a:xfrm>
          </p:grpSpPr>
          <p:sp>
            <p:nvSpPr>
              <p:cNvPr id="303152" name="Text Box 48">
                <a:extLst>
                  <a:ext uri="{FF2B5EF4-FFF2-40B4-BE49-F238E27FC236}">
                    <a16:creationId xmlns:a16="http://schemas.microsoft.com/office/drawing/2014/main" id="{CEBED989-4F14-E440-9488-FB9A932B2EB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286" y="799"/>
                <a:ext cx="48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it-IT" altLang="en-US" b="1">
                    <a:latin typeface="Arial Narrow" panose="020B0604020202020204" pitchFamily="34" charset="0"/>
                  </a:rPr>
                  <a:t>broker</a:t>
                </a:r>
                <a:endParaRPr lang="en-US" altLang="en-US" b="1">
                  <a:latin typeface="Arial Narrow" panose="020B0604020202020204" pitchFamily="34" charset="0"/>
                </a:endParaRPr>
              </a:p>
            </p:txBody>
          </p:sp>
          <p:sp>
            <p:nvSpPr>
              <p:cNvPr id="303153" name="Line 49">
                <a:extLst>
                  <a:ext uri="{FF2B5EF4-FFF2-40B4-BE49-F238E27FC236}">
                    <a16:creationId xmlns:a16="http://schemas.microsoft.com/office/drawing/2014/main" id="{62ABB922-B322-974E-9DC8-E8CEDA76482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515" y="935"/>
                <a:ext cx="772" cy="45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03154" name="Oval 50">
              <a:extLst>
                <a:ext uri="{FF2B5EF4-FFF2-40B4-BE49-F238E27FC236}">
                  <a16:creationId xmlns:a16="http://schemas.microsoft.com/office/drawing/2014/main" id="{42A73F1F-609A-A446-A959-07BB9734872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5375276" y="3500439"/>
              <a:ext cx="542925" cy="523875"/>
            </a:xfrm>
            <a:prstGeom prst="ellipse">
              <a:avLst/>
            </a:prstGeom>
            <a:solidFill>
              <a:srgbClr val="FF3300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it-IT" altLang="en-US" sz="1400" baseline="-25000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38708005"/>
      </p:ext>
    </p:extLst>
  </p:cSld>
  <p:clrMapOvr>
    <a:masterClrMapping/>
  </p:clrMapOvr>
  <p:transition>
    <p:wedg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4" name="Rectangle 2">
            <a:extLst>
              <a:ext uri="{FF2B5EF4-FFF2-40B4-BE49-F238E27FC236}">
                <a16:creationId xmlns:a16="http://schemas.microsoft.com/office/drawing/2014/main" id="{A220EACD-E700-6943-AECC-6ED5EB3C94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Research Topics</a:t>
            </a:r>
          </a:p>
        </p:txBody>
      </p:sp>
      <p:sp>
        <p:nvSpPr>
          <p:cNvPr id="315395" name="Rectangle 3">
            <a:extLst>
              <a:ext uri="{FF2B5EF4-FFF2-40B4-BE49-F238E27FC236}">
                <a16:creationId xmlns:a16="http://schemas.microsoft.com/office/drawing/2014/main" id="{C517825F-4CB2-CC49-88A7-533FB13C63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System architecture</a:t>
            </a:r>
          </a:p>
          <a:p>
            <a:r>
              <a:rPr lang="en-US" altLang="en-US" dirty="0"/>
              <a:t>Efficient routing algorithm</a:t>
            </a:r>
          </a:p>
          <a:p>
            <a:r>
              <a:rPr lang="en-US" altLang="en-US" dirty="0"/>
              <a:t>Reliable messaging sending (the QoS issue)</a:t>
            </a:r>
          </a:p>
          <a:p>
            <a:r>
              <a:rPr lang="en-US" altLang="en-US" dirty="0"/>
              <a:t>Security</a:t>
            </a:r>
          </a:p>
          <a:p>
            <a:r>
              <a:rPr lang="en-US" altLang="en-US" dirty="0"/>
              <a:t>Special application issues</a:t>
            </a:r>
          </a:p>
          <a:p>
            <a:pPr lvl="1"/>
            <a:r>
              <a:rPr lang="en-US" altLang="en-US" dirty="0"/>
              <a:t>Millions of users</a:t>
            </a:r>
          </a:p>
          <a:p>
            <a:pPr lvl="1"/>
            <a:r>
              <a:rPr lang="en-US" altLang="en-US" dirty="0"/>
              <a:t>Mobile environment</a:t>
            </a:r>
          </a:p>
          <a:p>
            <a:pPr lvl="1"/>
            <a:r>
              <a:rPr lang="en-US" altLang="en-US" dirty="0"/>
              <a:t>Point 2 Point</a:t>
            </a:r>
          </a:p>
          <a:p>
            <a:pPr lvl="1"/>
            <a:r>
              <a:rPr lang="en-US" altLang="en-US" dirty="0"/>
              <a:t>Sensors networks…….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B117FC5-D60D-5E49-9376-C9A912067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436D9-0E51-8B4F-942A-F8A448188538}" type="slidenum">
              <a:rPr lang="en-US" altLang="en-US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2349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22" name="Rectangle 2">
            <a:extLst>
              <a:ext uri="{FF2B5EF4-FFF2-40B4-BE49-F238E27FC236}">
                <a16:creationId xmlns:a16="http://schemas.microsoft.com/office/drawing/2014/main" id="{B5BE5A90-0618-7446-8307-0CB31FA898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Pub/Sub Systems</a:t>
            </a:r>
          </a:p>
        </p:txBody>
      </p:sp>
      <p:sp>
        <p:nvSpPr>
          <p:cNvPr id="337923" name="Rectangle 3">
            <a:extLst>
              <a:ext uri="{FF2B5EF4-FFF2-40B4-BE49-F238E27FC236}">
                <a16:creationId xmlns:a16="http://schemas.microsoft.com/office/drawing/2014/main" id="{AC07A332-11BC-3F43-AB3B-6A418B1F9D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IBM – Gryphon</a:t>
            </a:r>
          </a:p>
          <a:p>
            <a:r>
              <a:rPr lang="en-US" altLang="en-US"/>
              <a:t>Stanford –  SIFT and more…</a:t>
            </a:r>
          </a:p>
          <a:p>
            <a:r>
              <a:rPr lang="en-US" altLang="en-US"/>
              <a:t>CU-Boulder – Siena</a:t>
            </a:r>
          </a:p>
          <a:p>
            <a:r>
              <a:rPr lang="en-US" altLang="en-US"/>
              <a:t>France – Le Subscribe</a:t>
            </a:r>
          </a:p>
          <a:p>
            <a:r>
              <a:rPr lang="en-US" altLang="en-US"/>
              <a:t>Technische University Darmstadt – REBECA</a:t>
            </a:r>
          </a:p>
          <a:p>
            <a:r>
              <a:rPr lang="en-US" altLang="en-US"/>
              <a:t>Microsoft – Herald</a:t>
            </a:r>
          </a:p>
          <a:p>
            <a:r>
              <a:rPr lang="en-US" altLang="en-US"/>
              <a:t>MIT </a:t>
            </a:r>
          </a:p>
          <a:p>
            <a:r>
              <a:rPr lang="en-US" altLang="en-US"/>
              <a:t>Others – XMLBlaster, Elvin4, TIB, Keryx, REBECA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671459D-7A82-0145-9AD6-9B74734E2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C7C11-FD72-C246-A988-5E5419311019}" type="slidenum">
              <a:rPr lang="en-US" altLang="en-US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767842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938" name="Rectangle 2">
            <a:extLst>
              <a:ext uri="{FF2B5EF4-FFF2-40B4-BE49-F238E27FC236}">
                <a16:creationId xmlns:a16="http://schemas.microsoft.com/office/drawing/2014/main" id="{37D3B31E-7500-DB4B-B56D-B53493671E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1850" y="-112494"/>
            <a:ext cx="10058400" cy="1450757"/>
          </a:xfrm>
        </p:spPr>
        <p:txBody>
          <a:bodyPr/>
          <a:lstStyle/>
          <a:p>
            <a:r>
              <a:rPr lang="it-IT" altLang="en-US" dirty="0"/>
              <a:t>Subscription Model</a:t>
            </a:r>
          </a:p>
        </p:txBody>
      </p:sp>
      <p:sp>
        <p:nvSpPr>
          <p:cNvPr id="29" name="Slide Number Placeholder 4">
            <a:extLst>
              <a:ext uri="{FF2B5EF4-FFF2-40B4-BE49-F238E27FC236}">
                <a16:creationId xmlns:a16="http://schemas.microsoft.com/office/drawing/2014/main" id="{5DF5B571-F086-E44A-AB00-8FB65CAB1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7FA98-9C73-1447-ABCC-9CC14DE549D2}" type="slidenum">
              <a:rPr lang="en-US" altLang="en-US"/>
              <a:pPr/>
              <a:t>11</a:t>
            </a:fld>
            <a:endParaRPr lang="en-US" alt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3578ABC-8B5F-3A4E-93CE-A8062788B273}"/>
              </a:ext>
            </a:extLst>
          </p:cNvPr>
          <p:cNvGrpSpPr/>
          <p:nvPr/>
        </p:nvGrpSpPr>
        <p:grpSpPr>
          <a:xfrm>
            <a:off x="1883019" y="1849807"/>
            <a:ext cx="7667626" cy="4532241"/>
            <a:chOff x="1847850" y="1412876"/>
            <a:chExt cx="7667626" cy="4532241"/>
          </a:xfrm>
        </p:grpSpPr>
        <p:sp>
          <p:nvSpPr>
            <p:cNvPr id="295975" name="Text Box 39">
              <a:extLst>
                <a:ext uri="{FF2B5EF4-FFF2-40B4-BE49-F238E27FC236}">
                  <a16:creationId xmlns:a16="http://schemas.microsoft.com/office/drawing/2014/main" id="{30CC1274-4ADB-FC45-B115-3BA32054C42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47850" y="4231836"/>
              <a:ext cx="2951163" cy="952500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400" b="1" i="1" dirty="0" err="1">
                  <a:latin typeface="Arial" panose="020B0604020202020204" pitchFamily="34" charset="0"/>
                </a:rPr>
                <a:t>Topic-Based</a:t>
              </a:r>
              <a:r>
                <a:rPr lang="it-IT" altLang="en-US" sz="1400" b="1" i="1" dirty="0">
                  <a:latin typeface="Arial" panose="020B0604020202020204" pitchFamily="34" charset="0"/>
                </a:rPr>
                <a:t> </a:t>
              </a:r>
            </a:p>
            <a:p>
              <a:pPr>
                <a:buFontTx/>
                <a:buChar char="-"/>
              </a:pPr>
              <a:r>
                <a:rPr lang="it-IT" altLang="en-US" sz="1400" dirty="0">
                  <a:latin typeface="Arial" panose="020B0604020202020204" pitchFamily="34" charset="0"/>
                </a:rPr>
                <a:t>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events</a:t>
              </a:r>
              <a:r>
                <a:rPr lang="it-IT" altLang="en-US" sz="1400" dirty="0">
                  <a:latin typeface="Arial" panose="020B0604020202020204" pitchFamily="34" charset="0"/>
                </a:rPr>
                <a:t> are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divided</a:t>
              </a:r>
              <a:r>
                <a:rPr lang="it-IT" altLang="en-US" sz="1400" dirty="0">
                  <a:latin typeface="Arial" panose="020B0604020202020204" pitchFamily="34" charset="0"/>
                </a:rPr>
                <a:t> in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topics</a:t>
              </a:r>
              <a:endParaRPr lang="it-IT" altLang="en-US" sz="1400" dirty="0">
                <a:latin typeface="Arial" panose="020B0604020202020204" pitchFamily="34" charset="0"/>
              </a:endParaRPr>
            </a:p>
            <a:p>
              <a:pPr>
                <a:buFontTx/>
                <a:buChar char="-"/>
              </a:pPr>
              <a:r>
                <a:rPr lang="it-IT" altLang="en-US" sz="1400" dirty="0">
                  <a:latin typeface="Arial" panose="020B0604020202020204" pitchFamily="34" charset="0"/>
                </a:rPr>
                <a:t>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subscribers</a:t>
              </a:r>
              <a:r>
                <a:rPr lang="it-IT" altLang="en-US" sz="1400" dirty="0">
                  <a:latin typeface="Arial" panose="020B0604020202020204" pitchFamily="34" charset="0"/>
                </a:rPr>
                <a:t>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subscribe</a:t>
              </a:r>
              <a:r>
                <a:rPr lang="it-IT" altLang="en-US" sz="1400" dirty="0">
                  <a:latin typeface="Arial" panose="020B0604020202020204" pitchFamily="34" charset="0"/>
                </a:rPr>
                <a:t> for a single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topic</a:t>
              </a:r>
              <a:endParaRPr lang="it-IT" altLang="en-US" sz="1400" dirty="0">
                <a:latin typeface="Arial" panose="020B0604020202020204" pitchFamily="34" charset="0"/>
              </a:endParaRPr>
            </a:p>
          </p:txBody>
        </p:sp>
        <p:sp>
          <p:nvSpPr>
            <p:cNvPr id="295976" name="Text Box 40">
              <a:extLst>
                <a:ext uri="{FF2B5EF4-FFF2-40B4-BE49-F238E27FC236}">
                  <a16:creationId xmlns:a16="http://schemas.microsoft.com/office/drawing/2014/main" id="{7D429827-ED62-DB47-9D65-A600F9FE0A7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56363" y="4581525"/>
              <a:ext cx="2951162" cy="738664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400" b="1" i="1" dirty="0">
                  <a:latin typeface="Arial" panose="020B0604020202020204" pitchFamily="34" charset="0"/>
                </a:rPr>
                <a:t>Content-</a:t>
              </a:r>
              <a:r>
                <a:rPr lang="it-IT" altLang="en-US" sz="1400" b="1" i="1" dirty="0" err="1">
                  <a:latin typeface="Arial" panose="020B0604020202020204" pitchFamily="34" charset="0"/>
                </a:rPr>
                <a:t>Based</a:t>
              </a:r>
              <a:endParaRPr lang="it-IT" altLang="en-US" sz="1400" b="1" i="1" dirty="0">
                <a:latin typeface="Arial" panose="020B0604020202020204" pitchFamily="34" charset="0"/>
              </a:endParaRPr>
            </a:p>
            <a:p>
              <a:pPr>
                <a:buFontTx/>
                <a:buChar char="-"/>
              </a:pPr>
              <a:r>
                <a:rPr lang="it-IT" altLang="en-US" sz="1400" dirty="0">
                  <a:latin typeface="Arial" panose="020B0604020202020204" pitchFamily="34" charset="0"/>
                </a:rPr>
                <a:t>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subscriptions</a:t>
              </a:r>
              <a:r>
                <a:rPr lang="it-IT" altLang="en-US" sz="1400" dirty="0">
                  <a:latin typeface="Arial" panose="020B0604020202020204" pitchFamily="34" charset="0"/>
                </a:rPr>
                <a:t> are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generic</a:t>
              </a:r>
              <a:r>
                <a:rPr lang="it-IT" altLang="en-US" sz="1400" dirty="0">
                  <a:latin typeface="Arial" panose="020B0604020202020204" pitchFamily="34" charset="0"/>
                </a:rPr>
                <a:t>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queries</a:t>
              </a:r>
              <a:r>
                <a:rPr lang="it-IT" altLang="en-US" sz="1400" dirty="0">
                  <a:latin typeface="Arial" panose="020B0604020202020204" pitchFamily="34" charset="0"/>
                </a:rPr>
                <a:t> SQL-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like</a:t>
              </a:r>
              <a:r>
                <a:rPr lang="it-IT" altLang="en-US" sz="1400" dirty="0">
                  <a:latin typeface="Arial" panose="020B0604020202020204" pitchFamily="34" charset="0"/>
                </a:rPr>
                <a:t>  on the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event</a:t>
              </a:r>
              <a:r>
                <a:rPr lang="it-IT" altLang="en-US" sz="1400" dirty="0">
                  <a:latin typeface="Arial" panose="020B0604020202020204" pitchFamily="34" charset="0"/>
                </a:rPr>
                <a:t> schema</a:t>
              </a:r>
            </a:p>
          </p:txBody>
        </p:sp>
        <p:sp>
          <p:nvSpPr>
            <p:cNvPr id="295939" name="Oval 3">
              <a:extLst>
                <a:ext uri="{FF2B5EF4-FFF2-40B4-BE49-F238E27FC236}">
                  <a16:creationId xmlns:a16="http://schemas.microsoft.com/office/drawing/2014/main" id="{3994E7E6-66A7-9D4E-9C8A-52284A745D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22488" y="1700214"/>
              <a:ext cx="506412" cy="441325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95940" name="Oval 4">
              <a:extLst>
                <a:ext uri="{FF2B5EF4-FFF2-40B4-BE49-F238E27FC236}">
                  <a16:creationId xmlns:a16="http://schemas.microsoft.com/office/drawing/2014/main" id="{2971C6D0-8DDC-BA4D-8D58-C0AC6506E5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2313" y="2668589"/>
              <a:ext cx="506412" cy="441325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95941" name="Oval 5">
              <a:extLst>
                <a:ext uri="{FF2B5EF4-FFF2-40B4-BE49-F238E27FC236}">
                  <a16:creationId xmlns:a16="http://schemas.microsoft.com/office/drawing/2014/main" id="{F37DF85B-5CBB-3F4B-8C80-9769A5076A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43113" y="3600451"/>
              <a:ext cx="506412" cy="442913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95942" name="Oval 6">
              <a:extLst>
                <a:ext uri="{FF2B5EF4-FFF2-40B4-BE49-F238E27FC236}">
                  <a16:creationId xmlns:a16="http://schemas.microsoft.com/office/drawing/2014/main" id="{4EC0B923-CC10-5E4E-AC61-DC605DFD31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967663" y="1760538"/>
              <a:ext cx="506412" cy="442912"/>
            </a:xfrm>
            <a:prstGeom prst="ellipse">
              <a:avLst/>
            </a:prstGeom>
            <a:solidFill>
              <a:schemeClr val="hlink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1600">
                  <a:latin typeface="Arial" panose="020B0604020202020204" pitchFamily="34" charset="0"/>
                </a:rPr>
                <a:t>S1</a:t>
              </a:r>
              <a:endParaRPr lang="en-US" altLang="en-US" sz="1600">
                <a:latin typeface="Arial" panose="020B0604020202020204" pitchFamily="34" charset="0"/>
              </a:endParaRPr>
            </a:p>
          </p:txBody>
        </p:sp>
        <p:sp>
          <p:nvSpPr>
            <p:cNvPr id="295943" name="Oval 7">
              <a:extLst>
                <a:ext uri="{FF2B5EF4-FFF2-40B4-BE49-F238E27FC236}">
                  <a16:creationId xmlns:a16="http://schemas.microsoft.com/office/drawing/2014/main" id="{66188608-EE97-244C-A610-44FF8B810A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96251" y="2679701"/>
              <a:ext cx="506413" cy="442913"/>
            </a:xfrm>
            <a:prstGeom prst="ellipse">
              <a:avLst/>
            </a:prstGeom>
            <a:solidFill>
              <a:schemeClr val="hlink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1600">
                  <a:latin typeface="Arial" panose="020B0604020202020204" pitchFamily="34" charset="0"/>
                </a:rPr>
                <a:t>S2</a:t>
              </a:r>
              <a:endParaRPr lang="en-US" altLang="en-US" sz="1600">
                <a:latin typeface="Arial" panose="020B0604020202020204" pitchFamily="34" charset="0"/>
              </a:endParaRPr>
            </a:p>
          </p:txBody>
        </p:sp>
        <p:sp>
          <p:nvSpPr>
            <p:cNvPr id="295944" name="Oval 8">
              <a:extLst>
                <a:ext uri="{FF2B5EF4-FFF2-40B4-BE49-F238E27FC236}">
                  <a16:creationId xmlns:a16="http://schemas.microsoft.com/office/drawing/2014/main" id="{39513FDB-56CC-3B49-A64F-B6F6C6891F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70851" y="3492501"/>
              <a:ext cx="506413" cy="441325"/>
            </a:xfrm>
            <a:prstGeom prst="ellipse">
              <a:avLst/>
            </a:prstGeom>
            <a:solidFill>
              <a:schemeClr val="hlink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1600">
                  <a:latin typeface="Arial" panose="020B0604020202020204" pitchFamily="34" charset="0"/>
                </a:rPr>
                <a:t>S3</a:t>
              </a:r>
              <a:endParaRPr lang="en-US" altLang="en-US" sz="1600">
                <a:latin typeface="Arial" panose="020B0604020202020204" pitchFamily="34" charset="0"/>
              </a:endParaRPr>
            </a:p>
          </p:txBody>
        </p:sp>
        <p:sp>
          <p:nvSpPr>
            <p:cNvPr id="295947" name="Text Box 11">
              <a:extLst>
                <a:ext uri="{FF2B5EF4-FFF2-40B4-BE49-F238E27FC236}">
                  <a16:creationId xmlns:a16="http://schemas.microsoft.com/office/drawing/2014/main" id="{67EBCD32-91DA-A341-B8AE-0F0830F64E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21663" y="1635126"/>
              <a:ext cx="495300" cy="24447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sz="1000">
                  <a:solidFill>
                    <a:schemeClr val="bg1"/>
                  </a:solidFill>
                  <a:latin typeface="Arial" panose="020B0604020202020204" pitchFamily="34" charset="0"/>
                </a:rPr>
                <a:t>“IBM”</a:t>
              </a:r>
              <a:endParaRPr lang="en-US" altLang="en-US" sz="10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95948" name="Text Box 12">
              <a:extLst>
                <a:ext uri="{FF2B5EF4-FFF2-40B4-BE49-F238E27FC236}">
                  <a16:creationId xmlns:a16="http://schemas.microsoft.com/office/drawing/2014/main" id="{5FA04C44-8688-4940-B12B-63C151A680F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348664" y="3317876"/>
              <a:ext cx="777875" cy="24447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000">
                  <a:solidFill>
                    <a:schemeClr val="bg1"/>
                  </a:solidFill>
                  <a:latin typeface="Arial" panose="020B0604020202020204" pitchFamily="34" charset="0"/>
                </a:rPr>
                <a:t>“ACME”</a:t>
              </a:r>
              <a:endParaRPr lang="en-US" altLang="en-US" sz="10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95949" name="Text Box 13">
              <a:extLst>
                <a:ext uri="{FF2B5EF4-FFF2-40B4-BE49-F238E27FC236}">
                  <a16:creationId xmlns:a16="http://schemas.microsoft.com/office/drawing/2014/main" id="{CA8731D5-81BE-9D4D-9418-012D7D12EEF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377239" y="2505076"/>
              <a:ext cx="790575" cy="24447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000">
                  <a:solidFill>
                    <a:schemeClr val="bg1"/>
                  </a:solidFill>
                  <a:latin typeface="Arial" panose="020B0604020202020204" pitchFamily="34" charset="0"/>
                </a:rPr>
                <a:t>“ACME”</a:t>
              </a:r>
              <a:endParaRPr lang="en-US" altLang="en-US" sz="10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grpSp>
          <p:nvGrpSpPr>
            <p:cNvPr id="295952" name="Group 16">
              <a:extLst>
                <a:ext uri="{FF2B5EF4-FFF2-40B4-BE49-F238E27FC236}">
                  <a16:creationId xmlns:a16="http://schemas.microsoft.com/office/drawing/2014/main" id="{471779A8-B213-164C-BF1B-23D1A8EFD23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90814" y="1662113"/>
              <a:ext cx="1296987" cy="2413000"/>
              <a:chOff x="956" y="1868"/>
              <a:chExt cx="887" cy="1790"/>
            </a:xfrm>
          </p:grpSpPr>
          <p:sp>
            <p:nvSpPr>
              <p:cNvPr id="295953" name="AutoShape 17">
                <a:extLst>
                  <a:ext uri="{FF2B5EF4-FFF2-40B4-BE49-F238E27FC236}">
                    <a16:creationId xmlns:a16="http://schemas.microsoft.com/office/drawing/2014/main" id="{D62A0DD3-1650-304A-AA45-8010C6BE94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7" y="1868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000">
                    <a:latin typeface="Arial" panose="020B0604020202020204" pitchFamily="34" charset="0"/>
                  </a:rPr>
                  <a:t>IBM: -3,75</a:t>
                </a:r>
                <a:endParaRPr lang="en-US" altLang="en-US" sz="1000">
                  <a:latin typeface="Arial" panose="020B0604020202020204" pitchFamily="34" charset="0"/>
                </a:endParaRPr>
              </a:p>
            </p:txBody>
          </p:sp>
          <p:sp>
            <p:nvSpPr>
              <p:cNvPr id="295954" name="AutoShape 18">
                <a:extLst>
                  <a:ext uri="{FF2B5EF4-FFF2-40B4-BE49-F238E27FC236}">
                    <a16:creationId xmlns:a16="http://schemas.microsoft.com/office/drawing/2014/main" id="{010F6F05-51E7-FD49-8CF5-5937DFE8EC5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6" y="2568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000">
                    <a:latin typeface="Arial" panose="020B0604020202020204" pitchFamily="34" charset="0"/>
                  </a:rPr>
                  <a:t>ACME: +0,15</a:t>
                </a:r>
                <a:endParaRPr lang="en-US" altLang="en-US" sz="1000">
                  <a:latin typeface="Arial" panose="020B0604020202020204" pitchFamily="34" charset="0"/>
                </a:endParaRPr>
              </a:p>
            </p:txBody>
          </p:sp>
          <p:sp>
            <p:nvSpPr>
              <p:cNvPr id="295955" name="AutoShape 19">
                <a:extLst>
                  <a:ext uri="{FF2B5EF4-FFF2-40B4-BE49-F238E27FC236}">
                    <a16:creationId xmlns:a16="http://schemas.microsoft.com/office/drawing/2014/main" id="{231B1C8C-F398-3F44-BD5D-F63F0E77DD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3" y="3268"/>
                <a:ext cx="816" cy="390"/>
              </a:xfrm>
              <a:prstGeom prst="rightArrow">
                <a:avLst>
                  <a:gd name="adj1" fmla="val 50000"/>
                  <a:gd name="adj2" fmla="val 52308"/>
                </a:avLst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it-IT" altLang="en-US" sz="1000">
                    <a:latin typeface="Arial" panose="020B0604020202020204" pitchFamily="34" charset="0"/>
                  </a:rPr>
                  <a:t>IBM: +2,51</a:t>
                </a:r>
                <a:endParaRPr lang="en-US" altLang="en-US" sz="1000"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295964" name="AutoShape 28">
              <a:extLst>
                <a:ext uri="{FF2B5EF4-FFF2-40B4-BE49-F238E27FC236}">
                  <a16:creationId xmlns:a16="http://schemas.microsoft.com/office/drawing/2014/main" id="{503850BB-DA4C-4C48-812F-523C1F5EB1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7013" y="1412876"/>
              <a:ext cx="2965450" cy="2771775"/>
            </a:xfrm>
            <a:prstGeom prst="roundRect">
              <a:avLst>
                <a:gd name="adj" fmla="val 10602"/>
              </a:avLst>
            </a:prstGeom>
            <a:solidFill>
              <a:srgbClr val="800000"/>
            </a:solidFill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95965" name="Rectangle 29">
              <a:extLst>
                <a:ext uri="{FF2B5EF4-FFF2-40B4-BE49-F238E27FC236}">
                  <a16:creationId xmlns:a16="http://schemas.microsoft.com/office/drawing/2014/main" id="{0D650030-51A9-3243-B0EB-932B6E374D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5188" y="2382838"/>
              <a:ext cx="1555750" cy="990600"/>
            </a:xfrm>
            <a:prstGeom prst="rect">
              <a:avLst/>
            </a:prstGeom>
            <a:solidFill>
              <a:srgbClr val="B3372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it-IT" altLang="en-US" sz="1600">
                  <a:solidFill>
                    <a:schemeClr val="bg1"/>
                  </a:solidFill>
                  <a:latin typeface="Arial" panose="020B0604020202020204" pitchFamily="34" charset="0"/>
                </a:rPr>
                <a:t>S1: IBM</a:t>
              </a:r>
            </a:p>
            <a:p>
              <a:r>
                <a:rPr lang="it-IT" altLang="en-US" sz="1600">
                  <a:solidFill>
                    <a:schemeClr val="bg1"/>
                  </a:solidFill>
                  <a:latin typeface="Arial" panose="020B0604020202020204" pitchFamily="34" charset="0"/>
                </a:rPr>
                <a:t>S2: ACME</a:t>
              </a:r>
            </a:p>
            <a:p>
              <a:r>
                <a:rPr lang="it-IT" altLang="en-US" sz="1600">
                  <a:solidFill>
                    <a:schemeClr val="bg1"/>
                  </a:solidFill>
                  <a:latin typeface="Arial" panose="020B0604020202020204" pitchFamily="34" charset="0"/>
                </a:rPr>
                <a:t>S3: ACME</a:t>
              </a:r>
              <a:endParaRPr lang="en-US" altLang="en-US" sz="16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95966" name="Text Box 30">
              <a:extLst>
                <a:ext uri="{FF2B5EF4-FFF2-40B4-BE49-F238E27FC236}">
                  <a16:creationId xmlns:a16="http://schemas.microsoft.com/office/drawing/2014/main" id="{4C155D5C-0419-A74E-9749-92407958828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43400" y="1570038"/>
              <a:ext cx="15176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it-IT" altLang="en-US" sz="1400" b="1" dirty="0">
                  <a:solidFill>
                    <a:schemeClr val="bg1"/>
                  </a:solidFill>
                  <a:latin typeface="Arial Narrow" panose="020B0604020202020204" pitchFamily="34" charset="0"/>
                </a:rPr>
                <a:t>notification service</a:t>
              </a:r>
              <a:endParaRPr lang="en-US" altLang="en-US" sz="1400" b="1" dirty="0">
                <a:solidFill>
                  <a:schemeClr val="bg1"/>
                </a:solidFill>
                <a:latin typeface="Arial Narrow" panose="020B0604020202020204" pitchFamily="34" charset="0"/>
              </a:endParaRPr>
            </a:p>
          </p:txBody>
        </p:sp>
        <p:sp>
          <p:nvSpPr>
            <p:cNvPr id="295968" name="AutoShape 32">
              <a:extLst>
                <a:ext uri="{FF2B5EF4-FFF2-40B4-BE49-F238E27FC236}">
                  <a16:creationId xmlns:a16="http://schemas.microsoft.com/office/drawing/2014/main" id="{68CE857D-1606-EA45-9069-24F8176559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34175" y="1616076"/>
              <a:ext cx="1193800" cy="525463"/>
            </a:xfrm>
            <a:prstGeom prst="rightArrow">
              <a:avLst>
                <a:gd name="adj1" fmla="val 50000"/>
                <a:gd name="adj2" fmla="val 56798"/>
              </a:avLst>
            </a:prstGeom>
            <a:solidFill>
              <a:srgbClr val="FF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1000">
                  <a:latin typeface="Arial" panose="020B0604020202020204" pitchFamily="34" charset="0"/>
                </a:rPr>
                <a:t>IBM: -3,75</a:t>
              </a:r>
              <a:endParaRPr lang="en-US" altLang="en-US" sz="1000">
                <a:latin typeface="Arial" panose="020B0604020202020204" pitchFamily="34" charset="0"/>
              </a:endParaRPr>
            </a:p>
          </p:txBody>
        </p:sp>
        <p:sp>
          <p:nvSpPr>
            <p:cNvPr id="295969" name="AutoShape 33">
              <a:extLst>
                <a:ext uri="{FF2B5EF4-FFF2-40B4-BE49-F238E27FC236}">
                  <a16:creationId xmlns:a16="http://schemas.microsoft.com/office/drawing/2014/main" id="{0BE88D78-CBBA-3B41-88AB-DEB45EF570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32576" y="1984376"/>
              <a:ext cx="1192213" cy="550863"/>
            </a:xfrm>
            <a:prstGeom prst="rightArrow">
              <a:avLst>
                <a:gd name="adj1" fmla="val 50000"/>
                <a:gd name="adj2" fmla="val 54107"/>
              </a:avLst>
            </a:prstGeom>
            <a:solidFill>
              <a:srgbClr val="FF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1000">
                  <a:latin typeface="Arial" panose="020B0604020202020204" pitchFamily="34" charset="0"/>
                </a:rPr>
                <a:t>IBM: +2,51</a:t>
              </a:r>
              <a:endParaRPr lang="en-US" altLang="en-US" sz="1000">
                <a:latin typeface="Arial" panose="020B0604020202020204" pitchFamily="34" charset="0"/>
              </a:endParaRPr>
            </a:p>
          </p:txBody>
        </p:sp>
        <p:sp>
          <p:nvSpPr>
            <p:cNvPr id="295970" name="AutoShape 34">
              <a:extLst>
                <a:ext uri="{FF2B5EF4-FFF2-40B4-BE49-F238E27FC236}">
                  <a16:creationId xmlns:a16="http://schemas.microsoft.com/office/drawing/2014/main" id="{68D15A32-8597-DA4A-BE38-F8A52ED11C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46875" y="2654301"/>
              <a:ext cx="1193800" cy="525463"/>
            </a:xfrm>
            <a:prstGeom prst="rightArrow">
              <a:avLst>
                <a:gd name="adj1" fmla="val 50000"/>
                <a:gd name="adj2" fmla="val 56798"/>
              </a:avLst>
            </a:prstGeom>
            <a:solidFill>
              <a:srgbClr val="FF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1000">
                  <a:latin typeface="Arial" panose="020B0604020202020204" pitchFamily="34" charset="0"/>
                </a:rPr>
                <a:t>ACME: +0,15</a:t>
              </a:r>
              <a:endParaRPr lang="en-US" altLang="en-US" sz="1000">
                <a:latin typeface="Arial" panose="020B0604020202020204" pitchFamily="34" charset="0"/>
              </a:endParaRPr>
            </a:p>
          </p:txBody>
        </p:sp>
        <p:sp>
          <p:nvSpPr>
            <p:cNvPr id="295971" name="AutoShape 35">
              <a:extLst>
                <a:ext uri="{FF2B5EF4-FFF2-40B4-BE49-F238E27FC236}">
                  <a16:creationId xmlns:a16="http://schemas.microsoft.com/office/drawing/2014/main" id="{383D6F24-9FC8-9D4D-A3F8-9F9E976D03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46875" y="3430588"/>
              <a:ext cx="1193800" cy="525462"/>
            </a:xfrm>
            <a:prstGeom prst="rightArrow">
              <a:avLst>
                <a:gd name="adj1" fmla="val 50000"/>
                <a:gd name="adj2" fmla="val 56798"/>
              </a:avLst>
            </a:prstGeom>
            <a:solidFill>
              <a:srgbClr val="FF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it-IT" altLang="en-US" sz="1000">
                  <a:latin typeface="Arial" panose="020B0604020202020204" pitchFamily="34" charset="0"/>
                </a:rPr>
                <a:t>ACME: +0,15</a:t>
              </a:r>
              <a:endParaRPr lang="en-US" altLang="en-US" sz="1000">
                <a:latin typeface="Arial" panose="020B0604020202020204" pitchFamily="34" charset="0"/>
              </a:endParaRPr>
            </a:p>
          </p:txBody>
        </p:sp>
        <p:sp>
          <p:nvSpPr>
            <p:cNvPr id="295977" name="Text Box 41">
              <a:extLst>
                <a:ext uri="{FF2B5EF4-FFF2-40B4-BE49-F238E27FC236}">
                  <a16:creationId xmlns:a16="http://schemas.microsoft.com/office/drawing/2014/main" id="{E526D5B3-0A69-0B40-982F-87CA8FEE44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688389" y="1635126"/>
              <a:ext cx="827087" cy="24447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000">
                  <a:solidFill>
                    <a:schemeClr val="bg1"/>
                  </a:solidFill>
                  <a:latin typeface="Arial" panose="020B0604020202020204" pitchFamily="34" charset="0"/>
                </a:rPr>
                <a:t>&amp;  v &lt; 0</a:t>
              </a:r>
              <a:endParaRPr lang="en-US" altLang="en-US" sz="10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95982" name="Rectangle 46">
              <a:extLst>
                <a:ext uri="{FF2B5EF4-FFF2-40B4-BE49-F238E27FC236}">
                  <a16:creationId xmlns:a16="http://schemas.microsoft.com/office/drawing/2014/main" id="{A22E8730-63D6-464F-BC8E-D181B3850C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6775" y="2382838"/>
              <a:ext cx="1555750" cy="990600"/>
            </a:xfrm>
            <a:prstGeom prst="rect">
              <a:avLst/>
            </a:prstGeom>
            <a:solidFill>
              <a:srgbClr val="B3372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r>
                <a:rPr lang="it-IT" altLang="en-US" sz="1600">
                  <a:solidFill>
                    <a:schemeClr val="bg1"/>
                  </a:solidFill>
                  <a:latin typeface="Arial" panose="020B0604020202020204" pitchFamily="34" charset="0"/>
                </a:rPr>
                <a:t>S1: IBM,v&lt;0</a:t>
              </a:r>
            </a:p>
            <a:p>
              <a:r>
                <a:rPr lang="it-IT" altLang="en-US" sz="1600">
                  <a:solidFill>
                    <a:schemeClr val="bg1"/>
                  </a:solidFill>
                  <a:latin typeface="Arial" panose="020B0604020202020204" pitchFamily="34" charset="0"/>
                </a:rPr>
                <a:t>S2: ACME</a:t>
              </a:r>
            </a:p>
            <a:p>
              <a:r>
                <a:rPr lang="it-IT" altLang="en-US" sz="1600">
                  <a:solidFill>
                    <a:schemeClr val="bg1"/>
                  </a:solidFill>
                  <a:latin typeface="Arial" panose="020B0604020202020204" pitchFamily="34" charset="0"/>
                </a:rPr>
                <a:t>S3: ACME</a:t>
              </a:r>
              <a:endParaRPr lang="en-US" altLang="en-US" sz="1600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95989" name="Text Box 53">
              <a:extLst>
                <a:ext uri="{FF2B5EF4-FFF2-40B4-BE49-F238E27FC236}">
                  <a16:creationId xmlns:a16="http://schemas.microsoft.com/office/drawing/2014/main" id="{8C729256-A733-7748-B1A0-117BF96A135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79775" y="5205342"/>
              <a:ext cx="2951163" cy="739775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it-IT" altLang="en-US" sz="1400" b="1" i="1" dirty="0" err="1">
                  <a:latin typeface="Arial" panose="020B0604020202020204" pitchFamily="34" charset="0"/>
                </a:rPr>
                <a:t>Type-Based</a:t>
              </a:r>
              <a:r>
                <a:rPr lang="it-IT" altLang="en-US" sz="1400" b="1" i="1" dirty="0">
                  <a:latin typeface="Arial" panose="020B0604020202020204" pitchFamily="34" charset="0"/>
                </a:rPr>
                <a:t> [</a:t>
              </a:r>
            </a:p>
            <a:p>
              <a:pPr>
                <a:buFontTx/>
                <a:buChar char="-"/>
              </a:pPr>
              <a:r>
                <a:rPr lang="it-IT" altLang="en-US" sz="1400" dirty="0">
                  <a:latin typeface="Arial" panose="020B0604020202020204" pitchFamily="34" charset="0"/>
                </a:rPr>
                <a:t>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notifications</a:t>
              </a:r>
              <a:r>
                <a:rPr lang="it-IT" altLang="en-US" sz="1400" dirty="0">
                  <a:latin typeface="Arial" panose="020B0604020202020204" pitchFamily="34" charset="0"/>
                </a:rPr>
                <a:t> are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objects</a:t>
              </a:r>
              <a:endParaRPr lang="it-IT" altLang="en-US" sz="1400" dirty="0">
                <a:latin typeface="Arial" panose="020B0604020202020204" pitchFamily="34" charset="0"/>
              </a:endParaRPr>
            </a:p>
            <a:p>
              <a:pPr>
                <a:buFontTx/>
                <a:buChar char="-"/>
              </a:pPr>
              <a:r>
                <a:rPr lang="it-IT" altLang="en-US" sz="1400" dirty="0">
                  <a:latin typeface="Arial" panose="020B0604020202020204" pitchFamily="34" charset="0"/>
                </a:rPr>
                <a:t>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type</a:t>
              </a:r>
              <a:r>
                <a:rPr lang="it-IT" altLang="en-US" sz="1400" dirty="0">
                  <a:latin typeface="Arial" panose="020B0604020202020204" pitchFamily="34" charset="0"/>
                </a:rPr>
                <a:t>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is</a:t>
              </a:r>
              <a:r>
                <a:rPr lang="it-IT" altLang="en-US" sz="1400" dirty="0">
                  <a:latin typeface="Arial" panose="020B0604020202020204" pitchFamily="34" charset="0"/>
                </a:rPr>
                <a:t> the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discriminating</a:t>
              </a:r>
              <a:r>
                <a:rPr lang="it-IT" altLang="en-US" sz="1400" dirty="0">
                  <a:latin typeface="Arial" panose="020B0604020202020204" pitchFamily="34" charset="0"/>
                </a:rPr>
                <a:t> </a:t>
              </a:r>
              <a:r>
                <a:rPr lang="it-IT" altLang="en-US" sz="1400" dirty="0" err="1">
                  <a:latin typeface="Arial" panose="020B0604020202020204" pitchFamily="34" charset="0"/>
                </a:rPr>
                <a:t>attribute</a:t>
              </a:r>
              <a:endParaRPr lang="it-IT" altLang="en-US" sz="1400" dirty="0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41942753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E220058-3FCE-496E-ADF2-D8A6961F3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193F809-7E50-4AAD-8E26-878207931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44603" y="4325112"/>
            <a:ext cx="71323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05DA2B5-569C-4D4B-AD1F-C0A1AFA27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2"/>
            <a:ext cx="7319175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/>
              <a:t>Routing protocols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854F7E-8DE1-D54F-AD12-AF97ADBF8B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818" y="1843214"/>
            <a:ext cx="2449486" cy="2652872"/>
          </a:xfrm>
          <a:prstGeom prst="rect">
            <a:avLst/>
          </a:prstGeom>
        </p:spPr>
      </p:pic>
      <p:sp>
        <p:nvSpPr>
          <p:cNvPr id="27" name="Rectangle 18">
            <a:extLst>
              <a:ext uri="{FF2B5EF4-FFF2-40B4-BE49-F238E27FC236}">
                <a16:creationId xmlns:a16="http://schemas.microsoft.com/office/drawing/2014/main" id="{3E9C5090-7D25-41E3-A6D3-CCAEE505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Rectangle 20">
            <a:extLst>
              <a:ext uri="{FF2B5EF4-FFF2-40B4-BE49-F238E27FC236}">
                <a16:creationId xmlns:a16="http://schemas.microsoft.com/office/drawing/2014/main" id="{11BF8809-0DAC-41E5-A212-ACB4A01BE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34049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4C1D1-2663-6A49-ACF2-BAAAF4F28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MQTT (Message Queue Telemetry Transport)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62E94-B9ED-2745-B2DE-B02E10992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MQTT is a machine-to-machine (M2M) protocol. It is a publish-subscribe-based messaging protocol, used to communicate device data to the servers. </a:t>
            </a:r>
          </a:p>
          <a:p>
            <a:r>
              <a:rPr lang="en-GB" dirty="0"/>
              <a:t>The main purpose of MQTT is to manage IoT devices remotely. </a:t>
            </a:r>
          </a:p>
          <a:p>
            <a:r>
              <a:rPr lang="en-GB" dirty="0"/>
              <a:t>It is mainly used when a huge network of small devices needs to be monitored or managed via Internet i.e. parking sensors, underwater lines, energy grid, etc.</a:t>
            </a:r>
          </a:p>
          <a:p>
            <a:r>
              <a:rPr lang="en-GB" dirty="0"/>
              <a:t>The MQTT messages are sent asynchronously through publish-subscribe architecture. The messages are encapsulated in several defined control packets, which are designed to minimize the network footprint.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0321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C6338-351C-3143-A3D5-4EC3A18AA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754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400">
                <a:solidFill>
                  <a:schemeClr val="tx1">
                    <a:lumMod val="85000"/>
                    <a:lumOff val="15000"/>
                  </a:schemeClr>
                </a:solidFill>
              </a:rPr>
              <a:t>MQTT protocol control packets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25963658-A483-C447-A8EE-3596484764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2" b="1244"/>
          <a:stretch/>
        </p:blipFill>
        <p:spPr>
          <a:xfrm>
            <a:off x="50610" y="16585"/>
            <a:ext cx="4635315" cy="6708065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071" y="4343400"/>
            <a:ext cx="5636107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24211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44CC594A-A820-450F-B363-C19201FCF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59FAB3DA-E9ED-4574-ABCC-378BC0FF1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9B2F8-2E70-ED4D-A221-F027818CC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MQTT control packet</a:t>
            </a:r>
            <a:endParaRPr lang="en-US" sz="36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09E0C-A55B-8E45-98A5-2525264AFB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It should be noted that not all control packets have the variable headers and payload. A payload can be up to 256 MB. </a:t>
            </a:r>
          </a:p>
          <a:p>
            <a:r>
              <a:rPr lang="en-GB" sz="1800" dirty="0">
                <a:solidFill>
                  <a:srgbClr val="FFFFFF"/>
                </a:solidFill>
              </a:rPr>
              <a:t>The small header overhead in MQTT makes this protocol appropriate for IoT.</a:t>
            </a:r>
            <a:endParaRPr lang="en-US" sz="1800" dirty="0">
              <a:solidFill>
                <a:srgbClr val="FFFFFF"/>
              </a:solidFill>
            </a:endParaRPr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53B8D6B0-55D6-48DC-86D8-FD95D5F1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E50200-0177-2646-8974-BB52468854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2017" y="1851496"/>
            <a:ext cx="6798082" cy="315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96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CD0F4-E2E9-AB46-A2F1-88DAA4F26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MQTT Pros and Cons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31A642-9770-A846-9039-9B01662D6C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8868034"/>
              </p:ext>
            </p:extLst>
          </p:nvPr>
        </p:nvGraphicFramePr>
        <p:xfrm>
          <a:off x="1096963" y="1846263"/>
          <a:ext cx="10058400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123038809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2539862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534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Lightweight for constrained networks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Flexibility to choose Quality of Services with the given functionality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Standardized by OASIS Technical Committee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Easy and quick to implement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High power consumption due to the TCP-based connection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Lack of encryption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8991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7700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B7A0C-6BFB-2244-8335-6E59C6D7A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DDS (Data Distribution Service)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8DCC4-AC95-F34E-BD42-932FC1691F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DDS is also based on a publish-subscribe model. </a:t>
            </a:r>
          </a:p>
          <a:p>
            <a:r>
              <a:rPr lang="en-GB" dirty="0"/>
              <a:t>DDS connects the devices directly, unlike MQTT, which connects them to the server (This is why DDS is faster than MQTT).</a:t>
            </a:r>
          </a:p>
          <a:p>
            <a:r>
              <a:rPr lang="en-GB" dirty="0"/>
              <a:t>Apparently, it can deliver millions of messages to a number of different receivers in seconds as it eliminates the communication with the server.</a:t>
            </a:r>
          </a:p>
          <a:p>
            <a:r>
              <a:rPr lang="en-GB" dirty="0"/>
              <a:t> DDS can be utilized for providing device-to-device communication over the data bus.</a:t>
            </a:r>
          </a:p>
          <a:p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346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CD0F4-E2E9-AB46-A2F1-88DAA4F26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DDS Pros and cons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31A642-9770-A846-9039-9B01662D6C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339738"/>
              </p:ext>
            </p:extLst>
          </p:nvPr>
        </p:nvGraphicFramePr>
        <p:xfrm>
          <a:off x="1096963" y="1846263"/>
          <a:ext cx="10058400" cy="347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123038809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2539862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534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Based on a simple “publish-subscribe” communication paradigm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Flexible and adaptable architecture that supports “auto-discovery” of new or stale endpoint applications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Low overhead — can be used with high-performance systems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Deterministic data delivery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Dynamically scalable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Efficient use of transport bandwidth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Relatively high resource utilization i.e. power and memory usage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Lack of encryption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8991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91226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1E95F-99EF-DC4A-9165-F306FE7AD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XMPP (Extensible Messaging and Presence Protocol)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FAFA4-D16D-B84E-8D8F-5A15A3DAC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XMPP was originally developed as a messaging protocol known as Jabber. </a:t>
            </a:r>
          </a:p>
          <a:p>
            <a:r>
              <a:rPr lang="en-GB" dirty="0"/>
              <a:t>It uses an XML format for messaging. </a:t>
            </a:r>
          </a:p>
          <a:p>
            <a:r>
              <a:rPr lang="en-GB" dirty="0"/>
              <a:t>The main feature of this protocol is its addressing mechanism.</a:t>
            </a:r>
          </a:p>
          <a:p>
            <a:r>
              <a:rPr lang="en-GB" dirty="0"/>
              <a:t> It identifies the devices/nodes in the IoT network using the address known as Jabber ID (JID). JID follows the standard i.e. </a:t>
            </a:r>
            <a:r>
              <a:rPr lang="en-GB" dirty="0" err="1"/>
              <a:t>name@domain.com</a:t>
            </a:r>
            <a:r>
              <a:rPr lang="en-GB" dirty="0"/>
              <a:t>. </a:t>
            </a:r>
          </a:p>
          <a:p>
            <a:r>
              <a:rPr lang="en-GB" dirty="0"/>
              <a:t>This addressing mechanism enables two nodes to exchange information, regardless of how far the nodes are in the network.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7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CD0F4-E2E9-AB46-A2F1-88DAA4F26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XMPP Pros and cons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31A642-9770-A846-9039-9B01662D6C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6127595"/>
              </p:ext>
            </p:extLst>
          </p:nvPr>
        </p:nvGraphicFramePr>
        <p:xfrm>
          <a:off x="1096963" y="1846263"/>
          <a:ext cx="10058400" cy="1559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123038809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2539862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534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Addressing scheme to identify devices on the network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Client-server architecture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Text-based messaging, no end-to-end encryption provision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Quality of Service provision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8991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73330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Questions and Discussion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2235" y="2072032"/>
            <a:ext cx="5270269" cy="3952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5317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4.3|16.4|11.3|7.1"/>
</p:tagLst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</Template>
  <TotalTime>117</TotalTime>
  <Words>1199</Words>
  <Application>Microsoft Macintosh PowerPoint</Application>
  <PresentationFormat>Widescreen</PresentationFormat>
  <Paragraphs>215</Paragraphs>
  <Slides>21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Arial Narrow</vt:lpstr>
      <vt:lpstr>Calibri</vt:lpstr>
      <vt:lpstr>Calibri Light</vt:lpstr>
      <vt:lpstr>Trebuchet MS</vt:lpstr>
      <vt:lpstr>Retrospect</vt:lpstr>
      <vt:lpstr>IoT Protocol Stack</vt:lpstr>
      <vt:lpstr>   IoT Protocol Stack</vt:lpstr>
      <vt:lpstr> Publish and subscribe model</vt:lpstr>
      <vt:lpstr>The Publish/Subscribe Communication Style</vt:lpstr>
      <vt:lpstr> The Publish/Subscribe Paradigm</vt:lpstr>
      <vt:lpstr> The Publish/Subscribe Paradigm</vt:lpstr>
      <vt:lpstr>The Basic Model</vt:lpstr>
      <vt:lpstr>Distributed Notification Service</vt:lpstr>
      <vt:lpstr>Research Topics</vt:lpstr>
      <vt:lpstr>Pub/Sub Systems</vt:lpstr>
      <vt:lpstr>Subscription Model</vt:lpstr>
      <vt:lpstr>Routing protocols </vt:lpstr>
      <vt:lpstr>MQTT (Message Queue Telemetry Transport)</vt:lpstr>
      <vt:lpstr>MQTT protocol control packets</vt:lpstr>
      <vt:lpstr>MQTT control packet</vt:lpstr>
      <vt:lpstr>MQTT Pros and Cons</vt:lpstr>
      <vt:lpstr>DDS (Data Distribution Service)</vt:lpstr>
      <vt:lpstr>DDS Pros and cons</vt:lpstr>
      <vt:lpstr>XMPP (Extensible Messaging and Presence Protocol)</vt:lpstr>
      <vt:lpstr>XMPP Pros and cons</vt:lpstr>
      <vt:lpstr>Questions and 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IoT Protocol Stack</dc:title>
  <dc:creator>Abuhmida M.S.</dc:creator>
  <cp:lastModifiedBy>Abuhmida M.S.</cp:lastModifiedBy>
  <cp:revision>14</cp:revision>
  <dcterms:created xsi:type="dcterms:W3CDTF">2018-10-22T17:06:44Z</dcterms:created>
  <dcterms:modified xsi:type="dcterms:W3CDTF">2018-10-31T14:35:05Z</dcterms:modified>
</cp:coreProperties>
</file>