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notesMasterIdLst>
    <p:notesMasterId r:id="rId3"/>
  </p:notesMasterIdLst>
  <p:sldIdLst>
    <p:sldId id="256" r:id="rId2"/>
  </p:sldIdLst>
  <p:sldSz cx="51206400" cy="32004000"/>
  <p:notesSz cx="32918400" cy="5120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97">
          <p15:clr>
            <a:srgbClr val="A4A3A4"/>
          </p15:clr>
        </p15:guide>
        <p15:guide id="2" orient="horz" pos="19087">
          <p15:clr>
            <a:srgbClr val="A4A3A4"/>
          </p15:clr>
        </p15:guide>
        <p15:guide id="3" orient="horz" pos="3625">
          <p15:clr>
            <a:srgbClr val="A4A3A4"/>
          </p15:clr>
        </p15:guide>
        <p15:guide id="4" orient="horz" pos="2070">
          <p15:clr>
            <a:srgbClr val="A4A3A4"/>
          </p15:clr>
        </p15:guide>
        <p15:guide id="5" pos="7439">
          <p15:clr>
            <a:srgbClr val="A4A3A4"/>
          </p15:clr>
        </p15:guide>
        <p15:guide id="6" pos="8412">
          <p15:clr>
            <a:srgbClr val="A4A3A4"/>
          </p15:clr>
        </p15:guide>
        <p15:guide id="7" pos="15311">
          <p15:clr>
            <a:srgbClr val="A4A3A4"/>
          </p15:clr>
        </p15:guide>
        <p15:guide id="8" pos="24535">
          <p15:clr>
            <a:srgbClr val="A4A3A4"/>
          </p15:clr>
        </p15:guide>
        <p15:guide id="9" pos="1150">
          <p15:clr>
            <a:srgbClr val="A4A3A4"/>
          </p15:clr>
        </p15:guide>
        <p15:guide id="10" pos="16330">
          <p15:clr>
            <a:srgbClr val="A4A3A4"/>
          </p15:clr>
        </p15:guide>
        <p15:guide id="11" pos="23563">
          <p15:clr>
            <a:srgbClr val="A4A3A4"/>
          </p15:clr>
        </p15:guide>
        <p15:guide id="12" pos="3087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C2C2C2"/>
    <a:srgbClr val="DD503D"/>
    <a:srgbClr val="966D4F"/>
    <a:srgbClr val="5C4034"/>
    <a:srgbClr val="B41E1E"/>
    <a:srgbClr val="FF3232"/>
    <a:srgbClr val="F0A979"/>
    <a:srgbClr val="90AFC5"/>
    <a:srgbClr val="2A3132"/>
    <a:srgbClr val="336B8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949" autoAdjust="0"/>
  </p:normalViewPr>
  <p:slideViewPr>
    <p:cSldViewPr snapToGrid="0">
      <p:cViewPr varScale="1">
        <p:scale>
          <a:sx n="23" d="100"/>
          <a:sy n="23" d="100"/>
        </p:scale>
        <p:origin x="1098" y="66"/>
      </p:cViewPr>
      <p:guideLst>
        <p:guide orient="horz" pos="697"/>
        <p:guide orient="horz" pos="19087"/>
        <p:guide orient="horz" pos="3625"/>
        <p:guide orient="horz" pos="2070"/>
        <p:guide pos="7439"/>
        <p:guide pos="8412"/>
        <p:guide pos="15311"/>
        <p:guide pos="24535"/>
        <p:guide pos="1150"/>
        <p:guide pos="16330"/>
        <p:guide pos="23563"/>
        <p:guide pos="30871"/>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a:t>512-bit</a:t>
            </a:r>
            <a:r>
              <a:rPr lang="en-GB" baseline="0" dirty="0"/>
              <a:t> Key size length</a:t>
            </a:r>
            <a:endParaRPr lang="en-GB"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10KB File</c:v>
                </c:pt>
              </c:strCache>
            </c:strRef>
          </c:tx>
          <c:spPr>
            <a:solidFill>
              <a:schemeClr val="accent6"/>
            </a:solidFill>
            <a:ln>
              <a:noFill/>
            </a:ln>
            <a:effectLst/>
          </c:spPr>
          <c:invertIfNegative val="0"/>
          <c:trendline>
            <c:spPr>
              <a:ln w="19050" cap="rnd">
                <a:solidFill>
                  <a:schemeClr val="accent6"/>
                </a:solidFill>
                <a:prstDash val="sysDot"/>
              </a:ln>
              <a:effectLst/>
            </c:spPr>
            <c:trendlineType val="exp"/>
            <c:dispRSqr val="0"/>
            <c:dispEq val="0"/>
          </c:trendline>
          <c:cat>
            <c:strRef>
              <c:f>Sheet1!$A$2:$A$4</c:f>
              <c:strCache>
                <c:ptCount val="3"/>
                <c:pt idx="0">
                  <c:v>A</c:v>
                </c:pt>
                <c:pt idx="1">
                  <c:v>B</c:v>
                </c:pt>
                <c:pt idx="2">
                  <c:v>C</c:v>
                </c:pt>
              </c:strCache>
            </c:strRef>
          </c:cat>
          <c:val>
            <c:numRef>
              <c:f>Sheet1!$B$2:$B$4</c:f>
              <c:numCache>
                <c:formatCode>General</c:formatCode>
                <c:ptCount val="3"/>
                <c:pt idx="0">
                  <c:v>1.51392368</c:v>
                </c:pt>
                <c:pt idx="1">
                  <c:v>3.2961240200000002</c:v>
                </c:pt>
                <c:pt idx="2">
                  <c:v>6.5679252200000002</c:v>
                </c:pt>
              </c:numCache>
            </c:numRef>
          </c:val>
          <c:extLst>
            <c:ext xmlns:c16="http://schemas.microsoft.com/office/drawing/2014/chart" uri="{C3380CC4-5D6E-409C-BE32-E72D297353CC}">
              <c16:uniqueId val="{00000001-7254-464D-8ADE-8B23F911742D}"/>
            </c:ext>
          </c:extLst>
        </c:ser>
        <c:ser>
          <c:idx val="1"/>
          <c:order val="1"/>
          <c:tx>
            <c:strRef>
              <c:f>Sheet1!$C$1</c:f>
              <c:strCache>
                <c:ptCount val="1"/>
                <c:pt idx="0">
                  <c:v>50KB File</c:v>
                </c:pt>
              </c:strCache>
            </c:strRef>
          </c:tx>
          <c:spPr>
            <a:solidFill>
              <a:schemeClr val="accent5"/>
            </a:solidFill>
            <a:ln>
              <a:noFill/>
            </a:ln>
            <a:effectLst/>
          </c:spPr>
          <c:invertIfNegative val="0"/>
          <c:cat>
            <c:strRef>
              <c:f>Sheet1!$A$2:$A$4</c:f>
              <c:strCache>
                <c:ptCount val="3"/>
                <c:pt idx="0">
                  <c:v>A</c:v>
                </c:pt>
                <c:pt idx="1">
                  <c:v>B</c:v>
                </c:pt>
                <c:pt idx="2">
                  <c:v>C</c:v>
                </c:pt>
              </c:strCache>
            </c:strRef>
          </c:cat>
          <c:val>
            <c:numRef>
              <c:f>Sheet1!$C$2:$C$4</c:f>
              <c:numCache>
                <c:formatCode>General</c:formatCode>
                <c:ptCount val="3"/>
                <c:pt idx="0">
                  <c:v>2.0064441400000002</c:v>
                </c:pt>
                <c:pt idx="1">
                  <c:v>2.22385784</c:v>
                </c:pt>
                <c:pt idx="2">
                  <c:v>13.147694720000001</c:v>
                </c:pt>
              </c:numCache>
            </c:numRef>
          </c:val>
          <c:extLst>
            <c:ext xmlns:c16="http://schemas.microsoft.com/office/drawing/2014/chart" uri="{C3380CC4-5D6E-409C-BE32-E72D297353CC}">
              <c16:uniqueId val="{00000002-7254-464D-8ADE-8B23F911742D}"/>
            </c:ext>
          </c:extLst>
        </c:ser>
        <c:ser>
          <c:idx val="2"/>
          <c:order val="2"/>
          <c:tx>
            <c:strRef>
              <c:f>Sheet1!$D$1</c:f>
              <c:strCache>
                <c:ptCount val="1"/>
                <c:pt idx="0">
                  <c:v>100KB File</c:v>
                </c:pt>
              </c:strCache>
            </c:strRef>
          </c:tx>
          <c:spPr>
            <a:solidFill>
              <a:schemeClr val="accent4"/>
            </a:solidFill>
            <a:ln>
              <a:noFill/>
            </a:ln>
            <a:effectLst/>
          </c:spPr>
          <c:invertIfNegative val="0"/>
          <c:trendline>
            <c:spPr>
              <a:ln w="19050" cap="rnd">
                <a:solidFill>
                  <a:schemeClr val="accent4"/>
                </a:solidFill>
                <a:prstDash val="sysDot"/>
              </a:ln>
              <a:effectLst/>
            </c:spPr>
            <c:trendlineType val="exp"/>
            <c:dispRSqr val="0"/>
            <c:dispEq val="0"/>
          </c:trendline>
          <c:cat>
            <c:strRef>
              <c:f>Sheet1!$A$2:$A$4</c:f>
              <c:strCache>
                <c:ptCount val="3"/>
                <c:pt idx="0">
                  <c:v>A</c:v>
                </c:pt>
                <c:pt idx="1">
                  <c:v>B</c:v>
                </c:pt>
                <c:pt idx="2">
                  <c:v>C</c:v>
                </c:pt>
              </c:strCache>
            </c:strRef>
          </c:cat>
          <c:val>
            <c:numRef>
              <c:f>Sheet1!$D$2:$D$4</c:f>
              <c:numCache>
                <c:formatCode>General</c:formatCode>
                <c:ptCount val="3"/>
                <c:pt idx="0">
                  <c:v>3.18925334</c:v>
                </c:pt>
                <c:pt idx="1">
                  <c:v>2.7777967600000002</c:v>
                </c:pt>
                <c:pt idx="2">
                  <c:v>28.9030697</c:v>
                </c:pt>
              </c:numCache>
            </c:numRef>
          </c:val>
          <c:extLst>
            <c:ext xmlns:c16="http://schemas.microsoft.com/office/drawing/2014/chart" uri="{C3380CC4-5D6E-409C-BE32-E72D297353CC}">
              <c16:uniqueId val="{00000004-7254-464D-8ADE-8B23F911742D}"/>
            </c:ext>
          </c:extLst>
        </c:ser>
        <c:dLbls>
          <c:showLegendKey val="0"/>
          <c:showVal val="0"/>
          <c:showCatName val="0"/>
          <c:showSerName val="0"/>
          <c:showPercent val="0"/>
          <c:showBubbleSize val="0"/>
        </c:dLbls>
        <c:gapWidth val="219"/>
        <c:overlap val="-27"/>
        <c:axId val="446859576"/>
        <c:axId val="446861544"/>
      </c:barChart>
      <c:catAx>
        <c:axId val="44685957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Machines</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6861544"/>
        <c:crosses val="autoZero"/>
        <c:auto val="1"/>
        <c:lblAlgn val="ctr"/>
        <c:lblOffset val="100"/>
        <c:noMultiLvlLbl val="0"/>
      </c:catAx>
      <c:valAx>
        <c:axId val="4468615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Compiling</a:t>
                </a:r>
                <a:r>
                  <a:rPr lang="en-GB" baseline="0" dirty="0"/>
                  <a:t> time (seconds)</a:t>
                </a:r>
                <a:endParaRPr lang="en-GB" dirty="0"/>
              </a:p>
            </c:rich>
          </c:tx>
          <c:layout>
            <c:manualLayout>
              <c:xMode val="edge"/>
              <c:yMode val="edge"/>
              <c:x val="1.1107678674876222E-2"/>
              <c:y val="0.34664947220334769"/>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6859576"/>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a:t>1024-bit</a:t>
            </a:r>
            <a:r>
              <a:rPr lang="en-GB" baseline="0" dirty="0"/>
              <a:t> Key size length</a:t>
            </a:r>
            <a:endParaRPr lang="en-GB"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10KB File</c:v>
                </c:pt>
              </c:strCache>
            </c:strRef>
          </c:tx>
          <c:spPr>
            <a:solidFill>
              <a:schemeClr val="accent6"/>
            </a:solidFill>
            <a:ln>
              <a:noFill/>
            </a:ln>
            <a:effectLst/>
          </c:spPr>
          <c:invertIfNegative val="0"/>
          <c:trendline>
            <c:spPr>
              <a:ln w="19050" cap="rnd">
                <a:solidFill>
                  <a:schemeClr val="accent6"/>
                </a:solidFill>
                <a:prstDash val="sysDot"/>
              </a:ln>
              <a:effectLst/>
            </c:spPr>
            <c:trendlineType val="exp"/>
            <c:dispRSqr val="0"/>
            <c:dispEq val="0"/>
          </c:trendline>
          <c:cat>
            <c:strRef>
              <c:f>Sheet1!$A$2:$A$4</c:f>
              <c:strCache>
                <c:ptCount val="3"/>
                <c:pt idx="0">
                  <c:v>A</c:v>
                </c:pt>
                <c:pt idx="1">
                  <c:v>B</c:v>
                </c:pt>
                <c:pt idx="2">
                  <c:v>C</c:v>
                </c:pt>
              </c:strCache>
            </c:strRef>
          </c:cat>
          <c:val>
            <c:numRef>
              <c:f>Sheet1!$B$2:$B$4</c:f>
              <c:numCache>
                <c:formatCode>General</c:formatCode>
                <c:ptCount val="3"/>
                <c:pt idx="0">
                  <c:v>4.4682297000000002</c:v>
                </c:pt>
                <c:pt idx="1">
                  <c:v>4.5361931000000002</c:v>
                </c:pt>
                <c:pt idx="2">
                  <c:v>22.40250176</c:v>
                </c:pt>
              </c:numCache>
            </c:numRef>
          </c:val>
          <c:extLst>
            <c:ext xmlns:c16="http://schemas.microsoft.com/office/drawing/2014/chart" uri="{C3380CC4-5D6E-409C-BE32-E72D297353CC}">
              <c16:uniqueId val="{00000001-6327-4DF3-98D7-92FA987EA644}"/>
            </c:ext>
          </c:extLst>
        </c:ser>
        <c:ser>
          <c:idx val="1"/>
          <c:order val="1"/>
          <c:tx>
            <c:strRef>
              <c:f>Sheet1!$C$1</c:f>
              <c:strCache>
                <c:ptCount val="1"/>
                <c:pt idx="0">
                  <c:v>50KB File</c:v>
                </c:pt>
              </c:strCache>
            </c:strRef>
          </c:tx>
          <c:spPr>
            <a:solidFill>
              <a:schemeClr val="accent5"/>
            </a:solidFill>
            <a:ln>
              <a:noFill/>
            </a:ln>
            <a:effectLst/>
          </c:spPr>
          <c:invertIfNegative val="0"/>
          <c:cat>
            <c:strRef>
              <c:f>Sheet1!$A$2:$A$4</c:f>
              <c:strCache>
                <c:ptCount val="3"/>
                <c:pt idx="0">
                  <c:v>A</c:v>
                </c:pt>
                <c:pt idx="1">
                  <c:v>B</c:v>
                </c:pt>
                <c:pt idx="2">
                  <c:v>C</c:v>
                </c:pt>
              </c:strCache>
            </c:strRef>
          </c:cat>
          <c:val>
            <c:numRef>
              <c:f>Sheet1!$C$2:$C$4</c:f>
              <c:numCache>
                <c:formatCode>General</c:formatCode>
                <c:ptCount val="3"/>
                <c:pt idx="0">
                  <c:v>5.1719010000000001</c:v>
                </c:pt>
                <c:pt idx="1">
                  <c:v>3.1038219200000001</c:v>
                </c:pt>
                <c:pt idx="2">
                  <c:v>23.416234060000001</c:v>
                </c:pt>
              </c:numCache>
            </c:numRef>
          </c:val>
          <c:extLst>
            <c:ext xmlns:c16="http://schemas.microsoft.com/office/drawing/2014/chart" uri="{C3380CC4-5D6E-409C-BE32-E72D297353CC}">
              <c16:uniqueId val="{00000002-6327-4DF3-98D7-92FA987EA644}"/>
            </c:ext>
          </c:extLst>
        </c:ser>
        <c:ser>
          <c:idx val="2"/>
          <c:order val="2"/>
          <c:tx>
            <c:strRef>
              <c:f>Sheet1!$D$1</c:f>
              <c:strCache>
                <c:ptCount val="1"/>
                <c:pt idx="0">
                  <c:v>100KB File</c:v>
                </c:pt>
              </c:strCache>
            </c:strRef>
          </c:tx>
          <c:spPr>
            <a:solidFill>
              <a:schemeClr val="accent4"/>
            </a:solidFill>
            <a:ln>
              <a:noFill/>
            </a:ln>
            <a:effectLst/>
          </c:spPr>
          <c:invertIfNegative val="0"/>
          <c:trendline>
            <c:spPr>
              <a:ln w="19050" cap="rnd">
                <a:solidFill>
                  <a:schemeClr val="accent4"/>
                </a:solidFill>
                <a:prstDash val="sysDot"/>
              </a:ln>
              <a:effectLst/>
            </c:spPr>
            <c:trendlineType val="exp"/>
            <c:dispRSqr val="0"/>
            <c:dispEq val="0"/>
          </c:trendline>
          <c:cat>
            <c:strRef>
              <c:f>Sheet1!$A$2:$A$4</c:f>
              <c:strCache>
                <c:ptCount val="3"/>
                <c:pt idx="0">
                  <c:v>A</c:v>
                </c:pt>
                <c:pt idx="1">
                  <c:v>B</c:v>
                </c:pt>
                <c:pt idx="2">
                  <c:v>C</c:v>
                </c:pt>
              </c:strCache>
            </c:strRef>
          </c:cat>
          <c:val>
            <c:numRef>
              <c:f>Sheet1!$D$2:$D$4</c:f>
              <c:numCache>
                <c:formatCode>General</c:formatCode>
                <c:ptCount val="3"/>
                <c:pt idx="0">
                  <c:v>6.79664892</c:v>
                </c:pt>
                <c:pt idx="1">
                  <c:v>5.4803962000000004</c:v>
                </c:pt>
                <c:pt idx="2">
                  <c:v>31.713797939999999</c:v>
                </c:pt>
              </c:numCache>
            </c:numRef>
          </c:val>
          <c:extLst>
            <c:ext xmlns:c16="http://schemas.microsoft.com/office/drawing/2014/chart" uri="{C3380CC4-5D6E-409C-BE32-E72D297353CC}">
              <c16:uniqueId val="{00000004-6327-4DF3-98D7-92FA987EA644}"/>
            </c:ext>
          </c:extLst>
        </c:ser>
        <c:dLbls>
          <c:showLegendKey val="0"/>
          <c:showVal val="0"/>
          <c:showCatName val="0"/>
          <c:showSerName val="0"/>
          <c:showPercent val="0"/>
          <c:showBubbleSize val="0"/>
        </c:dLbls>
        <c:gapWidth val="219"/>
        <c:overlap val="-27"/>
        <c:axId val="446859576"/>
        <c:axId val="446861544"/>
      </c:barChart>
      <c:catAx>
        <c:axId val="44685957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Machines</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6861544"/>
        <c:crosses val="autoZero"/>
        <c:auto val="1"/>
        <c:lblAlgn val="ctr"/>
        <c:lblOffset val="100"/>
        <c:noMultiLvlLbl val="0"/>
      </c:catAx>
      <c:valAx>
        <c:axId val="4468615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sz="1000" dirty="0"/>
                  <a:t>Compiling</a:t>
                </a:r>
                <a:r>
                  <a:rPr lang="en-GB" sz="1000" baseline="0" dirty="0"/>
                  <a:t> time (seconds)</a:t>
                </a:r>
                <a:endParaRPr lang="en-GB" sz="1000" dirty="0"/>
              </a:p>
            </c:rich>
          </c:tx>
          <c:layout>
            <c:manualLayout>
              <c:xMode val="edge"/>
              <c:yMode val="edge"/>
              <c:x val="9.2174391059437043E-3"/>
              <c:y val="0.34627813746783692"/>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6859576"/>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a:t>2048-bit</a:t>
            </a:r>
            <a:r>
              <a:rPr lang="en-GB" baseline="0" dirty="0"/>
              <a:t> Key size length</a:t>
            </a:r>
            <a:endParaRPr lang="en-GB"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10KB File</c:v>
                </c:pt>
              </c:strCache>
            </c:strRef>
          </c:tx>
          <c:spPr>
            <a:solidFill>
              <a:schemeClr val="accent6"/>
            </a:solidFill>
            <a:ln>
              <a:noFill/>
            </a:ln>
            <a:effectLst/>
          </c:spPr>
          <c:invertIfNegative val="0"/>
          <c:trendline>
            <c:spPr>
              <a:ln w="19050" cap="rnd">
                <a:solidFill>
                  <a:schemeClr val="accent6"/>
                </a:solidFill>
                <a:prstDash val="sysDot"/>
              </a:ln>
              <a:effectLst/>
            </c:spPr>
            <c:trendlineType val="exp"/>
            <c:dispRSqr val="0"/>
            <c:dispEq val="0"/>
          </c:trendline>
          <c:cat>
            <c:strRef>
              <c:f>Sheet1!$A$2:$A$4</c:f>
              <c:strCache>
                <c:ptCount val="3"/>
                <c:pt idx="0">
                  <c:v>A</c:v>
                </c:pt>
                <c:pt idx="1">
                  <c:v>B</c:v>
                </c:pt>
                <c:pt idx="2">
                  <c:v>C</c:v>
                </c:pt>
              </c:strCache>
            </c:strRef>
          </c:cat>
          <c:val>
            <c:numRef>
              <c:f>Sheet1!$B$2:$B$4</c:f>
              <c:numCache>
                <c:formatCode>General</c:formatCode>
                <c:ptCount val="3"/>
                <c:pt idx="0">
                  <c:v>36.381259579999998</c:v>
                </c:pt>
                <c:pt idx="1">
                  <c:v>17.706445219999999</c:v>
                </c:pt>
                <c:pt idx="2">
                  <c:v>106.03984426</c:v>
                </c:pt>
              </c:numCache>
            </c:numRef>
          </c:val>
          <c:extLst>
            <c:ext xmlns:c16="http://schemas.microsoft.com/office/drawing/2014/chart" uri="{C3380CC4-5D6E-409C-BE32-E72D297353CC}">
              <c16:uniqueId val="{00000001-337F-4067-9503-67E217660E17}"/>
            </c:ext>
          </c:extLst>
        </c:ser>
        <c:ser>
          <c:idx val="1"/>
          <c:order val="1"/>
          <c:tx>
            <c:strRef>
              <c:f>Sheet1!$C$1</c:f>
              <c:strCache>
                <c:ptCount val="1"/>
                <c:pt idx="0">
                  <c:v>50KB File</c:v>
                </c:pt>
              </c:strCache>
            </c:strRef>
          </c:tx>
          <c:spPr>
            <a:solidFill>
              <a:schemeClr val="accent5"/>
            </a:solidFill>
            <a:ln>
              <a:noFill/>
            </a:ln>
            <a:effectLst/>
          </c:spPr>
          <c:invertIfNegative val="0"/>
          <c:cat>
            <c:strRef>
              <c:f>Sheet1!$A$2:$A$4</c:f>
              <c:strCache>
                <c:ptCount val="3"/>
                <c:pt idx="0">
                  <c:v>A</c:v>
                </c:pt>
                <c:pt idx="1">
                  <c:v>B</c:v>
                </c:pt>
                <c:pt idx="2">
                  <c:v>C</c:v>
                </c:pt>
              </c:strCache>
            </c:strRef>
          </c:cat>
          <c:val>
            <c:numRef>
              <c:f>Sheet1!$C$2:$C$4</c:f>
              <c:numCache>
                <c:formatCode>General</c:formatCode>
                <c:ptCount val="3"/>
                <c:pt idx="0">
                  <c:v>18.642466200000001</c:v>
                </c:pt>
                <c:pt idx="1">
                  <c:v>16.322327059999999</c:v>
                </c:pt>
                <c:pt idx="2">
                  <c:v>147.17050806</c:v>
                </c:pt>
              </c:numCache>
            </c:numRef>
          </c:val>
          <c:extLst>
            <c:ext xmlns:c16="http://schemas.microsoft.com/office/drawing/2014/chart" uri="{C3380CC4-5D6E-409C-BE32-E72D297353CC}">
              <c16:uniqueId val="{00000002-337F-4067-9503-67E217660E17}"/>
            </c:ext>
          </c:extLst>
        </c:ser>
        <c:ser>
          <c:idx val="2"/>
          <c:order val="2"/>
          <c:tx>
            <c:strRef>
              <c:f>Sheet1!$D$1</c:f>
              <c:strCache>
                <c:ptCount val="1"/>
                <c:pt idx="0">
                  <c:v>100KB File</c:v>
                </c:pt>
              </c:strCache>
            </c:strRef>
          </c:tx>
          <c:spPr>
            <a:solidFill>
              <a:schemeClr val="accent4"/>
            </a:solidFill>
            <a:ln>
              <a:noFill/>
            </a:ln>
            <a:effectLst/>
          </c:spPr>
          <c:invertIfNegative val="0"/>
          <c:trendline>
            <c:spPr>
              <a:ln w="19050" cap="rnd">
                <a:solidFill>
                  <a:schemeClr val="accent4"/>
                </a:solidFill>
                <a:prstDash val="sysDot"/>
              </a:ln>
              <a:effectLst/>
            </c:spPr>
            <c:trendlineType val="exp"/>
            <c:dispRSqr val="0"/>
            <c:dispEq val="0"/>
          </c:trendline>
          <c:cat>
            <c:strRef>
              <c:f>Sheet1!$A$2:$A$4</c:f>
              <c:strCache>
                <c:ptCount val="3"/>
                <c:pt idx="0">
                  <c:v>A</c:v>
                </c:pt>
                <c:pt idx="1">
                  <c:v>B</c:v>
                </c:pt>
                <c:pt idx="2">
                  <c:v>C</c:v>
                </c:pt>
              </c:strCache>
            </c:strRef>
          </c:cat>
          <c:val>
            <c:numRef>
              <c:f>Sheet1!$D$2:$D$4</c:f>
              <c:numCache>
                <c:formatCode>General</c:formatCode>
                <c:ptCount val="3"/>
                <c:pt idx="0">
                  <c:v>42.498678140000003</c:v>
                </c:pt>
                <c:pt idx="1">
                  <c:v>20.003466079999999</c:v>
                </c:pt>
                <c:pt idx="2">
                  <c:v>109.2333776</c:v>
                </c:pt>
              </c:numCache>
            </c:numRef>
          </c:val>
          <c:extLst>
            <c:ext xmlns:c16="http://schemas.microsoft.com/office/drawing/2014/chart" uri="{C3380CC4-5D6E-409C-BE32-E72D297353CC}">
              <c16:uniqueId val="{00000004-337F-4067-9503-67E217660E17}"/>
            </c:ext>
          </c:extLst>
        </c:ser>
        <c:dLbls>
          <c:showLegendKey val="0"/>
          <c:showVal val="0"/>
          <c:showCatName val="0"/>
          <c:showSerName val="0"/>
          <c:showPercent val="0"/>
          <c:showBubbleSize val="0"/>
        </c:dLbls>
        <c:gapWidth val="219"/>
        <c:overlap val="-27"/>
        <c:axId val="446859576"/>
        <c:axId val="446861544"/>
      </c:barChart>
      <c:catAx>
        <c:axId val="44685957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Machines</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6861544"/>
        <c:crosses val="autoZero"/>
        <c:auto val="1"/>
        <c:lblAlgn val="ctr"/>
        <c:lblOffset val="100"/>
        <c:noMultiLvlLbl val="0"/>
      </c:catAx>
      <c:valAx>
        <c:axId val="4468615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Compiling</a:t>
                </a:r>
                <a:r>
                  <a:rPr lang="en-GB" baseline="0" dirty="0"/>
                  <a:t> time (seconds)</a:t>
                </a:r>
                <a:endParaRPr lang="en-GB" dirty="0"/>
              </a:p>
            </c:rich>
          </c:tx>
          <c:layout>
            <c:manualLayout>
              <c:xMode val="edge"/>
              <c:yMode val="edge"/>
              <c:x val="1.8240975048544477E-2"/>
              <c:y val="0.29444093222240475"/>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6859576"/>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a:solidFill>
                  <a:sysClr val="windowText" lastClr="000000"/>
                </a:solidFill>
              </a:rPr>
              <a:t>Time taken for encryption and decryption</a:t>
            </a:r>
            <a:r>
              <a:rPr lang="en-GB" baseline="0" dirty="0"/>
              <a:t>.</a:t>
            </a:r>
            <a:endParaRPr lang="en-GB"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6877496039867262"/>
          <c:y val="0.15510415992521484"/>
          <c:w val="0.65292633574988146"/>
          <c:h val="0.49862611009240276"/>
        </c:manualLayout>
      </c:layout>
      <c:barChart>
        <c:barDir val="col"/>
        <c:grouping val="clustered"/>
        <c:varyColors val="0"/>
        <c:ser>
          <c:idx val="0"/>
          <c:order val="0"/>
          <c:tx>
            <c:strRef>
              <c:f>Sheet1!$B$1</c:f>
              <c:strCache>
                <c:ptCount val="1"/>
                <c:pt idx="0">
                  <c:v>1024-Encryption</c:v>
                </c:pt>
              </c:strCache>
            </c:strRef>
          </c:tx>
          <c:spPr>
            <a:solidFill>
              <a:schemeClr val="accent6"/>
            </a:solidFill>
            <a:ln>
              <a:noFill/>
            </a:ln>
            <a:effectLst/>
          </c:spPr>
          <c:invertIfNegative val="0"/>
          <c:cat>
            <c:strRef>
              <c:f>Sheet1!$A$2:$A$6</c:f>
              <c:strCache>
                <c:ptCount val="5"/>
                <c:pt idx="0">
                  <c:v>A</c:v>
                </c:pt>
                <c:pt idx="1">
                  <c:v>B</c:v>
                </c:pt>
                <c:pt idx="2">
                  <c:v>C</c:v>
                </c:pt>
                <c:pt idx="3">
                  <c:v>D</c:v>
                </c:pt>
                <c:pt idx="4">
                  <c:v>E</c:v>
                </c:pt>
              </c:strCache>
            </c:strRef>
          </c:cat>
          <c:val>
            <c:numRef>
              <c:f>Sheet1!$B$2:$B$6</c:f>
              <c:numCache>
                <c:formatCode>General</c:formatCode>
                <c:ptCount val="5"/>
                <c:pt idx="0">
                  <c:v>6.7535499999999997E-3</c:v>
                </c:pt>
                <c:pt idx="1">
                  <c:v>5.2086800000000003E-3</c:v>
                </c:pt>
                <c:pt idx="2">
                  <c:v>4.32658E-2</c:v>
                </c:pt>
                <c:pt idx="3">
                  <c:v>0.08</c:v>
                </c:pt>
                <c:pt idx="4">
                  <c:v>7.8851000000000004E-2</c:v>
                </c:pt>
              </c:numCache>
            </c:numRef>
          </c:val>
          <c:extLst>
            <c:ext xmlns:c16="http://schemas.microsoft.com/office/drawing/2014/chart" uri="{C3380CC4-5D6E-409C-BE32-E72D297353CC}">
              <c16:uniqueId val="{00000000-EB75-40BA-A65C-1A85A12AE7DC}"/>
            </c:ext>
          </c:extLst>
        </c:ser>
        <c:ser>
          <c:idx val="1"/>
          <c:order val="1"/>
          <c:tx>
            <c:strRef>
              <c:f>Sheet1!$C$1</c:f>
              <c:strCache>
                <c:ptCount val="1"/>
                <c:pt idx="0">
                  <c:v>1024-Decryption</c:v>
                </c:pt>
              </c:strCache>
            </c:strRef>
          </c:tx>
          <c:spPr>
            <a:solidFill>
              <a:schemeClr val="accent5"/>
            </a:solidFill>
            <a:ln>
              <a:noFill/>
            </a:ln>
            <a:effectLst/>
          </c:spPr>
          <c:invertIfNegative val="0"/>
          <c:cat>
            <c:strRef>
              <c:f>Sheet1!$A$2:$A$6</c:f>
              <c:strCache>
                <c:ptCount val="5"/>
                <c:pt idx="0">
                  <c:v>A</c:v>
                </c:pt>
                <c:pt idx="1">
                  <c:v>B</c:v>
                </c:pt>
                <c:pt idx="2">
                  <c:v>C</c:v>
                </c:pt>
                <c:pt idx="3">
                  <c:v>D</c:v>
                </c:pt>
                <c:pt idx="4">
                  <c:v>E</c:v>
                </c:pt>
              </c:strCache>
            </c:strRef>
          </c:cat>
          <c:val>
            <c:numRef>
              <c:f>Sheet1!$C$2:$C$6</c:f>
              <c:numCache>
                <c:formatCode>General</c:formatCode>
                <c:ptCount val="5"/>
                <c:pt idx="0">
                  <c:v>4.5923600000000002E-2</c:v>
                </c:pt>
                <c:pt idx="1">
                  <c:v>3.3694439999999999E-2</c:v>
                </c:pt>
                <c:pt idx="2">
                  <c:v>0.36377702000000001</c:v>
                </c:pt>
                <c:pt idx="3">
                  <c:v>1.46</c:v>
                </c:pt>
                <c:pt idx="4">
                  <c:v>3.3655910000000002</c:v>
                </c:pt>
              </c:numCache>
            </c:numRef>
          </c:val>
          <c:extLst>
            <c:ext xmlns:c16="http://schemas.microsoft.com/office/drawing/2014/chart" uri="{C3380CC4-5D6E-409C-BE32-E72D297353CC}">
              <c16:uniqueId val="{00000001-EB75-40BA-A65C-1A85A12AE7DC}"/>
            </c:ext>
          </c:extLst>
        </c:ser>
        <c:ser>
          <c:idx val="2"/>
          <c:order val="2"/>
          <c:tx>
            <c:strRef>
              <c:f>Sheet1!$D$1</c:f>
              <c:strCache>
                <c:ptCount val="1"/>
                <c:pt idx="0">
                  <c:v>2048-Encryption</c:v>
                </c:pt>
              </c:strCache>
            </c:strRef>
          </c:tx>
          <c:spPr>
            <a:solidFill>
              <a:schemeClr val="accent4"/>
            </a:solidFill>
            <a:ln>
              <a:noFill/>
            </a:ln>
            <a:effectLst/>
          </c:spPr>
          <c:invertIfNegative val="0"/>
          <c:cat>
            <c:strRef>
              <c:f>Sheet1!$A$2:$A$6</c:f>
              <c:strCache>
                <c:ptCount val="5"/>
                <c:pt idx="0">
                  <c:v>A</c:v>
                </c:pt>
                <c:pt idx="1">
                  <c:v>B</c:v>
                </c:pt>
                <c:pt idx="2">
                  <c:v>C</c:v>
                </c:pt>
                <c:pt idx="3">
                  <c:v>D</c:v>
                </c:pt>
                <c:pt idx="4">
                  <c:v>E</c:v>
                </c:pt>
              </c:strCache>
            </c:strRef>
          </c:cat>
          <c:val>
            <c:numRef>
              <c:f>Sheet1!$D$2:$D$6</c:f>
              <c:numCache>
                <c:formatCode>General</c:formatCode>
                <c:ptCount val="5"/>
                <c:pt idx="0">
                  <c:v>7.5163399999999998E-3</c:v>
                </c:pt>
                <c:pt idx="1">
                  <c:v>5.1369600000000003E-3</c:v>
                </c:pt>
                <c:pt idx="2">
                  <c:v>6.6061739999999994E-2</c:v>
                </c:pt>
                <c:pt idx="3">
                  <c:v>0.16</c:v>
                </c:pt>
                <c:pt idx="4">
                  <c:v>0.126361</c:v>
                </c:pt>
              </c:numCache>
            </c:numRef>
          </c:val>
          <c:extLst>
            <c:ext xmlns:c16="http://schemas.microsoft.com/office/drawing/2014/chart" uri="{C3380CC4-5D6E-409C-BE32-E72D297353CC}">
              <c16:uniqueId val="{00000002-EB75-40BA-A65C-1A85A12AE7DC}"/>
            </c:ext>
          </c:extLst>
        </c:ser>
        <c:ser>
          <c:idx val="3"/>
          <c:order val="3"/>
          <c:tx>
            <c:strRef>
              <c:f>Sheet1!$E$1</c:f>
              <c:strCache>
                <c:ptCount val="1"/>
                <c:pt idx="0">
                  <c:v>2048-Decryption</c:v>
                </c:pt>
              </c:strCache>
            </c:strRef>
          </c:tx>
          <c:spPr>
            <a:solidFill>
              <a:schemeClr val="accent6">
                <a:lumMod val="60000"/>
              </a:schemeClr>
            </a:solidFill>
            <a:ln>
              <a:noFill/>
            </a:ln>
            <a:effectLst/>
          </c:spPr>
          <c:invertIfNegative val="0"/>
          <c:cat>
            <c:strRef>
              <c:f>Sheet1!$A$2:$A$6</c:f>
              <c:strCache>
                <c:ptCount val="5"/>
                <c:pt idx="0">
                  <c:v>A</c:v>
                </c:pt>
                <c:pt idx="1">
                  <c:v>B</c:v>
                </c:pt>
                <c:pt idx="2">
                  <c:v>C</c:v>
                </c:pt>
                <c:pt idx="3">
                  <c:v>D</c:v>
                </c:pt>
                <c:pt idx="4">
                  <c:v>E</c:v>
                </c:pt>
              </c:strCache>
            </c:strRef>
          </c:cat>
          <c:val>
            <c:numRef>
              <c:f>Sheet1!$E$2:$E$6</c:f>
              <c:numCache>
                <c:formatCode>General</c:formatCode>
                <c:ptCount val="5"/>
                <c:pt idx="0">
                  <c:v>5.4991320000000003E-2</c:v>
                </c:pt>
                <c:pt idx="1">
                  <c:v>5.1525620000000001E-2</c:v>
                </c:pt>
                <c:pt idx="2">
                  <c:v>0.31067235999999998</c:v>
                </c:pt>
                <c:pt idx="3">
                  <c:v>6.08</c:v>
                </c:pt>
                <c:pt idx="4">
                  <c:v>9.0012860000000003</c:v>
                </c:pt>
              </c:numCache>
            </c:numRef>
          </c:val>
          <c:extLst>
            <c:ext xmlns:c16="http://schemas.microsoft.com/office/drawing/2014/chart" uri="{C3380CC4-5D6E-409C-BE32-E72D297353CC}">
              <c16:uniqueId val="{00000003-EB75-40BA-A65C-1A85A12AE7DC}"/>
            </c:ext>
          </c:extLst>
        </c:ser>
        <c:dLbls>
          <c:showLegendKey val="0"/>
          <c:showVal val="0"/>
          <c:showCatName val="0"/>
          <c:showSerName val="0"/>
          <c:showPercent val="0"/>
          <c:showBubbleSize val="0"/>
        </c:dLbls>
        <c:gapWidth val="219"/>
        <c:overlap val="-27"/>
        <c:axId val="446859576"/>
        <c:axId val="446861544"/>
      </c:barChart>
      <c:catAx>
        <c:axId val="446859576"/>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Machines</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6861544"/>
        <c:crosses val="autoZero"/>
        <c:auto val="1"/>
        <c:lblAlgn val="ctr"/>
        <c:lblOffset val="100"/>
        <c:noMultiLvlLbl val="0"/>
      </c:catAx>
      <c:valAx>
        <c:axId val="4468615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Compiling</a:t>
                </a:r>
                <a:r>
                  <a:rPr lang="en-GB" baseline="0" dirty="0"/>
                  <a:t> time (seconds)</a:t>
                </a:r>
                <a:endParaRPr lang="en-GB" dirty="0"/>
              </a:p>
            </c:rich>
          </c:tx>
          <c:layout>
            <c:manualLayout>
              <c:xMode val="edge"/>
              <c:yMode val="edge"/>
              <c:x val="0.1062008768855303"/>
              <c:y val="0.32650988173301343"/>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46859576"/>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r"/>
      <c:layout>
        <c:manualLayout>
          <c:xMode val="edge"/>
          <c:yMode val="edge"/>
          <c:x val="0.84438139065215967"/>
          <c:y val="0.2998399309675332"/>
          <c:w val="0.15347848038818937"/>
          <c:h val="0.38077704670477835"/>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dirty="0"/>
              <a:t>Key Generation Forecast</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Sheet1!$B$1</c:f>
              <c:strCache>
                <c:ptCount val="1"/>
                <c:pt idx="0">
                  <c:v>A</c:v>
                </c:pt>
              </c:strCache>
            </c:strRef>
          </c:tx>
          <c:spPr>
            <a:ln w="28575" cap="rnd">
              <a:solidFill>
                <a:schemeClr val="accent6"/>
              </a:solidFill>
              <a:round/>
            </a:ln>
            <a:effectLst/>
          </c:spPr>
          <c:marker>
            <c:symbol val="circle"/>
            <c:size val="5"/>
            <c:spPr>
              <a:solidFill>
                <a:schemeClr val="accent6"/>
              </a:solidFill>
              <a:ln w="9525">
                <a:solidFill>
                  <a:schemeClr val="accent6"/>
                </a:solidFill>
              </a:ln>
              <a:effectLst/>
            </c:spPr>
          </c:marker>
          <c:trendline>
            <c:spPr>
              <a:ln w="19050" cap="rnd">
                <a:solidFill>
                  <a:schemeClr val="accent6"/>
                </a:solidFill>
                <a:prstDash val="sysDot"/>
              </a:ln>
              <a:effectLst/>
            </c:spPr>
            <c:trendlineType val="exp"/>
            <c:forward val="1"/>
            <c:dispRSqr val="0"/>
            <c:dispEq val="0"/>
          </c:trendline>
          <c:cat>
            <c:numRef>
              <c:f>Sheet1!$A$2:$A$4</c:f>
              <c:numCache>
                <c:formatCode>General</c:formatCode>
                <c:ptCount val="3"/>
                <c:pt idx="0">
                  <c:v>512</c:v>
                </c:pt>
                <c:pt idx="1">
                  <c:v>1024</c:v>
                </c:pt>
                <c:pt idx="2">
                  <c:v>2048</c:v>
                </c:pt>
              </c:numCache>
            </c:numRef>
          </c:cat>
          <c:val>
            <c:numRef>
              <c:f>Sheet1!$B$2:$B$4</c:f>
              <c:numCache>
                <c:formatCode>General</c:formatCode>
                <c:ptCount val="3"/>
                <c:pt idx="0">
                  <c:v>0.31136032000000002</c:v>
                </c:pt>
                <c:pt idx="1">
                  <c:v>3.347343</c:v>
                </c:pt>
                <c:pt idx="2">
                  <c:v>20.317471579999999</c:v>
                </c:pt>
              </c:numCache>
            </c:numRef>
          </c:val>
          <c:smooth val="0"/>
          <c:extLst>
            <c:ext xmlns:c16="http://schemas.microsoft.com/office/drawing/2014/chart" uri="{C3380CC4-5D6E-409C-BE32-E72D297353CC}">
              <c16:uniqueId val="{00000001-B12A-494C-A205-1B54711623FD}"/>
            </c:ext>
          </c:extLst>
        </c:ser>
        <c:ser>
          <c:idx val="1"/>
          <c:order val="1"/>
          <c:tx>
            <c:strRef>
              <c:f>Sheet1!$C$1</c:f>
              <c:strCache>
                <c:ptCount val="1"/>
                <c:pt idx="0">
                  <c:v>B</c:v>
                </c:pt>
              </c:strCache>
            </c:strRef>
          </c:tx>
          <c:spPr>
            <a:ln w="28575" cap="rnd">
              <a:solidFill>
                <a:schemeClr val="accent5"/>
              </a:solidFill>
              <a:round/>
            </a:ln>
            <a:effectLst/>
          </c:spPr>
          <c:marker>
            <c:symbol val="circle"/>
            <c:size val="5"/>
            <c:spPr>
              <a:solidFill>
                <a:schemeClr val="accent5"/>
              </a:solidFill>
              <a:ln w="9525">
                <a:solidFill>
                  <a:schemeClr val="accent5"/>
                </a:solidFill>
              </a:ln>
              <a:effectLst/>
            </c:spPr>
          </c:marker>
          <c:trendline>
            <c:spPr>
              <a:ln w="19050" cap="rnd">
                <a:solidFill>
                  <a:schemeClr val="accent5"/>
                </a:solidFill>
                <a:prstDash val="sysDot"/>
              </a:ln>
              <a:effectLst/>
            </c:spPr>
            <c:trendlineType val="exp"/>
            <c:forward val="1"/>
            <c:dispRSqr val="0"/>
            <c:dispEq val="0"/>
          </c:trendline>
          <c:cat>
            <c:numRef>
              <c:f>Sheet1!$A$2:$A$4</c:f>
              <c:numCache>
                <c:formatCode>General</c:formatCode>
                <c:ptCount val="3"/>
                <c:pt idx="0">
                  <c:v>512</c:v>
                </c:pt>
                <c:pt idx="1">
                  <c:v>1024</c:v>
                </c:pt>
                <c:pt idx="2">
                  <c:v>2048</c:v>
                </c:pt>
              </c:numCache>
            </c:numRef>
          </c:cat>
          <c:val>
            <c:numRef>
              <c:f>Sheet1!$C$2:$C$4</c:f>
              <c:numCache>
                <c:formatCode>General</c:formatCode>
                <c:ptCount val="3"/>
                <c:pt idx="0">
                  <c:v>0.32393741999999998</c:v>
                </c:pt>
                <c:pt idx="1">
                  <c:v>2.0581230000000001</c:v>
                </c:pt>
                <c:pt idx="2">
                  <c:v>14.761640760000001</c:v>
                </c:pt>
              </c:numCache>
            </c:numRef>
          </c:val>
          <c:smooth val="0"/>
          <c:extLst>
            <c:ext xmlns:c16="http://schemas.microsoft.com/office/drawing/2014/chart" uri="{C3380CC4-5D6E-409C-BE32-E72D297353CC}">
              <c16:uniqueId val="{00000003-B12A-494C-A205-1B54711623FD}"/>
            </c:ext>
          </c:extLst>
        </c:ser>
        <c:ser>
          <c:idx val="2"/>
          <c:order val="2"/>
          <c:tx>
            <c:strRef>
              <c:f>Sheet1!$D$1</c:f>
              <c:strCache>
                <c:ptCount val="1"/>
                <c:pt idx="0">
                  <c:v>C</c:v>
                </c:pt>
              </c:strCache>
            </c:strRef>
          </c:tx>
          <c:spPr>
            <a:ln w="28575" cap="rnd">
              <a:solidFill>
                <a:schemeClr val="accent4"/>
              </a:solidFill>
              <a:round/>
            </a:ln>
            <a:effectLst/>
          </c:spPr>
          <c:marker>
            <c:symbol val="circle"/>
            <c:size val="5"/>
            <c:spPr>
              <a:solidFill>
                <a:schemeClr val="accent4"/>
              </a:solidFill>
              <a:ln w="9525">
                <a:solidFill>
                  <a:schemeClr val="accent4"/>
                </a:solidFill>
              </a:ln>
              <a:effectLst/>
            </c:spPr>
          </c:marker>
          <c:trendline>
            <c:spPr>
              <a:ln w="19050" cap="rnd">
                <a:solidFill>
                  <a:schemeClr val="accent4"/>
                </a:solidFill>
                <a:prstDash val="sysDot"/>
              </a:ln>
              <a:effectLst/>
            </c:spPr>
            <c:trendlineType val="exp"/>
            <c:forward val="1"/>
            <c:dispRSqr val="0"/>
            <c:dispEq val="0"/>
          </c:trendline>
          <c:cat>
            <c:numRef>
              <c:f>Sheet1!$A$2:$A$4</c:f>
              <c:numCache>
                <c:formatCode>General</c:formatCode>
                <c:ptCount val="3"/>
                <c:pt idx="0">
                  <c:v>512</c:v>
                </c:pt>
                <c:pt idx="1">
                  <c:v>1024</c:v>
                </c:pt>
                <c:pt idx="2">
                  <c:v>2048</c:v>
                </c:pt>
              </c:numCache>
            </c:numRef>
          </c:cat>
          <c:val>
            <c:numRef>
              <c:f>Sheet1!$D$2:$D$4</c:f>
              <c:numCache>
                <c:formatCode>General</c:formatCode>
                <c:ptCount val="3"/>
                <c:pt idx="0">
                  <c:v>1.8533532399999999</c:v>
                </c:pt>
                <c:pt idx="1">
                  <c:v>8.8420824400000004</c:v>
                </c:pt>
                <c:pt idx="2">
                  <c:v>93.187507199999999</c:v>
                </c:pt>
              </c:numCache>
            </c:numRef>
          </c:val>
          <c:smooth val="0"/>
          <c:extLst>
            <c:ext xmlns:c16="http://schemas.microsoft.com/office/drawing/2014/chart" uri="{C3380CC4-5D6E-409C-BE32-E72D297353CC}">
              <c16:uniqueId val="{00000005-B12A-494C-A205-1B54711623FD}"/>
            </c:ext>
          </c:extLst>
        </c:ser>
        <c:dLbls>
          <c:showLegendKey val="0"/>
          <c:showVal val="0"/>
          <c:showCatName val="0"/>
          <c:showSerName val="0"/>
          <c:showPercent val="0"/>
          <c:showBubbleSize val="0"/>
        </c:dLbls>
        <c:marker val="1"/>
        <c:smooth val="0"/>
        <c:axId val="583018712"/>
        <c:axId val="583017400"/>
      </c:lineChart>
      <c:catAx>
        <c:axId val="58301871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Key size</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83017400"/>
        <c:crosses val="autoZero"/>
        <c:auto val="1"/>
        <c:lblAlgn val="ctr"/>
        <c:lblOffset val="100"/>
        <c:noMultiLvlLbl val="0"/>
      </c:catAx>
      <c:valAx>
        <c:axId val="5830174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Time (seconds)</a:t>
                </a:r>
              </a:p>
            </c:rich>
          </c:tx>
          <c:layout>
            <c:manualLayout>
              <c:xMode val="edge"/>
              <c:yMode val="edge"/>
              <c:x val="5.2496031746031742E-3"/>
              <c:y val="0.36377388888888895"/>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83018712"/>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mn-lt"/>
                <a:ea typeface="+mn-ea"/>
                <a:cs typeface="+mn-cs"/>
              </a:defRPr>
            </a:pPr>
            <a:endParaRPr lang="en-US"/>
          </a:p>
        </c:txPr>
      </c:dTable>
      <c:spPr>
        <a:noFill/>
        <a:ln>
          <a:noFill/>
        </a:ln>
        <a:effectLst/>
      </c:spPr>
    </c:plotArea>
    <c:legend>
      <c:legendPos val="r"/>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73825E-ACD7-4872-BBC7-BEDA1D7E450E}" type="doc">
      <dgm:prSet loTypeId="urn:microsoft.com/office/officeart/2005/8/layout/hChevron3" loCatId="process" qsTypeId="urn:microsoft.com/office/officeart/2005/8/quickstyle/simple1" qsCatId="simple" csTypeId="urn:microsoft.com/office/officeart/2005/8/colors/accent1_2" csCatId="accent1" phldr="1"/>
      <dgm:spPr/>
    </dgm:pt>
    <dgm:pt modelId="{FF7A0270-50DE-4264-B0ED-755C41F1FD94}">
      <dgm:prSet phldrT="[Text]" custT="1"/>
      <dgm:spPr>
        <a:solidFill>
          <a:schemeClr val="tx1"/>
        </a:solidFill>
      </dgm:spPr>
      <dgm:t>
        <a:bodyPr/>
        <a:lstStyle/>
        <a:p>
          <a:r>
            <a:rPr lang="en-GB" sz="3600" dirty="0">
              <a:latin typeface="Bree Serif" panose="02000503040000020004" pitchFamily="2" charset="0"/>
            </a:rPr>
            <a:t>Abstract</a:t>
          </a:r>
          <a:endParaRPr lang="en-GB" sz="5000" dirty="0">
            <a:latin typeface="Bree Serif" panose="02000503040000020004" pitchFamily="2" charset="0"/>
          </a:endParaRPr>
        </a:p>
      </dgm:t>
    </dgm:pt>
    <dgm:pt modelId="{4F52712C-3864-4390-916F-8E6AC47DA754}" type="parTrans" cxnId="{5228458F-9006-40C4-AF2D-C8EC36DF8C2E}">
      <dgm:prSet/>
      <dgm:spPr/>
      <dgm:t>
        <a:bodyPr/>
        <a:lstStyle/>
        <a:p>
          <a:endParaRPr lang="en-GB"/>
        </a:p>
      </dgm:t>
    </dgm:pt>
    <dgm:pt modelId="{7E5D6136-0089-4B45-BE82-6254CF672B4E}" type="sibTrans" cxnId="{5228458F-9006-40C4-AF2D-C8EC36DF8C2E}">
      <dgm:prSet/>
      <dgm:spPr/>
      <dgm:t>
        <a:bodyPr/>
        <a:lstStyle/>
        <a:p>
          <a:endParaRPr lang="en-GB"/>
        </a:p>
      </dgm:t>
    </dgm:pt>
    <dgm:pt modelId="{CA7D3B3D-C0D1-42E8-AD37-B00DEF77B42C}" type="pres">
      <dgm:prSet presAssocID="{AF73825E-ACD7-4872-BBC7-BEDA1D7E450E}" presName="Name0" presStyleCnt="0">
        <dgm:presLayoutVars>
          <dgm:dir/>
          <dgm:resizeHandles val="exact"/>
        </dgm:presLayoutVars>
      </dgm:prSet>
      <dgm:spPr/>
    </dgm:pt>
    <dgm:pt modelId="{2DC7CDF3-5842-45C6-B4E7-71EC66BCA83E}" type="pres">
      <dgm:prSet presAssocID="{FF7A0270-50DE-4264-B0ED-755C41F1FD94}" presName="parTxOnly" presStyleLbl="node1" presStyleIdx="0" presStyleCnt="1" custScaleY="31715" custLinFactNeighborX="33404" custLinFactNeighborY="32511">
        <dgm:presLayoutVars>
          <dgm:bulletEnabled val="1"/>
        </dgm:presLayoutVars>
      </dgm:prSet>
      <dgm:spPr/>
    </dgm:pt>
  </dgm:ptLst>
  <dgm:cxnLst>
    <dgm:cxn modelId="{5562641B-A69D-474B-8FC3-71F0EDC2E3EA}" type="presOf" srcId="{FF7A0270-50DE-4264-B0ED-755C41F1FD94}" destId="{2DC7CDF3-5842-45C6-B4E7-71EC66BCA83E}" srcOrd="0" destOrd="0" presId="urn:microsoft.com/office/officeart/2005/8/layout/hChevron3"/>
    <dgm:cxn modelId="{EF66C161-6EB2-4B99-BD28-15085C98F08E}" type="presOf" srcId="{AF73825E-ACD7-4872-BBC7-BEDA1D7E450E}" destId="{CA7D3B3D-C0D1-42E8-AD37-B00DEF77B42C}" srcOrd="0" destOrd="0" presId="urn:microsoft.com/office/officeart/2005/8/layout/hChevron3"/>
    <dgm:cxn modelId="{5228458F-9006-40C4-AF2D-C8EC36DF8C2E}" srcId="{AF73825E-ACD7-4872-BBC7-BEDA1D7E450E}" destId="{FF7A0270-50DE-4264-B0ED-755C41F1FD94}" srcOrd="0" destOrd="0" parTransId="{4F52712C-3864-4390-916F-8E6AC47DA754}" sibTransId="{7E5D6136-0089-4B45-BE82-6254CF672B4E}"/>
    <dgm:cxn modelId="{29F5A710-5755-4C59-A3A4-C7731CD8AF30}" type="presParOf" srcId="{CA7D3B3D-C0D1-42E8-AD37-B00DEF77B42C}" destId="{2DC7CDF3-5842-45C6-B4E7-71EC66BCA83E}" srcOrd="0" destOrd="0" presId="urn:microsoft.com/office/officeart/2005/8/layout/hChevron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C7CDF3-5842-45C6-B4E7-71EC66BCA83E}">
      <dsp:nvSpPr>
        <dsp:cNvPr id="0" name=""/>
        <dsp:cNvSpPr/>
      </dsp:nvSpPr>
      <dsp:spPr>
        <a:xfrm>
          <a:off x="9371" y="0"/>
          <a:ext cx="9586570" cy="1044834"/>
        </a:xfrm>
        <a:prstGeom prst="homePlate">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96012" rIns="48006" bIns="96012" numCol="1" spcCol="1270" anchor="ctr" anchorCtr="0">
          <a:noAutofit/>
        </a:bodyPr>
        <a:lstStyle/>
        <a:p>
          <a:pPr marL="0" lvl="0" indent="0" algn="ctr" defTabSz="1600200">
            <a:lnSpc>
              <a:spcPct val="90000"/>
            </a:lnSpc>
            <a:spcBef>
              <a:spcPct val="0"/>
            </a:spcBef>
            <a:spcAft>
              <a:spcPct val="35000"/>
            </a:spcAft>
            <a:buNone/>
          </a:pPr>
          <a:r>
            <a:rPr lang="en-GB" sz="3600" kern="1200" dirty="0">
              <a:latin typeface="Bree Serif" panose="02000503040000020004" pitchFamily="2" charset="0"/>
            </a:rPr>
            <a:t>Abstract</a:t>
          </a:r>
          <a:endParaRPr lang="en-GB" sz="5000" kern="1200" dirty="0">
            <a:latin typeface="Bree Serif" panose="02000503040000020004" pitchFamily="2" charset="0"/>
          </a:endParaRPr>
        </a:p>
      </dsp:txBody>
      <dsp:txXfrm>
        <a:off x="9371" y="0"/>
        <a:ext cx="9325362" cy="1044834"/>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5F0BDC1-4887-4619-A2A9-AA75FB3AB307}"/>
              </a:ext>
            </a:extLst>
          </p:cNvPr>
          <p:cNvSpPr>
            <a:spLocks noGrp="1"/>
          </p:cNvSpPr>
          <p:nvPr>
            <p:ph type="hdr" sz="quarter"/>
          </p:nvPr>
        </p:nvSpPr>
        <p:spPr>
          <a:xfrm>
            <a:off x="0" y="0"/>
            <a:ext cx="14265275" cy="2560638"/>
          </a:xfrm>
          <a:prstGeom prst="rect">
            <a:avLst/>
          </a:prstGeom>
        </p:spPr>
        <p:txBody>
          <a:bodyPr vert="horz" wrap="square" lIns="91440" tIns="45720" rIns="91440" bIns="45720" numCol="1" anchor="t" anchorCtr="0" compatLnSpc="1">
            <a:prstTxWarp prst="textNoShape">
              <a:avLst/>
            </a:prstTxWarp>
          </a:bodyPr>
          <a:lstStyle>
            <a:lvl1pPr>
              <a:defRPr sz="1200">
                <a:latin typeface="Calibri"/>
                <a:ea typeface="ＭＳ Ｐゴシック" charset="0"/>
                <a:cs typeface="ＭＳ Ｐゴシック" charset="0"/>
              </a:defRPr>
            </a:lvl1pPr>
          </a:lstStyle>
          <a:p>
            <a:pPr>
              <a:defRPr/>
            </a:pPr>
            <a:endParaRPr lang="en-US" dirty="0"/>
          </a:p>
        </p:txBody>
      </p:sp>
      <p:sp>
        <p:nvSpPr>
          <p:cNvPr id="3" name="Date Placeholder 2">
            <a:extLst>
              <a:ext uri="{FF2B5EF4-FFF2-40B4-BE49-F238E27FC236}">
                <a16:creationId xmlns:a16="http://schemas.microsoft.com/office/drawing/2014/main" id="{86F51763-E28E-4339-8CB2-BC1A0594A07C}"/>
              </a:ext>
            </a:extLst>
          </p:cNvPr>
          <p:cNvSpPr>
            <a:spLocks noGrp="1"/>
          </p:cNvSpPr>
          <p:nvPr>
            <p:ph type="dt" idx="1"/>
          </p:nvPr>
        </p:nvSpPr>
        <p:spPr>
          <a:xfrm>
            <a:off x="18646775" y="0"/>
            <a:ext cx="14263688" cy="2560638"/>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anose="020F0502020204030204" pitchFamily="34" charset="0"/>
              </a:defRPr>
            </a:lvl1pPr>
          </a:lstStyle>
          <a:p>
            <a:fld id="{1A20555B-359B-4B5F-A36A-F0FD55FF55D2}" type="datetime1">
              <a:rPr lang="en-US" altLang="en-US"/>
              <a:pPr/>
              <a:t>4/28/2019</a:t>
            </a:fld>
            <a:endParaRPr lang="en-US" altLang="en-US" dirty="0"/>
          </a:p>
        </p:txBody>
      </p:sp>
      <p:sp>
        <p:nvSpPr>
          <p:cNvPr id="4" name="Slide Image Placeholder 3">
            <a:extLst>
              <a:ext uri="{FF2B5EF4-FFF2-40B4-BE49-F238E27FC236}">
                <a16:creationId xmlns:a16="http://schemas.microsoft.com/office/drawing/2014/main" id="{B4373998-479B-4DAA-A837-DF5D9ECAF1A0}"/>
              </a:ext>
            </a:extLst>
          </p:cNvPr>
          <p:cNvSpPr>
            <a:spLocks noGrp="1" noRot="1" noChangeAspect="1"/>
          </p:cNvSpPr>
          <p:nvPr>
            <p:ph type="sldImg" idx="2"/>
          </p:nvPr>
        </p:nvSpPr>
        <p:spPr>
          <a:xfrm>
            <a:off x="1098550" y="3840163"/>
            <a:ext cx="30721300" cy="192024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US" noProof="0" dirty="0"/>
          </a:p>
        </p:txBody>
      </p:sp>
      <p:sp>
        <p:nvSpPr>
          <p:cNvPr id="5" name="Notes Placeholder 4">
            <a:extLst>
              <a:ext uri="{FF2B5EF4-FFF2-40B4-BE49-F238E27FC236}">
                <a16:creationId xmlns:a16="http://schemas.microsoft.com/office/drawing/2014/main" id="{0E8BB821-BDCC-4A08-B807-965A85174AE1}"/>
              </a:ext>
            </a:extLst>
          </p:cNvPr>
          <p:cNvSpPr>
            <a:spLocks noGrp="1"/>
          </p:cNvSpPr>
          <p:nvPr>
            <p:ph type="body" sz="quarter" idx="3"/>
          </p:nvPr>
        </p:nvSpPr>
        <p:spPr>
          <a:xfrm>
            <a:off x="3292475" y="24323675"/>
            <a:ext cx="26333450" cy="23042563"/>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6475F8C2-6CF4-4C88-A944-AD5D9046573D}"/>
              </a:ext>
            </a:extLst>
          </p:cNvPr>
          <p:cNvSpPr>
            <a:spLocks noGrp="1"/>
          </p:cNvSpPr>
          <p:nvPr>
            <p:ph type="ftr" sz="quarter" idx="4"/>
          </p:nvPr>
        </p:nvSpPr>
        <p:spPr>
          <a:xfrm>
            <a:off x="0" y="48637825"/>
            <a:ext cx="14265275" cy="2559050"/>
          </a:xfrm>
          <a:prstGeom prst="rect">
            <a:avLst/>
          </a:prstGeom>
        </p:spPr>
        <p:txBody>
          <a:bodyPr vert="horz" wrap="square" lIns="91440" tIns="45720" rIns="91440" bIns="45720" numCol="1" anchor="b" anchorCtr="0" compatLnSpc="1">
            <a:prstTxWarp prst="textNoShape">
              <a:avLst/>
            </a:prstTxWarp>
          </a:bodyPr>
          <a:lstStyle>
            <a:lvl1pPr>
              <a:defRPr sz="1200">
                <a:latin typeface="Calibri"/>
                <a:ea typeface="ＭＳ Ｐゴシック" charset="0"/>
                <a:cs typeface="ＭＳ Ｐゴシック" charset="0"/>
              </a:defRPr>
            </a:lvl1pPr>
          </a:lstStyle>
          <a:p>
            <a:pPr>
              <a:defRPr/>
            </a:pPr>
            <a:endParaRPr lang="en-US" dirty="0"/>
          </a:p>
        </p:txBody>
      </p:sp>
      <p:sp>
        <p:nvSpPr>
          <p:cNvPr id="7" name="Slide Number Placeholder 6">
            <a:extLst>
              <a:ext uri="{FF2B5EF4-FFF2-40B4-BE49-F238E27FC236}">
                <a16:creationId xmlns:a16="http://schemas.microsoft.com/office/drawing/2014/main" id="{4F457578-446E-4C39-A697-B70E4730AF4E}"/>
              </a:ext>
            </a:extLst>
          </p:cNvPr>
          <p:cNvSpPr>
            <a:spLocks noGrp="1"/>
          </p:cNvSpPr>
          <p:nvPr>
            <p:ph type="sldNum" sz="quarter" idx="5"/>
          </p:nvPr>
        </p:nvSpPr>
        <p:spPr>
          <a:xfrm>
            <a:off x="18646775" y="48637825"/>
            <a:ext cx="14263688" cy="255905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C49A290F-A142-40F4-9C3A-5721FB581763}" type="slidenum">
              <a:rPr lang="en-US" altLang="en-US"/>
              <a:pPr/>
              <a:t>‹#›</a:t>
            </a:fld>
            <a:endParaRPr lang="en-US" altLang="en-US" dirty="0"/>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S PGothic" panose="020B0600070205080204" pitchFamily="34" charset="-128"/>
        <a:cs typeface="ＭＳ Ｐゴシック" pitchFamily="-111" charset="-128"/>
      </a:defRPr>
    </a:lvl1pPr>
    <a:lvl2pPr marL="457200" algn="l" defTabSz="457200"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3F837129-6E9D-4E05-A5DC-B9EFCCBB2C57}"/>
              </a:ext>
            </a:extLst>
          </p:cNvPr>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id="{627D885D-22A3-46A7-891C-60F9BF9243D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sz="9600" dirty="0">
              <a:solidFill>
                <a:srgbClr val="FF0000"/>
              </a:solidFill>
            </a:endParaRPr>
          </a:p>
        </p:txBody>
      </p:sp>
      <p:sp>
        <p:nvSpPr>
          <p:cNvPr id="15363" name="Slide Number Placeholder 3">
            <a:extLst>
              <a:ext uri="{FF2B5EF4-FFF2-40B4-BE49-F238E27FC236}">
                <a16:creationId xmlns:a16="http://schemas.microsoft.com/office/drawing/2014/main" id="{3C5D0D07-36D5-4F78-A0AC-ED9CC7743BD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Helvetica" panose="020B0604020202020204" pitchFamily="34" charset="0"/>
                <a:ea typeface="MS PGothic" panose="020B0600070205080204" pitchFamily="34" charset="-128"/>
              </a:defRPr>
            </a:lvl1pPr>
            <a:lvl2pPr marL="742950" indent="-285750" eaLnBrk="0" hangingPunct="0">
              <a:defRPr sz="3200">
                <a:solidFill>
                  <a:schemeClr val="tx1"/>
                </a:solidFill>
                <a:latin typeface="Helvetica" panose="020B0604020202020204" pitchFamily="34" charset="0"/>
                <a:ea typeface="MS PGothic" panose="020B0600070205080204" pitchFamily="34" charset="-128"/>
              </a:defRPr>
            </a:lvl2pPr>
            <a:lvl3pPr marL="1143000" indent="-228600" eaLnBrk="0" hangingPunct="0">
              <a:defRPr sz="3200">
                <a:solidFill>
                  <a:schemeClr val="tx1"/>
                </a:solidFill>
                <a:latin typeface="Helvetica" panose="020B0604020202020204" pitchFamily="34" charset="0"/>
                <a:ea typeface="MS PGothic" panose="020B0600070205080204" pitchFamily="34" charset="-128"/>
              </a:defRPr>
            </a:lvl3pPr>
            <a:lvl4pPr marL="1600200" indent="-228600" eaLnBrk="0" hangingPunct="0">
              <a:defRPr sz="3200">
                <a:solidFill>
                  <a:schemeClr val="tx1"/>
                </a:solidFill>
                <a:latin typeface="Helvetica" panose="020B0604020202020204" pitchFamily="34" charset="0"/>
                <a:ea typeface="MS PGothic" panose="020B0600070205080204" pitchFamily="34" charset="-128"/>
              </a:defRPr>
            </a:lvl4pPr>
            <a:lvl5pPr marL="2057400" indent="-228600" eaLnBrk="0" hangingPunct="0">
              <a:defRPr sz="32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9pPr>
          </a:lstStyle>
          <a:p>
            <a:pPr eaLnBrk="1" hangingPunct="1"/>
            <a:fld id="{BDA13F03-8437-4985-96C1-17E1EC56B0D6}" type="slidenum">
              <a:rPr lang="en-US" altLang="en-US" sz="1200">
                <a:latin typeface="Calibri" panose="020F0502020204030204" pitchFamily="34" charset="0"/>
              </a:rPr>
              <a:pPr eaLnBrk="1" hangingPunct="1"/>
              <a:t>1</a:t>
            </a:fld>
            <a:endParaRPr lang="en-US" altLang="en-US" sz="1200" dirty="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00800" y="5237694"/>
            <a:ext cx="38404800" cy="11142133"/>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6400800" y="16809511"/>
            <a:ext cx="38404800" cy="7726889"/>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049AE4C9-80E4-4837-BD51-AB7CBE0B4175}" type="slidenum">
              <a:rPr lang="en-US" altLang="en-US" smtClean="0"/>
              <a:pPr/>
              <a:t>‹#›</a:t>
            </a:fld>
            <a:endParaRPr lang="en-US" altLang="en-US" dirty="0"/>
          </a:p>
        </p:txBody>
      </p:sp>
    </p:spTree>
    <p:extLst>
      <p:ext uri="{BB962C8B-B14F-4D97-AF65-F5344CB8AC3E}">
        <p14:creationId xmlns:p14="http://schemas.microsoft.com/office/powerpoint/2010/main" val="2758336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766D2F2F-3720-47BB-999C-1862F8CC4AE1}" type="slidenum">
              <a:rPr lang="en-US" altLang="en-US" smtClean="0"/>
              <a:pPr/>
              <a:t>‹#›</a:t>
            </a:fld>
            <a:endParaRPr lang="en-US" altLang="en-US" dirty="0"/>
          </a:p>
        </p:txBody>
      </p:sp>
    </p:spTree>
    <p:extLst>
      <p:ext uri="{BB962C8B-B14F-4D97-AF65-F5344CB8AC3E}">
        <p14:creationId xmlns:p14="http://schemas.microsoft.com/office/powerpoint/2010/main" val="3913745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93770" y="7978780"/>
            <a:ext cx="44165520" cy="13312773"/>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3493770" y="21417496"/>
            <a:ext cx="44165520" cy="7000873"/>
          </a:xfrm>
        </p:spPr>
        <p:txBody>
          <a:bodyPr/>
          <a:lstStyle>
            <a:lvl1pPr marL="0" indent="0">
              <a:buNone/>
              <a:defRPr sz="10080">
                <a:solidFill>
                  <a:schemeClr val="tx1">
                    <a:tint val="75000"/>
                  </a:schemeClr>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C6D9A94A-8D62-4394-8F7F-32EBCC4078ED}" type="slidenum">
              <a:rPr lang="en-US" altLang="en-US" smtClean="0"/>
              <a:pPr/>
              <a:t>‹#›</a:t>
            </a:fld>
            <a:endParaRPr lang="en-US" altLang="en-US" dirty="0"/>
          </a:p>
        </p:txBody>
      </p:sp>
    </p:spTree>
    <p:extLst>
      <p:ext uri="{BB962C8B-B14F-4D97-AF65-F5344CB8AC3E}">
        <p14:creationId xmlns:p14="http://schemas.microsoft.com/office/powerpoint/2010/main" val="3008182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520440" y="8519583"/>
            <a:ext cx="21762720" cy="20306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5923240" y="8519583"/>
            <a:ext cx="21762720" cy="203062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ACA04FE8-EE71-4937-9FAF-CEEB812AD7BB}" type="slidenum">
              <a:rPr lang="en-US" altLang="en-US" smtClean="0"/>
              <a:pPr/>
              <a:t>‹#›</a:t>
            </a:fld>
            <a:endParaRPr lang="en-US" altLang="en-US" dirty="0"/>
          </a:p>
        </p:txBody>
      </p:sp>
    </p:spTree>
    <p:extLst>
      <p:ext uri="{BB962C8B-B14F-4D97-AF65-F5344CB8AC3E}">
        <p14:creationId xmlns:p14="http://schemas.microsoft.com/office/powerpoint/2010/main" val="47831550"/>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527110" y="1703919"/>
            <a:ext cx="44165520" cy="6185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3527112" y="7845427"/>
            <a:ext cx="21662705" cy="3844923"/>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3527112" y="11690350"/>
            <a:ext cx="21662705" cy="171947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5923240" y="7845427"/>
            <a:ext cx="21769390" cy="3844923"/>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25923240" y="11690350"/>
            <a:ext cx="21769390" cy="171947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US" dirty="0"/>
          </a:p>
        </p:txBody>
      </p:sp>
      <p:sp>
        <p:nvSpPr>
          <p:cNvPr id="8" name="Footer Placeholder 7"/>
          <p:cNvSpPr>
            <a:spLocks noGrp="1"/>
          </p:cNvSpPr>
          <p:nvPr>
            <p:ph type="ftr" sz="quarter" idx="11"/>
          </p:nvPr>
        </p:nvSpPr>
        <p:spPr/>
        <p:txBody>
          <a:bodyPr/>
          <a:lstStyle/>
          <a:p>
            <a:pPr>
              <a:defRPr/>
            </a:pPr>
            <a:endParaRPr lang="en-US" dirty="0"/>
          </a:p>
        </p:txBody>
      </p:sp>
      <p:sp>
        <p:nvSpPr>
          <p:cNvPr id="9" name="Slide Number Placeholder 8"/>
          <p:cNvSpPr>
            <a:spLocks noGrp="1"/>
          </p:cNvSpPr>
          <p:nvPr>
            <p:ph type="sldNum" sz="quarter" idx="12"/>
          </p:nvPr>
        </p:nvSpPr>
        <p:spPr/>
        <p:txBody>
          <a:bodyPr/>
          <a:lstStyle/>
          <a:p>
            <a:fld id="{65DEF282-740B-4E60-8757-3013905F266C}" type="slidenum">
              <a:rPr lang="en-US" altLang="en-US" smtClean="0"/>
              <a:pPr/>
              <a:t>‹#›</a:t>
            </a:fld>
            <a:endParaRPr lang="en-US" altLang="en-US" dirty="0"/>
          </a:p>
        </p:txBody>
      </p:sp>
    </p:spTree>
    <p:extLst>
      <p:ext uri="{BB962C8B-B14F-4D97-AF65-F5344CB8AC3E}">
        <p14:creationId xmlns:p14="http://schemas.microsoft.com/office/powerpoint/2010/main" val="1603130605"/>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dirty="0"/>
          </a:p>
        </p:txBody>
      </p:sp>
      <p:sp>
        <p:nvSpPr>
          <p:cNvPr id="4" name="Footer Placeholder 3"/>
          <p:cNvSpPr>
            <a:spLocks noGrp="1"/>
          </p:cNvSpPr>
          <p:nvPr>
            <p:ph type="ftr" sz="quarter" idx="11"/>
          </p:nvPr>
        </p:nvSpPr>
        <p:spPr/>
        <p:txBody>
          <a:bodyPr/>
          <a:lstStyle/>
          <a:p>
            <a:pPr>
              <a:defRPr/>
            </a:pPr>
            <a:endParaRPr lang="en-US" dirty="0"/>
          </a:p>
        </p:txBody>
      </p:sp>
      <p:sp>
        <p:nvSpPr>
          <p:cNvPr id="5" name="Slide Number Placeholder 4"/>
          <p:cNvSpPr>
            <a:spLocks noGrp="1"/>
          </p:cNvSpPr>
          <p:nvPr>
            <p:ph type="sldNum" sz="quarter" idx="12"/>
          </p:nvPr>
        </p:nvSpPr>
        <p:spPr/>
        <p:txBody>
          <a:bodyPr/>
          <a:lstStyle/>
          <a:p>
            <a:fld id="{3AAE2B7A-15A9-42B7-A99E-16E95EE6863F}" type="slidenum">
              <a:rPr lang="en-US" altLang="en-US" smtClean="0"/>
              <a:pPr/>
              <a:t>‹#›</a:t>
            </a:fld>
            <a:endParaRPr lang="en-US" altLang="en-US" dirty="0"/>
          </a:p>
        </p:txBody>
      </p:sp>
    </p:spTree>
    <p:extLst>
      <p:ext uri="{BB962C8B-B14F-4D97-AF65-F5344CB8AC3E}">
        <p14:creationId xmlns:p14="http://schemas.microsoft.com/office/powerpoint/2010/main" val="6887465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dirty="0"/>
          </a:p>
        </p:txBody>
      </p:sp>
      <p:sp>
        <p:nvSpPr>
          <p:cNvPr id="3" name="Footer Placeholder 2"/>
          <p:cNvSpPr>
            <a:spLocks noGrp="1"/>
          </p:cNvSpPr>
          <p:nvPr>
            <p:ph type="ftr" sz="quarter" idx="11"/>
          </p:nvPr>
        </p:nvSpPr>
        <p:spPr/>
        <p:txBody>
          <a:bodyPr/>
          <a:lstStyle/>
          <a:p>
            <a:pPr>
              <a:defRPr/>
            </a:pPr>
            <a:endParaRPr lang="en-US" dirty="0"/>
          </a:p>
        </p:txBody>
      </p:sp>
      <p:sp>
        <p:nvSpPr>
          <p:cNvPr id="4" name="Slide Number Placeholder 3"/>
          <p:cNvSpPr>
            <a:spLocks noGrp="1"/>
          </p:cNvSpPr>
          <p:nvPr>
            <p:ph type="sldNum" sz="quarter" idx="12"/>
          </p:nvPr>
        </p:nvSpPr>
        <p:spPr/>
        <p:txBody>
          <a:bodyPr/>
          <a:lstStyle/>
          <a:p>
            <a:fld id="{7461DE22-8CC9-42E4-BF59-585FCDE2214A}" type="slidenum">
              <a:rPr lang="en-US" altLang="en-US" smtClean="0"/>
              <a:pPr/>
              <a:t>‹#›</a:t>
            </a:fld>
            <a:endParaRPr lang="en-US" altLang="en-US" dirty="0"/>
          </a:p>
        </p:txBody>
      </p:sp>
    </p:spTree>
    <p:extLst>
      <p:ext uri="{BB962C8B-B14F-4D97-AF65-F5344CB8AC3E}">
        <p14:creationId xmlns:p14="http://schemas.microsoft.com/office/powerpoint/2010/main" val="3508721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133600"/>
            <a:ext cx="16515395" cy="746760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21769390" y="4607986"/>
            <a:ext cx="25923240" cy="22743583"/>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527112" y="9601200"/>
            <a:ext cx="16515395" cy="17787411"/>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3754E48A-C43C-4880-8EB3-291E12EAC0E9}" type="slidenum">
              <a:rPr lang="en-US" altLang="en-US" smtClean="0"/>
              <a:pPr/>
              <a:t>‹#›</a:t>
            </a:fld>
            <a:endParaRPr lang="en-US" altLang="en-US" dirty="0"/>
          </a:p>
        </p:txBody>
      </p:sp>
    </p:spTree>
    <p:extLst>
      <p:ext uri="{BB962C8B-B14F-4D97-AF65-F5344CB8AC3E}">
        <p14:creationId xmlns:p14="http://schemas.microsoft.com/office/powerpoint/2010/main" val="391877835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27112" y="2133600"/>
            <a:ext cx="16515395" cy="746760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21769390" y="4607986"/>
            <a:ext cx="25923240" cy="22743583"/>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dirty="0"/>
              <a:t>Click icon to add picture</a:t>
            </a:r>
          </a:p>
        </p:txBody>
      </p:sp>
      <p:sp>
        <p:nvSpPr>
          <p:cNvPr id="4" name="Text Placeholder 3"/>
          <p:cNvSpPr>
            <a:spLocks noGrp="1"/>
          </p:cNvSpPr>
          <p:nvPr>
            <p:ph type="body" sz="half" idx="2"/>
          </p:nvPr>
        </p:nvSpPr>
        <p:spPr>
          <a:xfrm>
            <a:off x="3527112" y="9601200"/>
            <a:ext cx="16515395" cy="17787411"/>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n-US" dirty="0"/>
          </a:p>
        </p:txBody>
      </p:sp>
      <p:sp>
        <p:nvSpPr>
          <p:cNvPr id="6" name="Footer Placeholder 5"/>
          <p:cNvSpPr>
            <a:spLocks noGrp="1"/>
          </p:cNvSpPr>
          <p:nvPr>
            <p:ph type="ftr" sz="quarter" idx="11"/>
          </p:nvPr>
        </p:nvSpPr>
        <p:spPr/>
        <p:txBody>
          <a:bodyPr/>
          <a:lstStyle/>
          <a:p>
            <a:pPr>
              <a:defRPr/>
            </a:pPr>
            <a:endParaRPr lang="en-US" dirty="0"/>
          </a:p>
        </p:txBody>
      </p:sp>
      <p:sp>
        <p:nvSpPr>
          <p:cNvPr id="7" name="Slide Number Placeholder 6"/>
          <p:cNvSpPr>
            <a:spLocks noGrp="1"/>
          </p:cNvSpPr>
          <p:nvPr>
            <p:ph type="sldNum" sz="quarter" idx="12"/>
          </p:nvPr>
        </p:nvSpPr>
        <p:spPr/>
        <p:txBody>
          <a:bodyPr/>
          <a:lstStyle/>
          <a:p>
            <a:fld id="{B4F9DC6A-8FDB-4AFF-8BE8-F5FF52942AE4}" type="slidenum">
              <a:rPr lang="en-US" altLang="en-US" smtClean="0"/>
              <a:pPr/>
              <a:t>‹#›</a:t>
            </a:fld>
            <a:endParaRPr lang="en-US" altLang="en-US" dirty="0"/>
          </a:p>
        </p:txBody>
      </p:sp>
    </p:spTree>
    <p:extLst>
      <p:ext uri="{BB962C8B-B14F-4D97-AF65-F5344CB8AC3E}">
        <p14:creationId xmlns:p14="http://schemas.microsoft.com/office/powerpoint/2010/main" val="1176128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2B3E857A-4FCA-48F3-9175-016FFBF87A0A}" type="slidenum">
              <a:rPr lang="en-US" altLang="en-US" smtClean="0"/>
              <a:pPr/>
              <a:t>‹#›</a:t>
            </a:fld>
            <a:endParaRPr lang="en-US" altLang="en-US" dirty="0"/>
          </a:p>
        </p:txBody>
      </p:sp>
    </p:spTree>
    <p:extLst>
      <p:ext uri="{BB962C8B-B14F-4D97-AF65-F5344CB8AC3E}">
        <p14:creationId xmlns:p14="http://schemas.microsoft.com/office/powerpoint/2010/main" val="3561709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6644580" y="1703917"/>
            <a:ext cx="11041380" cy="2712191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520440" y="1703917"/>
            <a:ext cx="32484060" cy="2712191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US" dirty="0"/>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fld id="{C508D0B6-E607-42CF-BA7A-92217FCDBAD4}" type="slidenum">
              <a:rPr lang="en-US" altLang="en-US" smtClean="0"/>
              <a:pPr/>
              <a:t>‹#›</a:t>
            </a:fld>
            <a:endParaRPr lang="en-US" altLang="en-US" dirty="0"/>
          </a:p>
        </p:txBody>
      </p:sp>
    </p:spTree>
    <p:extLst>
      <p:ext uri="{BB962C8B-B14F-4D97-AF65-F5344CB8AC3E}">
        <p14:creationId xmlns:p14="http://schemas.microsoft.com/office/powerpoint/2010/main" val="18017591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520440" y="1703919"/>
            <a:ext cx="44165520" cy="618596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520440" y="8519583"/>
            <a:ext cx="44165520" cy="2030624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520440" y="29662969"/>
            <a:ext cx="11521440" cy="1703917"/>
          </a:xfrm>
          <a:prstGeom prst="rect">
            <a:avLst/>
          </a:prstGeom>
        </p:spPr>
        <p:txBody>
          <a:bodyPr vert="horz" lIns="91440" tIns="45720" rIns="91440" bIns="45720" rtlCol="0" anchor="ctr"/>
          <a:lstStyle>
            <a:lvl1pPr algn="l">
              <a:defRPr sz="5040">
                <a:solidFill>
                  <a:schemeClr val="tx1">
                    <a:tint val="75000"/>
                  </a:schemeClr>
                </a:solidFill>
              </a:defRPr>
            </a:lvl1pPr>
          </a:lstStyle>
          <a:p>
            <a:pPr>
              <a:defRPr/>
            </a:pPr>
            <a:endParaRPr lang="en-US" dirty="0"/>
          </a:p>
        </p:txBody>
      </p:sp>
      <p:sp>
        <p:nvSpPr>
          <p:cNvPr id="5" name="Footer Placeholder 4"/>
          <p:cNvSpPr>
            <a:spLocks noGrp="1"/>
          </p:cNvSpPr>
          <p:nvPr>
            <p:ph type="ftr" sz="quarter" idx="3"/>
          </p:nvPr>
        </p:nvSpPr>
        <p:spPr>
          <a:xfrm>
            <a:off x="16962120" y="29662969"/>
            <a:ext cx="17282160" cy="1703917"/>
          </a:xfrm>
          <a:prstGeom prst="rect">
            <a:avLst/>
          </a:prstGeom>
        </p:spPr>
        <p:txBody>
          <a:bodyPr vert="horz" lIns="91440" tIns="45720" rIns="91440" bIns="45720" rtlCol="0" anchor="ctr"/>
          <a:lstStyle>
            <a:lvl1pPr algn="ctr">
              <a:defRPr sz="5040">
                <a:solidFill>
                  <a:schemeClr val="tx1">
                    <a:tint val="75000"/>
                  </a:schemeClr>
                </a:solidFill>
              </a:defRPr>
            </a:lvl1pPr>
          </a:lstStyle>
          <a:p>
            <a:pPr>
              <a:defRPr/>
            </a:pPr>
            <a:endParaRPr lang="en-US" dirty="0"/>
          </a:p>
        </p:txBody>
      </p:sp>
      <p:sp>
        <p:nvSpPr>
          <p:cNvPr id="6" name="Slide Number Placeholder 5"/>
          <p:cNvSpPr>
            <a:spLocks noGrp="1"/>
          </p:cNvSpPr>
          <p:nvPr>
            <p:ph type="sldNum" sz="quarter" idx="4"/>
          </p:nvPr>
        </p:nvSpPr>
        <p:spPr>
          <a:xfrm>
            <a:off x="36164520" y="29662969"/>
            <a:ext cx="11521440" cy="1703917"/>
          </a:xfrm>
          <a:prstGeom prst="rect">
            <a:avLst/>
          </a:prstGeom>
        </p:spPr>
        <p:txBody>
          <a:bodyPr vert="horz" lIns="91440" tIns="45720" rIns="91440" bIns="45720" rtlCol="0" anchor="ctr"/>
          <a:lstStyle>
            <a:lvl1pPr algn="r">
              <a:defRPr sz="5040">
                <a:solidFill>
                  <a:schemeClr val="tx1">
                    <a:tint val="75000"/>
                  </a:schemeClr>
                </a:solidFill>
              </a:defRPr>
            </a:lvl1pPr>
          </a:lstStyle>
          <a:p>
            <a:fld id="{4008B653-C11B-49FF-808F-905EADA1215E}" type="slidenum">
              <a:rPr lang="en-US" altLang="en-US" smtClean="0"/>
              <a:pPr/>
              <a:t>‹#›</a:t>
            </a:fld>
            <a:endParaRPr lang="en-US" altLang="en-US" dirty="0"/>
          </a:p>
        </p:txBody>
      </p:sp>
    </p:spTree>
    <p:extLst>
      <p:ext uri="{BB962C8B-B14F-4D97-AF65-F5344CB8AC3E}">
        <p14:creationId xmlns:p14="http://schemas.microsoft.com/office/powerpoint/2010/main" val="4253878979"/>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diagramLayout" Target="../diagrams/layout1.xml"/><Relationship Id="rId13" Type="http://schemas.openxmlformats.org/officeDocument/2006/relationships/image" Target="../media/image2.jpg"/><Relationship Id="rId3" Type="http://schemas.openxmlformats.org/officeDocument/2006/relationships/chart" Target="../charts/chart1.xml"/><Relationship Id="rId7" Type="http://schemas.openxmlformats.org/officeDocument/2006/relationships/diagramData" Target="../diagrams/data1.xml"/><Relationship Id="rId12"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chart" Target="../charts/chart4.xml"/><Relationship Id="rId11" Type="http://schemas.microsoft.com/office/2007/relationships/diagramDrawing" Target="../diagrams/drawing1.xml"/><Relationship Id="rId5" Type="http://schemas.openxmlformats.org/officeDocument/2006/relationships/chart" Target="../charts/chart3.xml"/><Relationship Id="rId10" Type="http://schemas.openxmlformats.org/officeDocument/2006/relationships/diagramColors" Target="../diagrams/colors1.xml"/><Relationship Id="rId4" Type="http://schemas.openxmlformats.org/officeDocument/2006/relationships/chart" Target="../charts/chart2.xml"/><Relationship Id="rId9" Type="http://schemas.openxmlformats.org/officeDocument/2006/relationships/diagramQuickStyle" Target="../diagrams/quickStyle1.xml"/><Relationship Id="rId14" Type="http://schemas.openxmlformats.org/officeDocument/2006/relationships/chart" Target="../charts/char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9" name="Text Box 7">
            <a:extLst>
              <a:ext uri="{FF2B5EF4-FFF2-40B4-BE49-F238E27FC236}">
                <a16:creationId xmlns:a16="http://schemas.microsoft.com/office/drawing/2014/main" id="{43DE0CC1-5493-4CC9-8F7C-1706FB836C02}"/>
              </a:ext>
            </a:extLst>
          </p:cNvPr>
          <p:cNvSpPr txBox="1">
            <a:spLocks noChangeArrowheads="1"/>
          </p:cNvSpPr>
          <p:nvPr/>
        </p:nvSpPr>
        <p:spPr bwMode="auto">
          <a:xfrm>
            <a:off x="3255963" y="7054136"/>
            <a:ext cx="10512425" cy="11972925"/>
          </a:xfrm>
          <a:prstGeom prst="rect">
            <a:avLst/>
          </a:prstGeom>
          <a:solidFill>
            <a:schemeClr val="bg1"/>
          </a:solidFill>
          <a:ln w="38100">
            <a:solidFill>
              <a:schemeClr val="bg1"/>
            </a:solidFill>
            <a:round/>
            <a:headEnd/>
            <a:tailEnd/>
          </a:ln>
        </p:spPr>
        <p:txBody>
          <a:bodyPr lIns="914400" tIns="457200" rIns="914400" bIns="914400"/>
          <a:lstStyle>
            <a:lvl1pPr eaLnBrk="0" hangingPunct="0">
              <a:tabLst>
                <a:tab pos="500063" algn="l"/>
              </a:tabLst>
              <a:defRPr sz="3200">
                <a:solidFill>
                  <a:schemeClr val="tx1"/>
                </a:solidFill>
                <a:latin typeface="Helvetica" panose="020B0604020202020204" pitchFamily="34" charset="0"/>
                <a:ea typeface="MS PGothic" panose="020B0600070205080204" pitchFamily="34" charset="-128"/>
              </a:defRPr>
            </a:lvl1pPr>
            <a:lvl2pPr marL="742950" indent="-285750" eaLnBrk="0" hangingPunct="0">
              <a:tabLst>
                <a:tab pos="500063" algn="l"/>
              </a:tabLst>
              <a:defRPr sz="3200">
                <a:solidFill>
                  <a:schemeClr val="tx1"/>
                </a:solidFill>
                <a:latin typeface="Helvetica" panose="020B0604020202020204" pitchFamily="34" charset="0"/>
                <a:ea typeface="MS PGothic" panose="020B0600070205080204" pitchFamily="34" charset="-128"/>
              </a:defRPr>
            </a:lvl2pPr>
            <a:lvl3pPr marL="1143000" indent="-228600" eaLnBrk="0" hangingPunct="0">
              <a:tabLst>
                <a:tab pos="500063" algn="l"/>
              </a:tabLst>
              <a:defRPr sz="3200">
                <a:solidFill>
                  <a:schemeClr val="tx1"/>
                </a:solidFill>
                <a:latin typeface="Helvetica" panose="020B0604020202020204" pitchFamily="34" charset="0"/>
                <a:ea typeface="MS PGothic" panose="020B0600070205080204" pitchFamily="34" charset="-128"/>
              </a:defRPr>
            </a:lvl3pPr>
            <a:lvl4pPr marL="1600200" indent="-228600" eaLnBrk="0" hangingPunct="0">
              <a:tabLst>
                <a:tab pos="500063" algn="l"/>
              </a:tabLst>
              <a:defRPr sz="3200">
                <a:solidFill>
                  <a:schemeClr val="tx1"/>
                </a:solidFill>
                <a:latin typeface="Helvetica" panose="020B0604020202020204" pitchFamily="34" charset="0"/>
                <a:ea typeface="MS PGothic" panose="020B0600070205080204" pitchFamily="34" charset="-128"/>
              </a:defRPr>
            </a:lvl4pPr>
            <a:lvl5pPr marL="2057400" indent="-228600" eaLnBrk="0" hangingPunct="0">
              <a:tabLst>
                <a:tab pos="500063" algn="l"/>
              </a:tabLst>
              <a:defRPr sz="32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9pPr>
          </a:lstStyle>
          <a:p>
            <a:endParaRPr lang="en-US" altLang="en-US" sz="4400" b="1" dirty="0">
              <a:solidFill>
                <a:srgbClr val="000000"/>
              </a:solidFill>
              <a:latin typeface="Calibri" panose="020F0502020204030204" pitchFamily="34" charset="0"/>
            </a:endParaRPr>
          </a:p>
          <a:p>
            <a:pPr algn="just"/>
            <a:r>
              <a:rPr lang="en-GB" sz="2400" dirty="0">
                <a:latin typeface="Open Sans" panose="020B0606030504020204" pitchFamily="34" charset="0"/>
                <a:ea typeface="Open Sans" panose="020B0606030504020204" pitchFamily="34" charset="0"/>
                <a:cs typeface="Open Sans" panose="020B0606030504020204" pitchFamily="34" charset="0"/>
              </a:rPr>
              <a:t>This study aims to identify the time complexity of an RSA implementation and compare it amongst other work within the field, primarily observing what happens as the key size length increases and its effect. Developing on existing work within this area[1]-[4], how reliable and future-proof is this algorithm and what external factors may hinder this algorithms vulnerability?</a:t>
            </a:r>
          </a:p>
          <a:p>
            <a:pPr algn="just"/>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2400" dirty="0">
                <a:latin typeface="Open Sans" panose="020B0606030504020204" pitchFamily="34" charset="0"/>
                <a:ea typeface="Open Sans" panose="020B0606030504020204" pitchFamily="34" charset="0"/>
                <a:cs typeface="Open Sans" panose="020B0606030504020204" pitchFamily="34" charset="0"/>
              </a:rPr>
              <a:t>Tests were performed to acquire the data necessary to make a quantitative conclusion, the tests that were performed were with participating machines that executed this implementation numerous times which provided an average time for each operation with manipulated variables to measure time complexity amongst different machines to compare.</a:t>
            </a:r>
          </a:p>
          <a:p>
            <a:pPr algn="just"/>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2400" dirty="0">
                <a:latin typeface="Open Sans" panose="020B0606030504020204" pitchFamily="34" charset="0"/>
                <a:ea typeface="Open Sans" panose="020B0606030504020204" pitchFamily="34" charset="0"/>
                <a:cs typeface="Open Sans" panose="020B0606030504020204" pitchFamily="34" charset="0"/>
              </a:rPr>
              <a:t>Evaluation of the data gathered demonstrated that an increase in key size length does affect the time complexity of the algorithm across all machines tested. The data evaluated indicate that as variables within this implementation are manipulated, the overall performance of the algorithm becomes impinged. </a:t>
            </a:r>
          </a:p>
          <a:p>
            <a:pPr algn="just"/>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2400" dirty="0">
                <a:latin typeface="Open Sans" panose="020B0606030504020204" pitchFamily="34" charset="0"/>
                <a:ea typeface="Open Sans" panose="020B0606030504020204" pitchFamily="34" charset="0"/>
                <a:cs typeface="Open Sans" panose="020B0606030504020204" pitchFamily="34" charset="0"/>
              </a:rPr>
              <a:t>On this premise, it is recommended that external implementations that are widely recognised should be applied for performance and security reasons so that when the key size length grows, the performance it isn’t impacted as much. Further research is recommended to distinguish additional factors which could strengthen this algorithm and its efficiency</a:t>
            </a:r>
            <a:r>
              <a:rPr lang="en-GB" sz="2400" dirty="0"/>
              <a:t>.</a:t>
            </a:r>
            <a:endParaRPr lang="en-US" altLang="en-US" sz="2400" dirty="0">
              <a:latin typeface="Open Sans" panose="020B0606030504020204" pitchFamily="34" charset="0"/>
              <a:ea typeface="Open Sans" panose="020B0606030504020204" pitchFamily="34" charset="0"/>
              <a:cs typeface="Open Sans" panose="020B0606030504020204" pitchFamily="34" charset="0"/>
            </a:endParaRPr>
          </a:p>
        </p:txBody>
      </p:sp>
      <p:sp>
        <p:nvSpPr>
          <p:cNvPr id="14340" name="Text Box 11">
            <a:extLst>
              <a:ext uri="{FF2B5EF4-FFF2-40B4-BE49-F238E27FC236}">
                <a16:creationId xmlns:a16="http://schemas.microsoft.com/office/drawing/2014/main" id="{4D6D369C-90B3-4AA1-B86B-F54B832F91B0}"/>
              </a:ext>
            </a:extLst>
          </p:cNvPr>
          <p:cNvSpPr txBox="1">
            <a:spLocks noChangeArrowheads="1"/>
          </p:cNvSpPr>
          <p:nvPr/>
        </p:nvSpPr>
        <p:spPr bwMode="auto">
          <a:xfrm>
            <a:off x="3255963" y="20079574"/>
            <a:ext cx="10512425" cy="11136312"/>
          </a:xfrm>
          <a:prstGeom prst="rect">
            <a:avLst/>
          </a:prstGeom>
          <a:solidFill>
            <a:schemeClr val="bg1"/>
          </a:solidFill>
          <a:ln w="38100">
            <a:noFill/>
            <a:round/>
            <a:headEnd/>
            <a:tailEnd/>
          </a:ln>
        </p:spPr>
        <p:txBody>
          <a:bodyPr lIns="914400" tIns="457200" rIns="914400" bIns="914400"/>
          <a:lstStyle>
            <a:lvl1pPr eaLnBrk="0" hangingPunct="0">
              <a:tabLst>
                <a:tab pos="508000" algn="l"/>
              </a:tabLst>
              <a:defRPr sz="3200">
                <a:solidFill>
                  <a:schemeClr val="tx1"/>
                </a:solidFill>
                <a:latin typeface="Helvetica" panose="020B0604020202020204" pitchFamily="34" charset="0"/>
                <a:ea typeface="MS PGothic" panose="020B0600070205080204" pitchFamily="34" charset="-128"/>
              </a:defRPr>
            </a:lvl1pPr>
            <a:lvl2pPr marL="742950" indent="-285750" eaLnBrk="0" hangingPunct="0">
              <a:tabLst>
                <a:tab pos="508000" algn="l"/>
              </a:tabLst>
              <a:defRPr sz="3200">
                <a:solidFill>
                  <a:schemeClr val="tx1"/>
                </a:solidFill>
                <a:latin typeface="Helvetica" panose="020B0604020202020204" pitchFamily="34" charset="0"/>
                <a:ea typeface="MS PGothic" panose="020B0600070205080204" pitchFamily="34" charset="-128"/>
              </a:defRPr>
            </a:lvl2pPr>
            <a:lvl3pPr marL="1143000" indent="-228600" eaLnBrk="0" hangingPunct="0">
              <a:tabLst>
                <a:tab pos="508000" algn="l"/>
              </a:tabLst>
              <a:defRPr sz="3200">
                <a:solidFill>
                  <a:schemeClr val="tx1"/>
                </a:solidFill>
                <a:latin typeface="Helvetica" panose="020B0604020202020204" pitchFamily="34" charset="0"/>
                <a:ea typeface="MS PGothic" panose="020B0600070205080204" pitchFamily="34" charset="-128"/>
              </a:defRPr>
            </a:lvl3pPr>
            <a:lvl4pPr marL="1600200" indent="-228600" eaLnBrk="0" hangingPunct="0">
              <a:tabLst>
                <a:tab pos="508000" algn="l"/>
              </a:tabLst>
              <a:defRPr sz="3200">
                <a:solidFill>
                  <a:schemeClr val="tx1"/>
                </a:solidFill>
                <a:latin typeface="Helvetica" panose="020B0604020202020204" pitchFamily="34" charset="0"/>
                <a:ea typeface="MS PGothic" panose="020B0600070205080204" pitchFamily="34" charset="-128"/>
              </a:defRPr>
            </a:lvl4pPr>
            <a:lvl5pPr marL="2057400" indent="-228600" eaLnBrk="0" hangingPunct="0">
              <a:tabLst>
                <a:tab pos="508000" algn="l"/>
              </a:tabLst>
              <a:defRPr sz="32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0"/>
              </a:spcBef>
              <a:spcAft>
                <a:spcPct val="0"/>
              </a:spcAft>
              <a:tabLst>
                <a:tab pos="508000" algn="l"/>
              </a:tabLst>
              <a:defRPr sz="32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0"/>
              </a:spcBef>
              <a:spcAft>
                <a:spcPct val="0"/>
              </a:spcAft>
              <a:tabLst>
                <a:tab pos="508000" algn="l"/>
              </a:tabLst>
              <a:defRPr sz="32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0"/>
              </a:spcBef>
              <a:spcAft>
                <a:spcPct val="0"/>
              </a:spcAft>
              <a:tabLst>
                <a:tab pos="508000" algn="l"/>
              </a:tabLst>
              <a:defRPr sz="32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0"/>
              </a:spcBef>
              <a:spcAft>
                <a:spcPct val="0"/>
              </a:spcAft>
              <a:tabLst>
                <a:tab pos="508000" algn="l"/>
              </a:tabLst>
              <a:defRPr sz="3200">
                <a:solidFill>
                  <a:schemeClr val="tx1"/>
                </a:solidFill>
                <a:latin typeface="Helvetica" panose="020B0604020202020204" pitchFamily="34" charset="0"/>
                <a:ea typeface="MS PGothic" panose="020B0600070205080204" pitchFamily="34" charset="-128"/>
              </a:defRPr>
            </a:lvl9pPr>
          </a:lstStyle>
          <a:p>
            <a:pPr algn="just" eaLnBrk="1" hangingPunct="1">
              <a:spcBef>
                <a:spcPts val="0"/>
              </a:spcBef>
            </a:pPr>
            <a:endParaRPr lang="en-US" altLang="en-US" sz="3400" dirty="0">
              <a:latin typeface="+mn-lt"/>
            </a:endParaRPr>
          </a:p>
          <a:p>
            <a:pPr algn="just" eaLnBrk="1" hangingPunct="1">
              <a:spcBef>
                <a:spcPts val="0"/>
              </a:spcBef>
            </a:pPr>
            <a:r>
              <a:rPr lang="en-US" altLang="en-US" sz="2400" dirty="0">
                <a:latin typeface="Open Sans" panose="020B0606030504020204" pitchFamily="34" charset="0"/>
                <a:ea typeface="Open Sans" panose="020B0606030504020204" pitchFamily="34" charset="0"/>
                <a:cs typeface="Open Sans" panose="020B0606030504020204" pitchFamily="34" charset="0"/>
              </a:rPr>
              <a:t>There will be machines used to execute this implementation on, there will also be replicated tests using external implementations to compare the time complexity of practical and external machines. Each test will be executed 5 times to calculate average time taken.</a:t>
            </a:r>
          </a:p>
          <a:p>
            <a:pPr algn="just" eaLnBrk="1" hangingPunct="1">
              <a:spcBef>
                <a:spcPts val="0"/>
              </a:spcBef>
            </a:pPr>
            <a:endParaRPr lang="en-US" altLang="en-US" sz="3400" dirty="0">
              <a:latin typeface="Times New Roman" panose="02020603050405020304" pitchFamily="18" charset="0"/>
            </a:endParaRPr>
          </a:p>
          <a:p>
            <a:pPr algn="just" eaLnBrk="1" hangingPunct="1">
              <a:spcBef>
                <a:spcPts val="0"/>
              </a:spcBef>
            </a:pPr>
            <a:r>
              <a:rPr lang="en-US" altLang="en-US" sz="2400" dirty="0">
                <a:latin typeface="Open Sans" panose="020B0606030504020204" pitchFamily="34" charset="0"/>
                <a:ea typeface="Open Sans" panose="020B0606030504020204" pitchFamily="34" charset="0"/>
                <a:cs typeface="Open Sans" panose="020B0606030504020204" pitchFamily="34" charset="0"/>
              </a:rPr>
              <a:t>The results will provide comparison of the machines and the exponential growth as the file/key size increases and its predicted forecast.</a:t>
            </a:r>
            <a:endParaRPr lang="en-US" altLang="en-US" sz="3400" b="1" u="sng" dirty="0">
              <a:latin typeface="Times New Roman" panose="02020603050405020304" pitchFamily="18" charset="0"/>
            </a:endParaRPr>
          </a:p>
          <a:p>
            <a:pPr algn="just" eaLnBrk="1" hangingPunct="1">
              <a:spcBef>
                <a:spcPts val="0"/>
              </a:spcBef>
            </a:pPr>
            <a:endParaRPr lang="en-US" altLang="en-US" sz="3400" b="1" u="sng" dirty="0">
              <a:latin typeface="Times New Roman" panose="02020603050405020304" pitchFamily="18" charset="0"/>
            </a:endParaRPr>
          </a:p>
          <a:p>
            <a:pPr algn="just" eaLnBrk="1" hangingPunct="1">
              <a:spcBef>
                <a:spcPts val="0"/>
              </a:spcBef>
            </a:pPr>
            <a:r>
              <a:rPr lang="en-US" altLang="en-US" sz="3400" b="1" u="sng" dirty="0">
                <a:latin typeface="Times New Roman" panose="02020603050405020304" pitchFamily="18" charset="0"/>
              </a:rPr>
              <a:t>Practical machines</a:t>
            </a:r>
          </a:p>
          <a:p>
            <a:pPr algn="just" eaLnBrk="1" hangingPunct="1">
              <a:spcBef>
                <a:spcPts val="0"/>
              </a:spcBef>
            </a:pPr>
            <a:endParaRPr lang="en-US" altLang="en-US" sz="3400" b="1" u="sng" dirty="0">
              <a:latin typeface="Times New Roman" panose="02020603050405020304" pitchFamily="18" charset="0"/>
            </a:endParaRPr>
          </a:p>
          <a:p>
            <a:pPr algn="just" eaLnBrk="1" hangingPunct="1">
              <a:spcBef>
                <a:spcPts val="0"/>
              </a:spcBef>
            </a:pPr>
            <a:endParaRPr lang="en-US" altLang="en-US" sz="3400" dirty="0">
              <a:latin typeface="Times New Roman" panose="02020603050405020304" pitchFamily="18" charset="0"/>
            </a:endParaRPr>
          </a:p>
          <a:p>
            <a:pPr algn="just" eaLnBrk="1" hangingPunct="1">
              <a:spcBef>
                <a:spcPts val="0"/>
              </a:spcBef>
            </a:pPr>
            <a:endParaRPr lang="en-US" altLang="en-US" sz="3400" dirty="0">
              <a:latin typeface="Times New Roman" panose="02020603050405020304" pitchFamily="18" charset="0"/>
            </a:endParaRPr>
          </a:p>
          <a:p>
            <a:pPr algn="just" eaLnBrk="1" hangingPunct="1">
              <a:spcBef>
                <a:spcPts val="0"/>
              </a:spcBef>
            </a:pPr>
            <a:endParaRPr lang="en-US" altLang="en-US" sz="3400" dirty="0">
              <a:latin typeface="Times New Roman" panose="02020603050405020304" pitchFamily="18" charset="0"/>
            </a:endParaRPr>
          </a:p>
          <a:p>
            <a:pPr algn="just" eaLnBrk="1" hangingPunct="1">
              <a:spcAft>
                <a:spcPts val="0"/>
              </a:spcAft>
            </a:pPr>
            <a:endParaRPr lang="en-US" altLang="en-US" sz="3400" b="1" u="sng" dirty="0">
              <a:latin typeface="Times New Roman" panose="02020603050405020304" pitchFamily="18" charset="0"/>
            </a:endParaRPr>
          </a:p>
          <a:p>
            <a:pPr algn="just" eaLnBrk="1" hangingPunct="1">
              <a:spcBef>
                <a:spcPts val="2400"/>
              </a:spcBef>
              <a:spcAft>
                <a:spcPts val="0"/>
              </a:spcAft>
            </a:pPr>
            <a:r>
              <a:rPr lang="en-US" altLang="en-US" sz="3400" b="1" u="sng" dirty="0">
                <a:latin typeface="Times New Roman" panose="02020603050405020304" pitchFamily="18" charset="0"/>
              </a:rPr>
              <a:t>External machines</a:t>
            </a:r>
          </a:p>
          <a:p>
            <a:pPr algn="just" eaLnBrk="1" hangingPunct="1">
              <a:spcBef>
                <a:spcPts val="0"/>
              </a:spcBef>
            </a:pPr>
            <a:endParaRPr lang="en-US" altLang="en-US" sz="3400" dirty="0">
              <a:latin typeface="Times New Roman" panose="02020603050405020304" pitchFamily="18" charset="0"/>
            </a:endParaRPr>
          </a:p>
          <a:p>
            <a:pPr algn="just" eaLnBrk="1" hangingPunct="1">
              <a:spcBef>
                <a:spcPct val="50000"/>
              </a:spcBef>
            </a:pPr>
            <a:endParaRPr lang="en-US" altLang="en-US" sz="4400" dirty="0">
              <a:solidFill>
                <a:srgbClr val="FF8000"/>
              </a:solidFill>
              <a:latin typeface="Times New Roman" panose="02020603050405020304" pitchFamily="18" charset="0"/>
            </a:endParaRPr>
          </a:p>
          <a:p>
            <a:pPr algn="just" eaLnBrk="1" hangingPunct="1">
              <a:spcBef>
                <a:spcPct val="50000"/>
              </a:spcBef>
            </a:pPr>
            <a:endParaRPr lang="en-US" altLang="en-US" sz="4400" dirty="0">
              <a:solidFill>
                <a:srgbClr val="FF8000"/>
              </a:solidFill>
              <a:latin typeface="Times New Roman" panose="02020603050405020304" pitchFamily="18" charset="0"/>
            </a:endParaRPr>
          </a:p>
          <a:p>
            <a:pPr algn="just" eaLnBrk="1" hangingPunct="1">
              <a:spcBef>
                <a:spcPct val="50000"/>
              </a:spcBef>
            </a:pPr>
            <a:endParaRPr lang="en-US" altLang="en-US" sz="44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p:txBody>
      </p:sp>
      <p:sp>
        <p:nvSpPr>
          <p:cNvPr id="14341" name="Text Box 16">
            <a:extLst>
              <a:ext uri="{FF2B5EF4-FFF2-40B4-BE49-F238E27FC236}">
                <a16:creationId xmlns:a16="http://schemas.microsoft.com/office/drawing/2014/main" id="{60FC4389-5E9D-4EA3-98CD-F0AE6A37985E}"/>
              </a:ext>
            </a:extLst>
          </p:cNvPr>
          <p:cNvSpPr txBox="1">
            <a:spLocks noChangeArrowheads="1"/>
          </p:cNvSpPr>
          <p:nvPr/>
        </p:nvSpPr>
        <p:spPr bwMode="auto">
          <a:xfrm>
            <a:off x="39835138" y="21600343"/>
            <a:ext cx="11352516" cy="8677418"/>
          </a:xfrm>
          <a:prstGeom prst="rect">
            <a:avLst/>
          </a:prstGeom>
          <a:solidFill>
            <a:schemeClr val="bg1"/>
          </a:solidFill>
          <a:ln w="38100">
            <a:noFill/>
            <a:round/>
            <a:headEnd/>
            <a:tailEnd/>
          </a:ln>
        </p:spPr>
        <p:txBody>
          <a:bodyPr lIns="914400" tIns="457200" rIns="914400" bIns="914400"/>
          <a:lstStyle>
            <a:lvl1pPr eaLnBrk="0" hangingPunct="0">
              <a:defRPr sz="3200">
                <a:solidFill>
                  <a:schemeClr val="tx1"/>
                </a:solidFill>
                <a:latin typeface="Helvetica" panose="020B0604020202020204" pitchFamily="34" charset="0"/>
                <a:ea typeface="MS PGothic" panose="020B0600070205080204" pitchFamily="34" charset="-128"/>
              </a:defRPr>
            </a:lvl1pPr>
            <a:lvl2pPr marL="742950" indent="-285750" eaLnBrk="0" hangingPunct="0">
              <a:defRPr sz="3200">
                <a:solidFill>
                  <a:schemeClr val="tx1"/>
                </a:solidFill>
                <a:latin typeface="Helvetica" panose="020B0604020202020204" pitchFamily="34" charset="0"/>
                <a:ea typeface="MS PGothic" panose="020B0600070205080204" pitchFamily="34" charset="-128"/>
              </a:defRPr>
            </a:lvl2pPr>
            <a:lvl3pPr marL="1143000" indent="-228600" eaLnBrk="0" hangingPunct="0">
              <a:defRPr sz="3200">
                <a:solidFill>
                  <a:schemeClr val="tx1"/>
                </a:solidFill>
                <a:latin typeface="Helvetica" panose="020B0604020202020204" pitchFamily="34" charset="0"/>
                <a:ea typeface="MS PGothic" panose="020B0600070205080204" pitchFamily="34" charset="-128"/>
              </a:defRPr>
            </a:lvl3pPr>
            <a:lvl4pPr marL="1600200" indent="-228600" eaLnBrk="0" hangingPunct="0">
              <a:defRPr sz="3200">
                <a:solidFill>
                  <a:schemeClr val="tx1"/>
                </a:solidFill>
                <a:latin typeface="Helvetica" panose="020B0604020202020204" pitchFamily="34" charset="0"/>
                <a:ea typeface="MS PGothic" panose="020B0600070205080204" pitchFamily="34" charset="-128"/>
              </a:defRPr>
            </a:lvl4pPr>
            <a:lvl5pPr marL="2057400" indent="-228600" eaLnBrk="0" hangingPunct="0">
              <a:defRPr sz="32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9pPr>
          </a:lstStyle>
          <a:p>
            <a:pPr algn="just"/>
            <a:r>
              <a:rPr lang="en-GB" sz="2400" dirty="0">
                <a:latin typeface="Open Sans" panose="020B0606030504020204" pitchFamily="34" charset="0"/>
                <a:ea typeface="Open Sans" panose="020B0606030504020204" pitchFamily="34" charset="0"/>
                <a:cs typeface="Open Sans" panose="020B0606030504020204" pitchFamily="34" charset="0"/>
              </a:rPr>
              <a:t>I would like to express my gratitude to the University of Wales Trinity Saint David, Swansea for allowing me the opportunity to complete my studies here, through all the challenging and frustrating times I will not forget the opportunity that this institution has provided me.</a:t>
            </a:r>
          </a:p>
          <a:p>
            <a:pPr algn="just"/>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2400" dirty="0">
                <a:latin typeface="Open Sans" panose="020B0606030504020204" pitchFamily="34" charset="0"/>
                <a:ea typeface="Open Sans" panose="020B0606030504020204" pitchFamily="34" charset="0"/>
                <a:cs typeface="Open Sans" panose="020B0606030504020204" pitchFamily="34" charset="0"/>
              </a:rPr>
              <a:t>I would like to thank my supervisor Mr. Gordon Dickers whose expertise and guidance was vital throughout the completion of my dissertation. I am grateful for your help and I am indebted to you. I’d like to thank Mr. Andrew Baker for his vital input throughout this dissertation, his feedback allowed me to stay on course to complete this dissertation.</a:t>
            </a:r>
          </a:p>
          <a:p>
            <a:pPr algn="just"/>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2400" dirty="0">
                <a:latin typeface="Open Sans" panose="020B0606030504020204" pitchFamily="34" charset="0"/>
                <a:ea typeface="Open Sans" panose="020B0606030504020204" pitchFamily="34" charset="0"/>
                <a:cs typeface="Open Sans" panose="020B0606030504020204" pitchFamily="34" charset="0"/>
              </a:rPr>
              <a:t>I would also like to thank all lecturers throughout my time at UWTSD that have helped me since my first day, you have all provided me with the tools that I needed to complete my dissertation.</a:t>
            </a:r>
          </a:p>
          <a:p>
            <a:pPr algn="just"/>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2400" dirty="0">
                <a:latin typeface="Open Sans" panose="020B0606030504020204" pitchFamily="34" charset="0"/>
                <a:ea typeface="Open Sans" panose="020B0606030504020204" pitchFamily="34" charset="0"/>
                <a:cs typeface="Open Sans" panose="020B0606030504020204" pitchFamily="34" charset="0"/>
              </a:rPr>
              <a:t>Furthermore, I would like to thank my parents and my partner for their patience and their sympathetic feedback throughout my time at UWTSD. You have supported me through the hardest of times and you were always there for me.</a:t>
            </a:r>
          </a:p>
          <a:p>
            <a:endParaRPr lang="en-GB" sz="2400" dirty="0">
              <a:latin typeface="Open Sans" panose="020B0606030504020204" pitchFamily="34" charset="0"/>
              <a:ea typeface="Open Sans" panose="020B0606030504020204" pitchFamily="34" charset="0"/>
              <a:cs typeface="Open Sans" panose="020B0606030504020204" pitchFamily="34" charset="0"/>
            </a:endParaRPr>
          </a:p>
          <a:p>
            <a:endParaRPr lang="en-GB" sz="2400" dirty="0">
              <a:latin typeface="Open Sans" panose="020B0606030504020204" pitchFamily="34" charset="0"/>
              <a:ea typeface="Open Sans" panose="020B0606030504020204" pitchFamily="34" charset="0"/>
              <a:cs typeface="Open Sans" panose="020B0606030504020204" pitchFamily="34" charset="0"/>
            </a:endParaRPr>
          </a:p>
          <a:p>
            <a:endParaRPr lang="en-GB" sz="24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ct val="50000"/>
              </a:spcBef>
            </a:pPr>
            <a:endParaRPr lang="en-US" altLang="en-US" sz="200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342" name="Text Box 12">
            <a:extLst>
              <a:ext uri="{FF2B5EF4-FFF2-40B4-BE49-F238E27FC236}">
                <a16:creationId xmlns:a16="http://schemas.microsoft.com/office/drawing/2014/main" id="{9A720180-4E18-4547-ADD1-0A7C287ED22A}"/>
              </a:ext>
            </a:extLst>
          </p:cNvPr>
          <p:cNvSpPr txBox="1">
            <a:spLocks noChangeArrowheads="1"/>
          </p:cNvSpPr>
          <p:nvPr/>
        </p:nvSpPr>
        <p:spPr bwMode="auto">
          <a:xfrm>
            <a:off x="15376524" y="7292566"/>
            <a:ext cx="11990117" cy="24155400"/>
          </a:xfrm>
          <a:prstGeom prst="rect">
            <a:avLst/>
          </a:prstGeom>
          <a:solidFill>
            <a:schemeClr val="bg1"/>
          </a:solidFill>
          <a:ln w="38100">
            <a:noFill/>
            <a:round/>
            <a:headEnd/>
            <a:tailEnd/>
          </a:ln>
        </p:spPr>
        <p:txBody>
          <a:bodyPr lIns="914400" tIns="457200" rIns="914400" bIns="914400"/>
          <a:lstStyle>
            <a:lvl1pPr eaLnBrk="0" hangingPunct="0">
              <a:tabLst>
                <a:tab pos="500063" algn="l"/>
              </a:tabLst>
              <a:defRPr sz="3200">
                <a:solidFill>
                  <a:schemeClr val="tx1"/>
                </a:solidFill>
                <a:latin typeface="Helvetica" panose="020B0604020202020204" pitchFamily="34" charset="0"/>
                <a:ea typeface="MS PGothic" panose="020B0600070205080204" pitchFamily="34" charset="-128"/>
              </a:defRPr>
            </a:lvl1pPr>
            <a:lvl2pPr marL="742950" indent="-285750" eaLnBrk="0" hangingPunct="0">
              <a:tabLst>
                <a:tab pos="500063" algn="l"/>
              </a:tabLst>
              <a:defRPr sz="3200">
                <a:solidFill>
                  <a:schemeClr val="tx1"/>
                </a:solidFill>
                <a:latin typeface="Helvetica" panose="020B0604020202020204" pitchFamily="34" charset="0"/>
                <a:ea typeface="MS PGothic" panose="020B0600070205080204" pitchFamily="34" charset="-128"/>
              </a:defRPr>
            </a:lvl2pPr>
            <a:lvl3pPr marL="1143000" indent="-228600" eaLnBrk="0" hangingPunct="0">
              <a:tabLst>
                <a:tab pos="500063" algn="l"/>
              </a:tabLst>
              <a:defRPr sz="3200">
                <a:solidFill>
                  <a:schemeClr val="tx1"/>
                </a:solidFill>
                <a:latin typeface="Helvetica" panose="020B0604020202020204" pitchFamily="34" charset="0"/>
                <a:ea typeface="MS PGothic" panose="020B0600070205080204" pitchFamily="34" charset="-128"/>
              </a:defRPr>
            </a:lvl3pPr>
            <a:lvl4pPr marL="1600200" indent="-228600" eaLnBrk="0" hangingPunct="0">
              <a:tabLst>
                <a:tab pos="500063" algn="l"/>
              </a:tabLst>
              <a:defRPr sz="3200">
                <a:solidFill>
                  <a:schemeClr val="tx1"/>
                </a:solidFill>
                <a:latin typeface="Helvetica" panose="020B0604020202020204" pitchFamily="34" charset="0"/>
                <a:ea typeface="MS PGothic" panose="020B0600070205080204" pitchFamily="34" charset="-128"/>
              </a:defRPr>
            </a:lvl4pPr>
            <a:lvl5pPr marL="2057400" indent="-228600" eaLnBrk="0" hangingPunct="0">
              <a:tabLst>
                <a:tab pos="500063" algn="l"/>
              </a:tabLst>
              <a:defRPr sz="32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9pPr>
          </a:lstStyle>
          <a:p>
            <a:pPr algn="just" eaLnBrk="1" hangingPunct="1"/>
            <a:endParaRPr lang="en-US" altLang="en-US" sz="2800" b="1" dirty="0">
              <a:solidFill>
                <a:srgbClr val="000000"/>
              </a:solidFill>
              <a:latin typeface="Calibri" panose="020F0502020204030204" pitchFamily="34" charset="0"/>
            </a:endParaRPr>
          </a:p>
          <a:p>
            <a:pPr algn="just" eaLnBrk="1" hangingPunct="1">
              <a:spcAft>
                <a:spcPts val="1800"/>
              </a:spcAft>
            </a:pPr>
            <a:r>
              <a:rPr lang="en-GB" altLang="en-US" sz="2400" dirty="0">
                <a:solidFill>
                  <a:srgbClr val="000000"/>
                </a:solidFill>
                <a:latin typeface="Open Sans" panose="020B0606030504020204" pitchFamily="34" charset="0"/>
                <a:ea typeface="Open Sans" panose="020B0606030504020204" pitchFamily="34" charset="0"/>
                <a:cs typeface="Open Sans" panose="020B0606030504020204" pitchFamily="34" charset="0"/>
              </a:rPr>
              <a:t>The data was acquired through executing each test 5 times and averaging the time, this disregards any random anomalies and provides a more balanced outcome of results. The results will </a:t>
            </a:r>
            <a:r>
              <a:rPr lang="en-GB" sz="2400" dirty="0">
                <a:latin typeface="Open Sans" panose="020B0606030504020204" pitchFamily="34" charset="0"/>
                <a:ea typeface="Open Sans" panose="020B0606030504020204" pitchFamily="34" charset="0"/>
                <a:cs typeface="Open Sans" panose="020B0606030504020204" pitchFamily="34" charset="0"/>
              </a:rPr>
              <a:t>look at the practical machines A-C which will be used to compile this RSA implementation, then there will be a replicated test showing the performance of external machines D-E and comparing the time. Then, there will be a predicted forecast of the key generation.</a:t>
            </a:r>
          </a:p>
          <a:p>
            <a:pPr algn="just" eaLnBrk="1" hangingPunct="1">
              <a:spcAft>
                <a:spcPts val="1800"/>
              </a:spcAft>
            </a:pPr>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just" eaLnBrk="1" hangingPunct="1">
              <a:spcAft>
                <a:spcPts val="1800"/>
              </a:spcAft>
            </a:pPr>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spcBef>
                <a:spcPts val="600"/>
              </a:spcBef>
            </a:pPr>
            <a:r>
              <a:rPr lang="en-US" altLang="en-US" sz="1800" dirty="0">
                <a:solidFill>
                  <a:srgbClr val="000000"/>
                </a:solidFill>
                <a:latin typeface="Open Sans" panose="020B0606030504020204" pitchFamily="34" charset="0"/>
                <a:ea typeface="Open Sans" panose="020B0606030504020204" pitchFamily="34" charset="0"/>
                <a:cs typeface="Open Sans" panose="020B0606030504020204" pitchFamily="34" charset="0"/>
              </a:rPr>
              <a:t>Figure 1 – 512-bit key size length</a:t>
            </a: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r>
              <a:rPr lang="en-US" altLang="en-US" sz="2400" dirty="0">
                <a:solidFill>
                  <a:srgbClr val="000000"/>
                </a:solidFill>
                <a:latin typeface="Open Sans" panose="020B0606030504020204" pitchFamily="34" charset="0"/>
                <a:ea typeface="Open Sans" panose="020B0606030504020204" pitchFamily="34" charset="0"/>
                <a:cs typeface="Open Sans" panose="020B0606030504020204" pitchFamily="34" charset="0"/>
              </a:rPr>
              <a:t>This figure shows the time taken executing this implementation using a 512-bit key size amongst the practical machines. </a:t>
            </a:r>
            <a:r>
              <a:rPr lang="en-GB" sz="2400" dirty="0">
                <a:latin typeface="Open Sans" panose="020B0606030504020204" pitchFamily="34" charset="0"/>
                <a:ea typeface="Open Sans" panose="020B0606030504020204" pitchFamily="34" charset="0"/>
                <a:cs typeface="Open Sans" panose="020B0606030504020204" pitchFamily="34" charset="0"/>
              </a:rPr>
              <a:t>Looking at the trendline and exponential growth between 10KB file and 100KB file shows how much of difference occurs as the file size grows, there isn’t much difference between machine A and B, but as older hardware is used there is a clear indication that hardware has a vital role in the efficiency of this implementation. </a:t>
            </a:r>
          </a:p>
          <a:p>
            <a:pPr algn="just" eaLnBrk="1" hangingPunct="1"/>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GB" sz="2400" dirty="0">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180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r>
              <a:rPr lang="en-US" altLang="en-US" sz="1800" dirty="0">
                <a:solidFill>
                  <a:srgbClr val="000000"/>
                </a:solidFill>
                <a:latin typeface="Open Sans" panose="020B0606030504020204" pitchFamily="34" charset="0"/>
                <a:ea typeface="Open Sans" panose="020B0606030504020204" pitchFamily="34" charset="0"/>
                <a:cs typeface="Open Sans" panose="020B0606030504020204" pitchFamily="34" charset="0"/>
              </a:rPr>
              <a:t>Figure 2 – 1024-bit key size length</a:t>
            </a:r>
          </a:p>
          <a:p>
            <a:pPr algn="just" eaLnBrk="1" hangingPunct="1"/>
            <a:endParaRPr lang="en-US" altLang="en-US" sz="180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r>
              <a:rPr lang="en-GB" sz="2400" dirty="0">
                <a:latin typeface="Open Sans" panose="020B0606030504020204" pitchFamily="34" charset="0"/>
                <a:ea typeface="Open Sans" panose="020B0606030504020204" pitchFamily="34" charset="0"/>
                <a:cs typeface="Open Sans" panose="020B0606030504020204" pitchFamily="34" charset="0"/>
              </a:rPr>
              <a:t>Observing Figure 2 we can observe that both machines A and B are similar with machines B getting quicker execution times, this is due to the newer CPU with higher clock speeds and double the number of cores that machine A has. Machine C due to its hardware specifications is providing results that are 550% slower with the 10KB file than its counterparts with machines A and B</a:t>
            </a:r>
            <a:endParaRPr lang="en-US" altLang="en-US" sz="240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just" eaLnBrk="1" hangingPunct="1"/>
            <a:endParaRPr lang="en-US" altLang="en-US" sz="2400" b="1" u="sng"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343" name="Text Box 13">
            <a:extLst>
              <a:ext uri="{FF2B5EF4-FFF2-40B4-BE49-F238E27FC236}">
                <a16:creationId xmlns:a16="http://schemas.microsoft.com/office/drawing/2014/main" id="{1361DF2A-63D6-41E5-8034-BC160D20B517}"/>
              </a:ext>
            </a:extLst>
          </p:cNvPr>
          <p:cNvSpPr txBox="1">
            <a:spLocks noChangeArrowheads="1"/>
          </p:cNvSpPr>
          <p:nvPr/>
        </p:nvSpPr>
        <p:spPr bwMode="auto">
          <a:xfrm>
            <a:off x="39750582" y="7077809"/>
            <a:ext cx="11352516" cy="7456488"/>
          </a:xfrm>
          <a:prstGeom prst="rect">
            <a:avLst/>
          </a:prstGeom>
          <a:solidFill>
            <a:schemeClr val="bg1"/>
          </a:solidFill>
          <a:ln w="38100">
            <a:noFill/>
            <a:round/>
            <a:headEnd/>
            <a:tailEnd/>
          </a:ln>
        </p:spPr>
        <p:txBody>
          <a:bodyPr lIns="914400" tIns="457200" rIns="914400" bIns="914400"/>
          <a:lstStyle>
            <a:lvl1pPr eaLnBrk="0" hangingPunct="0">
              <a:tabLst>
                <a:tab pos="635000" algn="l"/>
              </a:tabLst>
              <a:defRPr sz="3200">
                <a:solidFill>
                  <a:schemeClr val="tx1"/>
                </a:solidFill>
                <a:latin typeface="Helvetica" panose="020B0604020202020204" pitchFamily="34" charset="0"/>
                <a:ea typeface="MS PGothic" panose="020B0600070205080204" pitchFamily="34" charset="-128"/>
              </a:defRPr>
            </a:lvl1pPr>
            <a:lvl2pPr marL="742950" indent="-285750" eaLnBrk="0" hangingPunct="0">
              <a:tabLst>
                <a:tab pos="635000" algn="l"/>
              </a:tabLst>
              <a:defRPr sz="3200">
                <a:solidFill>
                  <a:schemeClr val="tx1"/>
                </a:solidFill>
                <a:latin typeface="Helvetica" panose="020B0604020202020204" pitchFamily="34" charset="0"/>
                <a:ea typeface="MS PGothic" panose="020B0600070205080204" pitchFamily="34" charset="-128"/>
              </a:defRPr>
            </a:lvl2pPr>
            <a:lvl3pPr marL="1143000" indent="-228600" eaLnBrk="0" hangingPunct="0">
              <a:tabLst>
                <a:tab pos="635000" algn="l"/>
              </a:tabLst>
              <a:defRPr sz="3200">
                <a:solidFill>
                  <a:schemeClr val="tx1"/>
                </a:solidFill>
                <a:latin typeface="Helvetica" panose="020B0604020202020204" pitchFamily="34" charset="0"/>
                <a:ea typeface="MS PGothic" panose="020B0600070205080204" pitchFamily="34" charset="-128"/>
              </a:defRPr>
            </a:lvl3pPr>
            <a:lvl4pPr marL="1600200" indent="-228600" eaLnBrk="0" hangingPunct="0">
              <a:tabLst>
                <a:tab pos="635000" algn="l"/>
              </a:tabLst>
              <a:defRPr sz="3200">
                <a:solidFill>
                  <a:schemeClr val="tx1"/>
                </a:solidFill>
                <a:latin typeface="Helvetica" panose="020B0604020202020204" pitchFamily="34" charset="0"/>
                <a:ea typeface="MS PGothic" panose="020B0600070205080204" pitchFamily="34" charset="-128"/>
              </a:defRPr>
            </a:lvl4pPr>
            <a:lvl5pPr marL="2057400" indent="-228600" eaLnBrk="0" hangingPunct="0">
              <a:tabLst>
                <a:tab pos="635000" algn="l"/>
              </a:tabLst>
              <a:defRPr sz="32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0"/>
              </a:spcBef>
              <a:spcAft>
                <a:spcPct val="0"/>
              </a:spcAft>
              <a:tabLst>
                <a:tab pos="635000" algn="l"/>
              </a:tabLst>
              <a:defRPr sz="32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0"/>
              </a:spcBef>
              <a:spcAft>
                <a:spcPct val="0"/>
              </a:spcAft>
              <a:tabLst>
                <a:tab pos="635000" algn="l"/>
              </a:tabLst>
              <a:defRPr sz="32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0"/>
              </a:spcBef>
              <a:spcAft>
                <a:spcPct val="0"/>
              </a:spcAft>
              <a:tabLst>
                <a:tab pos="635000" algn="l"/>
              </a:tabLst>
              <a:defRPr sz="32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0"/>
              </a:spcBef>
              <a:spcAft>
                <a:spcPct val="0"/>
              </a:spcAft>
              <a:tabLst>
                <a:tab pos="635000" algn="l"/>
              </a:tabLst>
              <a:defRPr sz="3200">
                <a:solidFill>
                  <a:schemeClr val="tx1"/>
                </a:solidFill>
                <a:latin typeface="Helvetica" panose="020B0604020202020204" pitchFamily="34" charset="0"/>
                <a:ea typeface="MS PGothic" panose="020B0600070205080204" pitchFamily="34" charset="-128"/>
              </a:defRPr>
            </a:lvl9pPr>
          </a:lstStyle>
          <a:p>
            <a:pPr algn="just" eaLnBrk="1" hangingPunct="1">
              <a:spcBef>
                <a:spcPts val="1200"/>
              </a:spcBef>
            </a:pPr>
            <a:endParaRPr lang="en-US" altLang="en-US" sz="4400" b="1" dirty="0">
              <a:solidFill>
                <a:srgbClr val="000000"/>
              </a:solidFill>
              <a:latin typeface="Calibri" panose="020F0502020204030204" pitchFamily="34" charset="0"/>
            </a:endParaRPr>
          </a:p>
          <a:p>
            <a:pPr algn="just" eaLnBrk="1" hangingPunct="1"/>
            <a:r>
              <a:rPr lang="en-GB" sz="2400" dirty="0">
                <a:latin typeface="Open Sans" panose="020B0606030504020204" pitchFamily="34" charset="0"/>
                <a:ea typeface="Open Sans" panose="020B0606030504020204" pitchFamily="34" charset="0"/>
                <a:cs typeface="Open Sans" panose="020B0606030504020204" pitchFamily="34" charset="0"/>
              </a:rPr>
              <a:t>The key findings are that key size has a massive impact on the security of this algorithm, by raising the key size it decreases the likelihood of a successful attack, but the execution time will suffer as it is a trade-off for security. The capacity of the message or data being encrypted had an impact on the execution time within this implementation.</a:t>
            </a:r>
          </a:p>
          <a:p>
            <a:pPr algn="just" eaLnBrk="1" hangingPunct="1">
              <a:spcBef>
                <a:spcPts val="1200"/>
              </a:spcBef>
            </a:pPr>
            <a:r>
              <a:rPr lang="en-GB" sz="2400" dirty="0">
                <a:latin typeface="Open Sans" panose="020B0606030504020204" pitchFamily="34" charset="0"/>
                <a:ea typeface="Open Sans" panose="020B0606030504020204" pitchFamily="34" charset="0"/>
                <a:cs typeface="Open Sans" panose="020B0606030504020204" pitchFamily="34" charset="0"/>
              </a:rPr>
              <a:t>This implementation suffers when applied on older machines or older hardware, it is hardware dependent compared to the external implementations used in this report, the external implementations compiled the key generation aspect much more efficiently in which they used older hardware than this implementation. </a:t>
            </a:r>
          </a:p>
          <a:p>
            <a:pPr algn="just" eaLnBrk="1" hangingPunct="1">
              <a:spcBef>
                <a:spcPts val="1200"/>
              </a:spcBef>
            </a:pPr>
            <a:r>
              <a:rPr lang="en-GB" sz="2400" dirty="0">
                <a:latin typeface="Open Sans" panose="020B0606030504020204" pitchFamily="34" charset="0"/>
                <a:ea typeface="Open Sans" panose="020B0606030504020204" pitchFamily="34" charset="0"/>
                <a:cs typeface="Open Sans" panose="020B0606030504020204" pitchFamily="34" charset="0"/>
              </a:rPr>
              <a:t>The research obtained and discussed in the literature review indicated that as the key size length grows so should the time to execute, this is what this implementation provided and what was observed.</a:t>
            </a:r>
            <a:endParaRPr lang="en-GB" altLang="en-US" sz="2400" b="1"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eaLnBrk="1" hangingPunct="1">
              <a:spcBef>
                <a:spcPts val="1200"/>
              </a:spcBef>
            </a:pPr>
            <a:endParaRPr lang="en-US" altLang="en-US" sz="2800" b="1"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344" name="Text Box 14">
            <a:extLst>
              <a:ext uri="{FF2B5EF4-FFF2-40B4-BE49-F238E27FC236}">
                <a16:creationId xmlns:a16="http://schemas.microsoft.com/office/drawing/2014/main" id="{73F911CD-DF66-468D-8254-B311D6F56946}"/>
              </a:ext>
            </a:extLst>
          </p:cNvPr>
          <p:cNvSpPr txBox="1">
            <a:spLocks noChangeArrowheads="1"/>
          </p:cNvSpPr>
          <p:nvPr/>
        </p:nvSpPr>
        <p:spPr bwMode="auto">
          <a:xfrm>
            <a:off x="15847868" y="3845253"/>
            <a:ext cx="19510664" cy="1415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lIns="274320" tIns="274320" rIns="274320" bIns="274320" anchor="ctr">
            <a:spAutoFit/>
          </a:bodyPr>
          <a:lstStyle>
            <a:lvl1pPr eaLnBrk="0" hangingPunct="0">
              <a:defRPr sz="3200">
                <a:solidFill>
                  <a:schemeClr val="tx1"/>
                </a:solidFill>
                <a:latin typeface="Helvetica" panose="020B0604020202020204" pitchFamily="34" charset="0"/>
                <a:ea typeface="MS PGothic" panose="020B0600070205080204" pitchFamily="34" charset="-128"/>
              </a:defRPr>
            </a:lvl1pPr>
            <a:lvl2pPr marL="742950" indent="-285750" eaLnBrk="0" hangingPunct="0">
              <a:defRPr sz="3200">
                <a:solidFill>
                  <a:schemeClr val="tx1"/>
                </a:solidFill>
                <a:latin typeface="Helvetica" panose="020B0604020202020204" pitchFamily="34" charset="0"/>
                <a:ea typeface="MS PGothic" panose="020B0600070205080204" pitchFamily="34" charset="-128"/>
              </a:defRPr>
            </a:lvl2pPr>
            <a:lvl3pPr marL="1143000" indent="-228600" eaLnBrk="0" hangingPunct="0">
              <a:defRPr sz="3200">
                <a:solidFill>
                  <a:schemeClr val="tx1"/>
                </a:solidFill>
                <a:latin typeface="Helvetica" panose="020B0604020202020204" pitchFamily="34" charset="0"/>
                <a:ea typeface="MS PGothic" panose="020B0600070205080204" pitchFamily="34" charset="-128"/>
              </a:defRPr>
            </a:lvl3pPr>
            <a:lvl4pPr marL="1600200" indent="-228600" eaLnBrk="0" hangingPunct="0">
              <a:defRPr sz="3200">
                <a:solidFill>
                  <a:schemeClr val="tx1"/>
                </a:solidFill>
                <a:latin typeface="Helvetica" panose="020B0604020202020204" pitchFamily="34" charset="0"/>
                <a:ea typeface="MS PGothic" panose="020B0600070205080204" pitchFamily="34" charset="-128"/>
              </a:defRPr>
            </a:lvl4pPr>
            <a:lvl5pPr marL="2057400" indent="-228600" eaLnBrk="0" hangingPunct="0">
              <a:defRPr sz="32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9pPr>
          </a:lstStyle>
          <a:p>
            <a:pPr algn="ctr" eaLnBrk="1" hangingPunct="1">
              <a:spcBef>
                <a:spcPct val="50000"/>
              </a:spcBef>
            </a:pPr>
            <a:r>
              <a:rPr lang="en-US" altLang="en-US" sz="5600" b="1" dirty="0">
                <a:latin typeface="Bree Serif" panose="02000503040000020004" pitchFamily="2" charset="0"/>
              </a:rPr>
              <a:t>David E.P. Price</a:t>
            </a:r>
          </a:p>
        </p:txBody>
      </p:sp>
      <p:sp>
        <p:nvSpPr>
          <p:cNvPr id="14345" name="Text Box 15">
            <a:extLst>
              <a:ext uri="{FF2B5EF4-FFF2-40B4-BE49-F238E27FC236}">
                <a16:creationId xmlns:a16="http://schemas.microsoft.com/office/drawing/2014/main" id="{3DE1181B-A378-4B27-A38C-C52F05052B9B}"/>
              </a:ext>
            </a:extLst>
          </p:cNvPr>
          <p:cNvSpPr txBox="1">
            <a:spLocks noChangeArrowheads="1"/>
          </p:cNvSpPr>
          <p:nvPr/>
        </p:nvSpPr>
        <p:spPr bwMode="auto">
          <a:xfrm>
            <a:off x="39836724" y="15409149"/>
            <a:ext cx="11350929" cy="4908550"/>
          </a:xfrm>
          <a:prstGeom prst="rect">
            <a:avLst/>
          </a:prstGeom>
          <a:solidFill>
            <a:schemeClr val="bg1"/>
          </a:solidFill>
          <a:ln w="38100">
            <a:noFill/>
            <a:round/>
            <a:headEnd/>
            <a:tailEnd/>
          </a:ln>
        </p:spPr>
        <p:txBody>
          <a:bodyPr lIns="914400" tIns="457200" rIns="914400" bIns="914400"/>
          <a:lstStyle>
            <a:lvl1pPr marL="500063" indent="-500063" eaLnBrk="0" hangingPunct="0">
              <a:defRPr sz="3200">
                <a:solidFill>
                  <a:schemeClr val="tx1"/>
                </a:solidFill>
                <a:latin typeface="Helvetica" panose="020B0604020202020204" pitchFamily="34" charset="0"/>
                <a:ea typeface="MS PGothic" panose="020B0600070205080204" pitchFamily="34" charset="-128"/>
              </a:defRPr>
            </a:lvl1pPr>
            <a:lvl2pPr marL="742950" indent="-285750" eaLnBrk="0" hangingPunct="0">
              <a:defRPr sz="3200">
                <a:solidFill>
                  <a:schemeClr val="tx1"/>
                </a:solidFill>
                <a:latin typeface="Helvetica" panose="020B0604020202020204" pitchFamily="34" charset="0"/>
                <a:ea typeface="MS PGothic" panose="020B0600070205080204" pitchFamily="34" charset="-128"/>
              </a:defRPr>
            </a:lvl2pPr>
            <a:lvl3pPr marL="1143000" indent="-228600" eaLnBrk="0" hangingPunct="0">
              <a:defRPr sz="3200">
                <a:solidFill>
                  <a:schemeClr val="tx1"/>
                </a:solidFill>
                <a:latin typeface="Helvetica" panose="020B0604020202020204" pitchFamily="34" charset="0"/>
                <a:ea typeface="MS PGothic" panose="020B0600070205080204" pitchFamily="34" charset="-128"/>
              </a:defRPr>
            </a:lvl3pPr>
            <a:lvl4pPr marL="1600200" indent="-228600" eaLnBrk="0" hangingPunct="0">
              <a:defRPr sz="3200">
                <a:solidFill>
                  <a:schemeClr val="tx1"/>
                </a:solidFill>
                <a:latin typeface="Helvetica" panose="020B0604020202020204" pitchFamily="34" charset="0"/>
                <a:ea typeface="MS PGothic" panose="020B0600070205080204" pitchFamily="34" charset="-128"/>
              </a:defRPr>
            </a:lvl4pPr>
            <a:lvl5pPr marL="2057400" indent="-228600" eaLnBrk="0" hangingPunct="0">
              <a:defRPr sz="32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3200">
                <a:solidFill>
                  <a:schemeClr val="tx1"/>
                </a:solidFill>
                <a:latin typeface="Helvetica" panose="020B0604020202020204" pitchFamily="34" charset="0"/>
                <a:ea typeface="MS PGothic" panose="020B0600070205080204" pitchFamily="34" charset="-128"/>
              </a:defRPr>
            </a:lvl9pPr>
          </a:lstStyle>
          <a:p>
            <a:pPr algn="just" eaLnBrk="1" hangingPunct="1">
              <a:spcBef>
                <a:spcPts val="1200"/>
              </a:spcBef>
            </a:pPr>
            <a:r>
              <a:rPr lang="en-US" altLang="en-US" sz="2400" dirty="0">
                <a:latin typeface="Open Sans" panose="020B0606030504020204" pitchFamily="34" charset="0"/>
                <a:ea typeface="Open Sans" panose="020B0606030504020204" pitchFamily="34" charset="0"/>
                <a:cs typeface="Open Sans" panose="020B0606030504020204" pitchFamily="34" charset="0"/>
              </a:rPr>
              <a:t>[1]</a:t>
            </a:r>
            <a:r>
              <a:rPr lang="en-GB" sz="2400" dirty="0">
                <a:latin typeface="Open Sans" panose="020B0606030504020204" pitchFamily="34" charset="0"/>
                <a:ea typeface="Open Sans" panose="020B0606030504020204" pitchFamily="34" charset="0"/>
                <a:cs typeface="Open Sans" panose="020B0606030504020204" pitchFamily="34" charset="0"/>
              </a:rPr>
              <a:t> J. H. Ellis, “The Possibility of Secure Non-Secret Digital Encryption,” </a:t>
            </a:r>
            <a:r>
              <a:rPr lang="en-GB" sz="2400" i="1" dirty="0">
                <a:latin typeface="Open Sans" panose="020B0606030504020204" pitchFamily="34" charset="0"/>
                <a:ea typeface="Open Sans" panose="020B0606030504020204" pitchFamily="34" charset="0"/>
                <a:cs typeface="Open Sans" panose="020B0606030504020204" pitchFamily="34" charset="0"/>
              </a:rPr>
              <a:t>Commun. Secur. Gr. Res. Rep. No 3006</a:t>
            </a:r>
            <a:r>
              <a:rPr lang="en-GB" sz="2400" dirty="0">
                <a:latin typeface="Open Sans" panose="020B0606030504020204" pitchFamily="34" charset="0"/>
                <a:ea typeface="Open Sans" panose="020B0606030504020204" pitchFamily="34" charset="0"/>
                <a:cs typeface="Open Sans" panose="020B0606030504020204" pitchFamily="34" charset="0"/>
              </a:rPr>
              <a:t>, pp. 1–15, 1970. </a:t>
            </a:r>
            <a:endParaRPr lang="en-US" altLang="en-US" sz="2400" dirty="0">
              <a:latin typeface="Open Sans" panose="020B0606030504020204" pitchFamily="34" charset="0"/>
              <a:ea typeface="Open Sans" panose="020B0606030504020204" pitchFamily="34" charset="0"/>
              <a:cs typeface="Open Sans" panose="020B0606030504020204" pitchFamily="34" charset="0"/>
            </a:endParaRPr>
          </a:p>
          <a:p>
            <a:pPr algn="just" eaLnBrk="1" hangingPunct="1">
              <a:spcBef>
                <a:spcPts val="1200"/>
              </a:spcBef>
            </a:pPr>
            <a:r>
              <a:rPr lang="en-US" altLang="en-US" sz="2400" dirty="0">
                <a:latin typeface="Open Sans" panose="020B0606030504020204" pitchFamily="34" charset="0"/>
                <a:ea typeface="Open Sans" panose="020B0606030504020204" pitchFamily="34" charset="0"/>
                <a:cs typeface="Open Sans" panose="020B0606030504020204" pitchFamily="34" charset="0"/>
              </a:rPr>
              <a:t>[2] </a:t>
            </a:r>
            <a:r>
              <a:rPr lang="en-GB" sz="2400" dirty="0">
                <a:latin typeface="Open Sans" panose="020B0606030504020204" pitchFamily="34" charset="0"/>
                <a:ea typeface="Open Sans" panose="020B0606030504020204" pitchFamily="34" charset="0"/>
                <a:cs typeface="Open Sans" panose="020B0606030504020204" pitchFamily="34" charset="0"/>
              </a:rPr>
              <a:t>C. C. Cocks, “A Note on ‘Non-secret Encryption,’” </a:t>
            </a:r>
            <a:r>
              <a:rPr lang="en-GB" sz="2400" i="1" dirty="0">
                <a:latin typeface="Open Sans" panose="020B0606030504020204" pitchFamily="34" charset="0"/>
                <a:ea typeface="Open Sans" panose="020B0606030504020204" pitchFamily="34" charset="0"/>
                <a:cs typeface="Open Sans" panose="020B0606030504020204" pitchFamily="34" charset="0"/>
              </a:rPr>
              <a:t>GCHQ</a:t>
            </a:r>
            <a:r>
              <a:rPr lang="en-GB" sz="2400" dirty="0">
                <a:latin typeface="Open Sans" panose="020B0606030504020204" pitchFamily="34" charset="0"/>
                <a:ea typeface="Open Sans" panose="020B0606030504020204" pitchFamily="34" charset="0"/>
                <a:cs typeface="Open Sans" panose="020B0606030504020204" pitchFamily="34" charset="0"/>
              </a:rPr>
              <a:t>, no. November 20, pp. 1–2, 1973.</a:t>
            </a:r>
            <a:endParaRPr lang="en-US" altLang="en-US" sz="2400" dirty="0">
              <a:latin typeface="Open Sans" panose="020B0606030504020204" pitchFamily="34" charset="0"/>
              <a:ea typeface="Open Sans" panose="020B0606030504020204" pitchFamily="34" charset="0"/>
              <a:cs typeface="Open Sans" panose="020B0606030504020204" pitchFamily="34" charset="0"/>
            </a:endParaRPr>
          </a:p>
          <a:p>
            <a:pPr algn="just" eaLnBrk="1" hangingPunct="1">
              <a:spcBef>
                <a:spcPts val="1200"/>
              </a:spcBef>
            </a:pPr>
            <a:r>
              <a:rPr lang="en-US" altLang="en-US" sz="2400" dirty="0">
                <a:latin typeface="Open Sans" panose="020B0606030504020204" pitchFamily="34" charset="0"/>
                <a:ea typeface="Open Sans" panose="020B0606030504020204" pitchFamily="34" charset="0"/>
                <a:cs typeface="Open Sans" panose="020B0606030504020204" pitchFamily="34" charset="0"/>
              </a:rPr>
              <a:t>[3] </a:t>
            </a:r>
            <a:r>
              <a:rPr lang="en-GB" sz="2400" dirty="0">
                <a:latin typeface="Open Sans" panose="020B0606030504020204" pitchFamily="34" charset="0"/>
                <a:ea typeface="Open Sans" panose="020B0606030504020204" pitchFamily="34" charset="0"/>
                <a:cs typeface="Open Sans" panose="020B0606030504020204" pitchFamily="34" charset="0"/>
              </a:rPr>
              <a:t>R. L. Rivest, A. Shamir, and L. Adleman, “A method for obtaining digital signatures and public-key cryptosystems,” </a:t>
            </a:r>
            <a:r>
              <a:rPr lang="en-GB" sz="2400" i="1" dirty="0">
                <a:latin typeface="Open Sans" panose="020B0606030504020204" pitchFamily="34" charset="0"/>
                <a:ea typeface="Open Sans" panose="020B0606030504020204" pitchFamily="34" charset="0"/>
                <a:cs typeface="Open Sans" panose="020B0606030504020204" pitchFamily="34" charset="0"/>
              </a:rPr>
              <a:t>Commun. ACM</a:t>
            </a:r>
            <a:r>
              <a:rPr lang="en-GB" sz="2400" dirty="0">
                <a:latin typeface="Open Sans" panose="020B0606030504020204" pitchFamily="34" charset="0"/>
                <a:ea typeface="Open Sans" panose="020B0606030504020204" pitchFamily="34" charset="0"/>
                <a:cs typeface="Open Sans" panose="020B0606030504020204" pitchFamily="34" charset="0"/>
              </a:rPr>
              <a:t>, vol. 21, no. 2, pp. 120–126, 1978.</a:t>
            </a:r>
            <a:endParaRPr lang="en-US" altLang="en-US" sz="2400" dirty="0">
              <a:latin typeface="Open Sans" panose="020B0606030504020204" pitchFamily="34" charset="0"/>
              <a:ea typeface="Open Sans" panose="020B0606030504020204" pitchFamily="34" charset="0"/>
              <a:cs typeface="Open Sans" panose="020B0606030504020204" pitchFamily="34" charset="0"/>
            </a:endParaRPr>
          </a:p>
          <a:p>
            <a:pPr algn="just" eaLnBrk="1" hangingPunct="1">
              <a:spcBef>
                <a:spcPts val="1200"/>
              </a:spcBef>
            </a:pPr>
            <a:r>
              <a:rPr lang="en-US" altLang="en-US" sz="2400" dirty="0">
                <a:latin typeface="Open Sans" panose="020B0606030504020204" pitchFamily="34" charset="0"/>
                <a:ea typeface="Open Sans" panose="020B0606030504020204" pitchFamily="34" charset="0"/>
                <a:cs typeface="Open Sans" panose="020B0606030504020204" pitchFamily="34" charset="0"/>
              </a:rPr>
              <a:t>[4] </a:t>
            </a:r>
            <a:r>
              <a:rPr lang="en-GB" sz="2400" dirty="0">
                <a:latin typeface="Open Sans" panose="020B0606030504020204" pitchFamily="34" charset="0"/>
                <a:ea typeface="Open Sans" panose="020B0606030504020204" pitchFamily="34" charset="0"/>
                <a:cs typeface="Open Sans" panose="020B0606030504020204" pitchFamily="34" charset="0"/>
              </a:rPr>
              <a:t>M. J. Williamson, “Non-Secret Encryption Using a Finite Field,” </a:t>
            </a:r>
            <a:r>
              <a:rPr lang="en-GB" sz="2400" i="1" dirty="0">
                <a:latin typeface="Open Sans" panose="020B0606030504020204" pitchFamily="34" charset="0"/>
                <a:ea typeface="Open Sans" panose="020B0606030504020204" pitchFamily="34" charset="0"/>
                <a:cs typeface="Open Sans" panose="020B0606030504020204" pitchFamily="34" charset="0"/>
              </a:rPr>
              <a:t>Preprint</a:t>
            </a:r>
            <a:r>
              <a:rPr lang="en-GB" sz="2400" dirty="0">
                <a:latin typeface="Open Sans" panose="020B0606030504020204" pitchFamily="34" charset="0"/>
                <a:ea typeface="Open Sans" panose="020B0606030504020204" pitchFamily="34" charset="0"/>
                <a:cs typeface="Open Sans" panose="020B0606030504020204" pitchFamily="34" charset="0"/>
              </a:rPr>
              <a:t>, no. January, pp. 1–2, 1974. </a:t>
            </a:r>
            <a:endParaRPr lang="en-US" altLang="en-US" sz="24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ts val="1200"/>
              </a:spcBef>
            </a:pPr>
            <a:endParaRPr lang="en-US" altLang="en-US" sz="2800" dirty="0">
              <a:latin typeface="Times New Roman" panose="02020603050405020304" pitchFamily="18" charset="0"/>
            </a:endParaRPr>
          </a:p>
          <a:p>
            <a:pPr eaLnBrk="1" hangingPunct="1"/>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p:txBody>
      </p:sp>
      <p:sp>
        <p:nvSpPr>
          <p:cNvPr id="2" name="Rectangle 180">
            <a:extLst>
              <a:ext uri="{FF2B5EF4-FFF2-40B4-BE49-F238E27FC236}">
                <a16:creationId xmlns:a16="http://schemas.microsoft.com/office/drawing/2014/main" id="{7C0D490B-ACD1-4BEA-AF66-B719EC8F2C44}"/>
              </a:ext>
            </a:extLst>
          </p:cNvPr>
          <p:cNvSpPr>
            <a:spLocks noChangeArrowheads="1"/>
          </p:cNvSpPr>
          <p:nvPr/>
        </p:nvSpPr>
        <p:spPr bwMode="auto">
          <a:xfrm>
            <a:off x="1162050" y="902405"/>
            <a:ext cx="49450625" cy="27084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p>
            <a:pPr algn="ctr">
              <a:defRPr/>
            </a:pPr>
            <a:r>
              <a:rPr lang="en-US" sz="8500" b="1" dirty="0">
                <a:latin typeface="Bree Serif" panose="02000503040000020004" pitchFamily="2" charset="0"/>
                <a:ea typeface="ＭＳ Ｐゴシック" charset="0"/>
                <a:cs typeface="ＭＳ Ｐゴシック" charset="0"/>
              </a:rPr>
              <a:t>An Implementation of a Variable Key Size </a:t>
            </a:r>
          </a:p>
          <a:p>
            <a:pPr algn="ctr">
              <a:defRPr/>
            </a:pPr>
            <a:r>
              <a:rPr lang="en-US" sz="8500" b="1" dirty="0">
                <a:latin typeface="Bree Serif" panose="02000503040000020004" pitchFamily="2" charset="0"/>
                <a:ea typeface="ＭＳ Ｐゴシック" charset="0"/>
                <a:cs typeface="ＭＳ Ｐゴシック" charset="0"/>
              </a:rPr>
              <a:t>RSA Cryptographic Tool</a:t>
            </a:r>
          </a:p>
        </p:txBody>
      </p:sp>
      <p:sp>
        <p:nvSpPr>
          <p:cNvPr id="14348" name="Text Box 12">
            <a:extLst>
              <a:ext uri="{FF2B5EF4-FFF2-40B4-BE49-F238E27FC236}">
                <a16:creationId xmlns:a16="http://schemas.microsoft.com/office/drawing/2014/main" id="{BCF2BCB6-5193-4BA0-8FC0-F955FACB46A1}"/>
              </a:ext>
            </a:extLst>
          </p:cNvPr>
          <p:cNvSpPr txBox="1">
            <a:spLocks noChangeArrowheads="1"/>
          </p:cNvSpPr>
          <p:nvPr/>
        </p:nvSpPr>
        <p:spPr bwMode="auto">
          <a:xfrm>
            <a:off x="27684413" y="7851893"/>
            <a:ext cx="11789786" cy="24155400"/>
          </a:xfrm>
          <a:prstGeom prst="rect">
            <a:avLst/>
          </a:prstGeom>
          <a:solidFill>
            <a:schemeClr val="bg1"/>
          </a:solidFill>
          <a:ln w="38100">
            <a:noFill/>
            <a:round/>
            <a:headEnd/>
            <a:tailEnd/>
          </a:ln>
        </p:spPr>
        <p:txBody>
          <a:bodyPr lIns="914400" tIns="457200" rIns="914400" bIns="914400"/>
          <a:lstStyle>
            <a:lvl1pPr eaLnBrk="0" hangingPunct="0">
              <a:tabLst>
                <a:tab pos="500063" algn="l"/>
              </a:tabLst>
              <a:defRPr sz="3200">
                <a:solidFill>
                  <a:schemeClr val="tx1"/>
                </a:solidFill>
                <a:latin typeface="Helvetica" panose="020B0604020202020204" pitchFamily="34" charset="0"/>
                <a:ea typeface="MS PGothic" panose="020B0600070205080204" pitchFamily="34" charset="-128"/>
              </a:defRPr>
            </a:lvl1pPr>
            <a:lvl2pPr marL="742950" indent="-285750" eaLnBrk="0" hangingPunct="0">
              <a:tabLst>
                <a:tab pos="500063" algn="l"/>
              </a:tabLst>
              <a:defRPr sz="3200">
                <a:solidFill>
                  <a:schemeClr val="tx1"/>
                </a:solidFill>
                <a:latin typeface="Helvetica" panose="020B0604020202020204" pitchFamily="34" charset="0"/>
                <a:ea typeface="MS PGothic" panose="020B0600070205080204" pitchFamily="34" charset="-128"/>
              </a:defRPr>
            </a:lvl2pPr>
            <a:lvl3pPr marL="1143000" indent="-228600" eaLnBrk="0" hangingPunct="0">
              <a:tabLst>
                <a:tab pos="500063" algn="l"/>
              </a:tabLst>
              <a:defRPr sz="3200">
                <a:solidFill>
                  <a:schemeClr val="tx1"/>
                </a:solidFill>
                <a:latin typeface="Helvetica" panose="020B0604020202020204" pitchFamily="34" charset="0"/>
                <a:ea typeface="MS PGothic" panose="020B0600070205080204" pitchFamily="34" charset="-128"/>
              </a:defRPr>
            </a:lvl3pPr>
            <a:lvl4pPr marL="1600200" indent="-228600" eaLnBrk="0" hangingPunct="0">
              <a:tabLst>
                <a:tab pos="500063" algn="l"/>
              </a:tabLst>
              <a:defRPr sz="3200">
                <a:solidFill>
                  <a:schemeClr val="tx1"/>
                </a:solidFill>
                <a:latin typeface="Helvetica" panose="020B0604020202020204" pitchFamily="34" charset="0"/>
                <a:ea typeface="MS PGothic" panose="020B0600070205080204" pitchFamily="34" charset="-128"/>
              </a:defRPr>
            </a:lvl4pPr>
            <a:lvl5pPr marL="2057400" indent="-228600" eaLnBrk="0" hangingPunct="0">
              <a:tabLst>
                <a:tab pos="500063" algn="l"/>
              </a:tabLst>
              <a:defRPr sz="3200">
                <a:solidFill>
                  <a:schemeClr val="tx1"/>
                </a:solidFill>
                <a:latin typeface="Helvetica" panose="020B0604020202020204" pitchFamily="34" charset="0"/>
                <a:ea typeface="MS PGothic" panose="020B0600070205080204" pitchFamily="34" charset="-128"/>
              </a:defRPr>
            </a:lvl5pPr>
            <a:lvl6pPr marL="25146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6pPr>
            <a:lvl7pPr marL="29718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7pPr>
            <a:lvl8pPr marL="34290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8pPr>
            <a:lvl9pPr marL="3886200" indent="-228600" eaLnBrk="0" fontAlgn="base" hangingPunct="0">
              <a:spcBef>
                <a:spcPct val="0"/>
              </a:spcBef>
              <a:spcAft>
                <a:spcPct val="0"/>
              </a:spcAft>
              <a:tabLst>
                <a:tab pos="500063" algn="l"/>
              </a:tabLst>
              <a:defRPr sz="3200">
                <a:solidFill>
                  <a:schemeClr val="tx1"/>
                </a:solidFill>
                <a:latin typeface="Helvetica" panose="020B0604020202020204" pitchFamily="34" charset="0"/>
                <a:ea typeface="MS PGothic" panose="020B0600070205080204" pitchFamily="34" charset="-128"/>
              </a:defRPr>
            </a:lvl9pPr>
          </a:lstStyle>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18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ct val="10000"/>
              </a:spcBef>
            </a:pPr>
            <a:r>
              <a:rPr lang="en-US" altLang="en-US" sz="1800" dirty="0">
                <a:latin typeface="Open Sans" panose="020B0606030504020204" pitchFamily="34" charset="0"/>
                <a:ea typeface="Open Sans" panose="020B0606030504020204" pitchFamily="34" charset="0"/>
                <a:cs typeface="Open Sans" panose="020B0606030504020204" pitchFamily="34" charset="0"/>
              </a:rPr>
              <a:t>Figure 3 – 2048-bit key size length</a:t>
            </a:r>
            <a:endParaRPr lang="en-GB" sz="20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ct val="10000"/>
              </a:spcBef>
            </a:pPr>
            <a:endParaRPr lang="en-GB" sz="24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ct val="10000"/>
              </a:spcBef>
            </a:pPr>
            <a:r>
              <a:rPr lang="en-GB" sz="2400" dirty="0">
                <a:latin typeface="Open Sans" panose="020B0606030504020204" pitchFamily="34" charset="0"/>
                <a:ea typeface="Open Sans" panose="020B0606030504020204" pitchFamily="34" charset="0"/>
                <a:cs typeface="Open Sans" panose="020B0606030504020204" pitchFamily="34" charset="0"/>
              </a:rPr>
              <a:t>This key size length seems to involve many anomalies comparing the prior graphs as Figure 3 show many differences with regards to the 50KB file size being quick in some areas for machine A and B and the slowest on average in machine C compared to other file sizes, both 10KB and 100KB file sizes are close where 2048 is used.</a:t>
            </a:r>
          </a:p>
          <a:p>
            <a:pPr eaLnBrk="1" hangingPunct="1">
              <a:spcBef>
                <a:spcPct val="10000"/>
              </a:spcBef>
            </a:pPr>
            <a:endParaRPr lang="en-GB" sz="24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ct val="10000"/>
              </a:spcBef>
            </a:pPr>
            <a:endParaRPr lang="en-GB" sz="24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ct val="10000"/>
              </a:spcBef>
            </a:pPr>
            <a:endParaRPr lang="en-GB" sz="24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ct val="10000"/>
              </a:spcBef>
            </a:pPr>
            <a:r>
              <a:rPr lang="en-GB" sz="2400" dirty="0">
                <a:latin typeface="Open Sans" panose="020B0606030504020204" pitchFamily="34" charset="0"/>
                <a:ea typeface="Open Sans" panose="020B0606030504020204" pitchFamily="34" charset="0"/>
                <a:cs typeface="Open Sans" panose="020B0606030504020204" pitchFamily="34" charset="0"/>
              </a:rPr>
              <a:t> </a:t>
            </a: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r>
              <a:rPr lang="en-US" altLang="en-US" sz="1800" dirty="0">
                <a:latin typeface="Open Sans" panose="020B0606030504020204" pitchFamily="34" charset="0"/>
                <a:ea typeface="Open Sans" panose="020B0606030504020204" pitchFamily="34" charset="0"/>
                <a:cs typeface="Open Sans" panose="020B0606030504020204" pitchFamily="34" charset="0"/>
              </a:rPr>
              <a:t>Figure 4 – Time comparison of encryption and decryption</a:t>
            </a:r>
          </a:p>
          <a:p>
            <a:pPr eaLnBrk="1" hangingPunct="1">
              <a:spcBef>
                <a:spcPct val="10000"/>
              </a:spcBef>
            </a:pPr>
            <a:endParaRPr lang="en-US" altLang="en-US" sz="24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ct val="10000"/>
              </a:spcBef>
            </a:pPr>
            <a:r>
              <a:rPr lang="en-US" altLang="en-US" sz="2400" dirty="0">
                <a:latin typeface="Open Sans" panose="020B0606030504020204" pitchFamily="34" charset="0"/>
                <a:ea typeface="Open Sans" panose="020B0606030504020204" pitchFamily="34" charset="0"/>
                <a:cs typeface="Open Sans" panose="020B0606030504020204" pitchFamily="34" charset="0"/>
              </a:rPr>
              <a:t>From Figure 4, </a:t>
            </a:r>
            <a:r>
              <a:rPr lang="en-GB" sz="2400" dirty="0">
                <a:latin typeface="Open Sans" panose="020B0606030504020204" pitchFamily="34" charset="0"/>
                <a:ea typeface="Open Sans" panose="020B0606030504020204" pitchFamily="34" charset="0"/>
                <a:cs typeface="Open Sans" panose="020B0606030504020204" pitchFamily="34" charset="0"/>
              </a:rPr>
              <a:t>we can conclude that this implementation works much quicker than the implementation used on machines D and E, it provides a clearer indication that hardware has an impact and that this implementation encrypts and decrypts much more efficiently overall in comparison.</a:t>
            </a:r>
          </a:p>
          <a:p>
            <a:pPr eaLnBrk="1" hangingPunct="1">
              <a:spcBef>
                <a:spcPct val="10000"/>
              </a:spcBef>
            </a:pPr>
            <a:endParaRPr lang="en-US" altLang="en-US" sz="28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r>
              <a:rPr lang="en-US" altLang="en-US" sz="1800" dirty="0">
                <a:latin typeface="Open Sans" panose="020B0606030504020204" pitchFamily="34" charset="0"/>
                <a:ea typeface="Open Sans" panose="020B0606030504020204" pitchFamily="34" charset="0"/>
                <a:cs typeface="Open Sans" panose="020B0606030504020204" pitchFamily="34" charset="0"/>
              </a:rPr>
              <a:t>Figure 5 – Key generation forecast</a:t>
            </a:r>
          </a:p>
          <a:p>
            <a:pPr eaLnBrk="1" hangingPunct="1">
              <a:spcBef>
                <a:spcPct val="10000"/>
              </a:spcBef>
            </a:pPr>
            <a:endParaRPr lang="en-US" altLang="en-US" sz="1800" dirty="0">
              <a:latin typeface="Open Sans" panose="020B0606030504020204" pitchFamily="34" charset="0"/>
              <a:ea typeface="Open Sans" panose="020B0606030504020204" pitchFamily="34" charset="0"/>
              <a:cs typeface="Open Sans" panose="020B0606030504020204" pitchFamily="34" charset="0"/>
            </a:endParaRPr>
          </a:p>
          <a:p>
            <a:pPr eaLnBrk="1" hangingPunct="1">
              <a:spcBef>
                <a:spcPct val="10000"/>
              </a:spcBef>
            </a:pPr>
            <a:r>
              <a:rPr lang="en-US" altLang="en-US" sz="2400" dirty="0">
                <a:latin typeface="Open Sans" panose="020B0606030504020204" pitchFamily="34" charset="0"/>
                <a:ea typeface="Open Sans" panose="020B0606030504020204" pitchFamily="34" charset="0"/>
                <a:cs typeface="Open Sans" panose="020B0606030504020204" pitchFamily="34" charset="0"/>
              </a:rPr>
              <a:t>Figure 5 shows the predicted forecast if the key size increases </a:t>
            </a:r>
            <a:r>
              <a:rPr lang="en-US" altLang="en-US" sz="2400">
                <a:latin typeface="Open Sans" panose="020B0606030504020204" pitchFamily="34" charset="0"/>
                <a:ea typeface="Open Sans" panose="020B0606030504020204" pitchFamily="34" charset="0"/>
                <a:cs typeface="Open Sans" panose="020B0606030504020204" pitchFamily="34" charset="0"/>
              </a:rPr>
              <a:t>to 4096, </a:t>
            </a:r>
            <a:r>
              <a:rPr lang="en-US" altLang="en-US" sz="2400" dirty="0">
                <a:latin typeface="Open Sans" panose="020B0606030504020204" pitchFamily="34" charset="0"/>
                <a:ea typeface="Open Sans" panose="020B0606030504020204" pitchFamily="34" charset="0"/>
                <a:cs typeface="Open Sans" panose="020B0606030504020204" pitchFamily="34" charset="0"/>
              </a:rPr>
              <a:t>there is exponential growth which is what the research predicts.</a:t>
            </a: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a:p>
            <a:pPr eaLnBrk="1" hangingPunct="1">
              <a:spcBef>
                <a:spcPct val="10000"/>
              </a:spcBef>
            </a:pPr>
            <a:endParaRPr lang="en-US" altLang="en-US" sz="2800" dirty="0">
              <a:latin typeface="Times New Roman" panose="02020603050405020304" pitchFamily="18" charset="0"/>
            </a:endParaRPr>
          </a:p>
        </p:txBody>
      </p:sp>
      <p:graphicFrame>
        <p:nvGraphicFramePr>
          <p:cNvPr id="3" name="Table 2">
            <a:extLst>
              <a:ext uri="{FF2B5EF4-FFF2-40B4-BE49-F238E27FC236}">
                <a16:creationId xmlns:a16="http://schemas.microsoft.com/office/drawing/2014/main" id="{7903E1B9-BB22-47C8-8EDC-B928F074B4BA}"/>
              </a:ext>
            </a:extLst>
          </p:cNvPr>
          <p:cNvGraphicFramePr>
            <a:graphicFrameLocks noGrp="1"/>
          </p:cNvGraphicFramePr>
          <p:nvPr>
            <p:extLst>
              <p:ext uri="{D42A27DB-BD31-4B8C-83A1-F6EECF244321}">
                <p14:modId xmlns:p14="http://schemas.microsoft.com/office/powerpoint/2010/main" val="981395488"/>
              </p:ext>
            </p:extLst>
          </p:nvPr>
        </p:nvGraphicFramePr>
        <p:xfrm>
          <a:off x="4172445" y="25527987"/>
          <a:ext cx="9336855" cy="2747962"/>
        </p:xfrm>
        <a:graphic>
          <a:graphicData uri="http://schemas.openxmlformats.org/drawingml/2006/table">
            <a:tbl>
              <a:tblPr firstRow="1" firstCol="1" bandRow="1">
                <a:tableStyleId>{5940675A-B579-460E-94D1-54222C63F5DA}</a:tableStyleId>
              </a:tblPr>
              <a:tblGrid>
                <a:gridCol w="1639253">
                  <a:extLst>
                    <a:ext uri="{9D8B030D-6E8A-4147-A177-3AD203B41FA5}">
                      <a16:colId xmlns:a16="http://schemas.microsoft.com/office/drawing/2014/main" val="3765558600"/>
                    </a:ext>
                  </a:extLst>
                </a:gridCol>
                <a:gridCol w="3884751">
                  <a:extLst>
                    <a:ext uri="{9D8B030D-6E8A-4147-A177-3AD203B41FA5}">
                      <a16:colId xmlns:a16="http://schemas.microsoft.com/office/drawing/2014/main" val="493002623"/>
                    </a:ext>
                  </a:extLst>
                </a:gridCol>
                <a:gridCol w="3812851">
                  <a:extLst>
                    <a:ext uri="{9D8B030D-6E8A-4147-A177-3AD203B41FA5}">
                      <a16:colId xmlns:a16="http://schemas.microsoft.com/office/drawing/2014/main" val="1241129590"/>
                    </a:ext>
                  </a:extLst>
                </a:gridCol>
              </a:tblGrid>
              <a:tr h="696132">
                <a:tc>
                  <a:txBody>
                    <a:bodyPr/>
                    <a:lstStyle/>
                    <a:p>
                      <a:pPr algn="just">
                        <a:lnSpc>
                          <a:spcPct val="150000"/>
                        </a:lnSpc>
                        <a:spcAft>
                          <a:spcPts val="0"/>
                        </a:spcAft>
                      </a:pPr>
                      <a:r>
                        <a:rPr lang="en-GB" sz="2400" dirty="0">
                          <a:effectLst/>
                        </a:rPr>
                        <a:t>PC Machine</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800" dirty="0">
                          <a:effectLst/>
                        </a:rPr>
                        <a:t>Operating System</a:t>
                      </a:r>
                      <a:endParaRPr lang="en-GB" sz="2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800" dirty="0">
                          <a:effectLst/>
                        </a:rPr>
                        <a:t>Processor</a:t>
                      </a:r>
                      <a:endParaRPr lang="en-GB" sz="2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989809652"/>
                  </a:ext>
                </a:extLst>
              </a:tr>
              <a:tr h="722170">
                <a:tc>
                  <a:txBody>
                    <a:bodyPr/>
                    <a:lstStyle/>
                    <a:p>
                      <a:pPr algn="just">
                        <a:lnSpc>
                          <a:spcPct val="150000"/>
                        </a:lnSpc>
                        <a:spcAft>
                          <a:spcPts val="0"/>
                        </a:spcAft>
                      </a:pPr>
                      <a:r>
                        <a:rPr lang="en-GB" sz="2400" dirty="0">
                          <a:effectLst/>
                        </a:rPr>
                        <a:t>A</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400" dirty="0">
                          <a:effectLst/>
                        </a:rPr>
                        <a:t>Windows 10 64-bit</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400" dirty="0">
                          <a:effectLst/>
                        </a:rPr>
                        <a:t>Intel i5-4570</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54623239"/>
                  </a:ext>
                </a:extLst>
              </a:tr>
              <a:tr h="648764">
                <a:tc>
                  <a:txBody>
                    <a:bodyPr/>
                    <a:lstStyle/>
                    <a:p>
                      <a:pPr algn="just">
                        <a:lnSpc>
                          <a:spcPct val="150000"/>
                        </a:lnSpc>
                        <a:spcAft>
                          <a:spcPts val="0"/>
                        </a:spcAft>
                      </a:pPr>
                      <a:r>
                        <a:rPr lang="en-GB" sz="2400" dirty="0">
                          <a:effectLst/>
                        </a:rPr>
                        <a:t>B</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400" dirty="0">
                          <a:effectLst/>
                        </a:rPr>
                        <a:t>Windows 10 64-bit</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400" dirty="0">
                          <a:effectLst/>
                        </a:rPr>
                        <a:t>Intel i7-7700 </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88452425"/>
                  </a:ext>
                </a:extLst>
              </a:tr>
              <a:tr h="680896">
                <a:tc>
                  <a:txBody>
                    <a:bodyPr/>
                    <a:lstStyle/>
                    <a:p>
                      <a:pPr algn="just">
                        <a:lnSpc>
                          <a:spcPct val="150000"/>
                        </a:lnSpc>
                        <a:spcAft>
                          <a:spcPts val="0"/>
                        </a:spcAft>
                      </a:pPr>
                      <a:r>
                        <a:rPr lang="en-GB" sz="2400" dirty="0">
                          <a:effectLst/>
                        </a:rPr>
                        <a:t>C</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400" dirty="0">
                          <a:effectLst/>
                        </a:rPr>
                        <a:t>Windows 10 64-bit</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400" dirty="0">
                          <a:effectLst/>
                        </a:rPr>
                        <a:t>AMD E1-2100 APU</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23466304"/>
                  </a:ext>
                </a:extLst>
              </a:tr>
            </a:tbl>
          </a:graphicData>
        </a:graphic>
      </p:graphicFrame>
      <p:graphicFrame>
        <p:nvGraphicFramePr>
          <p:cNvPr id="19" name="Table 18">
            <a:extLst>
              <a:ext uri="{FF2B5EF4-FFF2-40B4-BE49-F238E27FC236}">
                <a16:creationId xmlns:a16="http://schemas.microsoft.com/office/drawing/2014/main" id="{2151172C-D8B8-42F3-ACEA-1AF7353E11AA}"/>
              </a:ext>
            </a:extLst>
          </p:cNvPr>
          <p:cNvGraphicFramePr>
            <a:graphicFrameLocks noGrp="1"/>
          </p:cNvGraphicFramePr>
          <p:nvPr>
            <p:extLst>
              <p:ext uri="{D42A27DB-BD31-4B8C-83A1-F6EECF244321}">
                <p14:modId xmlns:p14="http://schemas.microsoft.com/office/powerpoint/2010/main" val="198275528"/>
              </p:ext>
            </p:extLst>
          </p:nvPr>
        </p:nvGraphicFramePr>
        <p:xfrm>
          <a:off x="4172445" y="28934649"/>
          <a:ext cx="9345983" cy="2130197"/>
        </p:xfrm>
        <a:graphic>
          <a:graphicData uri="http://schemas.openxmlformats.org/drawingml/2006/table">
            <a:tbl>
              <a:tblPr firstRow="1" firstCol="1" bandRow="1">
                <a:tableStyleId>{5940675A-B579-460E-94D1-54222C63F5DA}</a:tableStyleId>
              </a:tblPr>
              <a:tblGrid>
                <a:gridCol w="1667616">
                  <a:extLst>
                    <a:ext uri="{9D8B030D-6E8A-4147-A177-3AD203B41FA5}">
                      <a16:colId xmlns:a16="http://schemas.microsoft.com/office/drawing/2014/main" val="3765558600"/>
                    </a:ext>
                  </a:extLst>
                </a:gridCol>
                <a:gridCol w="3894489">
                  <a:extLst>
                    <a:ext uri="{9D8B030D-6E8A-4147-A177-3AD203B41FA5}">
                      <a16:colId xmlns:a16="http://schemas.microsoft.com/office/drawing/2014/main" val="493002623"/>
                    </a:ext>
                  </a:extLst>
                </a:gridCol>
                <a:gridCol w="3783878">
                  <a:extLst>
                    <a:ext uri="{9D8B030D-6E8A-4147-A177-3AD203B41FA5}">
                      <a16:colId xmlns:a16="http://schemas.microsoft.com/office/drawing/2014/main" val="1241129590"/>
                    </a:ext>
                  </a:extLst>
                </a:gridCol>
              </a:tblGrid>
              <a:tr h="717393">
                <a:tc>
                  <a:txBody>
                    <a:bodyPr/>
                    <a:lstStyle/>
                    <a:p>
                      <a:pPr algn="just">
                        <a:lnSpc>
                          <a:spcPct val="150000"/>
                        </a:lnSpc>
                        <a:spcAft>
                          <a:spcPts val="0"/>
                        </a:spcAft>
                      </a:pPr>
                      <a:r>
                        <a:rPr lang="en-GB" sz="2400" dirty="0">
                          <a:effectLst/>
                        </a:rPr>
                        <a:t>PC Machine</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800" dirty="0">
                          <a:effectLst/>
                        </a:rPr>
                        <a:t>Operating System</a:t>
                      </a:r>
                      <a:endParaRPr lang="en-GB" sz="2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800" dirty="0">
                          <a:effectLst/>
                        </a:rPr>
                        <a:t>Processor</a:t>
                      </a:r>
                      <a:endParaRPr lang="en-GB" sz="2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989809652"/>
                  </a:ext>
                </a:extLst>
              </a:tr>
              <a:tr h="744226">
                <a:tc>
                  <a:txBody>
                    <a:bodyPr/>
                    <a:lstStyle/>
                    <a:p>
                      <a:pPr algn="just">
                        <a:lnSpc>
                          <a:spcPct val="150000"/>
                        </a:lnSpc>
                        <a:spcAft>
                          <a:spcPts val="0"/>
                        </a:spcAft>
                      </a:pPr>
                      <a:r>
                        <a:rPr lang="en-GB" sz="2400" dirty="0">
                          <a:effectLst/>
                        </a:rPr>
                        <a:t>D</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400" dirty="0">
                          <a:effectLst/>
                        </a:rPr>
                        <a:t>Windows Vista 32-bit</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400" dirty="0">
                          <a:effectLst/>
                        </a:rPr>
                        <a:t>Intel Core 2 1.83 GHz</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54623239"/>
                  </a:ext>
                </a:extLst>
              </a:tr>
              <a:tr h="668578">
                <a:tc>
                  <a:txBody>
                    <a:bodyPr/>
                    <a:lstStyle/>
                    <a:p>
                      <a:pPr algn="just">
                        <a:lnSpc>
                          <a:spcPct val="150000"/>
                        </a:lnSpc>
                        <a:spcAft>
                          <a:spcPts val="0"/>
                        </a:spcAft>
                      </a:pPr>
                      <a:r>
                        <a:rPr lang="en-GB" sz="2400" dirty="0">
                          <a:effectLst/>
                        </a:rPr>
                        <a:t>E</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400" dirty="0">
                          <a:effectLst/>
                        </a:rPr>
                        <a:t>Linux platform (Kernel 2.4.20)</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GB" sz="2400" dirty="0">
                          <a:effectLst/>
                        </a:rPr>
                        <a:t>744MHz Pentium Class</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088452425"/>
                  </a:ext>
                </a:extLst>
              </a:tr>
            </a:tbl>
          </a:graphicData>
        </a:graphic>
      </p:graphicFrame>
      <p:graphicFrame>
        <p:nvGraphicFramePr>
          <p:cNvPr id="20" name="Chart 19">
            <a:extLst>
              <a:ext uri="{FF2B5EF4-FFF2-40B4-BE49-F238E27FC236}">
                <a16:creationId xmlns:a16="http://schemas.microsoft.com/office/drawing/2014/main" id="{0315DE0A-F8D2-45EE-8486-19641D14D956}"/>
              </a:ext>
            </a:extLst>
          </p:cNvPr>
          <p:cNvGraphicFramePr/>
          <p:nvPr>
            <p:extLst>
              <p:ext uri="{D42A27DB-BD31-4B8C-83A1-F6EECF244321}">
                <p14:modId xmlns:p14="http://schemas.microsoft.com/office/powerpoint/2010/main" val="3084663923"/>
              </p:ext>
            </p:extLst>
          </p:nvPr>
        </p:nvGraphicFramePr>
        <p:xfrm>
          <a:off x="16144744" y="11568284"/>
          <a:ext cx="10510837" cy="585149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Chart 20">
            <a:extLst>
              <a:ext uri="{FF2B5EF4-FFF2-40B4-BE49-F238E27FC236}">
                <a16:creationId xmlns:a16="http://schemas.microsoft.com/office/drawing/2014/main" id="{2C61FBEA-71FE-4435-81EF-E4A38B1E48A2}"/>
              </a:ext>
            </a:extLst>
          </p:cNvPr>
          <p:cNvGraphicFramePr/>
          <p:nvPr>
            <p:extLst>
              <p:ext uri="{D42A27DB-BD31-4B8C-83A1-F6EECF244321}">
                <p14:modId xmlns:p14="http://schemas.microsoft.com/office/powerpoint/2010/main" val="3911036858"/>
              </p:ext>
            </p:extLst>
          </p:nvPr>
        </p:nvGraphicFramePr>
        <p:xfrm>
          <a:off x="16144744" y="21101507"/>
          <a:ext cx="10510837" cy="594354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2" name="Chart 21">
            <a:extLst>
              <a:ext uri="{FF2B5EF4-FFF2-40B4-BE49-F238E27FC236}">
                <a16:creationId xmlns:a16="http://schemas.microsoft.com/office/drawing/2014/main" id="{313868C8-F2CD-49EC-98C9-52F1080A901F}"/>
              </a:ext>
            </a:extLst>
          </p:cNvPr>
          <p:cNvGraphicFramePr/>
          <p:nvPr>
            <p:extLst>
              <p:ext uri="{D42A27DB-BD31-4B8C-83A1-F6EECF244321}">
                <p14:modId xmlns:p14="http://schemas.microsoft.com/office/powerpoint/2010/main" val="4085512593"/>
              </p:ext>
            </p:extLst>
          </p:nvPr>
        </p:nvGraphicFramePr>
        <p:xfrm>
          <a:off x="28416984" y="7292566"/>
          <a:ext cx="10512000" cy="55219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4" name="Chart 23">
            <a:extLst>
              <a:ext uri="{FF2B5EF4-FFF2-40B4-BE49-F238E27FC236}">
                <a16:creationId xmlns:a16="http://schemas.microsoft.com/office/drawing/2014/main" id="{9E3D8612-8C82-443B-A1C3-13F5858C3E26}"/>
              </a:ext>
            </a:extLst>
          </p:cNvPr>
          <p:cNvGraphicFramePr/>
          <p:nvPr>
            <p:extLst>
              <p:ext uri="{D42A27DB-BD31-4B8C-83A1-F6EECF244321}">
                <p14:modId xmlns:p14="http://schemas.microsoft.com/office/powerpoint/2010/main" val="209737460"/>
              </p:ext>
            </p:extLst>
          </p:nvPr>
        </p:nvGraphicFramePr>
        <p:xfrm>
          <a:off x="27846766" y="15813336"/>
          <a:ext cx="10512000" cy="5472000"/>
        </p:xfrm>
        <a:graphic>
          <a:graphicData uri="http://schemas.openxmlformats.org/drawingml/2006/chart">
            <c:chart xmlns:c="http://schemas.openxmlformats.org/drawingml/2006/chart" xmlns:r="http://schemas.openxmlformats.org/officeDocument/2006/relationships" r:id="rId6"/>
          </a:graphicData>
        </a:graphic>
      </p:graphicFrame>
      <p:sp>
        <p:nvSpPr>
          <p:cNvPr id="23" name="Rectangle 180">
            <a:extLst>
              <a:ext uri="{FF2B5EF4-FFF2-40B4-BE49-F238E27FC236}">
                <a16:creationId xmlns:a16="http://schemas.microsoft.com/office/drawing/2014/main" id="{F905B85D-8AE6-4D8C-B60F-5E69BF042A51}"/>
              </a:ext>
            </a:extLst>
          </p:cNvPr>
          <p:cNvSpPr>
            <a:spLocks noChangeArrowheads="1"/>
          </p:cNvSpPr>
          <p:nvPr/>
        </p:nvSpPr>
        <p:spPr bwMode="auto">
          <a:xfrm rot="16200000">
            <a:off x="-14505709" y="14505709"/>
            <a:ext cx="32004000" cy="2992582"/>
          </a:xfrm>
          <a:prstGeom prst="rect">
            <a:avLst/>
          </a:prstGeom>
          <a:solidFill>
            <a:srgbClr val="DD503D"/>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p>
            <a:pPr algn="ctr">
              <a:defRPr/>
            </a:pPr>
            <a:endParaRPr lang="en-US" sz="8500" b="1" dirty="0">
              <a:latin typeface="Calibri"/>
              <a:ea typeface="ＭＳ Ｐゴシック" charset="0"/>
              <a:cs typeface="ＭＳ Ｐゴシック" charset="0"/>
            </a:endParaRPr>
          </a:p>
        </p:txBody>
      </p:sp>
      <p:graphicFrame>
        <p:nvGraphicFramePr>
          <p:cNvPr id="4" name="Diagram 3">
            <a:extLst>
              <a:ext uri="{FF2B5EF4-FFF2-40B4-BE49-F238E27FC236}">
                <a16:creationId xmlns:a16="http://schemas.microsoft.com/office/drawing/2014/main" id="{9ABBA026-640F-4229-A3CB-B3AB74617788}"/>
              </a:ext>
            </a:extLst>
          </p:cNvPr>
          <p:cNvGraphicFramePr/>
          <p:nvPr>
            <p:extLst>
              <p:ext uri="{D42A27DB-BD31-4B8C-83A1-F6EECF244321}">
                <p14:modId xmlns:p14="http://schemas.microsoft.com/office/powerpoint/2010/main" val="1414164380"/>
              </p:ext>
            </p:extLst>
          </p:nvPr>
        </p:nvGraphicFramePr>
        <p:xfrm>
          <a:off x="4172446" y="7054136"/>
          <a:ext cx="9595942" cy="104483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5" descr="A close up of a logo&#10;&#10;Description automatically generated">
            <a:extLst>
              <a:ext uri="{FF2B5EF4-FFF2-40B4-BE49-F238E27FC236}">
                <a16:creationId xmlns:a16="http://schemas.microsoft.com/office/drawing/2014/main" id="{929AD238-4DA2-4257-A666-A7C519545FB4}"/>
              </a:ext>
            </a:extLst>
          </p:cNvPr>
          <p:cNvPicPr>
            <a:picLocks noChangeAspect="1"/>
          </p:cNvPicPr>
          <p:nvPr/>
        </p:nvPicPr>
        <p:blipFill>
          <a:blip r:embed="rId12"/>
          <a:stretch>
            <a:fillRect/>
          </a:stretch>
        </p:blipFill>
        <p:spPr>
          <a:xfrm>
            <a:off x="3582514" y="1790425"/>
            <a:ext cx="10775805" cy="3768338"/>
          </a:xfrm>
          <a:prstGeom prst="rect">
            <a:avLst/>
          </a:prstGeom>
        </p:spPr>
      </p:pic>
      <p:pic>
        <p:nvPicPr>
          <p:cNvPr id="8" name="Picture 7">
            <a:extLst>
              <a:ext uri="{FF2B5EF4-FFF2-40B4-BE49-F238E27FC236}">
                <a16:creationId xmlns:a16="http://schemas.microsoft.com/office/drawing/2014/main" id="{CA23F6F2-0D80-4464-9F0F-6EB8BC135F7C}"/>
              </a:ext>
            </a:extLst>
          </p:cNvPr>
          <p:cNvPicPr>
            <a:picLocks noChangeAspect="1"/>
          </p:cNvPicPr>
          <p:nvPr/>
        </p:nvPicPr>
        <p:blipFill>
          <a:blip r:embed="rId13"/>
          <a:stretch>
            <a:fillRect/>
          </a:stretch>
        </p:blipFill>
        <p:spPr>
          <a:xfrm>
            <a:off x="39474199" y="1726239"/>
            <a:ext cx="10483942" cy="3769200"/>
          </a:xfrm>
          <a:prstGeom prst="rect">
            <a:avLst/>
          </a:prstGeom>
        </p:spPr>
      </p:pic>
      <p:graphicFrame>
        <p:nvGraphicFramePr>
          <p:cNvPr id="40" name="Chart 39">
            <a:extLst>
              <a:ext uri="{FF2B5EF4-FFF2-40B4-BE49-F238E27FC236}">
                <a16:creationId xmlns:a16="http://schemas.microsoft.com/office/drawing/2014/main" id="{34EF886D-3DC1-42CE-8817-95B97297BB19}"/>
              </a:ext>
            </a:extLst>
          </p:cNvPr>
          <p:cNvGraphicFramePr/>
          <p:nvPr>
            <p:extLst>
              <p:ext uri="{D42A27DB-BD31-4B8C-83A1-F6EECF244321}">
                <p14:modId xmlns:p14="http://schemas.microsoft.com/office/powerpoint/2010/main" val="176391309"/>
              </p:ext>
            </p:extLst>
          </p:nvPr>
        </p:nvGraphicFramePr>
        <p:xfrm>
          <a:off x="28416984" y="23660840"/>
          <a:ext cx="10512000" cy="5400000"/>
        </p:xfrm>
        <a:graphic>
          <a:graphicData uri="http://schemas.openxmlformats.org/drawingml/2006/chart">
            <c:chart xmlns:c="http://schemas.openxmlformats.org/drawingml/2006/chart" xmlns:r="http://schemas.openxmlformats.org/officeDocument/2006/relationships" r:id="rId14"/>
          </a:graphicData>
        </a:graphic>
      </p:graphicFrame>
      <p:grpSp>
        <p:nvGrpSpPr>
          <p:cNvPr id="41" name="Group 40">
            <a:extLst>
              <a:ext uri="{FF2B5EF4-FFF2-40B4-BE49-F238E27FC236}">
                <a16:creationId xmlns:a16="http://schemas.microsoft.com/office/drawing/2014/main" id="{CDD40CDD-74C1-4CAA-985C-538B68FF850E}"/>
              </a:ext>
            </a:extLst>
          </p:cNvPr>
          <p:cNvGrpSpPr/>
          <p:nvPr/>
        </p:nvGrpSpPr>
        <p:grpSpPr>
          <a:xfrm>
            <a:off x="4172445" y="19871756"/>
            <a:ext cx="9595943" cy="1044834"/>
            <a:chOff x="9371" y="0"/>
            <a:chExt cx="9586570" cy="1044834"/>
          </a:xfrm>
        </p:grpSpPr>
        <p:sp>
          <p:nvSpPr>
            <p:cNvPr id="42" name="Arrow: Pentagon 41">
              <a:extLst>
                <a:ext uri="{FF2B5EF4-FFF2-40B4-BE49-F238E27FC236}">
                  <a16:creationId xmlns:a16="http://schemas.microsoft.com/office/drawing/2014/main" id="{6C65405D-168F-42E5-ADC1-6269C48B700B}"/>
                </a:ext>
              </a:extLst>
            </p:cNvPr>
            <p:cNvSpPr/>
            <p:nvPr/>
          </p:nvSpPr>
          <p:spPr>
            <a:xfrm>
              <a:off x="9371" y="0"/>
              <a:ext cx="9586570" cy="1044834"/>
            </a:xfrm>
            <a:prstGeom prst="homePlate">
              <a:avLst/>
            </a:pr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46" name="Arrow: Pentagon 4">
              <a:extLst>
                <a:ext uri="{FF2B5EF4-FFF2-40B4-BE49-F238E27FC236}">
                  <a16:creationId xmlns:a16="http://schemas.microsoft.com/office/drawing/2014/main" id="{208238CA-82E7-4346-9867-4641AF873AFF}"/>
                </a:ext>
              </a:extLst>
            </p:cNvPr>
            <p:cNvSpPr txBox="1"/>
            <p:nvPr/>
          </p:nvSpPr>
          <p:spPr>
            <a:xfrm>
              <a:off x="9371" y="0"/>
              <a:ext cx="9325362" cy="10448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2024" tIns="96012" rIns="48006" bIns="96012" numCol="1" spcCol="1270" anchor="ctr" anchorCtr="0">
              <a:noAutofit/>
            </a:bodyPr>
            <a:lstStyle/>
            <a:p>
              <a:pPr marL="0" lvl="0" indent="0" algn="ctr" defTabSz="1600200">
                <a:lnSpc>
                  <a:spcPct val="90000"/>
                </a:lnSpc>
                <a:spcBef>
                  <a:spcPct val="0"/>
                </a:spcBef>
                <a:spcAft>
                  <a:spcPct val="35000"/>
                </a:spcAft>
                <a:buNone/>
              </a:pPr>
              <a:r>
                <a:rPr lang="en-GB" sz="3600" kern="1200" dirty="0">
                  <a:latin typeface="Bree Serif" panose="02000503040000020004" pitchFamily="2" charset="0"/>
                </a:rPr>
                <a:t>Evaluation</a:t>
              </a:r>
              <a:endParaRPr lang="en-GB" sz="5000" kern="1200" dirty="0">
                <a:latin typeface="Bree Serif" panose="02000503040000020004" pitchFamily="2" charset="0"/>
              </a:endParaRPr>
            </a:p>
          </p:txBody>
        </p:sp>
      </p:grpSp>
      <p:grpSp>
        <p:nvGrpSpPr>
          <p:cNvPr id="48" name="Group 47">
            <a:extLst>
              <a:ext uri="{FF2B5EF4-FFF2-40B4-BE49-F238E27FC236}">
                <a16:creationId xmlns:a16="http://schemas.microsoft.com/office/drawing/2014/main" id="{04CC8F0F-44E5-4FAC-8A52-5E3ECEE68E87}"/>
              </a:ext>
            </a:extLst>
          </p:cNvPr>
          <p:cNvGrpSpPr/>
          <p:nvPr/>
        </p:nvGrpSpPr>
        <p:grpSpPr>
          <a:xfrm>
            <a:off x="16291793" y="7054136"/>
            <a:ext cx="10363788" cy="1044834"/>
            <a:chOff x="9371" y="0"/>
            <a:chExt cx="9586570" cy="1044834"/>
          </a:xfrm>
        </p:grpSpPr>
        <p:sp>
          <p:nvSpPr>
            <p:cNvPr id="49" name="Arrow: Pentagon 48">
              <a:extLst>
                <a:ext uri="{FF2B5EF4-FFF2-40B4-BE49-F238E27FC236}">
                  <a16:creationId xmlns:a16="http://schemas.microsoft.com/office/drawing/2014/main" id="{6F7CB4D6-A50B-437B-92CF-3524579B5D99}"/>
                </a:ext>
              </a:extLst>
            </p:cNvPr>
            <p:cNvSpPr/>
            <p:nvPr/>
          </p:nvSpPr>
          <p:spPr>
            <a:xfrm>
              <a:off x="9371" y="0"/>
              <a:ext cx="9586570" cy="1044834"/>
            </a:xfrm>
            <a:prstGeom prst="homePlate">
              <a:avLst/>
            </a:pr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0" name="Arrow: Pentagon 4">
              <a:extLst>
                <a:ext uri="{FF2B5EF4-FFF2-40B4-BE49-F238E27FC236}">
                  <a16:creationId xmlns:a16="http://schemas.microsoft.com/office/drawing/2014/main" id="{26DECC5F-6848-4691-AB72-1B187B1100A5}"/>
                </a:ext>
              </a:extLst>
            </p:cNvPr>
            <p:cNvSpPr txBox="1"/>
            <p:nvPr/>
          </p:nvSpPr>
          <p:spPr>
            <a:xfrm>
              <a:off x="9371" y="0"/>
              <a:ext cx="9325362" cy="10448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2024" tIns="96012" rIns="48006" bIns="96012" numCol="1" spcCol="1270" anchor="ctr" anchorCtr="0">
              <a:noAutofit/>
            </a:bodyPr>
            <a:lstStyle/>
            <a:p>
              <a:pPr marL="0" lvl="0" indent="0" algn="ctr" defTabSz="1600200">
                <a:lnSpc>
                  <a:spcPct val="90000"/>
                </a:lnSpc>
                <a:spcBef>
                  <a:spcPct val="0"/>
                </a:spcBef>
                <a:spcAft>
                  <a:spcPct val="35000"/>
                </a:spcAft>
                <a:buNone/>
              </a:pPr>
              <a:r>
                <a:rPr lang="en-GB" sz="3600" kern="1200" dirty="0">
                  <a:latin typeface="Bree Serif" panose="02000503040000020004" pitchFamily="2" charset="0"/>
                </a:rPr>
                <a:t>Results</a:t>
              </a:r>
              <a:endParaRPr lang="en-GB" sz="5000" kern="1200" dirty="0">
                <a:latin typeface="Bree Serif" panose="02000503040000020004" pitchFamily="2" charset="0"/>
              </a:endParaRPr>
            </a:p>
          </p:txBody>
        </p:sp>
      </p:grpSp>
      <p:grpSp>
        <p:nvGrpSpPr>
          <p:cNvPr id="51" name="Group 50">
            <a:extLst>
              <a:ext uri="{FF2B5EF4-FFF2-40B4-BE49-F238E27FC236}">
                <a16:creationId xmlns:a16="http://schemas.microsoft.com/office/drawing/2014/main" id="{2F3BA6F7-FD35-453E-BB13-C47078B00EDA}"/>
              </a:ext>
            </a:extLst>
          </p:cNvPr>
          <p:cNvGrpSpPr/>
          <p:nvPr/>
        </p:nvGrpSpPr>
        <p:grpSpPr>
          <a:xfrm>
            <a:off x="40630389" y="20965963"/>
            <a:ext cx="9717174" cy="1044834"/>
            <a:chOff x="9371" y="0"/>
            <a:chExt cx="9586570" cy="1044834"/>
          </a:xfrm>
        </p:grpSpPr>
        <p:sp>
          <p:nvSpPr>
            <p:cNvPr id="52" name="Arrow: Pentagon 51">
              <a:extLst>
                <a:ext uri="{FF2B5EF4-FFF2-40B4-BE49-F238E27FC236}">
                  <a16:creationId xmlns:a16="http://schemas.microsoft.com/office/drawing/2014/main" id="{B5B52BC4-B440-4D27-8796-6561288BA2B9}"/>
                </a:ext>
              </a:extLst>
            </p:cNvPr>
            <p:cNvSpPr/>
            <p:nvPr/>
          </p:nvSpPr>
          <p:spPr>
            <a:xfrm>
              <a:off x="9371" y="0"/>
              <a:ext cx="9586570" cy="1044834"/>
            </a:xfrm>
            <a:prstGeom prst="homePlate">
              <a:avLst/>
            </a:pr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3" name="Arrow: Pentagon 4">
              <a:extLst>
                <a:ext uri="{FF2B5EF4-FFF2-40B4-BE49-F238E27FC236}">
                  <a16:creationId xmlns:a16="http://schemas.microsoft.com/office/drawing/2014/main" id="{29E0639A-7AF9-488C-9B11-F465A7371AB6}"/>
                </a:ext>
              </a:extLst>
            </p:cNvPr>
            <p:cNvSpPr txBox="1"/>
            <p:nvPr/>
          </p:nvSpPr>
          <p:spPr>
            <a:xfrm>
              <a:off x="9371" y="0"/>
              <a:ext cx="9325362" cy="10448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2024" tIns="96012" rIns="48006" bIns="96012" numCol="1" spcCol="1270" anchor="ctr" anchorCtr="0">
              <a:noAutofit/>
            </a:bodyPr>
            <a:lstStyle/>
            <a:p>
              <a:pPr marL="0" lvl="0" indent="0" algn="ctr" defTabSz="1600200">
                <a:lnSpc>
                  <a:spcPct val="90000"/>
                </a:lnSpc>
                <a:spcBef>
                  <a:spcPct val="0"/>
                </a:spcBef>
                <a:spcAft>
                  <a:spcPct val="35000"/>
                </a:spcAft>
                <a:buNone/>
              </a:pPr>
              <a:r>
                <a:rPr lang="en-GB" sz="3600" kern="1200" dirty="0">
                  <a:latin typeface="Bree Serif" panose="02000503040000020004" pitchFamily="2" charset="0"/>
                </a:rPr>
                <a:t>Acknowledgements</a:t>
              </a:r>
              <a:endParaRPr lang="en-GB" sz="5000" kern="1200" dirty="0">
                <a:latin typeface="Bree Serif" panose="02000503040000020004" pitchFamily="2" charset="0"/>
              </a:endParaRPr>
            </a:p>
          </p:txBody>
        </p:sp>
      </p:grpSp>
      <p:grpSp>
        <p:nvGrpSpPr>
          <p:cNvPr id="54" name="Group 53">
            <a:extLst>
              <a:ext uri="{FF2B5EF4-FFF2-40B4-BE49-F238E27FC236}">
                <a16:creationId xmlns:a16="http://schemas.microsoft.com/office/drawing/2014/main" id="{EF512C4F-E3BE-43AC-BD27-B1234D2E7442}"/>
              </a:ext>
            </a:extLst>
          </p:cNvPr>
          <p:cNvGrpSpPr/>
          <p:nvPr/>
        </p:nvGrpSpPr>
        <p:grpSpPr>
          <a:xfrm>
            <a:off x="40630389" y="14760885"/>
            <a:ext cx="9717174" cy="1044834"/>
            <a:chOff x="9371" y="0"/>
            <a:chExt cx="9586570" cy="1044834"/>
          </a:xfrm>
        </p:grpSpPr>
        <p:sp>
          <p:nvSpPr>
            <p:cNvPr id="55" name="Arrow: Pentagon 54">
              <a:extLst>
                <a:ext uri="{FF2B5EF4-FFF2-40B4-BE49-F238E27FC236}">
                  <a16:creationId xmlns:a16="http://schemas.microsoft.com/office/drawing/2014/main" id="{1AF12554-460E-4C17-95B0-91C4A76EDD10}"/>
                </a:ext>
              </a:extLst>
            </p:cNvPr>
            <p:cNvSpPr/>
            <p:nvPr/>
          </p:nvSpPr>
          <p:spPr>
            <a:xfrm>
              <a:off x="9371" y="0"/>
              <a:ext cx="9586570" cy="1044834"/>
            </a:xfrm>
            <a:prstGeom prst="homePlate">
              <a:avLst/>
            </a:pr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6" name="Arrow: Pentagon 4">
              <a:extLst>
                <a:ext uri="{FF2B5EF4-FFF2-40B4-BE49-F238E27FC236}">
                  <a16:creationId xmlns:a16="http://schemas.microsoft.com/office/drawing/2014/main" id="{1B0E82FE-7132-4FE5-AFEB-90ADE82979CB}"/>
                </a:ext>
              </a:extLst>
            </p:cNvPr>
            <p:cNvSpPr txBox="1"/>
            <p:nvPr/>
          </p:nvSpPr>
          <p:spPr>
            <a:xfrm>
              <a:off x="9371" y="0"/>
              <a:ext cx="9325362" cy="10448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2024" tIns="96012" rIns="48006" bIns="96012" numCol="1" spcCol="1270" anchor="ctr" anchorCtr="0">
              <a:noAutofit/>
            </a:bodyPr>
            <a:lstStyle/>
            <a:p>
              <a:pPr marL="0" lvl="0" indent="0" algn="ctr" defTabSz="1600200">
                <a:lnSpc>
                  <a:spcPct val="90000"/>
                </a:lnSpc>
                <a:spcBef>
                  <a:spcPct val="0"/>
                </a:spcBef>
                <a:spcAft>
                  <a:spcPct val="35000"/>
                </a:spcAft>
                <a:buNone/>
              </a:pPr>
              <a:r>
                <a:rPr lang="en-GB" sz="3600" kern="1200" dirty="0">
                  <a:latin typeface="Bree Serif" panose="02000503040000020004" pitchFamily="2" charset="0"/>
                </a:rPr>
                <a:t>References</a:t>
              </a:r>
              <a:endParaRPr lang="en-GB" sz="5000" kern="1200" dirty="0">
                <a:latin typeface="Bree Serif" panose="02000503040000020004" pitchFamily="2" charset="0"/>
              </a:endParaRPr>
            </a:p>
          </p:txBody>
        </p:sp>
      </p:grpSp>
      <p:grpSp>
        <p:nvGrpSpPr>
          <p:cNvPr id="57" name="Group 56">
            <a:extLst>
              <a:ext uri="{FF2B5EF4-FFF2-40B4-BE49-F238E27FC236}">
                <a16:creationId xmlns:a16="http://schemas.microsoft.com/office/drawing/2014/main" id="{107F287C-2D4F-47FE-B2FB-FD98BDD132BC}"/>
              </a:ext>
            </a:extLst>
          </p:cNvPr>
          <p:cNvGrpSpPr/>
          <p:nvPr/>
        </p:nvGrpSpPr>
        <p:grpSpPr>
          <a:xfrm>
            <a:off x="40630389" y="7054136"/>
            <a:ext cx="9717174" cy="1044834"/>
            <a:chOff x="9371" y="0"/>
            <a:chExt cx="9586570" cy="1044834"/>
          </a:xfrm>
        </p:grpSpPr>
        <p:sp>
          <p:nvSpPr>
            <p:cNvPr id="58" name="Arrow: Pentagon 57">
              <a:extLst>
                <a:ext uri="{FF2B5EF4-FFF2-40B4-BE49-F238E27FC236}">
                  <a16:creationId xmlns:a16="http://schemas.microsoft.com/office/drawing/2014/main" id="{CEB0CCC5-9A9F-436E-A81D-6D40BE88F2C0}"/>
                </a:ext>
              </a:extLst>
            </p:cNvPr>
            <p:cNvSpPr/>
            <p:nvPr/>
          </p:nvSpPr>
          <p:spPr>
            <a:xfrm>
              <a:off x="9371" y="0"/>
              <a:ext cx="9586570" cy="1044834"/>
            </a:xfrm>
            <a:prstGeom prst="homePlate">
              <a:avLst/>
            </a:pr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9" name="Arrow: Pentagon 4">
              <a:extLst>
                <a:ext uri="{FF2B5EF4-FFF2-40B4-BE49-F238E27FC236}">
                  <a16:creationId xmlns:a16="http://schemas.microsoft.com/office/drawing/2014/main" id="{7351D7AE-2C7C-422F-AFC7-34D1A4273A3E}"/>
                </a:ext>
              </a:extLst>
            </p:cNvPr>
            <p:cNvSpPr txBox="1"/>
            <p:nvPr/>
          </p:nvSpPr>
          <p:spPr>
            <a:xfrm>
              <a:off x="9371" y="0"/>
              <a:ext cx="9325362" cy="104483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2024" tIns="96012" rIns="48006" bIns="96012" numCol="1" spcCol="1270" anchor="ctr" anchorCtr="0">
              <a:noAutofit/>
            </a:bodyPr>
            <a:lstStyle/>
            <a:p>
              <a:pPr marL="0" lvl="0" indent="0" algn="ctr" defTabSz="1600200">
                <a:lnSpc>
                  <a:spcPct val="90000"/>
                </a:lnSpc>
                <a:spcBef>
                  <a:spcPct val="0"/>
                </a:spcBef>
                <a:spcAft>
                  <a:spcPct val="35000"/>
                </a:spcAft>
                <a:buNone/>
              </a:pPr>
              <a:r>
                <a:rPr lang="en-GB" sz="3600" kern="1200" dirty="0">
                  <a:latin typeface="Bree Serif" panose="02000503040000020004" pitchFamily="2" charset="0"/>
                </a:rPr>
                <a:t>Conclusion</a:t>
              </a:r>
              <a:endParaRPr lang="en-GB" sz="5000" kern="1200" dirty="0">
                <a:latin typeface="Bree Serif" panose="02000503040000020004" pitchFamily="2" charset="0"/>
              </a:endParaRPr>
            </a:p>
          </p:txBody>
        </p:sp>
      </p:grpSp>
    </p:spTree>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5922</TotalTime>
  <Words>1300</Words>
  <Application>Microsoft Office PowerPoint</Application>
  <PresentationFormat>Custom</PresentationFormat>
  <Paragraphs>175</Paragraphs>
  <Slides>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Arial</vt:lpstr>
      <vt:lpstr>Bree Serif</vt:lpstr>
      <vt:lpstr>Calibri</vt:lpstr>
      <vt:lpstr>Calibri Light</vt:lpstr>
      <vt:lpstr>Helvetica</vt:lpstr>
      <vt:lpstr>Open Sans</vt:lpstr>
      <vt:lpstr>Times New Roman</vt:lpstr>
      <vt:lpstr>Office Theme</vt:lpstr>
      <vt:lpstr>PowerPoint Presentation</vt:lpstr>
    </vt:vector>
  </TitlesOfParts>
  <Manager/>
  <Company/>
  <LinksUpToDate>false</LinksUpToDate>
  <SharedDoc>false</SharedDoc>
  <HyperlinkBase>http://colinpurrington.com/tips/academic/posterdesign</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dc:title>
  <dc:subject>conference poster</dc:subject>
  <dc:creator>Colin Purrington</dc:creator>
  <cp:keywords>poster, conference, session, meeting, symposium, research, presentation</cp:keywords>
  <dc:description>This template is free for you to use to create your poster.  Do not host this file on your own server, even in adapted form. If you need to post a template, please steal somebody else's or just make your own (it's easy).  Thanks!</dc:description>
  <cp:lastModifiedBy>David Price</cp:lastModifiedBy>
  <cp:revision>595</cp:revision>
  <cp:lastPrinted>2011-10-30T12:54:45Z</cp:lastPrinted>
  <dcterms:created xsi:type="dcterms:W3CDTF">2012-06-12T14:08:55Z</dcterms:created>
  <dcterms:modified xsi:type="dcterms:W3CDTF">2019-04-28T15:39:43Z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wner">
    <vt:lpwstr>Colin Purrington</vt:lpwstr>
  </property>
</Properties>
</file>