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9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E7BA8-9676-405F-9A89-E9F131699F8A}" type="datetimeFigureOut">
              <a:rPr lang="en-GB" smtClean="0"/>
              <a:t>09/02/2015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D0A8-968C-4871-820B-A8CC5712B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315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E7BA8-9676-405F-9A89-E9F131699F8A}" type="datetimeFigureOut">
              <a:rPr lang="en-GB" smtClean="0"/>
              <a:t>09/02/2015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D0A8-968C-4871-820B-A8CC5712B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842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E7BA8-9676-405F-9A89-E9F131699F8A}" type="datetimeFigureOut">
              <a:rPr lang="en-GB" smtClean="0"/>
              <a:t>09/02/2015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D0A8-968C-4871-820B-A8CC5712B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083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E7BA8-9676-405F-9A89-E9F131699F8A}" type="datetimeFigureOut">
              <a:rPr lang="en-GB" smtClean="0"/>
              <a:t>09/02/2015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D0A8-968C-4871-820B-A8CC5712B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164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E7BA8-9676-405F-9A89-E9F131699F8A}" type="datetimeFigureOut">
              <a:rPr lang="en-GB" smtClean="0"/>
              <a:t>09/02/2015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D0A8-968C-4871-820B-A8CC5712B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533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E7BA8-9676-405F-9A89-E9F131699F8A}" type="datetimeFigureOut">
              <a:rPr lang="en-GB" smtClean="0"/>
              <a:t>09/02/2015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D0A8-968C-4871-820B-A8CC5712B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03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E7BA8-9676-405F-9A89-E9F131699F8A}" type="datetimeFigureOut">
              <a:rPr lang="en-GB" smtClean="0"/>
              <a:t>09/02/2015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D0A8-968C-4871-820B-A8CC5712B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492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E7BA8-9676-405F-9A89-E9F131699F8A}" type="datetimeFigureOut">
              <a:rPr lang="en-GB" smtClean="0"/>
              <a:t>09/02/2015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D0A8-968C-4871-820B-A8CC5712B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843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E7BA8-9676-405F-9A89-E9F131699F8A}" type="datetimeFigureOut">
              <a:rPr lang="en-GB" smtClean="0"/>
              <a:t>09/02/2015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D0A8-968C-4871-820B-A8CC5712B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212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E7BA8-9676-405F-9A89-E9F131699F8A}" type="datetimeFigureOut">
              <a:rPr lang="en-GB" smtClean="0"/>
              <a:t>09/02/2015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D0A8-968C-4871-820B-A8CC5712B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384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E7BA8-9676-405F-9A89-E9F131699F8A}" type="datetimeFigureOut">
              <a:rPr lang="en-GB" smtClean="0"/>
              <a:t>09/02/2015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3D0A8-968C-4871-820B-A8CC5712B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632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4E7BA8-9676-405F-9A89-E9F131699F8A}" type="datetimeFigureOut">
              <a:rPr lang="en-GB" smtClean="0"/>
              <a:t>09/02/2015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73D0A8-968C-4871-820B-A8CC5712B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955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340768"/>
            <a:ext cx="8229600" cy="1143000"/>
          </a:xfrm>
        </p:spPr>
        <p:txBody>
          <a:bodyPr/>
          <a:lstStyle/>
          <a:p>
            <a:r>
              <a:rPr lang="en-GB" dirty="0" smtClean="0"/>
              <a:t>Crusading Identities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501008"/>
            <a:ext cx="8229600" cy="2625155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Crusaders in their own words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591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nights on horseba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6084168" cy="7129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372200" y="1844824"/>
            <a:ext cx="22332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Egerton 1500 f. 46 </a:t>
            </a:r>
          </a:p>
          <a:p>
            <a:r>
              <a:rPr lang="en-GB" dirty="0" smtClean="0"/>
              <a:t>Knights on horseback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911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29340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Royal 16 G VI f. 404v </a:t>
            </a:r>
          </a:p>
          <a:p>
            <a:r>
              <a:rPr lang="en-GB" dirty="0" smtClean="0"/>
              <a:t>Louis IX</a:t>
            </a:r>
          </a:p>
          <a:p>
            <a:r>
              <a:rPr lang="en-GB" dirty="0" smtClean="0"/>
              <a:t>Detail of a miniature of Louis IX setting out on his first crusade (the Seventh Crusade, 1248) </a:t>
            </a:r>
          </a:p>
          <a:p>
            <a:r>
              <a:rPr lang="en-GB" dirty="0" smtClean="0"/>
              <a:t>Origin: 	France, Central (Paris) </a:t>
            </a:r>
            <a:endParaRPr lang="en-GB" dirty="0"/>
          </a:p>
        </p:txBody>
      </p:sp>
      <p:pic>
        <p:nvPicPr>
          <p:cNvPr id="2050" name="Picture 2" descr="Louis IX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688" y="2060848"/>
            <a:ext cx="7231886" cy="479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9307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40" b="46410"/>
          <a:stretch/>
        </p:blipFill>
        <p:spPr bwMode="auto">
          <a:xfrm>
            <a:off x="0" y="1026828"/>
            <a:ext cx="9144000" cy="5694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0" y="12680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Royal 16 G VI f. 155 	Saracens</a:t>
            </a:r>
          </a:p>
          <a:p>
            <a:r>
              <a:rPr lang="en-GB" dirty="0" smtClean="0"/>
              <a:t>Miniature of Saracens sacking Jerusalem, the Patriarch of Jerusalem before Constantine, and Constantine sending envoys to Charlemagne. 		Origin: 	France, Central (Paris)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9789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Jerusalem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55" b="7159"/>
          <a:stretch/>
        </p:blipFill>
        <p:spPr bwMode="auto">
          <a:xfrm>
            <a:off x="27752" y="69524"/>
            <a:ext cx="5264328" cy="667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5580112" y="1834964"/>
            <a:ext cx="3131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Royal 16 G VI f. 157v </a:t>
            </a:r>
          </a:p>
          <a:p>
            <a:r>
              <a:rPr lang="en-GB" dirty="0" smtClean="0"/>
              <a:t>Jerusalem</a:t>
            </a:r>
          </a:p>
          <a:p>
            <a:endParaRPr lang="en-GB" dirty="0" smtClean="0"/>
          </a:p>
          <a:p>
            <a:r>
              <a:rPr lang="en-GB" dirty="0" smtClean="0"/>
              <a:t>Miniature of the emperors meeting, and Jerusalem being recovered from the Saracens. </a:t>
            </a:r>
          </a:p>
          <a:p>
            <a:endParaRPr lang="en-GB" dirty="0" smtClean="0"/>
          </a:p>
          <a:p>
            <a:r>
              <a:rPr lang="en-GB" dirty="0" smtClean="0"/>
              <a:t>Origin: 	France, Central (Paris)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557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Godefrey de Bouill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-10816"/>
            <a:ext cx="5076056" cy="686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79512" y="188640"/>
            <a:ext cx="377991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Royal 17 F V f. 3 </a:t>
            </a:r>
          </a:p>
          <a:p>
            <a:endParaRPr lang="en-GB" dirty="0"/>
          </a:p>
          <a:p>
            <a:r>
              <a:rPr lang="en-GB" dirty="0" err="1" smtClean="0"/>
              <a:t>Godefrey</a:t>
            </a:r>
            <a:r>
              <a:rPr lang="en-GB" dirty="0" smtClean="0"/>
              <a:t> de Bouillon</a:t>
            </a:r>
          </a:p>
          <a:p>
            <a:endParaRPr lang="en-GB" dirty="0" smtClean="0"/>
          </a:p>
          <a:p>
            <a:r>
              <a:rPr lang="en-GB" dirty="0" smtClean="0"/>
              <a:t>Miniature of Godfrey of Bouillon, king of Jerusalem enthroned in his palace and surrounded by his court, with a full border containing the royal arms of England surmounted by a crown and surrounded by the Garter with the motto, '</a:t>
            </a:r>
            <a:r>
              <a:rPr lang="en-GB" dirty="0" err="1" smtClean="0"/>
              <a:t>Hony</a:t>
            </a:r>
            <a:r>
              <a:rPr lang="en-GB" dirty="0" smtClean="0"/>
              <a:t> </a:t>
            </a:r>
            <a:r>
              <a:rPr lang="en-GB" dirty="0" err="1" smtClean="0"/>
              <a:t>soit</a:t>
            </a:r>
            <a:r>
              <a:rPr lang="en-GB" dirty="0" smtClean="0"/>
              <a:t> qui mal y </a:t>
            </a:r>
            <a:r>
              <a:rPr lang="en-GB" dirty="0" err="1" smtClean="0"/>
              <a:t>pense</a:t>
            </a:r>
            <a:r>
              <a:rPr lang="en-GB" dirty="0" smtClean="0"/>
              <a:t>', and an illuminated initial 'S'(</a:t>
            </a:r>
            <a:r>
              <a:rPr lang="en-GB" dirty="0" err="1" smtClean="0"/>
              <a:t>elon</a:t>
            </a:r>
            <a:r>
              <a:rPr lang="en-GB" dirty="0" smtClean="0"/>
              <a:t>), at the beginning of the text. </a:t>
            </a:r>
          </a:p>
          <a:p>
            <a:endParaRPr lang="en-GB" dirty="0" smtClean="0"/>
          </a:p>
          <a:p>
            <a:r>
              <a:rPr lang="en-GB" dirty="0" smtClean="0"/>
              <a:t>Origin: 	Netherlands, S. (Bruges) </a:t>
            </a:r>
          </a:p>
          <a:p>
            <a:endParaRPr lang="en-GB" dirty="0" smtClean="0"/>
          </a:p>
          <a:p>
            <a:r>
              <a:rPr lang="en-GB" dirty="0" smtClean="0"/>
              <a:t>Attribution: Master of the Dresden Prayer book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483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Bohemund and Daimbe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4211960" cy="677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4211960" y="620688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Yates Thompson 12 f. 58v </a:t>
            </a:r>
          </a:p>
          <a:p>
            <a:endParaRPr lang="en-GB" dirty="0"/>
          </a:p>
          <a:p>
            <a:r>
              <a:rPr lang="en-GB" dirty="0" err="1" smtClean="0"/>
              <a:t>Bohemund</a:t>
            </a:r>
            <a:r>
              <a:rPr lang="en-GB" dirty="0" smtClean="0"/>
              <a:t> and </a:t>
            </a:r>
            <a:r>
              <a:rPr lang="en-GB" dirty="0" err="1" smtClean="0"/>
              <a:t>Daimbert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Detail of an </a:t>
            </a:r>
            <a:r>
              <a:rPr lang="en-GB" dirty="0" err="1" smtClean="0"/>
              <a:t>historiated</a:t>
            </a:r>
            <a:r>
              <a:rPr lang="en-GB" dirty="0" smtClean="0"/>
              <a:t> initial 'E'(</a:t>
            </a:r>
            <a:r>
              <a:rPr lang="en-GB" dirty="0" err="1" smtClean="0"/>
              <a:t>stez</a:t>
            </a:r>
            <a:r>
              <a:rPr lang="en-GB" dirty="0" smtClean="0"/>
              <a:t>) with </a:t>
            </a:r>
            <a:r>
              <a:rPr lang="en-GB" dirty="0" err="1" smtClean="0"/>
              <a:t>Bohemund</a:t>
            </a:r>
            <a:r>
              <a:rPr lang="en-GB" dirty="0" smtClean="0"/>
              <a:t> and </a:t>
            </a:r>
            <a:r>
              <a:rPr lang="en-GB" dirty="0" err="1" smtClean="0"/>
              <a:t>Daimbert</a:t>
            </a:r>
            <a:r>
              <a:rPr lang="en-GB" dirty="0" smtClean="0"/>
              <a:t>, Patriarch of Jerusalem, sailing for Apulia, in a ship flying the cross of St George. </a:t>
            </a:r>
          </a:p>
          <a:p>
            <a:endParaRPr lang="en-GB" dirty="0" smtClean="0"/>
          </a:p>
          <a:p>
            <a:r>
              <a:rPr lang="en-GB" dirty="0" smtClean="0"/>
              <a:t>Origin: 	France, N. (Picardy?)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522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335846"/>
            <a:ext cx="878497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 .... the author was a simple soldier, honest according to his lights but credulous and prejudiced and a strong admirer of </a:t>
            </a:r>
            <a:r>
              <a:rPr lang="en-GB" dirty="0" err="1"/>
              <a:t>Bohemond</a:t>
            </a:r>
            <a:r>
              <a:rPr lang="en-GB" dirty="0"/>
              <a:t> .... who hawked it round Northern France during his visit there in 1106. .... it was republished by </a:t>
            </a:r>
            <a:r>
              <a:rPr lang="en-GB" dirty="0" err="1"/>
              <a:t>Tudebod</a:t>
            </a:r>
            <a:r>
              <a:rPr lang="en-GB" dirty="0"/>
              <a:t> .... and about 1130 in the </a:t>
            </a:r>
            <a:r>
              <a:rPr lang="en-GB" i="1" dirty="0" err="1"/>
              <a:t>Historia</a:t>
            </a:r>
            <a:r>
              <a:rPr lang="en-GB" i="1" dirty="0"/>
              <a:t> Belli </a:t>
            </a:r>
            <a:r>
              <a:rPr lang="en-GB" i="1" dirty="0" err="1"/>
              <a:t>Sacri</a:t>
            </a:r>
            <a:r>
              <a:rPr lang="en-GB" dirty="0"/>
              <a:t>, a clumsy compilation using other sources </a:t>
            </a:r>
            <a:r>
              <a:rPr lang="en-GB" dirty="0" err="1"/>
              <a:t>eg</a:t>
            </a:r>
            <a:r>
              <a:rPr lang="en-GB" dirty="0"/>
              <a:t> </a:t>
            </a:r>
            <a:r>
              <a:rPr lang="en-GB" dirty="0" err="1"/>
              <a:t>Radulph</a:t>
            </a:r>
            <a:r>
              <a:rPr lang="en-GB" dirty="0"/>
              <a:t> of Caen. .... The </a:t>
            </a:r>
            <a:r>
              <a:rPr lang="en-GB" i="1" dirty="0" err="1"/>
              <a:t>Gesta</a:t>
            </a:r>
            <a:r>
              <a:rPr lang="en-GB" dirty="0"/>
              <a:t> was several times rewritten; in about 1109 by </a:t>
            </a:r>
            <a:r>
              <a:rPr lang="en-GB" dirty="0" err="1"/>
              <a:t>Guibert</a:t>
            </a:r>
            <a:r>
              <a:rPr lang="en-GB" dirty="0"/>
              <a:t> of </a:t>
            </a:r>
            <a:r>
              <a:rPr lang="en-GB" dirty="0" err="1"/>
              <a:t>Nogent</a:t>
            </a:r>
            <a:r>
              <a:rPr lang="en-GB" dirty="0"/>
              <a:t>, who added personal information and borrowed from Fulcher and who aimed at a more critical and moral tone; in about 1110 by </a:t>
            </a:r>
            <a:r>
              <a:rPr lang="en-GB" dirty="0" err="1"/>
              <a:t>Baudri</a:t>
            </a:r>
            <a:r>
              <a:rPr lang="en-GB" dirty="0"/>
              <a:t> of </a:t>
            </a:r>
            <a:r>
              <a:rPr lang="en-GB" dirty="0" err="1"/>
              <a:t>Bourgueil</a:t>
            </a:r>
            <a:r>
              <a:rPr lang="en-GB" dirty="0"/>
              <a:t>, Archbishop of </a:t>
            </a:r>
            <a:r>
              <a:rPr lang="en-GB" dirty="0" err="1"/>
              <a:t>Dol</a:t>
            </a:r>
            <a:r>
              <a:rPr lang="en-GB" dirty="0"/>
              <a:t>, who sought to improve its literary style; and by Robert of Rheims, whose popular and somewhat romantic version, the </a:t>
            </a:r>
            <a:r>
              <a:rPr lang="en-GB" i="1" dirty="0" err="1"/>
              <a:t>Historia</a:t>
            </a:r>
            <a:r>
              <a:rPr lang="en-GB" i="1" dirty="0"/>
              <a:t> </a:t>
            </a:r>
            <a:r>
              <a:rPr lang="en-GB" i="1" dirty="0" err="1"/>
              <a:t>Hierosolymitana</a:t>
            </a:r>
            <a:r>
              <a:rPr lang="en-GB" dirty="0"/>
              <a:t>, appeared in about 1122. It also inspired a short anonymous Expedition contra </a:t>
            </a:r>
            <a:r>
              <a:rPr lang="en-GB" dirty="0" err="1"/>
              <a:t>Turcos</a:t>
            </a:r>
            <a:r>
              <a:rPr lang="en-GB" dirty="0"/>
              <a:t>, and the chapters on the Crusades in the chronicles of Hugh of </a:t>
            </a:r>
            <a:r>
              <a:rPr lang="en-GB" dirty="0" err="1"/>
              <a:t>Fleury</a:t>
            </a:r>
            <a:r>
              <a:rPr lang="en-GB" dirty="0"/>
              <a:t> and Henry of Huntington.</a:t>
            </a:r>
          </a:p>
        </p:txBody>
      </p:sp>
    </p:spTree>
    <p:extLst>
      <p:ext uri="{BB962C8B-B14F-4D97-AF65-F5344CB8AC3E}">
        <p14:creationId xmlns:p14="http://schemas.microsoft.com/office/powerpoint/2010/main" val="11743379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367</Words>
  <Application>Microsoft Office PowerPoint</Application>
  <PresentationFormat>On-screen Show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Crusading Identities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4</cp:revision>
  <dcterms:created xsi:type="dcterms:W3CDTF">2015-02-05T13:17:04Z</dcterms:created>
  <dcterms:modified xsi:type="dcterms:W3CDTF">2015-02-09T11:25:28Z</dcterms:modified>
</cp:coreProperties>
</file>