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9" r:id="rId2"/>
    <p:sldId id="256" r:id="rId3"/>
    <p:sldId id="258" r:id="rId4"/>
  </p:sldIdLst>
  <p:sldSz cx="32918400" cy="21945600"/>
  <p:notesSz cx="21945600" cy="3291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26" d="100"/>
          <a:sy n="26" d="100"/>
        </p:scale>
        <p:origin x="114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1662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90/bs15050580" TargetMode="External"/><Relationship Id="rId13" Type="http://schemas.openxmlformats.org/officeDocument/2006/relationships/hyperlink" Target="https://www.tandfonline.com/doi/pdf/10.1080/21642850.2025.2493139" TargetMode="External"/><Relationship Id="rId3" Type="http://schemas.openxmlformats.org/officeDocument/2006/relationships/hyperlink" Target="https://www.gov.uk/government/publications/nhs-health-check-programme-review/preventing-illness-and-improving-health-for-all-a-review-of-the-nhs-health-check-programme-and-recommendations" TargetMode="External"/><Relationship Id="rId7" Type="http://schemas.openxmlformats.org/officeDocument/2006/relationships/hyperlink" Target="https://www.mdpi.com/2076-328X/15/5/580" TargetMode="External"/><Relationship Id="rId12" Type="http://schemas.openxmlformats.org/officeDocument/2006/relationships/hyperlink" Target="https://bmjopen.bmj.com/content/bmjopen/14/11/e091417.full.pdf" TargetMode="External"/><Relationship Id="rId2" Type="http://schemas.openxmlformats.org/officeDocument/2006/relationships/hyperlink" Target="https://www.sciencedirect.com/science/article/pii/S0168851024001325" TargetMode="External"/><Relationship Id="rId16" Type="http://schemas.openxmlformats.org/officeDocument/2006/relationships/hyperlink" Target="https://pmc.ncbi.nlm.nih.gov/articles/PMC10680008/pdf/bmjhci-2023-100809.pdf" TargetMode="External"/><Relationship Id="rId1" Type="http://schemas.openxmlformats.org/officeDocument/2006/relationships/slideLayout" Target="../slideLayouts/slideLayout1.xml"/><Relationship Id="rId6" Type="http://schemas.openxmlformats.org/officeDocument/2006/relationships/hyperlink" Target="https://www.heec.co.uk/resource/what-works-to-improve-health-and-digital-literacy-in-disadvantaged-groups/" TargetMode="External"/><Relationship Id="rId11" Type="http://schemas.openxmlformats.org/officeDocument/2006/relationships/hyperlink" Target="https://northeastnorthcumbria.nhs.uk/media/xrncif3m/health-and-healthcare-inequalities-report-2024-25.pdf" TargetMode="External"/><Relationship Id="rId5" Type="http://schemas.openxmlformats.org/officeDocument/2006/relationships/hyperlink" Target="https://link.springer.com/content/pdf/10.1186/s44247-025-00161-9.pdf" TargetMode="External"/><Relationship Id="rId15" Type="http://schemas.openxmlformats.org/officeDocument/2006/relationships/hyperlink" Target="https://pmc.ncbi.nlm.nih.gov/articles/PMC10680008/" TargetMode="External"/><Relationship Id="rId10" Type="http://schemas.openxmlformats.org/officeDocument/2006/relationships/hyperlink" Target="https://www.jmir.org/2020/10/e21159/" TargetMode="External"/><Relationship Id="rId4" Type="http://schemas.openxmlformats.org/officeDocument/2006/relationships/hyperlink" Target="https://onlinelibrary.wiley.com/doi/pdf/10.1111/hex.70199" TargetMode="External"/><Relationship Id="rId9" Type="http://schemas.openxmlformats.org/officeDocument/2006/relationships/hyperlink" Target="https://www.cureus.com/articles/260402-mobile-health-interventions-a-frontier-for-mitigating-the-global-burden-of-cardiovascular-disease.pdf" TargetMode="External"/><Relationship Id="rId14" Type="http://schemas.openxmlformats.org/officeDocument/2006/relationships/hyperlink" Target="https://www.who.int/docs/default-source/documents/gs4dhdaa2a9f352b0445bafbc79ca799dce4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hape 4"/>
          <p:cNvSpPr/>
          <p:nvPr/>
        </p:nvSpPr>
        <p:spPr>
          <a:xfrm>
            <a:off x="1234440" y="4183380"/>
            <a:ext cx="30367224" cy="6419088"/>
          </a:xfrm>
          <a:prstGeom prst="rect">
            <a:avLst/>
          </a:prstGeom>
          <a:solidFill>
            <a:srgbClr val="CCECFF"/>
          </a:solidFill>
          <a:ln/>
          <a:effectLst>
            <a:outerShdw blurRad="101600" dist="38100" dir="8100000" algn="bl" rotWithShape="0">
              <a:srgbClr val="000000">
                <a:alpha val="10000"/>
              </a:srgbClr>
            </a:outerShdw>
          </a:effectLst>
        </p:spPr>
      </p:sp>
      <p:sp>
        <p:nvSpPr>
          <p:cNvPr id="7" name="Text 5"/>
          <p:cNvSpPr/>
          <p:nvPr/>
        </p:nvSpPr>
        <p:spPr>
          <a:xfrm>
            <a:off x="1234440" y="4553712"/>
            <a:ext cx="30367224" cy="864108"/>
          </a:xfrm>
          <a:prstGeom prst="rect">
            <a:avLst/>
          </a:prstGeom>
          <a:solidFill>
            <a:srgbClr val="CCECFF"/>
          </a:solidFill>
          <a:ln/>
        </p:spPr>
        <p:txBody>
          <a:bodyPr wrap="square" rtlCol="0" anchor="ctr"/>
          <a:lstStyle/>
          <a:p>
            <a:pPr algn="ctr"/>
            <a:r>
              <a:rPr lang="en-US" sz="6000" b="1" dirty="0">
                <a:latin typeface="Times New Roman" panose="02020603050405020304" pitchFamily="18" charset="0"/>
                <a:ea typeface="Arial" pitchFamily="34" charset="-122"/>
                <a:cs typeface="Times New Roman" panose="02020603050405020304" pitchFamily="18" charset="0"/>
              </a:rPr>
              <a:t>COMPONENT 2: POSTER ASSESSMENT</a:t>
            </a:r>
            <a:endParaRPr lang="en-US" sz="6000" dirty="0">
              <a:latin typeface="Times New Roman" panose="02020603050405020304" pitchFamily="18" charset="0"/>
              <a:cs typeface="Times New Roman" panose="02020603050405020304" pitchFamily="18" charset="0"/>
            </a:endParaRPr>
          </a:p>
        </p:txBody>
      </p:sp>
      <p:sp>
        <p:nvSpPr>
          <p:cNvPr id="8" name="Text 6"/>
          <p:cNvSpPr/>
          <p:nvPr/>
        </p:nvSpPr>
        <p:spPr>
          <a:xfrm>
            <a:off x="1728216" y="5541264"/>
            <a:ext cx="29379672" cy="2468880"/>
          </a:xfrm>
          <a:prstGeom prst="rect">
            <a:avLst/>
          </a:prstGeom>
          <a:solidFill>
            <a:srgbClr val="CCECFF"/>
          </a:solidFill>
          <a:ln/>
        </p:spPr>
        <p:txBody>
          <a:bodyPr wrap="square" rtlCol="0" anchor="ctr"/>
          <a:lstStyle/>
          <a:p>
            <a:pPr algn="ctr"/>
            <a:r>
              <a:rPr lang="en-US" sz="5940" b="1" dirty="0">
                <a:latin typeface="Times New Roman" panose="02020603050405020304" pitchFamily="18" charset="0"/>
                <a:ea typeface="Arial" pitchFamily="34" charset="-122"/>
                <a:cs typeface="Times New Roman" panose="02020603050405020304" pitchFamily="18" charset="0"/>
              </a:rPr>
              <a:t>NHS Health Check Plus App: Improving Uptake and Reducing Digital Health Inequality Among Men Aged 40–74 in Deprived Urban Areas of North East England</a:t>
            </a:r>
          </a:p>
        </p:txBody>
      </p:sp>
      <p:sp>
        <p:nvSpPr>
          <p:cNvPr id="10" name="Text 8"/>
          <p:cNvSpPr/>
          <p:nvPr/>
        </p:nvSpPr>
        <p:spPr>
          <a:xfrm>
            <a:off x="1728216" y="7639812"/>
            <a:ext cx="29379672" cy="2468880"/>
          </a:xfrm>
          <a:prstGeom prst="rect">
            <a:avLst/>
          </a:prstGeom>
          <a:solidFill>
            <a:srgbClr val="CCECFF"/>
          </a:solidFill>
          <a:ln/>
        </p:spPr>
        <p:txBody>
          <a:bodyPr wrap="square" rtlCol="0" anchor="ctr"/>
          <a:lstStyle/>
          <a:p>
            <a:pPr algn="ctr"/>
            <a:r>
              <a:rPr lang="en-US" sz="5400" dirty="0">
                <a:latin typeface="Times New Roman" panose="02020603050405020304" pitchFamily="18" charset="0"/>
                <a:ea typeface="Arial" pitchFamily="34" charset="-122"/>
                <a:cs typeface="Times New Roman" panose="02020603050405020304" pitchFamily="18" charset="0"/>
              </a:rPr>
              <a:t>Module: LCHS7009 – Population Health and Digital Health Promotion | Contribution: 25%</a:t>
            </a:r>
            <a:endParaRPr lang="en-US" sz="5400" dirty="0">
              <a:latin typeface="Times New Roman" panose="02020603050405020304" pitchFamily="18" charset="0"/>
              <a:cs typeface="Times New Roman" panose="02020603050405020304" pitchFamily="18" charset="0"/>
            </a:endParaRPr>
          </a:p>
        </p:txBody>
      </p:sp>
      <p:sp>
        <p:nvSpPr>
          <p:cNvPr id="11" name="Shape 9"/>
          <p:cNvSpPr/>
          <p:nvPr/>
        </p:nvSpPr>
        <p:spPr>
          <a:xfrm>
            <a:off x="1234440" y="11219688"/>
            <a:ext cx="30367224" cy="6172200"/>
          </a:xfrm>
          <a:prstGeom prst="rect">
            <a:avLst/>
          </a:prstGeom>
          <a:solidFill>
            <a:srgbClr val="CCECFF"/>
          </a:solidFill>
          <a:ln/>
          <a:effectLst>
            <a:outerShdw blurRad="76200" dist="25400" dir="8100000" algn="bl" rotWithShape="0">
              <a:srgbClr val="000000">
                <a:alpha val="10000"/>
              </a:srgbClr>
            </a:outerShdw>
          </a:effectLst>
        </p:spPr>
      </p:sp>
      <p:sp>
        <p:nvSpPr>
          <p:cNvPr id="12" name="Text 10"/>
          <p:cNvSpPr/>
          <p:nvPr/>
        </p:nvSpPr>
        <p:spPr>
          <a:xfrm>
            <a:off x="3703320" y="11466576"/>
            <a:ext cx="25429464" cy="740664"/>
          </a:xfrm>
          <a:prstGeom prst="rect">
            <a:avLst/>
          </a:prstGeom>
          <a:solidFill>
            <a:srgbClr val="CCECFF"/>
          </a:solidFill>
          <a:ln/>
        </p:spPr>
        <p:txBody>
          <a:bodyPr wrap="square" rtlCol="0" anchor="ctr"/>
          <a:lstStyle/>
          <a:p>
            <a:pPr algn="ctr"/>
            <a:r>
              <a:rPr lang="en-US" sz="3240" b="1" dirty="0">
                <a:latin typeface="Times New Roman" panose="02020603050405020304" pitchFamily="18" charset="0"/>
                <a:ea typeface="Arial" pitchFamily="34" charset="-122"/>
                <a:cs typeface="Times New Roman" panose="02020603050405020304" pitchFamily="18" charset="0"/>
              </a:rPr>
              <a:t>STUDENT DETAILS</a:t>
            </a:r>
            <a:endParaRPr lang="en-US" sz="3240" dirty="0">
              <a:latin typeface="Times New Roman" panose="02020603050405020304" pitchFamily="18" charset="0"/>
              <a:cs typeface="Times New Roman" panose="02020603050405020304" pitchFamily="18" charset="0"/>
            </a:endParaRPr>
          </a:p>
        </p:txBody>
      </p:sp>
      <p:sp>
        <p:nvSpPr>
          <p:cNvPr id="13" name="Text 11"/>
          <p:cNvSpPr/>
          <p:nvPr/>
        </p:nvSpPr>
        <p:spPr>
          <a:xfrm>
            <a:off x="4197096" y="12330684"/>
            <a:ext cx="24441912" cy="4690872"/>
          </a:xfrm>
          <a:prstGeom prst="rect">
            <a:avLst/>
          </a:prstGeom>
          <a:solidFill>
            <a:srgbClr val="CCECFF"/>
          </a:solidFill>
          <a:ln/>
        </p:spPr>
        <p:txBody>
          <a:bodyPr wrap="square" rtlCol="0" anchor="t"/>
          <a:lstStyle/>
          <a:p>
            <a:pPr>
              <a:lnSpc>
                <a:spcPts val="4860"/>
              </a:lnSpc>
            </a:pPr>
            <a:r>
              <a:rPr lang="en-US" sz="2970" b="1" dirty="0">
                <a:latin typeface="Times New Roman" panose="02020603050405020304" pitchFamily="18" charset="0"/>
                <a:ea typeface="Arial" pitchFamily="34" charset="-122"/>
                <a:cs typeface="Times New Roman" panose="02020603050405020304" pitchFamily="18" charset="0"/>
              </a:rPr>
              <a:t>Student Name: </a:t>
            </a:r>
            <a:r>
              <a:rPr lang="en-US" sz="2970" dirty="0">
                <a:latin typeface="Times New Roman" panose="02020603050405020304" pitchFamily="18" charset="0"/>
                <a:ea typeface="Arial" pitchFamily="34" charset="-122"/>
                <a:cs typeface="Times New Roman" panose="02020603050405020304" pitchFamily="18" charset="0"/>
              </a:rPr>
              <a:t>
</a:t>
            </a:r>
            <a:r>
              <a:rPr lang="en-US" sz="2970" b="1" dirty="0">
                <a:latin typeface="Times New Roman" panose="02020603050405020304" pitchFamily="18" charset="0"/>
                <a:ea typeface="Arial" pitchFamily="34" charset="-122"/>
                <a:cs typeface="Times New Roman" panose="02020603050405020304" pitchFamily="18" charset="0"/>
              </a:rPr>
              <a:t>Student ID Number: </a:t>
            </a:r>
            <a:r>
              <a:rPr lang="en-US" sz="2970" dirty="0">
                <a:latin typeface="Times New Roman" panose="02020603050405020304" pitchFamily="18" charset="0"/>
                <a:ea typeface="Arial" pitchFamily="34" charset="-122"/>
                <a:cs typeface="Times New Roman" panose="02020603050405020304" pitchFamily="18" charset="0"/>
              </a:rPr>
              <a:t>
</a:t>
            </a:r>
            <a:r>
              <a:rPr lang="en-US" sz="2970" b="1" dirty="0">
                <a:latin typeface="Times New Roman" panose="02020603050405020304" pitchFamily="18" charset="0"/>
                <a:ea typeface="Arial" pitchFamily="34" charset="-122"/>
                <a:cs typeface="Times New Roman" panose="02020603050405020304" pitchFamily="18" charset="0"/>
              </a:rPr>
              <a:t>Programme: </a:t>
            </a:r>
            <a:r>
              <a:rPr lang="en-US" sz="2970" dirty="0">
                <a:latin typeface="Times New Roman" panose="02020603050405020304" pitchFamily="18" charset="0"/>
                <a:ea typeface="Arial" pitchFamily="34" charset="-122"/>
                <a:cs typeface="Times New Roman" panose="02020603050405020304" pitchFamily="18" charset="0"/>
              </a:rPr>
              <a:t>MSc Public Health and Social Care in Practice
</a:t>
            </a:r>
            <a:r>
              <a:rPr lang="en-US" sz="2970" b="1" dirty="0">
                <a:latin typeface="Times New Roman" panose="02020603050405020304" pitchFamily="18" charset="0"/>
                <a:ea typeface="Arial" pitchFamily="34" charset="-122"/>
                <a:cs typeface="Times New Roman" panose="02020603050405020304" pitchFamily="18" charset="0"/>
              </a:rPr>
              <a:t>Module Code &amp; Title: </a:t>
            </a:r>
            <a:r>
              <a:rPr lang="en-US" sz="2970" dirty="0">
                <a:latin typeface="Times New Roman" panose="02020603050405020304" pitchFamily="18" charset="0"/>
                <a:ea typeface="Arial" pitchFamily="34" charset="-122"/>
                <a:cs typeface="Times New Roman" panose="02020603050405020304" pitchFamily="18" charset="0"/>
              </a:rPr>
              <a:t>LCHS7009 – Population Health and Digital Health Promotion
</a:t>
            </a:r>
            <a:r>
              <a:rPr lang="en-US" sz="2970" b="1" dirty="0">
                <a:latin typeface="Times New Roman" panose="02020603050405020304" pitchFamily="18" charset="0"/>
                <a:ea typeface="Arial" pitchFamily="34" charset="-122"/>
                <a:cs typeface="Times New Roman" panose="02020603050405020304" pitchFamily="18" charset="0"/>
              </a:rPr>
              <a:t>Lecturer: </a:t>
            </a:r>
            <a:r>
              <a:rPr lang="en-US" sz="2970" dirty="0">
                <a:latin typeface="Times New Roman" panose="02020603050405020304" pitchFamily="18" charset="0"/>
                <a:ea typeface="Arial" pitchFamily="34" charset="-122"/>
                <a:cs typeface="Times New Roman" panose="02020603050405020304" pitchFamily="18" charset="0"/>
              </a:rPr>
              <a:t>Dr Besty Jose
</a:t>
            </a:r>
            <a:r>
              <a:rPr lang="en-US" sz="2970" b="1" dirty="0">
                <a:latin typeface="Times New Roman" panose="02020603050405020304" pitchFamily="18" charset="0"/>
                <a:ea typeface="Arial" pitchFamily="34" charset="-122"/>
                <a:cs typeface="Times New Roman" panose="02020603050405020304" pitchFamily="18" charset="0"/>
              </a:rPr>
              <a:t>Assignment Title: </a:t>
            </a:r>
            <a:r>
              <a:rPr lang="en-US" sz="2970" dirty="0">
                <a:latin typeface="Times New Roman" panose="02020603050405020304" pitchFamily="18" charset="0"/>
                <a:ea typeface="Arial" pitchFamily="34" charset="-122"/>
                <a:cs typeface="Times New Roman" panose="02020603050405020304" pitchFamily="18" charset="0"/>
              </a:rPr>
              <a:t>Component 2 – Poster (Word count equivalent: 1500)
</a:t>
            </a:r>
            <a:r>
              <a:rPr lang="en-US" sz="2970" b="1" dirty="0">
                <a:latin typeface="Times New Roman" panose="02020603050405020304" pitchFamily="18" charset="0"/>
                <a:ea typeface="Arial" pitchFamily="34" charset="-122"/>
                <a:cs typeface="Times New Roman" panose="02020603050405020304" pitchFamily="18" charset="0"/>
              </a:rPr>
              <a:t>Submission Date: </a:t>
            </a:r>
            <a:r>
              <a:rPr lang="en-US" sz="2970" dirty="0">
                <a:latin typeface="Times New Roman" panose="02020603050405020304" pitchFamily="18" charset="0"/>
                <a:ea typeface="Arial" pitchFamily="34" charset="-122"/>
                <a:cs typeface="Times New Roman" panose="02020603050405020304" pitchFamily="18" charset="0"/>
              </a:rPr>
              <a:t>26th June 2026 (or approved extension)</a:t>
            </a:r>
            <a:endParaRPr lang="en-US" sz="2970" dirty="0">
              <a:latin typeface="Times New Roman" panose="02020603050405020304" pitchFamily="18" charset="0"/>
              <a:cs typeface="Times New Roman" panose="02020603050405020304" pitchFamily="18" charset="0"/>
            </a:endParaRPr>
          </a:p>
        </p:txBody>
      </p:sp>
      <p:sp>
        <p:nvSpPr>
          <p:cNvPr id="14" name="Text 12"/>
          <p:cNvSpPr/>
          <p:nvPr/>
        </p:nvSpPr>
        <p:spPr>
          <a:xfrm>
            <a:off x="1234440" y="17762219"/>
            <a:ext cx="30367224" cy="2944515"/>
          </a:xfrm>
          <a:prstGeom prst="rect">
            <a:avLst/>
          </a:prstGeom>
          <a:solidFill>
            <a:srgbClr val="CCECFF"/>
          </a:solidFill>
          <a:ln/>
        </p:spPr>
        <p:txBody>
          <a:bodyPr wrap="square" rtlCol="0" anchor="ctr"/>
          <a:lstStyle/>
          <a:p>
            <a:pPr algn="ctr"/>
            <a:r>
              <a:rPr lang="en-US" sz="2160" i="1" dirty="0">
                <a:latin typeface="Times New Roman" panose="02020603050405020304" pitchFamily="18" charset="0"/>
                <a:ea typeface="Arial" pitchFamily="34" charset="-122"/>
                <a:cs typeface="Times New Roman" panose="02020603050405020304" pitchFamily="18" charset="0"/>
              </a:rPr>
              <a:t>This assessment permits Generative AI for research support (No), structuring (Yes), proofreading (Yes), creative materials/images (Yes), and writing (No). All academic content is original student work.</a:t>
            </a:r>
            <a:endParaRPr lang="en-US" sz="216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FE426FA1-1439-E7B7-4BC8-46E3166B6B8C}"/>
              </a:ext>
            </a:extLst>
          </p:cNvPr>
          <p:cNvPicPr>
            <a:picLocks noChangeAspect="1"/>
          </p:cNvPicPr>
          <p:nvPr/>
        </p:nvPicPr>
        <p:blipFill>
          <a:blip r:embed="rId3"/>
          <a:stretch>
            <a:fillRect/>
          </a:stretch>
        </p:blipFill>
        <p:spPr>
          <a:xfrm>
            <a:off x="8908026" y="914402"/>
            <a:ext cx="13539019" cy="292088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5" name="Shape 3"/>
          <p:cNvSpPr/>
          <p:nvPr/>
        </p:nvSpPr>
        <p:spPr>
          <a:xfrm>
            <a:off x="365760" y="265470"/>
            <a:ext cx="10515600" cy="21208181"/>
          </a:xfrm>
          <a:prstGeom prst="roundRect">
            <a:avLst/>
          </a:prstGeom>
          <a:solidFill>
            <a:srgbClr val="FFFFFF"/>
          </a:solidFill>
          <a:ln/>
          <a:effectLst>
            <a:outerShdw blurRad="50800" dist="25400" dir="16200000" algn="bl" rotWithShape="0">
              <a:srgbClr val="000000">
                <a:alpha val="75000"/>
              </a:srgbClr>
            </a:outerShdw>
          </a:effectLst>
        </p:spPr>
      </p:sp>
      <p:sp>
        <p:nvSpPr>
          <p:cNvPr id="6" name="Shape 4"/>
          <p:cNvSpPr/>
          <p:nvPr/>
        </p:nvSpPr>
        <p:spPr>
          <a:xfrm>
            <a:off x="365760" y="545687"/>
            <a:ext cx="10515600" cy="548640"/>
          </a:xfrm>
          <a:prstGeom prst="rect">
            <a:avLst/>
          </a:prstGeom>
          <a:solidFill>
            <a:srgbClr val="003087"/>
          </a:solidFill>
          <a:ln/>
        </p:spPr>
      </p:sp>
      <p:sp>
        <p:nvSpPr>
          <p:cNvPr id="7" name="Text 5"/>
          <p:cNvSpPr/>
          <p:nvPr/>
        </p:nvSpPr>
        <p:spPr>
          <a:xfrm>
            <a:off x="365760" y="545687"/>
            <a:ext cx="10515600" cy="548640"/>
          </a:xfrm>
          <a:prstGeom prst="rect">
            <a:avLst/>
          </a:prstGeom>
          <a:noFill/>
          <a:ln/>
        </p:spPr>
        <p:txBody>
          <a:bodyPr wrap="square" rtlCol="0" anchor="ctr"/>
          <a:lstStyle/>
          <a:p>
            <a:pPr marL="0" indent="0" algn="ctr">
              <a:buNone/>
            </a:pPr>
            <a:r>
              <a:rPr lang="en-US" sz="2000" b="1" dirty="0">
                <a:solidFill>
                  <a:srgbClr val="FFFFFF"/>
                </a:solidFill>
                <a:latin typeface="Times New Roman" panose="02020603050405020304" pitchFamily="18" charset="0"/>
                <a:ea typeface="Arial" pitchFamily="34" charset="-122"/>
                <a:cs typeface="Times New Roman" panose="02020603050405020304" pitchFamily="18" charset="0"/>
              </a:rPr>
              <a:t>BACKGROUND</a:t>
            </a:r>
            <a:endParaRPr lang="en-US" sz="2000" dirty="0">
              <a:latin typeface="Times New Roman" panose="02020603050405020304" pitchFamily="18" charset="0"/>
              <a:cs typeface="Times New Roman" panose="02020603050405020304" pitchFamily="18" charset="0"/>
            </a:endParaRPr>
          </a:p>
        </p:txBody>
      </p:sp>
      <p:sp>
        <p:nvSpPr>
          <p:cNvPr id="8" name="Text 6"/>
          <p:cNvSpPr/>
          <p:nvPr/>
        </p:nvSpPr>
        <p:spPr>
          <a:xfrm>
            <a:off x="548640" y="1094327"/>
            <a:ext cx="10149840" cy="8781193"/>
          </a:xfrm>
          <a:prstGeom prst="rect">
            <a:avLst/>
          </a:prstGeom>
          <a:noFill/>
          <a:ln/>
        </p:spPr>
        <p:txBody>
          <a:bodyPr wrap="square" rtlCol="0" anchor="t"/>
          <a:lstStyle/>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Cardiovascular disease (CVD) continues to be one of the major causes of early mortality and health disparities in England. In the North East region, CVD is responsible for contributing considerably to the gap in life expectancy in the most and least deprived communities (North East and North Cumbria Integrated Care Board, 2025). The uptake of the NHS Health Check service on a national scale continues to be inadequate at 45-52% of eligible individuals, with men and residents from deprived areas showing significantly lower participation rates (Department of Health and Social Care, 2021; Eberhardt et al., 2025).</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Prior intervention strategies have used invitation letters, GP reminder systems, and community-based methods, but their effectiveness in terms of reaching underserved individuals has been limited (Eberhardt et al., 2025). The digital health check service has proven more effective with an uptake rate of 21% compared to the traditional 11%, while completing physical measurements and issues of digital exclusion persisted (Salway et al., 2024).</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The NHS Health Check Plus App is an intervention tool that uses relevant theories to improve the uptake and follow-up of the NHS Health Check services among males aged 40-74 living in deprived urban communities in North East England. This app provides risk evaluation, personalized support, appointment scheduling, and low literacy features (voice navigation, big text, etc.) to tackle digital inequalities.</a:t>
            </a:r>
            <a:endParaRPr lang="en-US" sz="2000" dirty="0">
              <a:latin typeface="Times New Roman" panose="02020603050405020304" pitchFamily="18" charset="0"/>
              <a:cs typeface="Times New Roman" panose="02020603050405020304" pitchFamily="18" charset="0"/>
            </a:endParaRPr>
          </a:p>
        </p:txBody>
      </p:sp>
      <p:sp>
        <p:nvSpPr>
          <p:cNvPr id="9" name="Shape 7"/>
          <p:cNvSpPr/>
          <p:nvPr/>
        </p:nvSpPr>
        <p:spPr>
          <a:xfrm>
            <a:off x="11267031" y="265469"/>
            <a:ext cx="10515600" cy="21208181"/>
          </a:xfrm>
          <a:prstGeom prst="roundRect">
            <a:avLst/>
          </a:prstGeom>
          <a:solidFill>
            <a:srgbClr val="FFFFFF"/>
          </a:solidFill>
          <a:ln/>
          <a:effectLst>
            <a:outerShdw blurRad="50800" dist="25400" dir="16200000" algn="bl" rotWithShape="0">
              <a:srgbClr val="000000">
                <a:alpha val="75000"/>
              </a:srgbClr>
            </a:outerShdw>
          </a:effectLst>
        </p:spPr>
        <p:txBody>
          <a:bodyPr/>
          <a:lstStyle/>
          <a:p>
            <a:endParaRPr lang="en-IN" dirty="0"/>
          </a:p>
        </p:txBody>
      </p:sp>
      <p:sp>
        <p:nvSpPr>
          <p:cNvPr id="10" name="Shape 8"/>
          <p:cNvSpPr/>
          <p:nvPr/>
        </p:nvSpPr>
        <p:spPr>
          <a:xfrm>
            <a:off x="11155680" y="545687"/>
            <a:ext cx="10515600" cy="548640"/>
          </a:xfrm>
          <a:prstGeom prst="rect">
            <a:avLst/>
          </a:prstGeom>
          <a:solidFill>
            <a:srgbClr val="00A499"/>
          </a:solidFill>
          <a:ln/>
        </p:spPr>
      </p:sp>
      <p:sp>
        <p:nvSpPr>
          <p:cNvPr id="11" name="Text 9"/>
          <p:cNvSpPr/>
          <p:nvPr/>
        </p:nvSpPr>
        <p:spPr>
          <a:xfrm>
            <a:off x="11155680" y="545687"/>
            <a:ext cx="10515600" cy="548640"/>
          </a:xfrm>
          <a:prstGeom prst="rect">
            <a:avLst/>
          </a:prstGeom>
          <a:noFill/>
          <a:ln/>
        </p:spPr>
        <p:txBody>
          <a:bodyPr wrap="square" rtlCol="0" anchor="ctr"/>
          <a:lstStyle/>
          <a:p>
            <a:pPr marL="0" indent="0" algn="ctr">
              <a:buNone/>
            </a:pPr>
            <a:r>
              <a:rPr lang="en-US" sz="1600" b="1" dirty="0">
                <a:solidFill>
                  <a:srgbClr val="FFFFFF"/>
                </a:solidFill>
                <a:latin typeface="Times New Roman" panose="02020603050405020304" pitchFamily="18" charset="0"/>
                <a:ea typeface="Arial" pitchFamily="34" charset="-122"/>
                <a:cs typeface="Times New Roman" panose="02020603050405020304" pitchFamily="18" charset="0"/>
              </a:rPr>
              <a:t>HEALTH PROMOTION VALUES AND PRINCIPLES</a:t>
            </a:r>
            <a:endParaRPr lang="en-US" sz="1600" dirty="0">
              <a:latin typeface="Times New Roman" panose="02020603050405020304" pitchFamily="18" charset="0"/>
              <a:cs typeface="Times New Roman" panose="02020603050405020304" pitchFamily="18" charset="0"/>
            </a:endParaRPr>
          </a:p>
        </p:txBody>
      </p:sp>
      <p:sp>
        <p:nvSpPr>
          <p:cNvPr id="12" name="Text 10"/>
          <p:cNvSpPr/>
          <p:nvPr/>
        </p:nvSpPr>
        <p:spPr>
          <a:xfrm>
            <a:off x="11449911" y="1220445"/>
            <a:ext cx="10149840" cy="3474720"/>
          </a:xfrm>
          <a:prstGeom prst="rect">
            <a:avLst/>
          </a:prstGeom>
          <a:noFill/>
          <a:ln/>
        </p:spPr>
        <p:txBody>
          <a:bodyPr wrap="square" rtlCol="0" anchor="t"/>
          <a:lstStyle/>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Health promotion is based on values such as equity, empowerment, participation, and social justice (World Health Organization, 2020). Principles of the Ottawa Charter are focused on creating supportive environment, enhancing community actions, and fostering development of personal skills.</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The proposed intervention (NHS Health Check Plus App) corresponds to the principles of health promotion perfectly since it focuses on equity due to its targeted nature, empowering patients due to health data ownership and personalized action plans, and promoting patient participation because of feedback mechanism and community services integration. Being aimed at reducing digital health divide, the intervention does not promote but prevents health disparities by taking into account low digital literacy among the target audience (Western et al., 2025; Badr et al., 2024; Health Equity Evidence Centre, 2024).</a:t>
            </a:r>
            <a:endParaRPr lang="en-US" sz="2000" dirty="0">
              <a:latin typeface="Times New Roman" panose="02020603050405020304" pitchFamily="18" charset="0"/>
              <a:cs typeface="Times New Roman" panose="02020603050405020304" pitchFamily="18" charset="0"/>
            </a:endParaRPr>
          </a:p>
        </p:txBody>
      </p:sp>
      <p:sp>
        <p:nvSpPr>
          <p:cNvPr id="13" name="Shape 11"/>
          <p:cNvSpPr/>
          <p:nvPr/>
        </p:nvSpPr>
        <p:spPr>
          <a:xfrm>
            <a:off x="11195502" y="9364851"/>
            <a:ext cx="10515600" cy="457200"/>
          </a:xfrm>
          <a:prstGeom prst="rect">
            <a:avLst/>
          </a:prstGeom>
          <a:solidFill>
            <a:srgbClr val="003087"/>
          </a:solidFill>
          <a:ln/>
        </p:spPr>
      </p:sp>
      <p:sp>
        <p:nvSpPr>
          <p:cNvPr id="14" name="Text 12"/>
          <p:cNvSpPr/>
          <p:nvPr/>
        </p:nvSpPr>
        <p:spPr>
          <a:xfrm>
            <a:off x="11338560" y="9368557"/>
            <a:ext cx="10515600" cy="457200"/>
          </a:xfrm>
          <a:prstGeom prst="rect">
            <a:avLst/>
          </a:prstGeom>
          <a:noFill/>
          <a:ln/>
        </p:spPr>
        <p:txBody>
          <a:bodyPr wrap="square" rtlCol="0" anchor="ctr"/>
          <a:lstStyle/>
          <a:p>
            <a:pPr marL="0" indent="0" algn="ctr">
              <a:buNone/>
            </a:pPr>
            <a:r>
              <a:rPr lang="en-US" sz="1500" b="1" dirty="0">
                <a:solidFill>
                  <a:srgbClr val="FFFFFF"/>
                </a:solidFill>
                <a:latin typeface="Times New Roman" panose="02020603050405020304" pitchFamily="18" charset="0"/>
                <a:ea typeface="Arial" pitchFamily="34" charset="-122"/>
                <a:cs typeface="Times New Roman" panose="02020603050405020304" pitchFamily="18" charset="0"/>
              </a:rPr>
              <a:t>BEHAVIOURAL CHANGE THEORY: COM-B MODEL</a:t>
            </a:r>
            <a:endParaRPr lang="en-US" sz="1500" dirty="0">
              <a:latin typeface="Times New Roman" panose="02020603050405020304" pitchFamily="18" charset="0"/>
              <a:cs typeface="Times New Roman" panose="02020603050405020304" pitchFamily="18" charset="0"/>
            </a:endParaRPr>
          </a:p>
        </p:txBody>
      </p:sp>
      <p:sp>
        <p:nvSpPr>
          <p:cNvPr id="15" name="Text 13"/>
          <p:cNvSpPr/>
          <p:nvPr/>
        </p:nvSpPr>
        <p:spPr>
          <a:xfrm>
            <a:off x="11477915" y="10039609"/>
            <a:ext cx="10149840" cy="2926080"/>
          </a:xfrm>
          <a:prstGeom prst="rect">
            <a:avLst/>
          </a:prstGeom>
          <a:noFill/>
          <a:ln/>
        </p:spPr>
        <p:txBody>
          <a:bodyPr wrap="square" rtlCol="0" anchor="t"/>
          <a:lstStyle/>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The COM-B Model (Capability, Opportunity, Motivation - Behaviour) is a comprehensive framework that has the potential to develop efficient digital health solutions (Koulouvari et al., 2025).</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Capability is improved through the easy-to-use interface, clear language, assistance with voice navigation and instructions in steps that specifically deal with the issue of poor digital literacy. Opportunity is increased through constant accessibility from mobile devices 24/7, automated reminders, and linking with the local NHS services, bypassing conventional obstacles, such as inconvenient visits and travelling. Motivation can be increased through personalised risk assessment, goals setting, tracking progress, and culturally appropriate materials for men living in deprived areas.</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COM-B Model has been used successfully in digital health promotion interventions (Koulouvari et al., 2025). Through the deliberate impact on all three elements, NHS Health Check Plus App goes further than simply providing information.</a:t>
            </a:r>
            <a:endParaRPr lang="en-US" sz="2000" dirty="0">
              <a:latin typeface="Times New Roman" panose="02020603050405020304" pitchFamily="18" charset="0"/>
              <a:cs typeface="Times New Roman" panose="02020603050405020304" pitchFamily="18" charset="0"/>
            </a:endParaRPr>
          </a:p>
        </p:txBody>
      </p:sp>
      <p:sp>
        <p:nvSpPr>
          <p:cNvPr id="16" name="Shape 14"/>
          <p:cNvSpPr/>
          <p:nvPr/>
        </p:nvSpPr>
        <p:spPr>
          <a:xfrm>
            <a:off x="21945600" y="265471"/>
            <a:ext cx="10607040" cy="21208180"/>
          </a:xfrm>
          <a:prstGeom prst="roundRect">
            <a:avLst/>
          </a:prstGeom>
          <a:solidFill>
            <a:srgbClr val="FFFFFF"/>
          </a:solidFill>
          <a:ln/>
          <a:effectLst>
            <a:outerShdw blurRad="50800" dist="25400" dir="16200000" algn="bl" rotWithShape="0">
              <a:srgbClr val="000000">
                <a:alpha val="75000"/>
              </a:srgbClr>
            </a:outerShdw>
          </a:effectLst>
        </p:spPr>
        <p:txBody>
          <a:bodyPr/>
          <a:lstStyle/>
          <a:p>
            <a:endParaRPr lang="en-IN" dirty="0"/>
          </a:p>
        </p:txBody>
      </p:sp>
      <p:sp>
        <p:nvSpPr>
          <p:cNvPr id="17" name="Shape 15"/>
          <p:cNvSpPr/>
          <p:nvPr/>
        </p:nvSpPr>
        <p:spPr>
          <a:xfrm>
            <a:off x="21945600" y="545687"/>
            <a:ext cx="10607040" cy="548640"/>
          </a:xfrm>
          <a:prstGeom prst="rect">
            <a:avLst/>
          </a:prstGeom>
          <a:solidFill>
            <a:srgbClr val="00A499"/>
          </a:solidFill>
          <a:ln/>
        </p:spPr>
      </p:sp>
      <p:sp>
        <p:nvSpPr>
          <p:cNvPr id="18" name="Text 16"/>
          <p:cNvSpPr/>
          <p:nvPr/>
        </p:nvSpPr>
        <p:spPr>
          <a:xfrm>
            <a:off x="21945600" y="545687"/>
            <a:ext cx="10607040" cy="548640"/>
          </a:xfrm>
          <a:prstGeom prst="rect">
            <a:avLst/>
          </a:prstGeom>
          <a:noFill/>
          <a:ln/>
        </p:spPr>
        <p:txBody>
          <a:bodyPr wrap="square" rtlCol="0" anchor="ctr"/>
          <a:lstStyle/>
          <a:p>
            <a:pPr marL="0" indent="0" algn="ctr">
              <a:buNone/>
            </a:pPr>
            <a:r>
              <a:rPr lang="en-US" sz="1800" b="1" dirty="0">
                <a:solidFill>
                  <a:srgbClr val="FFFFFF"/>
                </a:solidFill>
                <a:latin typeface="Times New Roman" panose="02020603050405020304" pitchFamily="18" charset="0"/>
                <a:ea typeface="Arial" pitchFamily="34" charset="-122"/>
                <a:cs typeface="Times New Roman" panose="02020603050405020304" pitchFamily="18" charset="0"/>
              </a:rPr>
              <a:t>EXPECTED OUTCOMES</a:t>
            </a:r>
            <a:endParaRPr lang="en-US" sz="1800" dirty="0">
              <a:latin typeface="Times New Roman" panose="02020603050405020304" pitchFamily="18" charset="0"/>
              <a:cs typeface="Times New Roman" panose="02020603050405020304" pitchFamily="18" charset="0"/>
            </a:endParaRPr>
          </a:p>
        </p:txBody>
      </p:sp>
      <p:sp>
        <p:nvSpPr>
          <p:cNvPr id="19" name="Text 17"/>
          <p:cNvSpPr/>
          <p:nvPr/>
        </p:nvSpPr>
        <p:spPr>
          <a:xfrm>
            <a:off x="22168302" y="1306363"/>
            <a:ext cx="10241280" cy="3200400"/>
          </a:xfrm>
          <a:prstGeom prst="rect">
            <a:avLst/>
          </a:prstGeom>
          <a:noFill/>
          <a:ln/>
        </p:spPr>
        <p:txBody>
          <a:bodyPr wrap="square" rtlCol="0" anchor="t"/>
          <a:lstStyle/>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The use of the COM-B model is likely to result in considerably higher uptake and follow-up than conventional approaches. There is evidence that suggests that digital interventions may yield increased initial uptake (Salway et al., 2024). Using the framework of COM-B, the app will be able to improve the rates of completion of NHS Health Checks among the target population by 15-25 percentage points.</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However, the success of the project will hinge upon effective community involvement in its co-design as well as continuous assistance with the development of digital literacy skills among individuals. In the absence of this, there is a threat of widening the existing gap in digital exclusion (Zhang et al., 2023; Western et al., 2025). An equity-focused implementation of the intervention has high potential to decrease CVD-related health inequalities in North East England.</a:t>
            </a:r>
            <a:endParaRPr lang="en-US" sz="2000" dirty="0">
              <a:latin typeface="Times New Roman" panose="02020603050405020304" pitchFamily="18" charset="0"/>
              <a:cs typeface="Times New Roman" panose="02020603050405020304" pitchFamily="18" charset="0"/>
            </a:endParaRPr>
          </a:p>
        </p:txBody>
      </p:sp>
      <p:sp>
        <p:nvSpPr>
          <p:cNvPr id="20" name="Shape 18"/>
          <p:cNvSpPr/>
          <p:nvPr/>
        </p:nvSpPr>
        <p:spPr>
          <a:xfrm>
            <a:off x="21947982" y="12094433"/>
            <a:ext cx="10607040" cy="457200"/>
          </a:xfrm>
          <a:prstGeom prst="rect">
            <a:avLst/>
          </a:prstGeom>
          <a:solidFill>
            <a:srgbClr val="003087"/>
          </a:solidFill>
          <a:ln/>
        </p:spPr>
      </p:sp>
      <p:sp>
        <p:nvSpPr>
          <p:cNvPr id="21" name="Text 19"/>
          <p:cNvSpPr/>
          <p:nvPr/>
        </p:nvSpPr>
        <p:spPr>
          <a:xfrm>
            <a:off x="21874071" y="12119844"/>
            <a:ext cx="10607040" cy="457200"/>
          </a:xfrm>
          <a:prstGeom prst="rect">
            <a:avLst/>
          </a:prstGeom>
          <a:noFill/>
          <a:ln/>
        </p:spPr>
        <p:txBody>
          <a:bodyPr wrap="square" rtlCol="0" anchor="ctr"/>
          <a:lstStyle/>
          <a:p>
            <a:pPr marL="0" indent="0" algn="ctr">
              <a:buNone/>
            </a:pPr>
            <a:r>
              <a:rPr lang="en-US" sz="1800" b="1" dirty="0">
                <a:solidFill>
                  <a:srgbClr val="FFFFFF"/>
                </a:solidFill>
                <a:latin typeface="Times New Roman" panose="02020603050405020304" pitchFamily="18" charset="0"/>
                <a:ea typeface="Arial" pitchFamily="34" charset="-122"/>
                <a:cs typeface="Times New Roman" panose="02020603050405020304" pitchFamily="18" charset="0"/>
              </a:rPr>
              <a:t>CONCLUSION</a:t>
            </a:r>
            <a:endParaRPr lang="en-US" sz="1800" dirty="0">
              <a:latin typeface="Times New Roman" panose="02020603050405020304" pitchFamily="18" charset="0"/>
              <a:cs typeface="Times New Roman" panose="02020603050405020304" pitchFamily="18" charset="0"/>
            </a:endParaRPr>
          </a:p>
        </p:txBody>
      </p:sp>
      <p:sp>
        <p:nvSpPr>
          <p:cNvPr id="22" name="Text 20"/>
          <p:cNvSpPr/>
          <p:nvPr/>
        </p:nvSpPr>
        <p:spPr>
          <a:xfrm>
            <a:off x="22128480" y="12810449"/>
            <a:ext cx="10241280" cy="3200400"/>
          </a:xfrm>
          <a:prstGeom prst="rect">
            <a:avLst/>
          </a:prstGeom>
          <a:noFill/>
          <a:ln/>
        </p:spPr>
        <p:txBody>
          <a:bodyPr wrap="square" rtlCol="0" anchor="t"/>
          <a:lstStyle/>
          <a:p>
            <a:pPr marL="0" indent="0" algn="just">
              <a:buNone/>
            </a:pPr>
            <a:r>
              <a:rPr lang="en-US" sz="2000" dirty="0">
                <a:solidFill>
                  <a:srgbClr val="333333"/>
                </a:solidFill>
                <a:latin typeface="Times New Roman" panose="02020603050405020304" pitchFamily="18" charset="0"/>
                <a:ea typeface="Arial" pitchFamily="34" charset="-122"/>
                <a:cs typeface="Times New Roman" panose="02020603050405020304" pitchFamily="18" charset="0"/>
              </a:rPr>
              <a:t>NHS Health Check Plus App provides an innovative, evidence-based solution that addresses low uptake of health check-ups among populations with limited access to them while addressing digital exclusion. As far as policy is concerned, the intervention aligns with the national agenda for digitalizing NHS Health Check program and the emphasis on prevention in the NHS Long Term Plan. In terms of education, this intervention draws attention to the necessity of providing comprehensive education about digital literacy and health literacy in impoverished communities. More research is needed to evaluate the sustainability of behavior change, cost-effectiveness, and generalizability of the intervention. Interventions like this one are an essential step towards equitable public health in the digital era.</a:t>
            </a:r>
            <a:endParaRPr lang="en-US" sz="2000" dirty="0">
              <a:latin typeface="Times New Roman" panose="02020603050405020304" pitchFamily="18" charset="0"/>
              <a:cs typeface="Times New Roman" panose="02020603050405020304" pitchFamily="18" charset="0"/>
            </a:endParaRPr>
          </a:p>
        </p:txBody>
      </p:sp>
      <p:pic>
        <p:nvPicPr>
          <p:cNvPr id="26" name="Picture 25" descr="Mortality from cardiovascular diseases around the globe - N-IUSSP">
            <a:extLst>
              <a:ext uri="{FF2B5EF4-FFF2-40B4-BE49-F238E27FC236}">
                <a16:creationId xmlns:a16="http://schemas.microsoft.com/office/drawing/2014/main" id="{485EF18A-4B1F-15C1-CCB1-DFAB81E39977}"/>
              </a:ext>
            </a:extLst>
          </p:cNvPr>
          <p:cNvPicPr>
            <a:picLocks noChangeAspect="1"/>
          </p:cNvPicPr>
          <p:nvPr/>
        </p:nvPicPr>
        <p:blipFill>
          <a:blip r:embed="rId3"/>
          <a:stretch>
            <a:fillRect/>
          </a:stretch>
        </p:blipFill>
        <p:spPr>
          <a:xfrm>
            <a:off x="477111" y="7278329"/>
            <a:ext cx="10292898" cy="7388942"/>
          </a:xfrm>
          <a:prstGeom prst="rect">
            <a:avLst/>
          </a:prstGeom>
        </p:spPr>
      </p:pic>
      <p:pic>
        <p:nvPicPr>
          <p:cNvPr id="27" name="Picture 26" descr="Health Promotion and Health Literacy: Setting the Scene | Springer Nature  Link">
            <a:extLst>
              <a:ext uri="{FF2B5EF4-FFF2-40B4-BE49-F238E27FC236}">
                <a16:creationId xmlns:a16="http://schemas.microsoft.com/office/drawing/2014/main" id="{0D2DC6D1-45D1-61AC-AA6F-BB35F939A4EE}"/>
              </a:ext>
            </a:extLst>
          </p:cNvPr>
          <p:cNvPicPr>
            <a:picLocks noChangeAspect="1"/>
          </p:cNvPicPr>
          <p:nvPr/>
        </p:nvPicPr>
        <p:blipFill>
          <a:blip r:embed="rId4"/>
          <a:stretch>
            <a:fillRect/>
          </a:stretch>
        </p:blipFill>
        <p:spPr>
          <a:xfrm>
            <a:off x="14097965" y="5161935"/>
            <a:ext cx="4396631" cy="3756341"/>
          </a:xfrm>
          <a:prstGeom prst="rect">
            <a:avLst/>
          </a:prstGeom>
        </p:spPr>
      </p:pic>
      <p:pic>
        <p:nvPicPr>
          <p:cNvPr id="28" name="Picture 27" descr="Image: The Capability, Opportunity, Motivation - Behavior (COM-B) theory">
            <a:extLst>
              <a:ext uri="{FF2B5EF4-FFF2-40B4-BE49-F238E27FC236}">
                <a16:creationId xmlns:a16="http://schemas.microsoft.com/office/drawing/2014/main" id="{68E4B346-C1C2-0F20-FCBB-7B73BDAC26B2}"/>
              </a:ext>
            </a:extLst>
          </p:cNvPr>
          <p:cNvPicPr>
            <a:picLocks noChangeAspect="1"/>
          </p:cNvPicPr>
          <p:nvPr/>
        </p:nvPicPr>
        <p:blipFill>
          <a:blip r:embed="rId5"/>
          <a:stretch>
            <a:fillRect/>
          </a:stretch>
        </p:blipFill>
        <p:spPr>
          <a:xfrm>
            <a:off x="11410089" y="14895871"/>
            <a:ext cx="10261191" cy="5829284"/>
          </a:xfrm>
          <a:prstGeom prst="rect">
            <a:avLst/>
          </a:prstGeom>
        </p:spPr>
      </p:pic>
      <p:pic>
        <p:nvPicPr>
          <p:cNvPr id="29" name="Picture 28" descr="Application of the COM-B model to barriers and facilitators to chlamydia  testing in general practice for young people and primary care  practitioners: a systematic review | Implementation Science | Springer  Nature Link">
            <a:extLst>
              <a:ext uri="{FF2B5EF4-FFF2-40B4-BE49-F238E27FC236}">
                <a16:creationId xmlns:a16="http://schemas.microsoft.com/office/drawing/2014/main" id="{4C5D5211-CBB6-DD76-36AD-FBE4AEB9E8B1}"/>
              </a:ext>
            </a:extLst>
          </p:cNvPr>
          <p:cNvPicPr>
            <a:picLocks noChangeAspect="1"/>
          </p:cNvPicPr>
          <p:nvPr/>
        </p:nvPicPr>
        <p:blipFill>
          <a:blip r:embed="rId6"/>
          <a:stretch>
            <a:fillRect/>
          </a:stretch>
        </p:blipFill>
        <p:spPr>
          <a:xfrm>
            <a:off x="22168302" y="5604387"/>
            <a:ext cx="10312809" cy="6256641"/>
          </a:xfrm>
          <a:prstGeom prst="rect">
            <a:avLst/>
          </a:prstGeom>
        </p:spPr>
      </p:pic>
      <p:pic>
        <p:nvPicPr>
          <p:cNvPr id="30" name="Picture 29" descr="Rapid evaluation of NHS Health Check Online | RAND">
            <a:extLst>
              <a:ext uri="{FF2B5EF4-FFF2-40B4-BE49-F238E27FC236}">
                <a16:creationId xmlns:a16="http://schemas.microsoft.com/office/drawing/2014/main" id="{20BF2A01-82EB-5CD6-E6CD-9C7C4CF10E58}"/>
              </a:ext>
            </a:extLst>
          </p:cNvPr>
          <p:cNvPicPr>
            <a:picLocks noChangeAspect="1"/>
          </p:cNvPicPr>
          <p:nvPr/>
        </p:nvPicPr>
        <p:blipFill>
          <a:blip r:embed="rId7"/>
          <a:stretch>
            <a:fillRect/>
          </a:stretch>
        </p:blipFill>
        <p:spPr>
          <a:xfrm>
            <a:off x="22168302" y="15732719"/>
            <a:ext cx="10201458" cy="5389921"/>
          </a:xfrm>
          <a:prstGeom prst="rect">
            <a:avLst/>
          </a:prstGeom>
        </p:spPr>
      </p:pic>
      <p:pic>
        <p:nvPicPr>
          <p:cNvPr id="31" name="Picture 30" descr="Cardiovascular disease: early deaths in England at highest rate in more  than a decade | Heart disease | The Guardian">
            <a:extLst>
              <a:ext uri="{FF2B5EF4-FFF2-40B4-BE49-F238E27FC236}">
                <a16:creationId xmlns:a16="http://schemas.microsoft.com/office/drawing/2014/main" id="{D94C6C17-836A-96DC-8449-F9C1938C0B9D}"/>
              </a:ext>
            </a:extLst>
          </p:cNvPr>
          <p:cNvPicPr>
            <a:picLocks noChangeAspect="1"/>
          </p:cNvPicPr>
          <p:nvPr/>
        </p:nvPicPr>
        <p:blipFill>
          <a:blip r:embed="rId8"/>
          <a:stretch>
            <a:fillRect/>
          </a:stretch>
        </p:blipFill>
        <p:spPr>
          <a:xfrm>
            <a:off x="477111" y="14776566"/>
            <a:ext cx="10221369" cy="634607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hape 21"/>
          <p:cNvSpPr/>
          <p:nvPr/>
        </p:nvSpPr>
        <p:spPr>
          <a:xfrm>
            <a:off x="365760" y="-106190"/>
            <a:ext cx="32186880" cy="21983947"/>
          </a:xfrm>
          <a:prstGeom prst="rect">
            <a:avLst/>
          </a:prstGeom>
          <a:solidFill>
            <a:srgbClr val="F5F5F5"/>
          </a:solidFill>
          <a:ln/>
        </p:spPr>
      </p:sp>
      <p:sp>
        <p:nvSpPr>
          <p:cNvPr id="24" name="Text 22"/>
          <p:cNvSpPr/>
          <p:nvPr/>
        </p:nvSpPr>
        <p:spPr>
          <a:xfrm>
            <a:off x="359862" y="67842"/>
            <a:ext cx="32186880" cy="1318506"/>
          </a:xfrm>
          <a:prstGeom prst="rect">
            <a:avLst/>
          </a:prstGeom>
          <a:solidFill>
            <a:schemeClr val="accent1">
              <a:lumMod val="60000"/>
              <a:lumOff val="40000"/>
            </a:schemeClr>
          </a:solidFill>
          <a:ln/>
        </p:spPr>
        <p:txBody>
          <a:bodyPr wrap="square" rtlCol="0" anchor="ctr"/>
          <a:lstStyle/>
          <a:p>
            <a:pPr marL="0" indent="0" algn="ctr">
              <a:buNone/>
            </a:pPr>
            <a:r>
              <a:rPr lang="en-US" sz="3200" b="1" dirty="0">
                <a:solidFill>
                  <a:srgbClr val="003087"/>
                </a:solidFill>
                <a:latin typeface="Times New Roman" panose="02020603050405020304" pitchFamily="18" charset="0"/>
                <a:ea typeface="Arial" pitchFamily="34" charset="-122"/>
                <a:cs typeface="Times New Roman" panose="02020603050405020304" pitchFamily="18" charset="0"/>
              </a:rPr>
              <a:t>REFERENCES</a:t>
            </a:r>
            <a:endParaRPr lang="en-US" sz="3200" dirty="0">
              <a:latin typeface="Times New Roman" panose="02020603050405020304" pitchFamily="18" charset="0"/>
              <a:cs typeface="Times New Roman" panose="02020603050405020304" pitchFamily="18" charset="0"/>
            </a:endParaRPr>
          </a:p>
        </p:txBody>
      </p:sp>
      <p:sp>
        <p:nvSpPr>
          <p:cNvPr id="25" name="Text 23"/>
          <p:cNvSpPr/>
          <p:nvPr/>
        </p:nvSpPr>
        <p:spPr>
          <a:xfrm>
            <a:off x="548640" y="716770"/>
            <a:ext cx="31821120" cy="21228829"/>
          </a:xfrm>
          <a:prstGeom prst="rect">
            <a:avLst/>
          </a:prstGeom>
          <a:noFill/>
          <a:ln/>
        </p:spPr>
        <p:txBody>
          <a:bodyPr wrap="square" rtlCol="0" anchor="t"/>
          <a:lstStyle/>
          <a:p>
            <a:pPr algn="just">
              <a:lnSpc>
                <a:spcPct val="150000"/>
              </a:lnSpc>
            </a:pPr>
            <a:endParaRPr lang="en-IN" sz="2500" dirty="0">
              <a:latin typeface="Times New Roman" panose="02020603050405020304" pitchFamily="18" charset="0"/>
              <a:cs typeface="Times New Roman" panose="02020603050405020304" pitchFamily="18" charset="0"/>
            </a:endParaRPr>
          </a:p>
          <a:p>
            <a:pPr algn="just">
              <a:lnSpc>
                <a:spcPct val="150000"/>
              </a:lnSpc>
            </a:pPr>
            <a:endParaRPr lang="en-IN" sz="2500" dirty="0">
              <a:latin typeface="Times New Roman" panose="02020603050405020304" pitchFamily="18" charset="0"/>
              <a:cs typeface="Times New Roman" panose="02020603050405020304" pitchFamily="18" charset="0"/>
            </a:endParaRPr>
          </a:p>
          <a:p>
            <a:pPr algn="just">
              <a:lnSpc>
                <a:spcPct val="150000"/>
              </a:lnSpc>
            </a:pPr>
            <a:endParaRPr lang="en-IN" sz="2500" dirty="0">
              <a:latin typeface="Times New Roman" panose="02020603050405020304" pitchFamily="18" charset="0"/>
              <a:cs typeface="Times New Roman" panose="02020603050405020304" pitchFamily="18" charset="0"/>
            </a:endParaRPr>
          </a:p>
          <a:p>
            <a:pPr algn="just">
              <a:lnSpc>
                <a:spcPct val="150000"/>
              </a:lnSpc>
            </a:pPr>
            <a:r>
              <a:rPr lang="en-IN" sz="2500" dirty="0">
                <a:latin typeface="Times New Roman" panose="02020603050405020304" pitchFamily="18" charset="0"/>
                <a:cs typeface="Times New Roman" panose="02020603050405020304" pitchFamily="18" charset="0"/>
              </a:rPr>
              <a:t>Badr, J., Motulsky, A. and Denis, J.L. (2024) 'Digital health technologies and inequalities: A scoping review of potential impacts and policy recommendations', </a:t>
            </a:r>
            <a:r>
              <a:rPr lang="en-IN" sz="2500" i="1" dirty="0">
                <a:latin typeface="Times New Roman" panose="02020603050405020304" pitchFamily="18" charset="0"/>
                <a:cs typeface="Times New Roman" panose="02020603050405020304" pitchFamily="18" charset="0"/>
              </a:rPr>
              <a:t>Health Policy</a:t>
            </a:r>
            <a:r>
              <a:rPr lang="en-IN" sz="2500" dirty="0">
                <a:latin typeface="Times New Roman" panose="02020603050405020304" pitchFamily="18" charset="0"/>
                <a:cs typeface="Times New Roman" panose="02020603050405020304" pitchFamily="18" charset="0"/>
              </a:rPr>
              <a:t>, 146, 105122. doi:10.1016/j.healthpol.2024.105122. Available at: </a:t>
            </a:r>
            <a:r>
              <a:rPr lang="en-IN" sz="2500" u="sng" dirty="0">
                <a:latin typeface="Times New Roman" panose="02020603050405020304" pitchFamily="18" charset="0"/>
                <a:cs typeface="Times New Roman" panose="02020603050405020304" pitchFamily="18" charset="0"/>
                <a:hlinkClick r:id="rId2"/>
              </a:rPr>
              <a:t>https://www.sciencedirect.com/science/article/pii/S0168851024001325</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Department of Health and Social Care (2021) </a:t>
            </a:r>
            <a:r>
              <a:rPr lang="en-IN" sz="2500" i="1" dirty="0">
                <a:latin typeface="Times New Roman" panose="02020603050405020304" pitchFamily="18" charset="0"/>
                <a:cs typeface="Times New Roman" panose="02020603050405020304" pitchFamily="18" charset="0"/>
              </a:rPr>
              <a:t>Preventing illness and improving health for all: a review of the NHS Health Check programme and recommendations</a:t>
            </a:r>
            <a:r>
              <a:rPr lang="en-IN" sz="2500" dirty="0">
                <a:latin typeface="Times New Roman" panose="02020603050405020304" pitchFamily="18" charset="0"/>
                <a:cs typeface="Times New Roman" panose="02020603050405020304" pitchFamily="18" charset="0"/>
              </a:rPr>
              <a:t>. London: Department of Health and Social Care. Available at: </a:t>
            </a:r>
            <a:r>
              <a:rPr lang="en-IN" sz="2500" u="sng" dirty="0">
                <a:latin typeface="Times New Roman" panose="02020603050405020304" pitchFamily="18" charset="0"/>
                <a:cs typeface="Times New Roman" panose="02020603050405020304" pitchFamily="18" charset="0"/>
                <a:hlinkClick r:id="rId3"/>
              </a:rPr>
              <a:t>https://www.gov.uk/government/publications/nhs-health-check-programme-review/preventing-illness-and-improving-health-for-all-a-review-of-the-nhs-health-check-programme-and-recommendations</a:t>
            </a:r>
            <a:r>
              <a:rPr lang="en-IN" sz="2500" dirty="0">
                <a:latin typeface="Times New Roman" panose="02020603050405020304" pitchFamily="18" charset="0"/>
                <a:cs typeface="Times New Roman" panose="02020603050405020304" pitchFamily="18" charset="0"/>
              </a:rPr>
              <a:t> (Accessed: 27 June 2026).</a:t>
            </a:r>
          </a:p>
          <a:p>
            <a:pPr algn="just">
              <a:lnSpc>
                <a:spcPct val="150000"/>
              </a:lnSpc>
            </a:pPr>
            <a:r>
              <a:rPr lang="en-IN" sz="2500" dirty="0">
                <a:latin typeface="Times New Roman" panose="02020603050405020304" pitchFamily="18" charset="0"/>
                <a:cs typeface="Times New Roman" panose="02020603050405020304" pitchFamily="18" charset="0"/>
              </a:rPr>
              <a:t>Eberhardt, J., Kane, L., Portman, R., Ling, J., Goddard, T., Johnston, M., Robinson, C., Reay, A., Divers, A. and Newbury-Birch, D. (2025) 'Barriers and Facilitators of NHS Health Checks in Socioeconomically Deprived Communities in the North East of England: A Qualitative Study With Peer Researchers', </a:t>
            </a:r>
            <a:r>
              <a:rPr lang="en-IN" sz="2500" i="1" dirty="0">
                <a:latin typeface="Times New Roman" panose="02020603050405020304" pitchFamily="18" charset="0"/>
                <a:cs typeface="Times New Roman" panose="02020603050405020304" pitchFamily="18" charset="0"/>
              </a:rPr>
              <a:t>Health Expectations</a:t>
            </a:r>
            <a:r>
              <a:rPr lang="en-IN" sz="2500" dirty="0">
                <a:latin typeface="Times New Roman" panose="02020603050405020304" pitchFamily="18" charset="0"/>
                <a:cs typeface="Times New Roman" panose="02020603050405020304" pitchFamily="18" charset="0"/>
              </a:rPr>
              <a:t>. doi:10.1111/hex.70199. Available at: </a:t>
            </a:r>
            <a:r>
              <a:rPr lang="en-IN" sz="2500" u="sng" dirty="0">
                <a:latin typeface="Times New Roman" panose="02020603050405020304" pitchFamily="18" charset="0"/>
                <a:cs typeface="Times New Roman" panose="02020603050405020304" pitchFamily="18" charset="0"/>
                <a:hlinkClick r:id="rId4"/>
              </a:rPr>
              <a:t>https://onlinelibrary.wiley.com/doi/pdf/10.1111/hex.70199</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Gidlow, C.J., Sams, L., Riley, V., Ellis, N.J., Povey, R., Nolan, A., Walsh, G., Green, H. and Thompson, K. (2025) 'Feasibility study of a digital NHS Health Check', </a:t>
            </a:r>
            <a:r>
              <a:rPr lang="en-IN" sz="2500" i="1" dirty="0">
                <a:latin typeface="Times New Roman" panose="02020603050405020304" pitchFamily="18" charset="0"/>
                <a:cs typeface="Times New Roman" panose="02020603050405020304" pitchFamily="18" charset="0"/>
              </a:rPr>
              <a:t>BMC Digital Health</a:t>
            </a:r>
            <a:r>
              <a:rPr lang="en-IN" sz="2500" dirty="0">
                <a:latin typeface="Times New Roman" panose="02020603050405020304" pitchFamily="18" charset="0"/>
                <a:cs typeface="Times New Roman" panose="02020603050405020304" pitchFamily="18" charset="0"/>
              </a:rPr>
              <a:t>, 3, 34. doi:10.1186/s44247-025-00161-9. Available at: </a:t>
            </a:r>
            <a:r>
              <a:rPr lang="en-IN" sz="2500" u="sng" dirty="0">
                <a:latin typeface="Times New Roman" panose="02020603050405020304" pitchFamily="18" charset="0"/>
                <a:cs typeface="Times New Roman" panose="02020603050405020304" pitchFamily="18" charset="0"/>
                <a:hlinkClick r:id="rId5"/>
              </a:rPr>
              <a:t>https://link.springer.com/content/pdf/10.1186/s44247-025-00161-9.pdf</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Health Equity Evidence Centre (2024) </a:t>
            </a:r>
            <a:r>
              <a:rPr lang="en-IN" sz="2500" i="1" dirty="0">
                <a:latin typeface="Times New Roman" panose="02020603050405020304" pitchFamily="18" charset="0"/>
                <a:cs typeface="Times New Roman" panose="02020603050405020304" pitchFamily="18" charset="0"/>
              </a:rPr>
              <a:t>What works to improve health and digital literacy in disadvantaged groups</a:t>
            </a:r>
            <a:r>
              <a:rPr lang="en-IN" sz="2500" dirty="0">
                <a:latin typeface="Times New Roman" panose="02020603050405020304" pitchFamily="18" charset="0"/>
                <a:cs typeface="Times New Roman" panose="02020603050405020304" pitchFamily="18" charset="0"/>
              </a:rPr>
              <a:t>. Available at: </a:t>
            </a:r>
            <a:r>
              <a:rPr lang="en-IN" sz="2500" u="sng" dirty="0">
                <a:latin typeface="Times New Roman" panose="02020603050405020304" pitchFamily="18" charset="0"/>
                <a:cs typeface="Times New Roman" panose="02020603050405020304" pitchFamily="18" charset="0"/>
                <a:hlinkClick r:id="rId6"/>
              </a:rPr>
              <a:t>https://www.heec.co.uk/resource/what-works-to-improve-health-and-digital-literacy-in-disadvantaged-groups/</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err="1">
                <a:latin typeface="Times New Roman" panose="02020603050405020304" pitchFamily="18" charset="0"/>
                <a:cs typeface="Times New Roman" panose="02020603050405020304" pitchFamily="18" charset="0"/>
              </a:rPr>
              <a:t>Koulouvari</a:t>
            </a:r>
            <a:r>
              <a:rPr lang="en-IN" sz="2500" dirty="0">
                <a:latin typeface="Times New Roman" panose="02020603050405020304" pitchFamily="18" charset="0"/>
                <a:cs typeface="Times New Roman" panose="02020603050405020304" pitchFamily="18" charset="0"/>
              </a:rPr>
              <a:t>, A.-D., </a:t>
            </a:r>
            <a:r>
              <a:rPr lang="en-IN" sz="2500" dirty="0" err="1">
                <a:latin typeface="Times New Roman" panose="02020603050405020304" pitchFamily="18" charset="0"/>
                <a:cs typeface="Times New Roman" panose="02020603050405020304" pitchFamily="18" charset="0"/>
              </a:rPr>
              <a:t>Margariti</a:t>
            </a:r>
            <a:r>
              <a:rPr lang="en-IN" sz="2500" dirty="0">
                <a:latin typeface="Times New Roman" panose="02020603050405020304" pitchFamily="18" charset="0"/>
                <a:cs typeface="Times New Roman" panose="02020603050405020304" pitchFamily="18" charset="0"/>
              </a:rPr>
              <a:t>, A., </a:t>
            </a:r>
            <a:r>
              <a:rPr lang="en-IN" sz="2500" dirty="0" err="1">
                <a:latin typeface="Times New Roman" panose="02020603050405020304" pitchFamily="18" charset="0"/>
                <a:cs typeface="Times New Roman" panose="02020603050405020304" pitchFamily="18" charset="0"/>
              </a:rPr>
              <a:t>Sakellari</a:t>
            </a:r>
            <a:r>
              <a:rPr lang="en-IN" sz="2500" dirty="0">
                <a:latin typeface="Times New Roman" panose="02020603050405020304" pitchFamily="18" charset="0"/>
                <a:cs typeface="Times New Roman" panose="02020603050405020304" pitchFamily="18" charset="0"/>
              </a:rPr>
              <a:t>, E., </a:t>
            </a:r>
            <a:r>
              <a:rPr lang="en-IN" sz="2500" dirty="0" err="1">
                <a:latin typeface="Times New Roman" panose="02020603050405020304" pitchFamily="18" charset="0"/>
                <a:cs typeface="Times New Roman" panose="02020603050405020304" pitchFamily="18" charset="0"/>
              </a:rPr>
              <a:t>Barbouni</a:t>
            </a:r>
            <a:r>
              <a:rPr lang="en-IN" sz="2500" dirty="0">
                <a:latin typeface="Times New Roman" panose="02020603050405020304" pitchFamily="18" charset="0"/>
                <a:cs typeface="Times New Roman" panose="02020603050405020304" pitchFamily="18" charset="0"/>
              </a:rPr>
              <a:t>, A. and </a:t>
            </a:r>
            <a:r>
              <a:rPr lang="en-IN" sz="2500" dirty="0" err="1">
                <a:latin typeface="Times New Roman" panose="02020603050405020304" pitchFamily="18" charset="0"/>
                <a:cs typeface="Times New Roman" panose="02020603050405020304" pitchFamily="18" charset="0"/>
              </a:rPr>
              <a:t>Lagiou</a:t>
            </a:r>
            <a:r>
              <a:rPr lang="en-IN" sz="2500" dirty="0">
                <a:latin typeface="Times New Roman" panose="02020603050405020304" pitchFamily="18" charset="0"/>
                <a:cs typeface="Times New Roman" panose="02020603050405020304" pitchFamily="18" charset="0"/>
              </a:rPr>
              <a:t>, A. (2025) 'Applications of </a:t>
            </a:r>
            <a:r>
              <a:rPr lang="en-IN" sz="2500" dirty="0" err="1">
                <a:latin typeface="Times New Roman" panose="02020603050405020304" pitchFamily="18" charset="0"/>
                <a:cs typeface="Times New Roman" panose="02020603050405020304" pitchFamily="18" charset="0"/>
              </a:rPr>
              <a:t>Behavioral</a:t>
            </a:r>
            <a:r>
              <a:rPr lang="en-IN" sz="2500" dirty="0">
                <a:latin typeface="Times New Roman" panose="02020603050405020304" pitchFamily="18" charset="0"/>
                <a:cs typeface="Times New Roman" panose="02020603050405020304" pitchFamily="18" charset="0"/>
              </a:rPr>
              <a:t> Change Theories and Models in Health Promotion Interventions: A Rapid Review', </a:t>
            </a:r>
            <a:r>
              <a:rPr lang="en-IN" sz="2500" i="1" dirty="0" err="1">
                <a:latin typeface="Times New Roman" panose="02020603050405020304" pitchFamily="18" charset="0"/>
                <a:cs typeface="Times New Roman" panose="02020603050405020304" pitchFamily="18" charset="0"/>
              </a:rPr>
              <a:t>Behavioral</a:t>
            </a:r>
            <a:r>
              <a:rPr lang="en-IN" sz="2500" i="1" dirty="0">
                <a:latin typeface="Times New Roman" panose="02020603050405020304" pitchFamily="18" charset="0"/>
                <a:cs typeface="Times New Roman" panose="02020603050405020304" pitchFamily="18" charset="0"/>
              </a:rPr>
              <a:t> Sciences</a:t>
            </a:r>
            <a:r>
              <a:rPr lang="en-IN" sz="2500" dirty="0">
                <a:latin typeface="Times New Roman" panose="02020603050405020304" pitchFamily="18" charset="0"/>
                <a:cs typeface="Times New Roman" panose="02020603050405020304" pitchFamily="18" charset="0"/>
              </a:rPr>
              <a:t>, 15(5), 580. doi:10.3390/bs15050580. Available at: </a:t>
            </a:r>
            <a:r>
              <a:rPr lang="en-IN" sz="2500" u="sng" dirty="0">
                <a:latin typeface="Times New Roman" panose="02020603050405020304" pitchFamily="18" charset="0"/>
                <a:cs typeface="Times New Roman" panose="02020603050405020304" pitchFamily="18" charset="0"/>
                <a:hlinkClick r:id="rId7"/>
              </a:rPr>
              <a:t>https://www.mdpi.com/2076-328X/15/5/580</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err="1">
                <a:latin typeface="Times New Roman" panose="02020603050405020304" pitchFamily="18" charset="0"/>
                <a:cs typeface="Times New Roman" panose="02020603050405020304" pitchFamily="18" charset="0"/>
              </a:rPr>
              <a:t>Koulouvari</a:t>
            </a:r>
            <a:r>
              <a:rPr lang="en-IN" sz="2500" dirty="0">
                <a:latin typeface="Times New Roman" panose="02020603050405020304" pitchFamily="18" charset="0"/>
                <a:cs typeface="Times New Roman" panose="02020603050405020304" pitchFamily="18" charset="0"/>
              </a:rPr>
              <a:t>, A.-D., </a:t>
            </a:r>
            <a:r>
              <a:rPr lang="en-IN" sz="2500" dirty="0" err="1">
                <a:latin typeface="Times New Roman" panose="02020603050405020304" pitchFamily="18" charset="0"/>
                <a:cs typeface="Times New Roman" panose="02020603050405020304" pitchFamily="18" charset="0"/>
              </a:rPr>
              <a:t>Margariti</a:t>
            </a:r>
            <a:r>
              <a:rPr lang="en-IN" sz="2500" dirty="0">
                <a:latin typeface="Times New Roman" panose="02020603050405020304" pitchFamily="18" charset="0"/>
                <a:cs typeface="Times New Roman" panose="02020603050405020304" pitchFamily="18" charset="0"/>
              </a:rPr>
              <a:t>, A., </a:t>
            </a:r>
            <a:r>
              <a:rPr lang="en-IN" sz="2500" dirty="0" err="1">
                <a:latin typeface="Times New Roman" panose="02020603050405020304" pitchFamily="18" charset="0"/>
                <a:cs typeface="Times New Roman" panose="02020603050405020304" pitchFamily="18" charset="0"/>
              </a:rPr>
              <a:t>Sakellari</a:t>
            </a:r>
            <a:r>
              <a:rPr lang="en-IN" sz="2500" dirty="0">
                <a:latin typeface="Times New Roman" panose="02020603050405020304" pitchFamily="18" charset="0"/>
                <a:cs typeface="Times New Roman" panose="02020603050405020304" pitchFamily="18" charset="0"/>
              </a:rPr>
              <a:t>, E., </a:t>
            </a:r>
            <a:r>
              <a:rPr lang="en-IN" sz="2500" dirty="0" err="1">
                <a:latin typeface="Times New Roman" panose="02020603050405020304" pitchFamily="18" charset="0"/>
                <a:cs typeface="Times New Roman" panose="02020603050405020304" pitchFamily="18" charset="0"/>
              </a:rPr>
              <a:t>Barbouni</a:t>
            </a:r>
            <a:r>
              <a:rPr lang="en-IN" sz="2500" dirty="0">
                <a:latin typeface="Times New Roman" panose="02020603050405020304" pitchFamily="18" charset="0"/>
                <a:cs typeface="Times New Roman" panose="02020603050405020304" pitchFamily="18" charset="0"/>
              </a:rPr>
              <a:t>, A. and </a:t>
            </a:r>
            <a:r>
              <a:rPr lang="en-IN" sz="2500" dirty="0" err="1">
                <a:latin typeface="Times New Roman" panose="02020603050405020304" pitchFamily="18" charset="0"/>
                <a:cs typeface="Times New Roman" panose="02020603050405020304" pitchFamily="18" charset="0"/>
              </a:rPr>
              <a:t>Lagiou</a:t>
            </a:r>
            <a:r>
              <a:rPr lang="en-IN" sz="2500" dirty="0">
                <a:latin typeface="Times New Roman" panose="02020603050405020304" pitchFamily="18" charset="0"/>
                <a:cs typeface="Times New Roman" panose="02020603050405020304" pitchFamily="18" charset="0"/>
              </a:rPr>
              <a:t>, A. (2025) 'Applications of </a:t>
            </a:r>
            <a:r>
              <a:rPr lang="en-IN" sz="2500" dirty="0" err="1">
                <a:latin typeface="Times New Roman" panose="02020603050405020304" pitchFamily="18" charset="0"/>
                <a:cs typeface="Times New Roman" panose="02020603050405020304" pitchFamily="18" charset="0"/>
              </a:rPr>
              <a:t>Behavioral</a:t>
            </a:r>
            <a:r>
              <a:rPr lang="en-IN" sz="2500" dirty="0">
                <a:latin typeface="Times New Roman" panose="02020603050405020304" pitchFamily="18" charset="0"/>
                <a:cs typeface="Times New Roman" panose="02020603050405020304" pitchFamily="18" charset="0"/>
              </a:rPr>
              <a:t> Change Theories and Models in Health Promotion Interventions: A Rapid Review', </a:t>
            </a:r>
            <a:r>
              <a:rPr lang="en-IN" sz="2500" dirty="0" err="1">
                <a:latin typeface="Times New Roman" panose="02020603050405020304" pitchFamily="18" charset="0"/>
                <a:cs typeface="Times New Roman" panose="02020603050405020304" pitchFamily="18" charset="0"/>
              </a:rPr>
              <a:t>Behavioral</a:t>
            </a:r>
            <a:r>
              <a:rPr lang="en-IN" sz="2500" dirty="0">
                <a:latin typeface="Times New Roman" panose="02020603050405020304" pitchFamily="18" charset="0"/>
                <a:cs typeface="Times New Roman" panose="02020603050405020304" pitchFamily="18" charset="0"/>
              </a:rPr>
              <a:t> Sciences, 15(5), 580. doi:10.3390/bs15050580. Available at: </a:t>
            </a:r>
            <a:r>
              <a:rPr lang="en-IN" sz="2500" u="sng" dirty="0">
                <a:latin typeface="Times New Roman" panose="02020603050405020304" pitchFamily="18" charset="0"/>
                <a:cs typeface="Times New Roman" panose="02020603050405020304" pitchFamily="18" charset="0"/>
                <a:hlinkClick r:id="rId8"/>
              </a:rPr>
              <a:t>https://doi.org/10.3390/bs15050580</a:t>
            </a:r>
            <a:r>
              <a:rPr lang="en-IN" sz="2500" dirty="0">
                <a:latin typeface="Times New Roman" panose="02020603050405020304" pitchFamily="18" charset="0"/>
                <a:cs typeface="Times New Roman" panose="02020603050405020304" pitchFamily="18" charset="0"/>
              </a:rPr>
              <a:t>  (Accessed: 27 June 2026).</a:t>
            </a:r>
          </a:p>
          <a:p>
            <a:pPr algn="just">
              <a:lnSpc>
                <a:spcPct val="150000"/>
              </a:lnSpc>
            </a:pPr>
            <a:r>
              <a:rPr lang="en-IN" sz="2500" dirty="0">
                <a:latin typeface="Times New Roman" panose="02020603050405020304" pitchFamily="18" charset="0"/>
                <a:cs typeface="Times New Roman" panose="02020603050405020304" pitchFamily="18" charset="0"/>
              </a:rPr>
              <a:t>Liaqat, M., Mushtaq, M., Jamil, A., Mushtaq, M.M., Ali, H., Anwar, R. and Bakht, D. (2024) 'Mobile Health Interventions: A Frontier for Mitigating the Global Burden of Cardiovascular Disease', </a:t>
            </a:r>
            <a:r>
              <a:rPr lang="en-IN" sz="2500" i="1" dirty="0" err="1">
                <a:latin typeface="Times New Roman" panose="02020603050405020304" pitchFamily="18" charset="0"/>
                <a:cs typeface="Times New Roman" panose="02020603050405020304" pitchFamily="18" charset="0"/>
              </a:rPr>
              <a:t>Cureus</a:t>
            </a:r>
            <a:r>
              <a:rPr lang="en-IN" sz="2500" dirty="0">
                <a:latin typeface="Times New Roman" panose="02020603050405020304" pitchFamily="18" charset="0"/>
                <a:cs typeface="Times New Roman" panose="02020603050405020304" pitchFamily="18" charset="0"/>
              </a:rPr>
              <a:t>, 16(6), e62157. doi:10.7759/cureus.62157. Available at: </a:t>
            </a:r>
            <a:r>
              <a:rPr lang="en-IN" sz="2500" u="sng" dirty="0">
                <a:latin typeface="Times New Roman" panose="02020603050405020304" pitchFamily="18" charset="0"/>
                <a:cs typeface="Times New Roman" panose="02020603050405020304" pitchFamily="18" charset="0"/>
                <a:hlinkClick r:id="rId9"/>
              </a:rPr>
              <a:t>https://www.cureus.com/articles/260402-mobile-health-interventions-a-frontier-for-mitigating-the-global-burden-of-cardiovascular-disease.pdf</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Milne-Ives, M., Lam, C., De Cock, C., Van </a:t>
            </a:r>
            <a:r>
              <a:rPr lang="en-IN" sz="2500" dirty="0" err="1">
                <a:latin typeface="Times New Roman" panose="02020603050405020304" pitchFamily="18" charset="0"/>
                <a:cs typeface="Times New Roman" panose="02020603050405020304" pitchFamily="18" charset="0"/>
              </a:rPr>
              <a:t>Velthoven</a:t>
            </a:r>
            <a:r>
              <a:rPr lang="en-IN" sz="2500" dirty="0">
                <a:latin typeface="Times New Roman" panose="02020603050405020304" pitchFamily="18" charset="0"/>
                <a:cs typeface="Times New Roman" panose="02020603050405020304" pitchFamily="18" charset="0"/>
              </a:rPr>
              <a:t>, M.H. and Meinert, E. (2020) 'Mobile Health Interventions for the Primary Prevention of Cardiovascular Disease and Type 2 Diabetes: A Systematic Literature Review', </a:t>
            </a:r>
            <a:r>
              <a:rPr lang="en-IN" sz="2500" i="1" dirty="0">
                <a:latin typeface="Times New Roman" panose="02020603050405020304" pitchFamily="18" charset="0"/>
                <a:cs typeface="Times New Roman" panose="02020603050405020304" pitchFamily="18" charset="0"/>
              </a:rPr>
              <a:t>Journal of Medical Internet Research</a:t>
            </a:r>
            <a:r>
              <a:rPr lang="en-IN" sz="2500" dirty="0">
                <a:latin typeface="Times New Roman" panose="02020603050405020304" pitchFamily="18" charset="0"/>
                <a:cs typeface="Times New Roman" panose="02020603050405020304" pitchFamily="18" charset="0"/>
              </a:rPr>
              <a:t>, 22(10), e21159. doi:10.2196/21159. Available at: </a:t>
            </a:r>
            <a:r>
              <a:rPr lang="en-IN" sz="2500" u="sng" dirty="0">
                <a:latin typeface="Times New Roman" panose="02020603050405020304" pitchFamily="18" charset="0"/>
                <a:cs typeface="Times New Roman" panose="02020603050405020304" pitchFamily="18" charset="0"/>
                <a:hlinkClick r:id="rId10"/>
              </a:rPr>
              <a:t>https://www.jmir.org/2020/10/e21159/</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North East and North Cumbria Integrated Care Board (2025) Health and Healthcare Inequalities Report 2024-2025. Newcastle upon Tyne: North East and North Cumbria Integrated Care Board. Available at: </a:t>
            </a:r>
            <a:r>
              <a:rPr lang="en-IN" sz="2500" u="sng" dirty="0">
                <a:latin typeface="Times New Roman" panose="02020603050405020304" pitchFamily="18" charset="0"/>
                <a:cs typeface="Times New Roman" panose="02020603050405020304" pitchFamily="18" charset="0"/>
                <a:hlinkClick r:id="rId11"/>
              </a:rPr>
              <a:t>https://northeastnorthcumbria.nhs.uk/media/xrncif3m/health-and-healthcare-inequalities-report-2024-25.pdf</a:t>
            </a:r>
            <a:r>
              <a:rPr lang="en-IN" sz="2500" dirty="0">
                <a:latin typeface="Times New Roman" panose="02020603050405020304" pitchFamily="18" charset="0"/>
                <a:cs typeface="Times New Roman" panose="02020603050405020304" pitchFamily="18" charset="0"/>
              </a:rPr>
              <a:t>  (Accessed: 27 June 2026).</a:t>
            </a:r>
          </a:p>
          <a:p>
            <a:pPr algn="just">
              <a:lnSpc>
                <a:spcPct val="150000"/>
              </a:lnSpc>
            </a:pPr>
            <a:r>
              <a:rPr lang="en-IN" sz="2500" dirty="0">
                <a:latin typeface="Times New Roman" panose="02020603050405020304" pitchFamily="18" charset="0"/>
                <a:cs typeface="Times New Roman" panose="02020603050405020304" pitchFamily="18" charset="0"/>
              </a:rPr>
              <a:t>Salway, R., Sillero-Rejon, C., Forte, C., Grey, E., Jessiman, P., McLeod, H., Harkes, R., Stokes, P., De Vocht, F., Campbell, R. and Jago, R. (2024) 'A service evaluation of the uptake and effectiveness of a digital delivery of the NHS health check service', BMJ Open, 14(11), e091417. doi:10.1136/bmjopen-2024-091417. Available at: </a:t>
            </a:r>
            <a:r>
              <a:rPr lang="en-IN" sz="2500" u="sng" dirty="0">
                <a:latin typeface="Times New Roman" panose="02020603050405020304" pitchFamily="18" charset="0"/>
                <a:cs typeface="Times New Roman" panose="02020603050405020304" pitchFamily="18" charset="0"/>
                <a:hlinkClick r:id="rId12"/>
              </a:rPr>
              <a:t>https://bmjopen.bmj.com/content/bmjopen/14/11/e091417.full.pdf</a:t>
            </a:r>
            <a:r>
              <a:rPr lang="en-IN" sz="2500" dirty="0">
                <a:latin typeface="Times New Roman" panose="02020603050405020304" pitchFamily="18" charset="0"/>
                <a:cs typeface="Times New Roman" panose="02020603050405020304" pitchFamily="18" charset="0"/>
              </a:rPr>
              <a:t>   (Accessed: 27 June 2026).</a:t>
            </a:r>
          </a:p>
          <a:p>
            <a:pPr algn="just">
              <a:lnSpc>
                <a:spcPct val="150000"/>
              </a:lnSpc>
            </a:pPr>
            <a:r>
              <a:rPr lang="en-IN" sz="2500" dirty="0">
                <a:latin typeface="Times New Roman" panose="02020603050405020304" pitchFamily="18" charset="0"/>
                <a:cs typeface="Times New Roman" panose="02020603050405020304" pitchFamily="18" charset="0"/>
              </a:rPr>
              <a:t>Western, M.J., Smit, E.S., </a:t>
            </a:r>
            <a:r>
              <a:rPr lang="en-IN" sz="2500" dirty="0" err="1">
                <a:latin typeface="Times New Roman" panose="02020603050405020304" pitchFamily="18" charset="0"/>
                <a:cs typeface="Times New Roman" panose="02020603050405020304" pitchFamily="18" charset="0"/>
              </a:rPr>
              <a:t>Gültzow</a:t>
            </a:r>
            <a:r>
              <a:rPr lang="en-IN" sz="2500" dirty="0">
                <a:latin typeface="Times New Roman" panose="02020603050405020304" pitchFamily="18" charset="0"/>
                <a:cs typeface="Times New Roman" panose="02020603050405020304" pitchFamily="18" charset="0"/>
              </a:rPr>
              <a:t>, T., </a:t>
            </a:r>
            <a:r>
              <a:rPr lang="en-IN" sz="2500" dirty="0" err="1">
                <a:latin typeface="Times New Roman" panose="02020603050405020304" pitchFamily="18" charset="0"/>
                <a:cs typeface="Times New Roman" panose="02020603050405020304" pitchFamily="18" charset="0"/>
              </a:rPr>
              <a:t>Neter</a:t>
            </a:r>
            <a:r>
              <a:rPr lang="en-IN" sz="2500" dirty="0">
                <a:latin typeface="Times New Roman" panose="02020603050405020304" pitchFamily="18" charset="0"/>
                <a:cs typeface="Times New Roman" panose="02020603050405020304" pitchFamily="18" charset="0"/>
              </a:rPr>
              <a:t>, E., </a:t>
            </a:r>
            <a:r>
              <a:rPr lang="en-IN" sz="2500" dirty="0" err="1">
                <a:latin typeface="Times New Roman" panose="02020603050405020304" pitchFamily="18" charset="0"/>
                <a:cs typeface="Times New Roman" panose="02020603050405020304" pitchFamily="18" charset="0"/>
              </a:rPr>
              <a:t>Sniehotta</a:t>
            </a:r>
            <a:r>
              <a:rPr lang="en-IN" sz="2500" dirty="0">
                <a:latin typeface="Times New Roman" panose="02020603050405020304" pitchFamily="18" charset="0"/>
                <a:cs typeface="Times New Roman" panose="02020603050405020304" pitchFamily="18" charset="0"/>
              </a:rPr>
              <a:t>, F.F., Malkowski, O.S., Wright, C., Busse, H., </a:t>
            </a:r>
            <a:r>
              <a:rPr lang="en-IN" sz="2500" dirty="0" err="1">
                <a:latin typeface="Times New Roman" panose="02020603050405020304" pitchFamily="18" charset="0"/>
                <a:cs typeface="Times New Roman" panose="02020603050405020304" pitchFamily="18" charset="0"/>
              </a:rPr>
              <a:t>Peuters</a:t>
            </a:r>
            <a:r>
              <a:rPr lang="en-IN" sz="2500" dirty="0">
                <a:latin typeface="Times New Roman" panose="02020603050405020304" pitchFamily="18" charset="0"/>
                <a:cs typeface="Times New Roman" panose="02020603050405020304" pitchFamily="18" charset="0"/>
              </a:rPr>
              <a:t>, C., </a:t>
            </a:r>
            <a:r>
              <a:rPr lang="en-IN" sz="2500" dirty="0" err="1">
                <a:latin typeface="Times New Roman" panose="02020603050405020304" pitchFamily="18" charset="0"/>
                <a:cs typeface="Times New Roman" panose="02020603050405020304" pitchFamily="18" charset="0"/>
              </a:rPr>
              <a:t>Rehackova</a:t>
            </a:r>
            <a:r>
              <a:rPr lang="en-IN" sz="2500" dirty="0">
                <a:latin typeface="Times New Roman" panose="02020603050405020304" pitchFamily="18" charset="0"/>
                <a:cs typeface="Times New Roman" panose="02020603050405020304" pitchFamily="18" charset="0"/>
              </a:rPr>
              <a:t>, L., </a:t>
            </a:r>
            <a:r>
              <a:rPr lang="en-IN" sz="2500" dirty="0" err="1">
                <a:latin typeface="Times New Roman" panose="02020603050405020304" pitchFamily="18" charset="0"/>
                <a:cs typeface="Times New Roman" panose="02020603050405020304" pitchFamily="18" charset="0"/>
              </a:rPr>
              <a:t>Oteșanu</a:t>
            </a:r>
            <a:r>
              <a:rPr lang="en-IN" sz="2500" dirty="0">
                <a:latin typeface="Times New Roman" panose="02020603050405020304" pitchFamily="18" charset="0"/>
                <a:cs typeface="Times New Roman" panose="02020603050405020304" pitchFamily="18" charset="0"/>
              </a:rPr>
              <a:t>, A.G., Ainsworth, B., Jones, C.M., Kilb, M., Rodrigues, A.M., Perski, O., Wright, A. and König, L.M. (2025) 'Bridging the digital health divide: a narrative review of the causes, implications, and solutions for digital health inequalities', </a:t>
            </a:r>
            <a:r>
              <a:rPr lang="en-IN" sz="2500" i="1" dirty="0">
                <a:latin typeface="Times New Roman" panose="02020603050405020304" pitchFamily="18" charset="0"/>
                <a:cs typeface="Times New Roman" panose="02020603050405020304" pitchFamily="18" charset="0"/>
              </a:rPr>
              <a:t>Health Psychology and </a:t>
            </a:r>
            <a:r>
              <a:rPr lang="en-IN" sz="2500" i="1" dirty="0" err="1">
                <a:latin typeface="Times New Roman" panose="02020603050405020304" pitchFamily="18" charset="0"/>
                <a:cs typeface="Times New Roman" panose="02020603050405020304" pitchFamily="18" charset="0"/>
              </a:rPr>
              <a:t>Behavioral</a:t>
            </a:r>
            <a:r>
              <a:rPr lang="en-IN" sz="2500" i="1" dirty="0">
                <a:latin typeface="Times New Roman" panose="02020603050405020304" pitchFamily="18" charset="0"/>
                <a:cs typeface="Times New Roman" panose="02020603050405020304" pitchFamily="18" charset="0"/>
              </a:rPr>
              <a:t> Medicine</a:t>
            </a:r>
            <a:r>
              <a:rPr lang="en-IN" sz="2500" dirty="0">
                <a:latin typeface="Times New Roman" panose="02020603050405020304" pitchFamily="18" charset="0"/>
                <a:cs typeface="Times New Roman" panose="02020603050405020304" pitchFamily="18" charset="0"/>
              </a:rPr>
              <a:t>, 13, 2493139. doi:10.1080/21642850.2025.2493139. Available at: </a:t>
            </a:r>
            <a:r>
              <a:rPr lang="en-IN" sz="2500" u="sng" dirty="0">
                <a:latin typeface="Times New Roman" panose="02020603050405020304" pitchFamily="18" charset="0"/>
                <a:cs typeface="Times New Roman" panose="02020603050405020304" pitchFamily="18" charset="0"/>
                <a:hlinkClick r:id="rId13"/>
              </a:rPr>
              <a:t>https://www.tandfonline.com/doi/pdf/10.1080/21642850.2025.2493139</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World Health Organization (2020) </a:t>
            </a:r>
            <a:r>
              <a:rPr lang="en-IN" sz="2500" i="1" dirty="0">
                <a:latin typeface="Times New Roman" panose="02020603050405020304" pitchFamily="18" charset="0"/>
                <a:cs typeface="Times New Roman" panose="02020603050405020304" pitchFamily="18" charset="0"/>
              </a:rPr>
              <a:t>Global strategy on digital health 2020-2025</a:t>
            </a:r>
            <a:r>
              <a:rPr lang="en-IN" sz="2500" dirty="0">
                <a:latin typeface="Times New Roman" panose="02020603050405020304" pitchFamily="18" charset="0"/>
                <a:cs typeface="Times New Roman" panose="02020603050405020304" pitchFamily="18" charset="0"/>
              </a:rPr>
              <a:t>. Geneva: World Health Organization. Available at: </a:t>
            </a:r>
            <a:r>
              <a:rPr lang="en-IN" sz="2500" u="sng" dirty="0">
                <a:latin typeface="Times New Roman" panose="02020603050405020304" pitchFamily="18" charset="0"/>
                <a:cs typeface="Times New Roman" panose="02020603050405020304" pitchFamily="18" charset="0"/>
                <a:hlinkClick r:id="rId14"/>
              </a:rPr>
              <a:t>https://www.who.int/docs/default-source/documents/gs4dhdaa2a9f352b0445bafbc79ca799dce4d.pdf</a:t>
            </a:r>
            <a:r>
              <a:rPr lang="en-IN" sz="2500" dirty="0">
                <a:latin typeface="Times New Roman" panose="02020603050405020304" pitchFamily="18" charset="0"/>
                <a:cs typeface="Times New Roman" panose="02020603050405020304" pitchFamily="18" charset="0"/>
              </a:rPr>
              <a:t> (Accessed: 27 June 2026). </a:t>
            </a:r>
          </a:p>
          <a:p>
            <a:pPr algn="just">
              <a:lnSpc>
                <a:spcPct val="150000"/>
              </a:lnSpc>
            </a:pPr>
            <a:r>
              <a:rPr lang="en-IN" sz="2500" dirty="0">
                <a:latin typeface="Times New Roman" panose="02020603050405020304" pitchFamily="18" charset="0"/>
                <a:cs typeface="Times New Roman" panose="02020603050405020304" pitchFamily="18" charset="0"/>
              </a:rPr>
              <a:t>Zhang, J., </a:t>
            </a:r>
            <a:r>
              <a:rPr lang="en-IN" sz="2500" dirty="0" err="1">
                <a:latin typeface="Times New Roman" panose="02020603050405020304" pitchFamily="18" charset="0"/>
                <a:cs typeface="Times New Roman" panose="02020603050405020304" pitchFamily="18" charset="0"/>
              </a:rPr>
              <a:t>Gallifant</a:t>
            </a:r>
            <a:r>
              <a:rPr lang="en-IN" sz="2500" dirty="0">
                <a:latin typeface="Times New Roman" panose="02020603050405020304" pitchFamily="18" charset="0"/>
                <a:cs typeface="Times New Roman" panose="02020603050405020304" pitchFamily="18" charset="0"/>
              </a:rPr>
              <a:t>, J., Pierce, R.L., </a:t>
            </a:r>
            <a:r>
              <a:rPr lang="en-IN" sz="2500" dirty="0" err="1">
                <a:latin typeface="Times New Roman" panose="02020603050405020304" pitchFamily="18" charset="0"/>
                <a:cs typeface="Times New Roman" panose="02020603050405020304" pitchFamily="18" charset="0"/>
              </a:rPr>
              <a:t>Ashrafian</a:t>
            </a:r>
            <a:r>
              <a:rPr lang="en-IN" sz="2500" dirty="0">
                <a:latin typeface="Times New Roman" panose="02020603050405020304" pitchFamily="18" charset="0"/>
                <a:cs typeface="Times New Roman" panose="02020603050405020304" pitchFamily="18" charset="0"/>
              </a:rPr>
              <a:t>, H., Darzi, A. and Neves, A.L. (2023) 'Quantifying digital health inequality across a national healthcare system', BMJ Health and Care Informatics, 30, e100809. doi:10.1136/bmjhci-2023-100809. Available at: </a:t>
            </a:r>
            <a:r>
              <a:rPr lang="en-IN" sz="2500" u="sng" dirty="0">
                <a:latin typeface="Times New Roman" panose="02020603050405020304" pitchFamily="18" charset="0"/>
                <a:cs typeface="Times New Roman" panose="02020603050405020304" pitchFamily="18" charset="0"/>
                <a:hlinkClick r:id="rId15"/>
              </a:rPr>
              <a:t>https://pmc.ncbi.nlm.nih.gov/articles/PMC10680008/</a:t>
            </a:r>
            <a:r>
              <a:rPr lang="en-IN" sz="2500" dirty="0">
                <a:latin typeface="Times New Roman" panose="02020603050405020304" pitchFamily="18" charset="0"/>
                <a:cs typeface="Times New Roman" panose="02020603050405020304" pitchFamily="18" charset="0"/>
              </a:rPr>
              <a:t>  (Accessed: 27 June 2026).</a:t>
            </a:r>
          </a:p>
          <a:p>
            <a:pPr algn="just">
              <a:lnSpc>
                <a:spcPct val="150000"/>
              </a:lnSpc>
            </a:pPr>
            <a:r>
              <a:rPr lang="en-IN" sz="2500" dirty="0">
                <a:latin typeface="Times New Roman" panose="02020603050405020304" pitchFamily="18" charset="0"/>
                <a:cs typeface="Times New Roman" panose="02020603050405020304" pitchFamily="18" charset="0"/>
              </a:rPr>
              <a:t>Zhang, J., </a:t>
            </a:r>
            <a:r>
              <a:rPr lang="en-IN" sz="2500" dirty="0" err="1">
                <a:latin typeface="Times New Roman" panose="02020603050405020304" pitchFamily="18" charset="0"/>
                <a:cs typeface="Times New Roman" panose="02020603050405020304" pitchFamily="18" charset="0"/>
              </a:rPr>
              <a:t>Gallifant</a:t>
            </a:r>
            <a:r>
              <a:rPr lang="en-IN" sz="2500" dirty="0">
                <a:latin typeface="Times New Roman" panose="02020603050405020304" pitchFamily="18" charset="0"/>
                <a:cs typeface="Times New Roman" panose="02020603050405020304" pitchFamily="18" charset="0"/>
              </a:rPr>
              <a:t>, J., Pierce, R.L., Fordham, A., Teo, J., Celi, L. and </a:t>
            </a:r>
            <a:r>
              <a:rPr lang="en-IN" sz="2500" dirty="0" err="1">
                <a:latin typeface="Times New Roman" panose="02020603050405020304" pitchFamily="18" charset="0"/>
                <a:cs typeface="Times New Roman" panose="02020603050405020304" pitchFamily="18" charset="0"/>
              </a:rPr>
              <a:t>Ashrafian</a:t>
            </a:r>
            <a:r>
              <a:rPr lang="en-IN" sz="2500" dirty="0">
                <a:latin typeface="Times New Roman" panose="02020603050405020304" pitchFamily="18" charset="0"/>
                <a:cs typeface="Times New Roman" panose="02020603050405020304" pitchFamily="18" charset="0"/>
              </a:rPr>
              <a:t>, H., 2023. Quantifying digital health inequality across a national healthcare system. </a:t>
            </a:r>
            <a:r>
              <a:rPr lang="en-IN" sz="2500" i="1" dirty="0">
                <a:latin typeface="Times New Roman" panose="02020603050405020304" pitchFamily="18" charset="0"/>
                <a:cs typeface="Times New Roman" panose="02020603050405020304" pitchFamily="18" charset="0"/>
              </a:rPr>
              <a:t>BMJ health &amp; care informatics</a:t>
            </a:r>
            <a:r>
              <a:rPr lang="en-IN" sz="2500" dirty="0">
                <a:latin typeface="Times New Roman" panose="02020603050405020304" pitchFamily="18" charset="0"/>
                <a:cs typeface="Times New Roman" panose="02020603050405020304" pitchFamily="18" charset="0"/>
              </a:rPr>
              <a:t>, </a:t>
            </a:r>
            <a:r>
              <a:rPr lang="en-IN" sz="2500" i="1" dirty="0">
                <a:latin typeface="Times New Roman" panose="02020603050405020304" pitchFamily="18" charset="0"/>
                <a:cs typeface="Times New Roman" panose="02020603050405020304" pitchFamily="18" charset="0"/>
              </a:rPr>
              <a:t>30</a:t>
            </a:r>
            <a:r>
              <a:rPr lang="en-IN" sz="2500" dirty="0">
                <a:latin typeface="Times New Roman" panose="02020603050405020304" pitchFamily="18" charset="0"/>
                <a:cs typeface="Times New Roman" panose="02020603050405020304" pitchFamily="18" charset="0"/>
              </a:rPr>
              <a:t>(1), p.e100809. Available at: </a:t>
            </a:r>
            <a:r>
              <a:rPr lang="en-IN" sz="2500" u="sng" dirty="0">
                <a:latin typeface="Times New Roman" panose="02020603050405020304" pitchFamily="18" charset="0"/>
                <a:cs typeface="Times New Roman" panose="02020603050405020304" pitchFamily="18" charset="0"/>
                <a:hlinkClick r:id="rId16"/>
              </a:rPr>
              <a:t>https://pmc.ncbi.nlm.nih.gov/articles/PMC10680008/pdf/bmjhci-2023-100809.pdf</a:t>
            </a:r>
            <a:r>
              <a:rPr lang="en-IN" sz="2500" dirty="0">
                <a:latin typeface="Times New Roman" panose="02020603050405020304" pitchFamily="18" charset="0"/>
                <a:cs typeface="Times New Roman" panose="02020603050405020304" pitchFamily="18" charset="0"/>
              </a:rPr>
              <a:t> (Accessed: 27 June 2026). </a:t>
            </a:r>
          </a:p>
        </p:txBody>
      </p:sp>
    </p:spTree>
    <p:extLst>
      <p:ext uri="{BB962C8B-B14F-4D97-AF65-F5344CB8AC3E}">
        <p14:creationId xmlns:p14="http://schemas.microsoft.com/office/powerpoint/2010/main" val="536019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2245</Words>
  <Application>Microsoft Office PowerPoint</Application>
  <PresentationFormat>Custom</PresentationFormat>
  <Paragraphs>49</Paragraphs>
  <Slides>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Times New Roman</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terms:created xsi:type="dcterms:W3CDTF">2026-06-27T16:09:37Z</dcterms:created>
  <dcterms:modified xsi:type="dcterms:W3CDTF">2026-07-02T10:17:30Z</dcterms:modified>
</cp:coreProperties>
</file>