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2" r:id="rId3"/>
    <p:sldId id="257" r:id="rId4"/>
    <p:sldId id="268" r:id="rId5"/>
    <p:sldId id="264" r:id="rId6"/>
    <p:sldId id="267" r:id="rId7"/>
    <p:sldId id="260" r:id="rId8"/>
    <p:sldId id="261" r:id="rId9"/>
    <p:sldId id="263" r:id="rId10"/>
    <p:sldId id="266" r:id="rId11"/>
    <p:sldId id="269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674"/>
  </p:normalViewPr>
  <p:slideViewPr>
    <p:cSldViewPr snapToGrid="0" snapToObjects="1">
      <p:cViewPr>
        <p:scale>
          <a:sx n="120" d="100"/>
          <a:sy n="120" d="100"/>
        </p:scale>
        <p:origin x="256" y="2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ethics/code-of-ethics/principles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i&amp;url=https%3A%2F%2Fwww.lowlandrescue.org%2Fblog%2F2-blog-2&amp;psig=AOvVaw03-f6jcP6ceBHKBbxuX_td&amp;ust=1733760623128000&amp;source=images&amp;cd=vfe&amp;opi=89978449&amp;ved=0CBQQjRxqFwoTCPCigOXHmIoDFQAAAAAdAAAAABAE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i&amp;url=https%3A%2F%2Fwww.bbc.co.uk%2Fnewsround%2F50035769&amp;psig=AOvVaw0tK6xAmK2mlcHwUN-mgOPh&amp;ust=1733168948724000&amp;source=images&amp;cd=vfe&amp;opi=89978449&amp;ved=0CBQQjRxqFwoTCMCg7t-rh4oDFQAAAAAdAAAAABAE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ollege.police.uk/" TargetMode="External"/><Relationship Id="rId3" Type="http://schemas.openxmlformats.org/officeDocument/2006/relationships/hyperlink" Target="https://www.college.police.uk/ethics/code-of-ethics/principles" TargetMode="External"/><Relationship Id="rId7" Type="http://schemas.openxmlformats.org/officeDocument/2006/relationships/hyperlink" Target="https://www.bbc.co.uk/news/uk-England-Manchester-63472531" TargetMode="External"/><Relationship Id="rId2" Type="http://schemas.openxmlformats.org/officeDocument/2006/relationships/hyperlink" Target="https://www.college.police.uk/app/major-investigation-and-public-protec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mp.theguardian.com/world/2021/apr/11/brixton-riots-40-years-on-a-watershed-moment-for-race-relations" TargetMode="External"/><Relationship Id="rId5" Type="http://schemas.openxmlformats.org/officeDocument/2006/relationships/hyperlink" Target="https://www.oxfordmail.co.uk/news/10618825.finding-missing-people-key-teamwork/" TargetMode="External"/><Relationship Id="rId10" Type="http://schemas.openxmlformats.org/officeDocument/2006/relationships/hyperlink" Target="https://your.yale.edu/we-know-teamwork-important-how-important" TargetMode="External"/><Relationship Id="rId4" Type="http://schemas.openxmlformats.org/officeDocument/2006/relationships/hyperlink" Target="https://startupsmagazine.co.uk/article-challenges-working-team" TargetMode="External"/><Relationship Id="rId9" Type="http://schemas.openxmlformats.org/officeDocument/2006/relationships/hyperlink" Target="https://www.college.police.uk/career-learning/competency-and-values-framework/we-collaborate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9A8EF-2C80-194A-BBE2-853DB503AA9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Collaboration in action: The critical role of teamwork in achieving success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9E35AC-E4B4-A441-BBD2-AADD801A79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US" sz="8000" dirty="0"/>
              <a:t>Erin Davies </a:t>
            </a:r>
          </a:p>
          <a:p>
            <a:r>
              <a:rPr lang="en-US" sz="8000" dirty="0"/>
              <a:t>(2404320) (BMPL4014)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23807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8A14028-0A26-FA4F-9B12-701E967ED4BC}"/>
              </a:ext>
            </a:extLst>
          </p:cNvPr>
          <p:cNvSpPr txBox="1"/>
          <p:nvPr/>
        </p:nvSpPr>
        <p:spPr>
          <a:xfrm>
            <a:off x="902676" y="668216"/>
            <a:ext cx="91791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Facts </a:t>
            </a:r>
            <a:r>
              <a:rPr lang="en-US" dirty="0"/>
              <a:t> </a:t>
            </a:r>
          </a:p>
        </p:txBody>
      </p:sp>
      <p:pic>
        <p:nvPicPr>
          <p:cNvPr id="8" name="Picture 7" descr="A diagram of a public service&#10;&#10;Description automatically generated">
            <a:extLst>
              <a:ext uri="{FF2B5EF4-FFF2-40B4-BE49-F238E27FC236}">
                <a16:creationId xmlns:a16="http://schemas.microsoft.com/office/drawing/2014/main" id="{ABE33ABC-3D56-5446-961B-81D4E3673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8267" y="2690646"/>
            <a:ext cx="5150277" cy="30000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D569A51-0BEE-8245-9339-E08F71215A42}"/>
              </a:ext>
            </a:extLst>
          </p:cNvPr>
          <p:cNvSpPr txBox="1"/>
          <p:nvPr/>
        </p:nvSpPr>
        <p:spPr>
          <a:xfrm>
            <a:off x="7272670" y="3168502"/>
            <a:ext cx="39446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https://www.college.police.uk/ethics/code-of-ethics/principles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86230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7DDD8-4F1C-3743-AC82-3D93F4B40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Importance of team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4E004-D606-7747-AD6C-7349E08F1A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Effective teamwork thrives on a variety of perspectives and constructive feedback</a:t>
            </a:r>
          </a:p>
          <a:p>
            <a:r>
              <a:rPr lang="en-US" dirty="0"/>
              <a:t>Teamwork is a valuable learning experience </a:t>
            </a:r>
          </a:p>
          <a:p>
            <a:r>
              <a:rPr lang="en-US" dirty="0"/>
              <a:t>Teamwork enhances efficiency and productivity</a:t>
            </a:r>
          </a:p>
          <a:p>
            <a:r>
              <a:rPr lang="en-US" dirty="0"/>
              <a:t>Teamwork leads to strong working relationships</a:t>
            </a:r>
          </a:p>
          <a:p>
            <a:r>
              <a:rPr lang="en-US" dirty="0"/>
              <a:t>Teamwork brings heightened sense of achievement </a:t>
            </a:r>
          </a:p>
          <a:p>
            <a:pPr marL="0" indent="0">
              <a:buNone/>
            </a:pPr>
            <a:r>
              <a:rPr lang="en-US" dirty="0"/>
              <a:t>(  Yale University, 2023)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39513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E55E9-5A4A-CA4A-8B77-9D35114CA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Importance of teamwork within the police force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C1DC3-28CF-DF4A-9F66-FA6CDAF5C7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Police officers work with various people such as 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Fire crew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Ambulance service 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Coast guard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Educators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Health guard professionals</a:t>
            </a:r>
          </a:p>
          <a:p>
            <a:pPr marL="0" indent="0">
              <a:buNone/>
            </a:pPr>
            <a:r>
              <a:rPr lang="en-US" dirty="0"/>
              <a:t>(Wood et al, 2024) </a:t>
            </a:r>
          </a:p>
        </p:txBody>
      </p:sp>
      <p:pic>
        <p:nvPicPr>
          <p:cNvPr id="4098" name="Picture 2" descr="Emergency services thanked as new statistics reveal extent of abuse -  London Ambulance Service NHS Trust">
            <a:extLst>
              <a:ext uri="{FF2B5EF4-FFF2-40B4-BE49-F238E27FC236}">
                <a16:creationId xmlns:a16="http://schemas.microsoft.com/office/drawing/2014/main" id="{F6667B42-287C-A84B-8C87-84A55A5246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1533" y="3211032"/>
            <a:ext cx="3598090" cy="2401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ED20493-4F56-D64E-B176-8C8636026849}"/>
              </a:ext>
            </a:extLst>
          </p:cNvPr>
          <p:cNvSpPr txBox="1"/>
          <p:nvPr/>
        </p:nvSpPr>
        <p:spPr>
          <a:xfrm>
            <a:off x="5433237" y="5641371"/>
            <a:ext cx="683673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https://</a:t>
            </a:r>
            <a:r>
              <a:rPr lang="en-US" sz="1100" dirty="0" err="1"/>
              <a:t>www.google.com</a:t>
            </a:r>
            <a:r>
              <a:rPr lang="en-US" sz="1100" dirty="0"/>
              <a:t>/</a:t>
            </a:r>
            <a:r>
              <a:rPr lang="en-US" sz="1100" dirty="0" err="1"/>
              <a:t>url?sa</a:t>
            </a:r>
            <a:r>
              <a:rPr lang="en-US" sz="1100" dirty="0"/>
              <a:t>=</a:t>
            </a:r>
            <a:r>
              <a:rPr lang="en-US" sz="1100" dirty="0" err="1"/>
              <a:t>i&amp;url</a:t>
            </a:r>
            <a:r>
              <a:rPr lang="en-US" sz="1100" dirty="0"/>
              <a:t>=https%3A%2F%2Fwww.londonambulance.nhs.uk%2F2019%2F09%2F20%2Femergency-services-thanked-as-new-statistics-reveal-extent-of-abuse%2F&amp;psig=AOvVaw20iVUGfhJAMowUW0EGWNnq&amp;ust=1733760552016000&amp;source=</a:t>
            </a:r>
            <a:r>
              <a:rPr lang="en-US" sz="1100" dirty="0" err="1"/>
              <a:t>images&amp;cd</a:t>
            </a:r>
            <a:r>
              <a:rPr lang="en-US" sz="1100" dirty="0"/>
              <a:t>=</a:t>
            </a:r>
            <a:r>
              <a:rPr lang="en-US" sz="1100" dirty="0" err="1"/>
              <a:t>vfe&amp;opi</a:t>
            </a:r>
            <a:r>
              <a:rPr lang="en-US" sz="1100" dirty="0"/>
              <a:t>=89978449&amp;ved=0CBQQjRxqFwoTCKDj_sDHmIoDFQAAAAAdAAAAABAE </a:t>
            </a:r>
          </a:p>
        </p:txBody>
      </p:sp>
    </p:spTree>
    <p:extLst>
      <p:ext uri="{BB962C8B-B14F-4D97-AF65-F5344CB8AC3E}">
        <p14:creationId xmlns:p14="http://schemas.microsoft.com/office/powerpoint/2010/main" val="1311143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F8F38-BD7B-6943-A846-F45D7E0F7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‘punish a </a:t>
            </a:r>
            <a:r>
              <a:rPr lang="en-US" dirty="0" err="1"/>
              <a:t>muslim</a:t>
            </a:r>
            <a:r>
              <a:rPr lang="en-US" dirty="0"/>
              <a:t>’ letters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4255A-4ADF-194D-AC94-3E77237000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March 2018</a:t>
            </a:r>
          </a:p>
          <a:p>
            <a:r>
              <a:rPr lang="en-US" dirty="0"/>
              <a:t>Letters that inspire a national day of violence against Muslim citizens </a:t>
            </a:r>
          </a:p>
          <a:p>
            <a:r>
              <a:rPr lang="en-US" dirty="0"/>
              <a:t>To </a:t>
            </a:r>
            <a:r>
              <a:rPr lang="en-US" dirty="0" err="1"/>
              <a:t>takle</a:t>
            </a:r>
            <a:r>
              <a:rPr lang="en-US" dirty="0"/>
              <a:t> hate crimes, ‘Gold Group’ was formed.</a:t>
            </a:r>
          </a:p>
          <a:p>
            <a:r>
              <a:rPr lang="en-US"/>
              <a:t>(</a:t>
            </a:r>
            <a:r>
              <a:rPr lang="en-US" dirty="0"/>
              <a:t>College of Policing, 2022)</a:t>
            </a:r>
          </a:p>
        </p:txBody>
      </p:sp>
    </p:spTree>
    <p:extLst>
      <p:ext uri="{BB962C8B-B14F-4D97-AF65-F5344CB8AC3E}">
        <p14:creationId xmlns:p14="http://schemas.microsoft.com/office/powerpoint/2010/main" val="36255281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275F4-33C0-0242-A401-08E1ECEF5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Missing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A72A3A-7773-FF45-B865-D9300210C9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Information sharing</a:t>
            </a:r>
          </a:p>
          <a:p>
            <a:r>
              <a:rPr lang="en-US" dirty="0"/>
              <a:t>Community engagement </a:t>
            </a:r>
          </a:p>
          <a:p>
            <a:r>
              <a:rPr lang="en-US" dirty="0" err="1"/>
              <a:t>Specialisation</a:t>
            </a:r>
            <a:endParaRPr lang="en-US" dirty="0"/>
          </a:p>
          <a:p>
            <a:r>
              <a:rPr lang="en-US" dirty="0"/>
              <a:t>Coordination</a:t>
            </a:r>
          </a:p>
          <a:p>
            <a:pPr marL="0" indent="0">
              <a:buNone/>
            </a:pPr>
            <a:r>
              <a:rPr lang="en-US" dirty="0"/>
              <a:t>(Jennings, T. 2013)</a:t>
            </a:r>
          </a:p>
          <a:p>
            <a:pPr marL="0" indent="0">
              <a:buNone/>
            </a:pPr>
            <a:r>
              <a:rPr lang="en-US" dirty="0" err="1"/>
              <a:t>Oxfordshire</a:t>
            </a:r>
            <a:r>
              <a:rPr lang="en-US" dirty="0"/>
              <a:t> Lowlands Search and Rescue (OXSAR)</a:t>
            </a:r>
          </a:p>
          <a:p>
            <a:endParaRPr lang="en-US" dirty="0"/>
          </a:p>
        </p:txBody>
      </p:sp>
      <p:pic>
        <p:nvPicPr>
          <p:cNvPr id="5122" name="Picture 2" descr="Prime Minister Visits Oxfordshire Lowland SAR">
            <a:extLst>
              <a:ext uri="{FF2B5EF4-FFF2-40B4-BE49-F238E27FC236}">
                <a16:creationId xmlns:a16="http://schemas.microsoft.com/office/drawing/2014/main" id="{8876BF42-9FDD-9A4D-AD0A-BA73662B13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9393" y="2020186"/>
            <a:ext cx="5338570" cy="2360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1A9BE20-7D9E-BF4C-BCCD-5986664E0311}"/>
              </a:ext>
            </a:extLst>
          </p:cNvPr>
          <p:cNvSpPr txBox="1"/>
          <p:nvPr/>
        </p:nvSpPr>
        <p:spPr>
          <a:xfrm>
            <a:off x="6853430" y="4582936"/>
            <a:ext cx="53385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hlinkClick r:id="rId3"/>
              </a:rPr>
              <a:t>https://www.google.com/url?sa=i&amp;url=https%3A%2F%2Fwww.lowlandrescue.org%2Fblog%2F2-blog-2&amp;psig=AOvVaw03-f6jcP6ceBHKBbxuX_td&amp;ust=1733760623128000&amp;source=images&amp;cd=vfe&amp;opi=89978449&amp;ved=0CBQQjRxqFwoTCPCigOXHmIoDFQAAAAAdAAAAABAE</a:t>
            </a:r>
            <a:r>
              <a:rPr lang="en-US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777147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72EDC-ED21-A44F-9315-CDD8C2ECC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 of teamwork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0F72D-1F81-1444-A95F-D1807E9B74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Unclear roles and goals </a:t>
            </a:r>
          </a:p>
          <a:p>
            <a:r>
              <a:rPr lang="en-US" dirty="0"/>
              <a:t>Different capabilities </a:t>
            </a:r>
          </a:p>
          <a:p>
            <a:r>
              <a:rPr lang="en-US" dirty="0"/>
              <a:t>Different personalities </a:t>
            </a:r>
          </a:p>
          <a:p>
            <a:r>
              <a:rPr lang="en-US" dirty="0"/>
              <a:t>Lack of trust  </a:t>
            </a:r>
          </a:p>
          <a:p>
            <a:r>
              <a:rPr lang="en-US" dirty="0"/>
              <a:t>Poor communication </a:t>
            </a:r>
          </a:p>
          <a:p>
            <a:r>
              <a:rPr lang="en-US" dirty="0"/>
              <a:t>Poor work environment </a:t>
            </a:r>
          </a:p>
          <a:p>
            <a:pPr marL="0" indent="0">
              <a:buNone/>
            </a:pPr>
            <a:r>
              <a:rPr lang="en-US" dirty="0"/>
              <a:t>(</a:t>
            </a:r>
            <a:r>
              <a:rPr lang="en-US" dirty="0" err="1"/>
              <a:t>Eleza</a:t>
            </a:r>
            <a:r>
              <a:rPr lang="en-US" dirty="0"/>
              <a:t>, R. 2019)</a:t>
            </a:r>
          </a:p>
        </p:txBody>
      </p:sp>
    </p:spTree>
    <p:extLst>
      <p:ext uri="{BB962C8B-B14F-4D97-AF65-F5344CB8AC3E}">
        <p14:creationId xmlns:p14="http://schemas.microsoft.com/office/powerpoint/2010/main" val="38777780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CEF44-658B-2A41-A51A-0361E5167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 of teamwork within the police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C84C3-84E9-C14B-900F-8E4CE9E3C2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Manchester bombing</a:t>
            </a:r>
          </a:p>
          <a:p>
            <a:pPr marL="0" indent="0">
              <a:buNone/>
            </a:pPr>
            <a:r>
              <a:rPr lang="en-US" dirty="0"/>
              <a:t>(Stanley, E. 2022)</a:t>
            </a:r>
          </a:p>
        </p:txBody>
      </p:sp>
      <p:pic>
        <p:nvPicPr>
          <p:cNvPr id="3074" name="Picture 2" descr="Catastrophic' emergency response to Manchester bombing could happen again,  warns victims' lawyer">
            <a:extLst>
              <a:ext uri="{FF2B5EF4-FFF2-40B4-BE49-F238E27FC236}">
                <a16:creationId xmlns:a16="http://schemas.microsoft.com/office/drawing/2014/main" id="{CAA868C1-E730-FE44-AE01-CED2668408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1769" y="4506576"/>
            <a:ext cx="3520829" cy="2200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CB3C8B-3578-F544-A275-6ABF7FB8E6CE}"/>
              </a:ext>
            </a:extLst>
          </p:cNvPr>
          <p:cNvSpPr txBox="1"/>
          <p:nvPr/>
        </p:nvSpPr>
        <p:spPr>
          <a:xfrm>
            <a:off x="7444154" y="3365892"/>
            <a:ext cx="47478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/>
              <a:t>https://</a:t>
            </a:r>
            <a:r>
              <a:rPr lang="en-US" sz="800" dirty="0" err="1"/>
              <a:t>www.google.com</a:t>
            </a:r>
            <a:r>
              <a:rPr lang="en-US" sz="800" dirty="0"/>
              <a:t>/</a:t>
            </a:r>
            <a:r>
              <a:rPr lang="en-US" sz="800" dirty="0" err="1"/>
              <a:t>url?sa</a:t>
            </a:r>
            <a:r>
              <a:rPr lang="en-US" sz="800" dirty="0"/>
              <a:t>=</a:t>
            </a:r>
            <a:r>
              <a:rPr lang="en-US" sz="800" dirty="0" err="1"/>
              <a:t>i&amp;url</a:t>
            </a:r>
            <a:r>
              <a:rPr lang="en-US" sz="800" dirty="0"/>
              <a:t>=https%3A%2F%2Fwww.telegraph.co.uk%2Fnews%2F2022%2F10%2F29%2Fcatastrophic-emergency-response-manchester-bombing-could-happen%2F&amp;psig=AOvVaw3RL4g4QmjfsEKuJY_AreRO&amp;ust=1733169073451000&amp;source=</a:t>
            </a:r>
            <a:r>
              <a:rPr lang="en-US" sz="800" dirty="0" err="1"/>
              <a:t>images&amp;cd</a:t>
            </a:r>
            <a:r>
              <a:rPr lang="en-US" sz="800" dirty="0"/>
              <a:t>=</a:t>
            </a:r>
            <a:r>
              <a:rPr lang="en-US" sz="800" dirty="0" err="1"/>
              <a:t>vfe&amp;opi</a:t>
            </a:r>
            <a:r>
              <a:rPr lang="en-US" sz="800" dirty="0"/>
              <a:t>=89978449&amp;ved=0CBQQjRxqFwoTCJja7Imsh4oDFQAAAAAdAAAAABAE </a:t>
            </a:r>
          </a:p>
        </p:txBody>
      </p:sp>
    </p:spTree>
    <p:extLst>
      <p:ext uri="{BB962C8B-B14F-4D97-AF65-F5344CB8AC3E}">
        <p14:creationId xmlns:p14="http://schemas.microsoft.com/office/powerpoint/2010/main" val="37100832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E19F3-FCA1-4748-B072-E395BCB11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3CCA6-3F0A-CE48-9357-16D40A5E14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Brixton riots</a:t>
            </a:r>
          </a:p>
          <a:p>
            <a:pPr marL="0" indent="0">
              <a:buNone/>
            </a:pPr>
            <a:r>
              <a:rPr lang="en-US" dirty="0"/>
              <a:t>(</a:t>
            </a:r>
            <a:r>
              <a:rPr lang="en-US" dirty="0" err="1"/>
              <a:t>Mohdin</a:t>
            </a:r>
            <a:r>
              <a:rPr lang="en-US" dirty="0"/>
              <a:t>, A. 2021)</a:t>
            </a:r>
          </a:p>
        </p:txBody>
      </p:sp>
      <p:pic>
        <p:nvPicPr>
          <p:cNvPr id="2050" name="Picture 2" descr="Brixton riots 1981: What happened 40 ...">
            <a:extLst>
              <a:ext uri="{FF2B5EF4-FFF2-40B4-BE49-F238E27FC236}">
                <a16:creationId xmlns:a16="http://schemas.microsoft.com/office/drawing/2014/main" id="{8D5FE59E-6332-BA4D-8C3B-115ED14568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9100" y="2494111"/>
            <a:ext cx="4589745" cy="2570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D2DE75-3E55-2242-A722-A823542D9563}"/>
              </a:ext>
            </a:extLst>
          </p:cNvPr>
          <p:cNvSpPr txBox="1"/>
          <p:nvPr/>
        </p:nvSpPr>
        <p:spPr>
          <a:xfrm>
            <a:off x="7831016" y="5601618"/>
            <a:ext cx="4124011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>
                <a:hlinkClick r:id="rId3"/>
              </a:rPr>
              <a:t>https://www.google.com/url?sa=i&amp;url=https%3A%2F%2Fwww.bbc.co.uk%2Fnewsround%2F50035769&amp;psig=AOvVaw0tK6xAmK2mlcHwUN-mgOPh&amp;ust=1733168948724000&amp;source=images&amp;cd=vfe&amp;opi=89978449&amp;ved=0CBQQjRxqFwoTCMCg7t-rh4oDFQAAAAAdAAAAABAE</a:t>
            </a:r>
            <a:r>
              <a:rPr lang="en-US" sz="105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235569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E758D-1BD7-CF44-BC0F-67930E6F1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2D96C-3C6B-244E-8160-CB221025A2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Teamwork is very important for police officers </a:t>
            </a:r>
          </a:p>
          <a:p>
            <a:r>
              <a:rPr lang="en-US" dirty="0"/>
              <a:t>Teamwork makes the dream work</a:t>
            </a:r>
          </a:p>
          <a:p>
            <a:r>
              <a:rPr lang="en-US" dirty="0"/>
              <a:t>Teamwork can go wrong </a:t>
            </a:r>
          </a:p>
          <a:p>
            <a:pPr marL="0" indent="0">
              <a:buNone/>
            </a:pPr>
            <a:r>
              <a:rPr lang="en-US" dirty="0"/>
              <a:t>(college of policing, 2024)</a:t>
            </a:r>
          </a:p>
        </p:txBody>
      </p:sp>
    </p:spTree>
    <p:extLst>
      <p:ext uri="{BB962C8B-B14F-4D97-AF65-F5344CB8AC3E}">
        <p14:creationId xmlns:p14="http://schemas.microsoft.com/office/powerpoint/2010/main" val="31295341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6411B-200E-094E-BF51-8D08C34C0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930FD4-805D-0C4C-83E4-CEBC56F005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College of policing(2022). </a:t>
            </a:r>
            <a:r>
              <a:rPr lang="en-US" i="1" dirty="0"/>
              <a:t>Major investigation and public protection. </a:t>
            </a:r>
            <a:r>
              <a:rPr lang="en-US" dirty="0"/>
              <a:t>(online)College of policing. Available at: </a:t>
            </a:r>
            <a:r>
              <a:rPr lang="en-US" dirty="0">
                <a:hlinkClick r:id="rId2"/>
              </a:rPr>
              <a:t>https://www.college.police.uk/app/major-investigation-and-public-protection</a:t>
            </a:r>
            <a:r>
              <a:rPr lang="en-US" dirty="0"/>
              <a:t> </a:t>
            </a:r>
          </a:p>
          <a:p>
            <a:r>
              <a:rPr lang="en-US" dirty="0"/>
              <a:t>College of policing(2024). </a:t>
            </a:r>
            <a:r>
              <a:rPr lang="en-US" i="1" dirty="0"/>
              <a:t>Ethical policing principles/ collage of policing. </a:t>
            </a:r>
            <a:r>
              <a:rPr lang="en-US" dirty="0"/>
              <a:t>(online) Available at: </a:t>
            </a:r>
            <a:r>
              <a:rPr lang="en-US" dirty="0">
                <a:hlinkClick r:id="rId3"/>
              </a:rPr>
              <a:t>https://www.college.police.uk/ethics/code-of-ethics/principles</a:t>
            </a:r>
            <a:r>
              <a:rPr lang="en-US" dirty="0"/>
              <a:t> (accessed 1 Dec 2024) </a:t>
            </a:r>
          </a:p>
          <a:p>
            <a:r>
              <a:rPr lang="en-US" dirty="0" err="1"/>
              <a:t>Eleza</a:t>
            </a:r>
            <a:r>
              <a:rPr lang="en-US" dirty="0"/>
              <a:t>, R. (2019</a:t>
            </a:r>
            <a:r>
              <a:rPr lang="en-US" i="1" dirty="0"/>
              <a:t>). The challenges of working in a team</a:t>
            </a:r>
            <a:r>
              <a:rPr lang="en-US" dirty="0"/>
              <a:t>. (online) startups magazine. Available at: </a:t>
            </a:r>
            <a:r>
              <a:rPr lang="en-US" dirty="0">
                <a:hlinkClick r:id="rId4"/>
              </a:rPr>
              <a:t>https://startupsmagazine.co.uk/article-challenges-working-team</a:t>
            </a:r>
            <a:r>
              <a:rPr lang="en-US" dirty="0"/>
              <a:t> </a:t>
            </a:r>
          </a:p>
          <a:p>
            <a:r>
              <a:rPr lang="en-US" dirty="0"/>
              <a:t>Jennings, T. (2013). </a:t>
            </a:r>
            <a:r>
              <a:rPr lang="en-US" i="1" dirty="0"/>
              <a:t>Finding missing people has it’s key in teamwork.</a:t>
            </a:r>
            <a:r>
              <a:rPr lang="en-US" dirty="0"/>
              <a:t> (online) Oxford Mail. Available at: </a:t>
            </a:r>
            <a:r>
              <a:rPr lang="en-US" dirty="0">
                <a:hlinkClick r:id="rId5"/>
              </a:rPr>
              <a:t>https://www.oxfordmail.co.uk/news/10618825.finding-missing-people-key-teamwork/</a:t>
            </a:r>
            <a:r>
              <a:rPr lang="en-US" dirty="0"/>
              <a:t> (accessed 1 Dec 2024)</a:t>
            </a:r>
          </a:p>
          <a:p>
            <a:r>
              <a:rPr lang="en-US" dirty="0" err="1"/>
              <a:t>Mohdin</a:t>
            </a:r>
            <a:r>
              <a:rPr lang="en-US" dirty="0"/>
              <a:t>, A. (2021). The Brixton riots 40 years on: ‘A watershed moment for race relation’/ race/ The guardian. (</a:t>
            </a:r>
            <a:r>
              <a:rPr lang="en-US" dirty="0" err="1"/>
              <a:t>obline</a:t>
            </a:r>
            <a:r>
              <a:rPr lang="en-US" dirty="0"/>
              <a:t>) </a:t>
            </a:r>
            <a:r>
              <a:rPr lang="en-US" dirty="0" err="1"/>
              <a:t>amp.theguardian.com</a:t>
            </a:r>
            <a:r>
              <a:rPr lang="en-US" dirty="0"/>
              <a:t>. Available at: </a:t>
            </a:r>
            <a:r>
              <a:rPr lang="en-US" dirty="0">
                <a:hlinkClick r:id="rId6"/>
              </a:rPr>
              <a:t>https://amp.theguardian.com/world/2021/apr/11/brixton-riots-40-years-on-a-watershed-moment-for-race-relations</a:t>
            </a:r>
            <a:r>
              <a:rPr lang="en-US" dirty="0"/>
              <a:t>  </a:t>
            </a:r>
          </a:p>
          <a:p>
            <a:r>
              <a:rPr lang="en-US" dirty="0"/>
              <a:t>Stanley, E. (2022</a:t>
            </a:r>
            <a:r>
              <a:rPr lang="en-US" i="1" dirty="0"/>
              <a:t>). Manchester arena attack: Key failings of emergency response. BBC News.</a:t>
            </a:r>
            <a:r>
              <a:rPr lang="en-US" dirty="0"/>
              <a:t> (online) 3 Nov. Available at: </a:t>
            </a:r>
            <a:r>
              <a:rPr lang="en-US" dirty="0">
                <a:hlinkClick r:id="rId7"/>
              </a:rPr>
              <a:t>https://www.bbc.co.uk/news/uk-England-Manchester-63472531</a:t>
            </a:r>
            <a:r>
              <a:rPr lang="en-US" dirty="0"/>
              <a:t> </a:t>
            </a:r>
          </a:p>
          <a:p>
            <a:r>
              <a:rPr lang="en-US" dirty="0"/>
              <a:t>Wood, D., Bradshaw, S., Dickens, T., Parker-Mcleod, J. and Davis, C. (2024). </a:t>
            </a:r>
            <a:r>
              <a:rPr lang="en-US" i="1" dirty="0"/>
              <a:t>Blackstone’s Handbook for policing students 2024.</a:t>
            </a:r>
            <a:r>
              <a:rPr lang="en-US" dirty="0"/>
              <a:t> Oxford University press, USA. </a:t>
            </a:r>
          </a:p>
          <a:p>
            <a:r>
              <a:rPr lang="en-US" dirty="0">
                <a:hlinkClick r:id="rId8"/>
              </a:rPr>
              <a:t>www.college.police.uk</a:t>
            </a:r>
            <a:r>
              <a:rPr lang="en-US" dirty="0"/>
              <a:t>. (2024). We collaborate- CVF competency/ college of policing. (online) Available at: </a:t>
            </a:r>
            <a:r>
              <a:rPr lang="en-US" dirty="0">
                <a:hlinkClick r:id="rId9"/>
              </a:rPr>
              <a:t>https://www.college.police.uk/career-learning/competency-and-values-framework/we-collaborate</a:t>
            </a:r>
            <a:r>
              <a:rPr lang="en-US" dirty="0"/>
              <a:t> </a:t>
            </a:r>
          </a:p>
          <a:p>
            <a:r>
              <a:rPr lang="en-US" dirty="0"/>
              <a:t>Yale University (2023). </a:t>
            </a:r>
            <a:r>
              <a:rPr lang="en-US" i="1" dirty="0"/>
              <a:t>We know teamwork is important, but how important? </a:t>
            </a:r>
            <a:r>
              <a:rPr lang="en-US" dirty="0"/>
              <a:t>(online) </a:t>
            </a:r>
            <a:r>
              <a:rPr lang="en-US" dirty="0" err="1"/>
              <a:t>your.yale.edu</a:t>
            </a:r>
            <a:r>
              <a:rPr lang="en-US" dirty="0"/>
              <a:t>. Available at: </a:t>
            </a:r>
            <a:r>
              <a:rPr lang="en-US" dirty="0">
                <a:hlinkClick r:id="rId10"/>
              </a:rPr>
              <a:t>https://your.yale.edu/we-know-teamwork-important-how-important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51170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EF8D9-C32D-6947-AD82-3CFC845A2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Timeline</a:t>
            </a:r>
          </a:p>
        </p:txBody>
      </p:sp>
      <p:pic>
        <p:nvPicPr>
          <p:cNvPr id="5" name="Picture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4C9E6CC8-03C7-374C-BB05-2F8F15926BF3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4269" y="2141572"/>
            <a:ext cx="2731478" cy="43415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093481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25902</TotalTime>
  <Words>853</Words>
  <Application>Microsoft Macintosh PowerPoint</Application>
  <PresentationFormat>Widescreen</PresentationFormat>
  <Paragraphs>65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Century Gothic</vt:lpstr>
      <vt:lpstr>Wingdings</vt:lpstr>
      <vt:lpstr>Wingdings 2</vt:lpstr>
      <vt:lpstr>Quotable</vt:lpstr>
      <vt:lpstr>Collaboration in action: The critical role of teamwork in achieving success</vt:lpstr>
      <vt:lpstr>PowerPoint Presentation</vt:lpstr>
      <vt:lpstr>Importance of team work</vt:lpstr>
      <vt:lpstr>Importance of teamwork within the police force </vt:lpstr>
      <vt:lpstr>‘punish a muslim’ letters</vt:lpstr>
      <vt:lpstr>Missing people</vt:lpstr>
      <vt:lpstr>Challenges of teamwork</vt:lpstr>
      <vt:lpstr>Challenges of teamwork within the police  </vt:lpstr>
      <vt:lpstr>PowerPoint Presentation</vt:lpstr>
      <vt:lpstr>Conclusion </vt:lpstr>
      <vt:lpstr>Reference list</vt:lpstr>
      <vt:lpstr>Research Timeline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Collaboration in action: The critical role of teamwork in achieving success</dc:title>
  <dc:creator>Menna Davies</dc:creator>
  <cp:lastModifiedBy>Menna Davies</cp:lastModifiedBy>
  <cp:revision>22</cp:revision>
  <dcterms:created xsi:type="dcterms:W3CDTF">2024-11-20T20:39:47Z</dcterms:created>
  <dcterms:modified xsi:type="dcterms:W3CDTF">2024-12-08T20:21:54Z</dcterms:modified>
</cp:coreProperties>
</file>