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9"/>
  </p:notesMasterIdLst>
  <p:sldIdLst>
    <p:sldId id="256" r:id="rId2"/>
    <p:sldId id="278" r:id="rId3"/>
    <p:sldId id="303" r:id="rId4"/>
    <p:sldId id="304" r:id="rId5"/>
    <p:sldId id="305" r:id="rId6"/>
    <p:sldId id="308" r:id="rId7"/>
    <p:sldId id="257" r:id="rId8"/>
    <p:sldId id="309" r:id="rId9"/>
    <p:sldId id="311" r:id="rId10"/>
    <p:sldId id="310" r:id="rId11"/>
    <p:sldId id="425" r:id="rId12"/>
    <p:sldId id="426" r:id="rId13"/>
    <p:sldId id="318" r:id="rId14"/>
    <p:sldId id="306" r:id="rId15"/>
    <p:sldId id="313" r:id="rId16"/>
    <p:sldId id="422" r:id="rId17"/>
    <p:sldId id="314" r:id="rId18"/>
    <p:sldId id="315" r:id="rId19"/>
    <p:sldId id="316" r:id="rId20"/>
    <p:sldId id="317" r:id="rId21"/>
    <p:sldId id="319" r:id="rId22"/>
    <p:sldId id="260" r:id="rId23"/>
    <p:sldId id="312" r:id="rId24"/>
    <p:sldId id="320" r:id="rId25"/>
    <p:sldId id="420" r:id="rId26"/>
    <p:sldId id="265" r:id="rId27"/>
    <p:sldId id="41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172"/>
    <p:restoredTop sz="69845"/>
  </p:normalViewPr>
  <p:slideViewPr>
    <p:cSldViewPr snapToGrid="0">
      <p:cViewPr varScale="1">
        <p:scale>
          <a:sx n="75" d="100"/>
          <a:sy n="75" d="100"/>
        </p:scale>
        <p:origin x="10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B298CD-23DC-486A-921C-CEBDD2ED10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8CB914-267B-42B7-85F0-3E5F5BFD35B3}">
      <dgm:prSet/>
      <dgm:spPr/>
      <dgm:t>
        <a:bodyPr/>
        <a:lstStyle/>
        <a:p>
          <a:r>
            <a:rPr lang="en-GB" b="0" i="0"/>
            <a:t>How do romantic relationships form and develop within gaming communities?</a:t>
          </a:r>
          <a:endParaRPr lang="en-US"/>
        </a:p>
      </dgm:t>
    </dgm:pt>
    <dgm:pt modelId="{DC9E0560-1DE7-4B79-8682-A2F8CAEEB60B}" type="parTrans" cxnId="{E119BFD0-621F-4A94-A2D8-CCB7FBB2C9AC}">
      <dgm:prSet/>
      <dgm:spPr/>
      <dgm:t>
        <a:bodyPr/>
        <a:lstStyle/>
        <a:p>
          <a:endParaRPr lang="en-US"/>
        </a:p>
      </dgm:t>
    </dgm:pt>
    <dgm:pt modelId="{4F507238-4EC8-48BF-8445-575393DC8D64}" type="sibTrans" cxnId="{E119BFD0-621F-4A94-A2D8-CCB7FBB2C9AC}">
      <dgm:prSet/>
      <dgm:spPr/>
      <dgm:t>
        <a:bodyPr/>
        <a:lstStyle/>
        <a:p>
          <a:endParaRPr lang="en-US"/>
        </a:p>
      </dgm:t>
    </dgm:pt>
    <dgm:pt modelId="{A6506E0B-0630-40B4-8262-2D51CB322283}">
      <dgm:prSet/>
      <dgm:spPr/>
      <dgm:t>
        <a:bodyPr/>
        <a:lstStyle/>
        <a:p>
          <a:r>
            <a:rPr lang="en-GB" b="0" i="0"/>
            <a:t>How do gamers construct and present their identities differently in online vs. offline settings?</a:t>
          </a:r>
          <a:endParaRPr lang="en-US"/>
        </a:p>
      </dgm:t>
    </dgm:pt>
    <dgm:pt modelId="{1FDE1993-2D32-4246-96DF-66E738BBAE22}" type="parTrans" cxnId="{F8A9A82F-3FE1-4AF4-9235-C85B59F392D0}">
      <dgm:prSet/>
      <dgm:spPr/>
      <dgm:t>
        <a:bodyPr/>
        <a:lstStyle/>
        <a:p>
          <a:endParaRPr lang="en-US"/>
        </a:p>
      </dgm:t>
    </dgm:pt>
    <dgm:pt modelId="{434F631D-98DA-4AEA-99E0-2752D7D43B26}" type="sibTrans" cxnId="{F8A9A82F-3FE1-4AF4-9235-C85B59F392D0}">
      <dgm:prSet/>
      <dgm:spPr/>
      <dgm:t>
        <a:bodyPr/>
        <a:lstStyle/>
        <a:p>
          <a:endParaRPr lang="en-US"/>
        </a:p>
      </dgm:t>
    </dgm:pt>
    <dgm:pt modelId="{045FF888-20E3-48AB-820C-7A465C64D7E4}">
      <dgm:prSet/>
      <dgm:spPr/>
      <dgm:t>
        <a:bodyPr/>
        <a:lstStyle/>
        <a:p>
          <a:r>
            <a:rPr lang="en-GB" b="0" i="0"/>
            <a:t>What psychological effects do immersive gaming environments (VR, AR, etc.) have on players’ sense of self and real-world identity?</a:t>
          </a:r>
          <a:endParaRPr lang="en-US"/>
        </a:p>
      </dgm:t>
    </dgm:pt>
    <dgm:pt modelId="{BE919A9E-30AB-431A-9F8E-06B06EAE80E7}" type="parTrans" cxnId="{8B55000C-EC21-4188-B799-C0CE012C2062}">
      <dgm:prSet/>
      <dgm:spPr/>
      <dgm:t>
        <a:bodyPr/>
        <a:lstStyle/>
        <a:p>
          <a:endParaRPr lang="en-US"/>
        </a:p>
      </dgm:t>
    </dgm:pt>
    <dgm:pt modelId="{041F3B00-8206-4D14-83E1-AAA56183BD61}" type="sibTrans" cxnId="{8B55000C-EC21-4188-B799-C0CE012C2062}">
      <dgm:prSet/>
      <dgm:spPr/>
      <dgm:t>
        <a:bodyPr/>
        <a:lstStyle/>
        <a:p>
          <a:endParaRPr lang="en-US"/>
        </a:p>
      </dgm:t>
    </dgm:pt>
    <dgm:pt modelId="{E9078293-F9C4-48BF-8FB5-A27A07F8DBB9}" type="pres">
      <dgm:prSet presAssocID="{A4B298CD-23DC-486A-921C-CEBDD2ED10F2}" presName="root" presStyleCnt="0">
        <dgm:presLayoutVars>
          <dgm:dir/>
          <dgm:resizeHandles val="exact"/>
        </dgm:presLayoutVars>
      </dgm:prSet>
      <dgm:spPr/>
    </dgm:pt>
    <dgm:pt modelId="{F49E6307-E6CC-4C75-9A0E-D630E59CD63B}" type="pres">
      <dgm:prSet presAssocID="{4A8CB914-267B-42B7-85F0-3E5F5BFD35B3}" presName="compNode" presStyleCnt="0"/>
      <dgm:spPr/>
    </dgm:pt>
    <dgm:pt modelId="{C77618FA-21BD-4D28-BE78-DE315674D3BA}" type="pres">
      <dgm:prSet presAssocID="{4A8CB914-267B-42B7-85F0-3E5F5BFD35B3}" presName="bgRect" presStyleLbl="bgShp" presStyleIdx="0" presStyleCnt="3"/>
      <dgm:spPr/>
    </dgm:pt>
    <dgm:pt modelId="{434B419A-A2A4-4510-85B3-D0BC6B481740}" type="pres">
      <dgm:prSet presAssocID="{4A8CB914-267B-42B7-85F0-3E5F5BFD35B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54B55C8F-C6A4-411F-BF73-51D846F72913}" type="pres">
      <dgm:prSet presAssocID="{4A8CB914-267B-42B7-85F0-3E5F5BFD35B3}" presName="spaceRect" presStyleCnt="0"/>
      <dgm:spPr/>
    </dgm:pt>
    <dgm:pt modelId="{6512375C-AFBB-4A5C-A79F-3ADE8AFD9AE1}" type="pres">
      <dgm:prSet presAssocID="{4A8CB914-267B-42B7-85F0-3E5F5BFD35B3}" presName="parTx" presStyleLbl="revTx" presStyleIdx="0" presStyleCnt="3">
        <dgm:presLayoutVars>
          <dgm:chMax val="0"/>
          <dgm:chPref val="0"/>
        </dgm:presLayoutVars>
      </dgm:prSet>
      <dgm:spPr/>
    </dgm:pt>
    <dgm:pt modelId="{8375763D-EF39-4AF4-AE4E-E3366E94F53D}" type="pres">
      <dgm:prSet presAssocID="{4F507238-4EC8-48BF-8445-575393DC8D64}" presName="sibTrans" presStyleCnt="0"/>
      <dgm:spPr/>
    </dgm:pt>
    <dgm:pt modelId="{39E9A8FC-585B-4823-B83E-30C58EDF0F61}" type="pres">
      <dgm:prSet presAssocID="{A6506E0B-0630-40B4-8262-2D51CB322283}" presName="compNode" presStyleCnt="0"/>
      <dgm:spPr/>
    </dgm:pt>
    <dgm:pt modelId="{37F2B1C4-1465-4CB8-8569-F2B3DD3CE98B}" type="pres">
      <dgm:prSet presAssocID="{A6506E0B-0630-40B4-8262-2D51CB322283}" presName="bgRect" presStyleLbl="bgShp" presStyleIdx="1" presStyleCnt="3"/>
      <dgm:spPr/>
    </dgm:pt>
    <dgm:pt modelId="{3C292DBE-F322-4446-A0F3-8287F223C544}" type="pres">
      <dgm:prSet presAssocID="{A6506E0B-0630-40B4-8262-2D51CB3222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EEE3682-2D03-458E-934C-8F52F155018E}" type="pres">
      <dgm:prSet presAssocID="{A6506E0B-0630-40B4-8262-2D51CB322283}" presName="spaceRect" presStyleCnt="0"/>
      <dgm:spPr/>
    </dgm:pt>
    <dgm:pt modelId="{19AA3E39-50EE-41CE-9539-D62A77E98392}" type="pres">
      <dgm:prSet presAssocID="{A6506E0B-0630-40B4-8262-2D51CB322283}" presName="parTx" presStyleLbl="revTx" presStyleIdx="1" presStyleCnt="3">
        <dgm:presLayoutVars>
          <dgm:chMax val="0"/>
          <dgm:chPref val="0"/>
        </dgm:presLayoutVars>
      </dgm:prSet>
      <dgm:spPr/>
    </dgm:pt>
    <dgm:pt modelId="{0A18CFCB-6D81-4D2A-8967-AD8A3A203CA6}" type="pres">
      <dgm:prSet presAssocID="{434F631D-98DA-4AEA-99E0-2752D7D43B26}" presName="sibTrans" presStyleCnt="0"/>
      <dgm:spPr/>
    </dgm:pt>
    <dgm:pt modelId="{72167898-A970-47E1-B4D6-D6B2234C52D0}" type="pres">
      <dgm:prSet presAssocID="{045FF888-20E3-48AB-820C-7A465C64D7E4}" presName="compNode" presStyleCnt="0"/>
      <dgm:spPr/>
    </dgm:pt>
    <dgm:pt modelId="{364C7EB4-1E90-43F7-ABE4-848F9DE3DCB1}" type="pres">
      <dgm:prSet presAssocID="{045FF888-20E3-48AB-820C-7A465C64D7E4}" presName="bgRect" presStyleLbl="bgShp" presStyleIdx="2" presStyleCnt="3"/>
      <dgm:spPr/>
    </dgm:pt>
    <dgm:pt modelId="{DFFA6F1B-AF52-4D5C-BA80-FEF1B047CB9F}" type="pres">
      <dgm:prSet presAssocID="{045FF888-20E3-48AB-820C-7A465C64D7E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D75561B2-91C9-4B51-BA32-794553F7CC76}" type="pres">
      <dgm:prSet presAssocID="{045FF888-20E3-48AB-820C-7A465C64D7E4}" presName="spaceRect" presStyleCnt="0"/>
      <dgm:spPr/>
    </dgm:pt>
    <dgm:pt modelId="{B741FCB8-BA26-40DB-A3AD-7B45146C2944}" type="pres">
      <dgm:prSet presAssocID="{045FF888-20E3-48AB-820C-7A465C64D7E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55000C-EC21-4188-B799-C0CE012C2062}" srcId="{A4B298CD-23DC-486A-921C-CEBDD2ED10F2}" destId="{045FF888-20E3-48AB-820C-7A465C64D7E4}" srcOrd="2" destOrd="0" parTransId="{BE919A9E-30AB-431A-9F8E-06B06EAE80E7}" sibTransId="{041F3B00-8206-4D14-83E1-AAA56183BD61}"/>
    <dgm:cxn modelId="{F8A9A82F-3FE1-4AF4-9235-C85B59F392D0}" srcId="{A4B298CD-23DC-486A-921C-CEBDD2ED10F2}" destId="{A6506E0B-0630-40B4-8262-2D51CB322283}" srcOrd="1" destOrd="0" parTransId="{1FDE1993-2D32-4246-96DF-66E738BBAE22}" sibTransId="{434F631D-98DA-4AEA-99E0-2752D7D43B26}"/>
    <dgm:cxn modelId="{47D0BB53-1186-4F64-9CF4-8D1757D6DF4A}" type="presOf" srcId="{4A8CB914-267B-42B7-85F0-3E5F5BFD35B3}" destId="{6512375C-AFBB-4A5C-A79F-3ADE8AFD9AE1}" srcOrd="0" destOrd="0" presId="urn:microsoft.com/office/officeart/2018/2/layout/IconVerticalSolidList"/>
    <dgm:cxn modelId="{24451C5B-562F-4FAA-81D1-744A49E33223}" type="presOf" srcId="{045FF888-20E3-48AB-820C-7A465C64D7E4}" destId="{B741FCB8-BA26-40DB-A3AD-7B45146C2944}" srcOrd="0" destOrd="0" presId="urn:microsoft.com/office/officeart/2018/2/layout/IconVerticalSolidList"/>
    <dgm:cxn modelId="{A521F075-1FB7-4234-A29D-BAAB577902CE}" type="presOf" srcId="{A4B298CD-23DC-486A-921C-CEBDD2ED10F2}" destId="{E9078293-F9C4-48BF-8FB5-A27A07F8DBB9}" srcOrd="0" destOrd="0" presId="urn:microsoft.com/office/officeart/2018/2/layout/IconVerticalSolidList"/>
    <dgm:cxn modelId="{30054281-BF72-4D00-9031-0717DCA2EADA}" type="presOf" srcId="{A6506E0B-0630-40B4-8262-2D51CB322283}" destId="{19AA3E39-50EE-41CE-9539-D62A77E98392}" srcOrd="0" destOrd="0" presId="urn:microsoft.com/office/officeart/2018/2/layout/IconVerticalSolidList"/>
    <dgm:cxn modelId="{E119BFD0-621F-4A94-A2D8-CCB7FBB2C9AC}" srcId="{A4B298CD-23DC-486A-921C-CEBDD2ED10F2}" destId="{4A8CB914-267B-42B7-85F0-3E5F5BFD35B3}" srcOrd="0" destOrd="0" parTransId="{DC9E0560-1DE7-4B79-8682-A2F8CAEEB60B}" sibTransId="{4F507238-4EC8-48BF-8445-575393DC8D64}"/>
    <dgm:cxn modelId="{AED4F91B-51D6-4980-BC19-2CD7E05F2A94}" type="presParOf" srcId="{E9078293-F9C4-48BF-8FB5-A27A07F8DBB9}" destId="{F49E6307-E6CC-4C75-9A0E-D630E59CD63B}" srcOrd="0" destOrd="0" presId="urn:microsoft.com/office/officeart/2018/2/layout/IconVerticalSolidList"/>
    <dgm:cxn modelId="{68EDA9EC-5012-48DE-9F21-DEE3DFC077F6}" type="presParOf" srcId="{F49E6307-E6CC-4C75-9A0E-D630E59CD63B}" destId="{C77618FA-21BD-4D28-BE78-DE315674D3BA}" srcOrd="0" destOrd="0" presId="urn:microsoft.com/office/officeart/2018/2/layout/IconVerticalSolidList"/>
    <dgm:cxn modelId="{0733D6F4-F519-4626-A460-43671C8BBEB9}" type="presParOf" srcId="{F49E6307-E6CC-4C75-9A0E-D630E59CD63B}" destId="{434B419A-A2A4-4510-85B3-D0BC6B481740}" srcOrd="1" destOrd="0" presId="urn:microsoft.com/office/officeart/2018/2/layout/IconVerticalSolidList"/>
    <dgm:cxn modelId="{DE2C9757-4939-4148-8448-C4A4CD2B5653}" type="presParOf" srcId="{F49E6307-E6CC-4C75-9A0E-D630E59CD63B}" destId="{54B55C8F-C6A4-411F-BF73-51D846F72913}" srcOrd="2" destOrd="0" presId="urn:microsoft.com/office/officeart/2018/2/layout/IconVerticalSolidList"/>
    <dgm:cxn modelId="{D3D76558-E6C3-40E8-BE55-C8B60E90ADFF}" type="presParOf" srcId="{F49E6307-E6CC-4C75-9A0E-D630E59CD63B}" destId="{6512375C-AFBB-4A5C-A79F-3ADE8AFD9AE1}" srcOrd="3" destOrd="0" presId="urn:microsoft.com/office/officeart/2018/2/layout/IconVerticalSolidList"/>
    <dgm:cxn modelId="{E882AD90-A892-4B61-B2A4-F21EC6FE2F01}" type="presParOf" srcId="{E9078293-F9C4-48BF-8FB5-A27A07F8DBB9}" destId="{8375763D-EF39-4AF4-AE4E-E3366E94F53D}" srcOrd="1" destOrd="0" presId="urn:microsoft.com/office/officeart/2018/2/layout/IconVerticalSolidList"/>
    <dgm:cxn modelId="{8B49BDE6-254C-49F7-9B4A-A40D9F65B250}" type="presParOf" srcId="{E9078293-F9C4-48BF-8FB5-A27A07F8DBB9}" destId="{39E9A8FC-585B-4823-B83E-30C58EDF0F61}" srcOrd="2" destOrd="0" presId="urn:microsoft.com/office/officeart/2018/2/layout/IconVerticalSolidList"/>
    <dgm:cxn modelId="{345E40D4-C13C-4F2F-B1D5-BE8226762D27}" type="presParOf" srcId="{39E9A8FC-585B-4823-B83E-30C58EDF0F61}" destId="{37F2B1C4-1465-4CB8-8569-F2B3DD3CE98B}" srcOrd="0" destOrd="0" presId="urn:microsoft.com/office/officeart/2018/2/layout/IconVerticalSolidList"/>
    <dgm:cxn modelId="{57F08D6A-196E-44D7-AD72-3A0E014503D9}" type="presParOf" srcId="{39E9A8FC-585B-4823-B83E-30C58EDF0F61}" destId="{3C292DBE-F322-4446-A0F3-8287F223C544}" srcOrd="1" destOrd="0" presId="urn:microsoft.com/office/officeart/2018/2/layout/IconVerticalSolidList"/>
    <dgm:cxn modelId="{5EBD9B98-83DA-452E-B416-E9E6B0FFA077}" type="presParOf" srcId="{39E9A8FC-585B-4823-B83E-30C58EDF0F61}" destId="{9EEE3682-2D03-458E-934C-8F52F155018E}" srcOrd="2" destOrd="0" presId="urn:microsoft.com/office/officeart/2018/2/layout/IconVerticalSolidList"/>
    <dgm:cxn modelId="{6EA809FD-A304-492C-B163-1F47F9919A25}" type="presParOf" srcId="{39E9A8FC-585B-4823-B83E-30C58EDF0F61}" destId="{19AA3E39-50EE-41CE-9539-D62A77E98392}" srcOrd="3" destOrd="0" presId="urn:microsoft.com/office/officeart/2018/2/layout/IconVerticalSolidList"/>
    <dgm:cxn modelId="{9723CF06-FCDB-49A4-9E40-AE0519BCB025}" type="presParOf" srcId="{E9078293-F9C4-48BF-8FB5-A27A07F8DBB9}" destId="{0A18CFCB-6D81-4D2A-8967-AD8A3A203CA6}" srcOrd="3" destOrd="0" presId="urn:microsoft.com/office/officeart/2018/2/layout/IconVerticalSolidList"/>
    <dgm:cxn modelId="{BD771795-249B-41D6-BAE3-998B88A9FF16}" type="presParOf" srcId="{E9078293-F9C4-48BF-8FB5-A27A07F8DBB9}" destId="{72167898-A970-47E1-B4D6-D6B2234C52D0}" srcOrd="4" destOrd="0" presId="urn:microsoft.com/office/officeart/2018/2/layout/IconVerticalSolidList"/>
    <dgm:cxn modelId="{46FE0080-7CA6-4A40-B850-7594B598F912}" type="presParOf" srcId="{72167898-A970-47E1-B4D6-D6B2234C52D0}" destId="{364C7EB4-1E90-43F7-ABE4-848F9DE3DCB1}" srcOrd="0" destOrd="0" presId="urn:microsoft.com/office/officeart/2018/2/layout/IconVerticalSolidList"/>
    <dgm:cxn modelId="{D3DB915A-5805-4CC0-BB57-BD342DCA166B}" type="presParOf" srcId="{72167898-A970-47E1-B4D6-D6B2234C52D0}" destId="{DFFA6F1B-AF52-4D5C-BA80-FEF1B047CB9F}" srcOrd="1" destOrd="0" presId="urn:microsoft.com/office/officeart/2018/2/layout/IconVerticalSolidList"/>
    <dgm:cxn modelId="{9DE243D3-C53C-4C3E-9BB6-7596DA155EC7}" type="presParOf" srcId="{72167898-A970-47E1-B4D6-D6B2234C52D0}" destId="{D75561B2-91C9-4B51-BA32-794553F7CC76}" srcOrd="2" destOrd="0" presId="urn:microsoft.com/office/officeart/2018/2/layout/IconVerticalSolidList"/>
    <dgm:cxn modelId="{F8501304-E09A-4C8F-9607-AB37DDA3AB91}" type="presParOf" srcId="{72167898-A970-47E1-B4D6-D6B2234C52D0}" destId="{B741FCB8-BA26-40DB-A3AD-7B45146C29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7618FA-21BD-4D28-BE78-DE315674D3BA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B419A-A2A4-4510-85B3-D0BC6B481740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2375C-AFBB-4A5C-A79F-3ADE8AFD9AE1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How do romantic relationships form and develop within gaming communities?</a:t>
          </a:r>
          <a:endParaRPr lang="en-US" sz="2100" kern="1200"/>
        </a:p>
      </dsp:txBody>
      <dsp:txXfrm>
        <a:off x="1909124" y="706"/>
        <a:ext cx="5040315" cy="1652921"/>
      </dsp:txXfrm>
    </dsp:sp>
    <dsp:sp modelId="{37F2B1C4-1465-4CB8-8569-F2B3DD3CE98B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92DBE-F322-4446-A0F3-8287F223C544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A3E39-50EE-41CE-9539-D62A77E98392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How do gamers construct and present their identities differently in online vs. offline settings?</a:t>
          </a:r>
          <a:endParaRPr lang="en-US" sz="2100" kern="1200"/>
        </a:p>
      </dsp:txBody>
      <dsp:txXfrm>
        <a:off x="1909124" y="2066858"/>
        <a:ext cx="5040315" cy="1652921"/>
      </dsp:txXfrm>
    </dsp:sp>
    <dsp:sp modelId="{364C7EB4-1E90-43F7-ABE4-848F9DE3DCB1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A6F1B-AF52-4D5C-BA80-FEF1B047CB9F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1FCB8-BA26-40DB-A3AD-7B45146C2944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What psychological effects do immersive gaming environments (VR, AR, etc.) have on players’ sense of self and real-world identity?</a:t>
          </a:r>
          <a:endParaRPr lang="en-US" sz="2100" kern="120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8414C-D07E-204E-8EA4-5BAC8D607A48}" type="datetimeFigureOut">
              <a:rPr lang="en-US" smtClean="0"/>
              <a:t>1/27/26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8394D-5972-1949-BC0F-3AABC4FA1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618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170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22507-13C9-E942-A3EA-0F185D0716B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605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22507-13C9-E942-A3EA-0F185D0716B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865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319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6677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731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5224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6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588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055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38394D-5972-1949-BC0F-3AABC4FA120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078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D5F1A-3303-984F-91A3-8DBD39F069A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68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060AD-B745-9743-8BFE-AA5EB5839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A9B0E8-7604-D55E-EFBC-4EBADB5BCE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CDC107-A970-1311-EA4F-72729FD36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C193AC-4EEF-2ACD-2F80-F6FE71B274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D5F1A-3303-984F-91A3-8DBD39F069A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156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846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950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0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41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6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7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268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168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142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365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45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998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g7zxgxdggjo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hyperlink" Target="https://www.youtube.com/shorts/OZcebPoAo0I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D2C13898-DF34-81CF-2824-A5399FF97A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446" b="6248"/>
          <a:stretch/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C6C9E9-71BC-4E89-F233-A3A65130DE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US" dirty="0"/>
              <a:t>Hybrid Ethnography and </a:t>
            </a:r>
            <a:r>
              <a:rPr lang="en-GB" i="0" u="none" strike="noStrike" dirty="0" err="1">
                <a:solidFill>
                  <a:srgbClr val="1F1F1F"/>
                </a:solidFill>
                <a:effectLst/>
                <a:latin typeface="+mn-lt"/>
              </a:rPr>
              <a:t>Netnography</a:t>
            </a:r>
            <a:endParaRPr lang="en-US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D189F-FE1A-BBC0-27D7-C81C357D7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2157" y="5293850"/>
            <a:ext cx="3874124" cy="1178688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Kylie Boon</a:t>
            </a:r>
          </a:p>
        </p:txBody>
      </p:sp>
    </p:spTree>
    <p:extLst>
      <p:ext uri="{BB962C8B-B14F-4D97-AF65-F5344CB8AC3E}">
        <p14:creationId xmlns:p14="http://schemas.microsoft.com/office/powerpoint/2010/main" val="2408558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D56BD6-6DBF-8A69-8B10-34839C356199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i="0" u="none" strike="noStrike" dirty="0">
                <a:effectLst/>
              </a:rPr>
              <a:t>I</a:t>
            </a:r>
            <a:r>
              <a:rPr lang="en-US" sz="2200" b="0" i="0" u="none" strike="noStrike" dirty="0">
                <a:effectLst/>
              </a:rPr>
              <a:t>nvolves immersing yourself in a group/ </a:t>
            </a:r>
            <a:r>
              <a:rPr lang="en-US" sz="2200" b="0" i="0" u="none" strike="noStrike" dirty="0" err="1">
                <a:effectLst/>
              </a:rPr>
              <a:t>organisation</a:t>
            </a:r>
            <a:r>
              <a:rPr lang="en-US" sz="2200" b="0" i="0" u="none" strike="noStrike" dirty="0">
                <a:effectLst/>
              </a:rPr>
              <a:t> to understand its culture.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D4D4D"/>
                </a:solidFill>
                <a:latin typeface="Circular"/>
              </a:rPr>
              <a:t>E</a:t>
            </a:r>
            <a:r>
              <a:rPr lang="en-GB" sz="2400" b="0" i="0" u="none" strike="noStrike" dirty="0">
                <a:solidFill>
                  <a:srgbClr val="4D4D4D"/>
                </a:solidFill>
                <a:effectLst/>
                <a:latin typeface="Circular"/>
              </a:rPr>
              <a:t>thnography can be very useful in discovering and exploring previously unknown issues.</a:t>
            </a:r>
            <a:endParaRPr 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57D71B-2ACF-CA1A-A530-54DA2C1031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6" r="-1" b="354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14B22D-226F-7C5A-6636-D3FFBDE7CA7E}"/>
              </a:ext>
            </a:extLst>
          </p:cNvPr>
          <p:cNvSpPr txBox="1"/>
          <p:nvPr/>
        </p:nvSpPr>
        <p:spPr>
          <a:xfrm>
            <a:off x="640080" y="883526"/>
            <a:ext cx="3474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E</a:t>
            </a:r>
            <a:r>
              <a:rPr lang="en-US" sz="3200" b="1" i="0" u="none" strike="noStrike" dirty="0">
                <a:effectLst/>
              </a:rPr>
              <a:t>thnography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20069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711043-C026-6AED-BBDB-07E3D0782D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58" r="20177" b="1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582516-AFED-1EB1-4F7E-3EF4BAB7BD70}"/>
              </a:ext>
            </a:extLst>
          </p:cNvPr>
          <p:cNvSpPr txBox="1"/>
          <p:nvPr/>
        </p:nvSpPr>
        <p:spPr>
          <a:xfrm>
            <a:off x="7275645" y="787352"/>
            <a:ext cx="4294563" cy="58235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effectLst/>
              </a:rPr>
              <a:t>Ethnography</a:t>
            </a:r>
            <a:r>
              <a:rPr lang="en-US" b="0" i="0" u="none" strike="noStrike" dirty="0">
                <a:effectLst/>
              </a:rPr>
              <a:t> is a type of qualitative research that involves immersing yourself in a particular community or </a:t>
            </a:r>
            <a:r>
              <a:rPr lang="en-US" b="0" i="0" u="none" strike="noStrike" dirty="0" err="1">
                <a:effectLst/>
              </a:rPr>
              <a:t>organisation</a:t>
            </a:r>
            <a:r>
              <a:rPr lang="en-US" b="0" i="0" u="none" strike="noStrike" dirty="0">
                <a:effectLst/>
              </a:rPr>
              <a:t> to observe their behaviors and interactions up close. </a:t>
            </a:r>
          </a:p>
          <a:p>
            <a:pPr>
              <a:spcAft>
                <a:spcPts val="600"/>
              </a:spcAft>
            </a:pPr>
            <a:endParaRPr lang="en-US" b="0" i="0" u="none" strike="noStrike" dirty="0">
              <a:effectLst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effectLst/>
              </a:rPr>
              <a:t>The word ‘ethnography’ also refers to the written report of the research that the ethnographer produces afterwards.</a:t>
            </a:r>
          </a:p>
          <a:p>
            <a:pPr>
              <a:spcAft>
                <a:spcPts val="600"/>
              </a:spcAft>
            </a:pPr>
            <a:endParaRPr lang="en-US" b="0" i="0" u="none" strike="noStrike" dirty="0">
              <a:effectLst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</a:rPr>
              <a:t>Ethnography is a flexible research method that allows you to gain a deep understanding of a group’s shared culture, conventions, and social dynamics.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0" i="0" u="none" strike="noStrike" dirty="0">
              <a:effectLst/>
            </a:endParaRPr>
          </a:p>
          <a:p>
            <a:pPr algn="ctr">
              <a:spcAft>
                <a:spcPts val="600"/>
              </a:spcAft>
            </a:pPr>
            <a:r>
              <a:rPr lang="en-US" b="1" dirty="0"/>
              <a:t>The study of people in a real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921483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on clear background">
            <a:extLst>
              <a:ext uri="{FF2B5EF4-FFF2-40B4-BE49-F238E27FC236}">
                <a16:creationId xmlns:a16="http://schemas.microsoft.com/office/drawing/2014/main" id="{07E9A73C-C9ED-C06C-9A47-3DD4494F11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0" r="3450" b="-1"/>
          <a:stretch/>
        </p:blipFill>
        <p:spPr>
          <a:xfrm>
            <a:off x="1" y="10"/>
            <a:ext cx="6865165" cy="6857990"/>
          </a:xfrm>
          <a:custGeom>
            <a:avLst/>
            <a:gdLst/>
            <a:ahLst/>
            <a:cxnLst/>
            <a:rect l="l" t="t" r="r" b="b"/>
            <a:pathLst>
              <a:path w="6865165" h="6858000">
                <a:moveTo>
                  <a:pt x="0" y="0"/>
                </a:moveTo>
                <a:lnTo>
                  <a:pt x="6865165" y="0"/>
                </a:lnTo>
                <a:lnTo>
                  <a:pt x="6859621" y="22952"/>
                </a:lnTo>
                <a:cubicBezTo>
                  <a:pt x="6623056" y="1069835"/>
                  <a:pt x="6492240" y="2220824"/>
                  <a:pt x="6492240" y="3429001"/>
                </a:cubicBezTo>
                <a:cubicBezTo>
                  <a:pt x="6492240" y="4637179"/>
                  <a:pt x="6623056" y="5788167"/>
                  <a:pt x="6859621" y="6835050"/>
                </a:cubicBezTo>
                <a:lnTo>
                  <a:pt x="68651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272308-C9A6-CDF0-89A3-2FA4A6D1FF1D}"/>
              </a:ext>
            </a:extLst>
          </p:cNvPr>
          <p:cNvSpPr txBox="1"/>
          <p:nvPr/>
        </p:nvSpPr>
        <p:spPr>
          <a:xfrm>
            <a:off x="7255563" y="2440100"/>
            <a:ext cx="4485861" cy="38348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I</a:t>
            </a:r>
            <a:r>
              <a:rPr lang="en-US" sz="1700" b="0" i="0" u="none" strike="noStrike" dirty="0">
                <a:effectLst/>
              </a:rPr>
              <a:t>t is a useful approach for learning first-hand about the behavior and interactions of people within a particular context.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dirty="0">
              <a:effectLst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</a:rPr>
              <a:t>By becoming immersed in a social environment, you may have access to more authentic information and spontaneously observe dynamics that you could not have found out about simply by asking.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36651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62DE05-7DEA-0B23-70B0-ADC386F25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BE46C9-975E-BD30-A6E4-84FFC4466A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09" b="1"/>
          <a:stretch/>
        </p:blipFill>
        <p:spPr>
          <a:xfrm>
            <a:off x="6418053" y="10"/>
            <a:ext cx="5773947" cy="34002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031F5C-F0FD-45F0-4CEB-E91B32FFC6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200" r="-1" b="17086"/>
          <a:stretch/>
        </p:blipFill>
        <p:spPr>
          <a:xfrm>
            <a:off x="6418053" y="3453740"/>
            <a:ext cx="5773947" cy="34042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EE8F6E-4388-4CEF-F657-34E305DE7F97}"/>
              </a:ext>
            </a:extLst>
          </p:cNvPr>
          <p:cNvSpPr txBox="1"/>
          <p:nvPr/>
        </p:nvSpPr>
        <p:spPr>
          <a:xfrm>
            <a:off x="948906" y="1777041"/>
            <a:ext cx="4416725" cy="2211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2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But life is complex, and our physical existence is just one piece of the puzzle.</a:t>
            </a:r>
            <a:endParaRPr lang="en-US" sz="30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7062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D44CC4-AF7D-B1C9-00F5-E7392AFC01B9}"/>
              </a:ext>
            </a:extLst>
          </p:cNvPr>
          <p:cNvSpPr txBox="1"/>
          <p:nvPr/>
        </p:nvSpPr>
        <p:spPr>
          <a:xfrm>
            <a:off x="6290441" y="558319"/>
            <a:ext cx="4747943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0" u="none" strike="noStrike" dirty="0">
                <a:solidFill>
                  <a:srgbClr val="1F1F1F"/>
                </a:solidFill>
                <a:effectLst/>
                <a:latin typeface="Google Sans"/>
              </a:rPr>
              <a:t>Digital ethnography , virtual ethnography, online ethnography, cyber-ethnography, or</a:t>
            </a:r>
            <a:r>
              <a:rPr lang="en-GB" sz="3200" b="1" i="0" u="none" strike="noStrike" dirty="0">
                <a:solidFill>
                  <a:srgbClr val="1F1F1F"/>
                </a:solidFill>
                <a:effectLst/>
                <a:latin typeface="Google Sans"/>
              </a:rPr>
              <a:t> </a:t>
            </a:r>
            <a:r>
              <a:rPr lang="en-GB" sz="3200" b="1" i="0" u="sng" strike="noStrike" dirty="0" err="1">
                <a:solidFill>
                  <a:srgbClr val="1F1F1F"/>
                </a:solidFill>
                <a:effectLst/>
                <a:latin typeface="Google Sans"/>
              </a:rPr>
              <a:t>netnography</a:t>
            </a:r>
            <a:r>
              <a:rPr lang="en-GB" sz="3200" b="1" i="0" u="none" strike="noStrike" dirty="0">
                <a:solidFill>
                  <a:srgbClr val="1F1F1F"/>
                </a:solidFill>
                <a:effectLst/>
                <a:latin typeface="Google Sans"/>
              </a:rPr>
              <a:t>. </a:t>
            </a:r>
          </a:p>
          <a:p>
            <a:endParaRPr lang="en-GB" sz="3200" dirty="0">
              <a:solidFill>
                <a:srgbClr val="1F1F1F"/>
              </a:solidFill>
              <a:latin typeface="Google Sans"/>
            </a:endParaRPr>
          </a:p>
          <a:p>
            <a:r>
              <a:rPr lang="en-GB" sz="3200" dirty="0">
                <a:solidFill>
                  <a:srgbClr val="040C28"/>
                </a:solidFill>
                <a:latin typeface="Google Sans"/>
              </a:rPr>
              <a:t>S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tudies the cultural and social domains of </a:t>
            </a:r>
            <a:r>
              <a:rPr lang="en-GB" sz="3200" b="1" i="0" u="none" strike="noStrike" dirty="0">
                <a:solidFill>
                  <a:srgbClr val="040C28"/>
                </a:solidFill>
                <a:effectLst/>
                <a:latin typeface="Google Sans"/>
              </a:rPr>
              <a:t>human interaction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 through the </a:t>
            </a:r>
            <a:r>
              <a:rPr lang="en-GB" sz="3200" b="1" i="0" u="none" strike="noStrike" dirty="0">
                <a:solidFill>
                  <a:srgbClr val="040C28"/>
                </a:solidFill>
                <a:effectLst/>
                <a:latin typeface="Google Sans"/>
              </a:rPr>
              <a:t>Internet</a:t>
            </a:r>
            <a:r>
              <a:rPr lang="en-GB" sz="3200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 technologies they use</a:t>
            </a:r>
            <a:r>
              <a:rPr lang="en-GB" sz="3200" b="0" i="0" u="none" strike="noStrike" dirty="0">
                <a:solidFill>
                  <a:srgbClr val="1F1F1F"/>
                </a:solidFill>
                <a:effectLst/>
                <a:latin typeface="Google Sans"/>
              </a:rPr>
              <a:t>.</a:t>
            </a:r>
          </a:p>
          <a:p>
            <a:endParaRPr lang="en-GB" dirty="0">
              <a:solidFill>
                <a:srgbClr val="1F1F1F"/>
              </a:solidFill>
              <a:latin typeface="Google Sans"/>
            </a:endParaRPr>
          </a:p>
          <a:p>
            <a:r>
              <a:rPr lang="en-GB" dirty="0">
                <a:solidFill>
                  <a:srgbClr val="1F1F1F"/>
                </a:solidFill>
                <a:latin typeface="Google Sans"/>
              </a:rPr>
              <a:t>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D577D6-8981-EDD9-DD0E-FBE6F19B5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314603"/>
            <a:ext cx="4304482" cy="614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474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5E2CB1-BA51-4B7C-AB34-E68E8AB327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227" y="254000"/>
            <a:ext cx="4102100" cy="635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1C104E-4C97-47B2-2A1D-8A4AA8C93735}"/>
              </a:ext>
            </a:extLst>
          </p:cNvPr>
          <p:cNvSpPr txBox="1"/>
          <p:nvPr/>
        </p:nvSpPr>
        <p:spPr>
          <a:xfrm>
            <a:off x="5870323" y="1222827"/>
            <a:ext cx="49149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This methodology 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ombine online and offline research methods.</a:t>
            </a:r>
          </a:p>
          <a:p>
            <a:endParaRPr lang="en-GB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To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 understand </a:t>
            </a:r>
            <a:r>
              <a:rPr lang="en-US" sz="1800" b="0" i="0" u="none" strike="noStrike" dirty="0">
                <a:effectLst/>
              </a:rPr>
              <a:t>the </a:t>
            </a:r>
            <a:r>
              <a:rPr lang="en-US" sz="1800" b="1" i="0" u="none" strike="noStrike" dirty="0">
                <a:effectLst/>
              </a:rPr>
              <a:t>behavior </a:t>
            </a:r>
            <a:r>
              <a:rPr lang="en-US" sz="1800" b="0" i="0" u="none" strike="noStrike" dirty="0">
                <a:effectLst/>
              </a:rPr>
              <a:t>and </a:t>
            </a:r>
            <a:r>
              <a:rPr lang="en-US" sz="1800" b="1" i="0" u="none" strike="noStrike" dirty="0">
                <a:effectLst/>
              </a:rPr>
              <a:t>interactions </a:t>
            </a:r>
            <a:r>
              <a:rPr lang="en-US" sz="1800" b="0" i="0" u="none" strike="noStrike" dirty="0">
                <a:effectLst/>
              </a:rPr>
              <a:t>of people in a contemporary world that spans the physical and online world.</a:t>
            </a:r>
          </a:p>
          <a:p>
            <a:endParaRPr lang="en-US" dirty="0"/>
          </a:p>
          <a:p>
            <a:r>
              <a:rPr lang="en-GB" dirty="0">
                <a:solidFill>
                  <a:srgbClr val="000000"/>
                </a:solidFill>
              </a:rPr>
              <a:t>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pproach that blends traditional ethnographic methods with digital or virtual ethnography. It acknowledges that 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human interactions and cultures now exist across both physical and digital spaces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so researchers must adapt their methods accordingly.</a:t>
            </a:r>
          </a:p>
          <a:p>
            <a:endParaRPr lang="en-GB" sz="1800" dirty="0">
              <a:solidFill>
                <a:srgbClr val="000000"/>
              </a:solidFill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It combines fieldwork in physical locations with online spaces.</a:t>
            </a:r>
          </a:p>
          <a:p>
            <a:endParaRPr lang="en-GB" dirty="0">
              <a:solidFill>
                <a:srgbClr val="000000"/>
              </a:solidFill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647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0617B06-44B8-4627-86D2-CB786FC07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449EB0-71D2-2AA2-51A6-60B20EB1AD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16" r="20511" b="-2"/>
          <a:stretch/>
        </p:blipFill>
        <p:spPr>
          <a:xfrm>
            <a:off x="20" y="10"/>
            <a:ext cx="5111685" cy="34053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6CC0BB-7D51-9E1E-6FE3-80E6DCF880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552" r="6951" b="-3"/>
          <a:stretch/>
        </p:blipFill>
        <p:spPr>
          <a:xfrm>
            <a:off x="1" y="3455000"/>
            <a:ext cx="5111706" cy="3403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87D96F-0026-8572-A1EE-92F81452119E}"/>
              </a:ext>
            </a:extLst>
          </p:cNvPr>
          <p:cNvSpPr txBox="1"/>
          <p:nvPr/>
        </p:nvSpPr>
        <p:spPr>
          <a:xfrm>
            <a:off x="5996109" y="785813"/>
            <a:ext cx="5448180" cy="5523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Author developed Hybrid Ethnography during Covid.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0" i="0" u="none" strike="noStrike" dirty="0">
              <a:effectLst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</a:rPr>
              <a:t>Many social events were online, </a:t>
            </a:r>
            <a:r>
              <a:rPr lang="en-US" sz="1700" dirty="0"/>
              <a:t>but research was still able to take place.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Author studied artists and musicians.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“E</a:t>
            </a:r>
            <a:r>
              <a:rPr lang="en-US" sz="1700" b="0" i="0" u="none" strike="noStrike" dirty="0">
                <a:effectLst/>
              </a:rPr>
              <a:t>xpressive culture” online. How can ethnographers study the behavior and understand the interactions that jump from smartphone to tablet to face-to-face to laptop, and back again?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772620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4259C0B5-D727-1292-D28C-052A19091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5" r="51532" b="-1"/>
          <a:stretch/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DE458D-DD20-2E51-9CE5-D838D6E4848F}"/>
              </a:ext>
            </a:extLst>
          </p:cNvPr>
          <p:cNvSpPr txBox="1"/>
          <p:nvPr/>
        </p:nvSpPr>
        <p:spPr>
          <a:xfrm>
            <a:off x="5593080" y="1568106"/>
            <a:ext cx="5916168" cy="40950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en-US" sz="2400" b="1" i="0" u="none" strike="noStrike" dirty="0">
                <a:effectLst/>
              </a:rPr>
              <a:t>Can you think of examples of a ‘hybrid-setting’? </a:t>
            </a:r>
            <a:endParaRPr lang="en-US" sz="2400" b="1" dirty="0"/>
          </a:p>
          <a:p>
            <a:pPr algn="ctr">
              <a:lnSpc>
                <a:spcPct val="120000"/>
              </a:lnSpc>
              <a:spcAft>
                <a:spcPts val="600"/>
              </a:spcAft>
            </a:pPr>
            <a:endParaRPr lang="en-US" sz="2400" b="1" i="0" u="none" strike="noStrike" dirty="0">
              <a:effectLst/>
            </a:endParaRPr>
          </a:p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en-US" sz="2400" b="1" dirty="0"/>
              <a:t>W</a:t>
            </a:r>
            <a:r>
              <a:rPr lang="en-US" sz="2400" b="1" i="0" u="none" strike="noStrike" dirty="0">
                <a:effectLst/>
              </a:rPr>
              <a:t>here people, as a collective or community, move fluidly between the physical world and the online world?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927502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99E4D29-5F08-447A-A2A3-AB222BB4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A200FE-DAEE-996D-06CB-3E9E4E59C9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830" b="21481"/>
          <a:stretch/>
        </p:blipFill>
        <p:spPr>
          <a:xfrm>
            <a:off x="322068" y="178374"/>
            <a:ext cx="4346869" cy="207229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98ADC38-CB80-E270-AAF9-37CA1F4120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4014"/>
          <a:stretch/>
        </p:blipFill>
        <p:spPr>
          <a:xfrm>
            <a:off x="8195999" y="169254"/>
            <a:ext cx="3826711" cy="20661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A8C386-FD31-1AF9-751D-F488883C6C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116" b="-1"/>
          <a:stretch/>
        </p:blipFill>
        <p:spPr>
          <a:xfrm>
            <a:off x="191087" y="4070780"/>
            <a:ext cx="3808694" cy="26240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128A46A-2AED-B269-2654-97BD286BA23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3370" b="1"/>
          <a:stretch/>
        </p:blipFill>
        <p:spPr>
          <a:xfrm>
            <a:off x="4185626" y="4074509"/>
            <a:ext cx="3814183" cy="26051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1A153F-621C-8AAE-6B90-1F215586C6A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727" r="2" b="2"/>
          <a:stretch/>
        </p:blipFill>
        <p:spPr>
          <a:xfrm>
            <a:off x="8179442" y="2391883"/>
            <a:ext cx="3826711" cy="20722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5D7B1B-0C2E-7D10-DE2D-B9B4AB4461F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2" b="3980"/>
          <a:stretch/>
        </p:blipFill>
        <p:spPr>
          <a:xfrm>
            <a:off x="8193994" y="4620643"/>
            <a:ext cx="3826711" cy="206690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F92371-B0C4-F684-E74C-530018FEEC4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5625" y="1917467"/>
            <a:ext cx="3700529" cy="20722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5DE6433-7251-0990-8965-A95FDCB096A7}"/>
              </a:ext>
            </a:extLst>
          </p:cNvPr>
          <p:cNvSpPr txBox="1"/>
          <p:nvPr/>
        </p:nvSpPr>
        <p:spPr>
          <a:xfrm>
            <a:off x="1429450" y="1754346"/>
            <a:ext cx="6764544" cy="92333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Choose an example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DAF22AF-D127-7638-71D6-A2A301562F2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5847" y="2720526"/>
            <a:ext cx="3808694" cy="129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79D300-3752-F20A-F87B-1E5DB7AFBC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58" y="660400"/>
            <a:ext cx="3706823" cy="52954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66090D-E706-11F8-CD8F-549AFB401B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8714" y="781269"/>
            <a:ext cx="3420868" cy="52954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C09018-3191-10BF-4465-D0688960A761}"/>
              </a:ext>
            </a:extLst>
          </p:cNvPr>
          <p:cNvSpPr txBox="1"/>
          <p:nvPr/>
        </p:nvSpPr>
        <p:spPr>
          <a:xfrm>
            <a:off x="4182436" y="2246301"/>
            <a:ext cx="370682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Which fits your project?</a:t>
            </a:r>
          </a:p>
        </p:txBody>
      </p:sp>
    </p:spTree>
    <p:extLst>
      <p:ext uri="{BB962C8B-B14F-4D97-AF65-F5344CB8AC3E}">
        <p14:creationId xmlns:p14="http://schemas.microsoft.com/office/powerpoint/2010/main" val="2691151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139948-89E6-965F-F1BF-51E7BE2DD655}"/>
              </a:ext>
            </a:extLst>
          </p:cNvPr>
          <p:cNvSpPr txBox="1"/>
          <p:nvPr/>
        </p:nvSpPr>
        <p:spPr>
          <a:xfrm>
            <a:off x="694267" y="457200"/>
            <a:ext cx="1070186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What methods would you use to collect data online?</a:t>
            </a:r>
          </a:p>
          <a:p>
            <a:endParaRPr lang="en-US" sz="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3D1483-BAA3-8ACF-4E8F-BD15757272FC}"/>
              </a:ext>
            </a:extLst>
          </p:cNvPr>
          <p:cNvSpPr txBox="1"/>
          <p:nvPr/>
        </p:nvSpPr>
        <p:spPr>
          <a:xfrm>
            <a:off x="999067" y="2997200"/>
            <a:ext cx="1032898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Field log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Participant observation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Photography and recordings (audio and video)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/>
              <a:t>Interview and survey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64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2D9B05-215A-5A2A-5ADA-A76FE12678E4}"/>
              </a:ext>
            </a:extLst>
          </p:cNvPr>
          <p:cNvSpPr txBox="1"/>
          <p:nvPr/>
        </p:nvSpPr>
        <p:spPr>
          <a:xfrm>
            <a:off x="1004807" y="843677"/>
            <a:ext cx="1018238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TASK</a:t>
            </a:r>
          </a:p>
          <a:p>
            <a:pPr algn="l"/>
            <a:endParaRPr lang="en-GB" dirty="0">
              <a:solidFill>
                <a:srgbClr val="000000"/>
              </a:solidFill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You will now partake in online observations.  Identify a form, community page, comments section, or another relevant online site.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How do people communicate (text, emojis, memes, etc.)?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What are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norms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language, tone, common topics)?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How do members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present themselves</a:t>
            </a:r>
            <a:r>
              <a:rPr lang="en-GB" dirty="0">
                <a:solidFill>
                  <a:srgbClr val="000000"/>
                </a:solidFill>
              </a:rPr>
              <a:t>?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Are there any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rituals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or recurring patterns (e.g., regular events, memes, catchphrases)?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Who holds influence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moderators, popular users)?</a:t>
            </a:r>
          </a:p>
          <a:p>
            <a:pPr lvl="1"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ctr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Remember you are observing not actively participating</a:t>
            </a:r>
            <a:r>
              <a:rPr lang="en-GB" b="1" dirty="0">
                <a:solidFill>
                  <a:srgbClr val="000000"/>
                </a:solidFill>
              </a:rPr>
              <a:t>. 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dirty="0">
                <a:solidFill>
                  <a:srgbClr val="000000"/>
                </a:solidFill>
              </a:rPr>
              <a:t>Make observational reflective notes on the following: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How did people present their identities in this space?</a:t>
            </a:r>
          </a:p>
          <a:p>
            <a:pPr marL="800100" lvl="1" indent="-34290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Did you observe any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group dynamics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insider vs. outsider, hierarchical relationships)?</a:t>
            </a:r>
          </a:p>
          <a:p>
            <a:pPr marL="800100" lvl="1" indent="-342900" algn="l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How would you describe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community’s social norms and culture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65029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4B569A-DE7A-7A94-4533-4A178FA1A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1F27E2-ACA9-4E54-79F5-18469BCE826A}"/>
              </a:ext>
            </a:extLst>
          </p:cNvPr>
          <p:cNvSpPr txBox="1"/>
          <p:nvPr/>
        </p:nvSpPr>
        <p:spPr>
          <a:xfrm>
            <a:off x="5906802" y="495946"/>
            <a:ext cx="5672550" cy="5813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b="1" dirty="0"/>
              <a:t>Hybrid-ethnography.  Things to think about…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How do these </a:t>
            </a:r>
            <a:r>
              <a:rPr lang="en-US" sz="2000" b="1" dirty="0"/>
              <a:t>online and offline spaces interact </a:t>
            </a:r>
            <a:r>
              <a:rPr lang="en-US" sz="2000" dirty="0"/>
              <a:t>with each other? </a:t>
            </a:r>
            <a:r>
              <a:rPr lang="en-US" sz="2000" i="0" u="none" strike="noStrike" dirty="0">
                <a:effectLst/>
              </a:rPr>
              <a:t>Can this hybrid setting </a:t>
            </a:r>
            <a:r>
              <a:rPr lang="en-US" sz="2000" b="1" i="0" u="none" strike="noStrike" dirty="0">
                <a:effectLst/>
              </a:rPr>
              <a:t>exist without one </a:t>
            </a:r>
            <a:r>
              <a:rPr lang="en-US" sz="2000" i="0" u="none" strike="noStrike" dirty="0">
                <a:effectLst/>
              </a:rPr>
              <a:t>of its spaces (either online or physical)? Why or why not?</a:t>
            </a: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do </a:t>
            </a:r>
            <a:r>
              <a:rPr lang="en-US" sz="2000" b="1" dirty="0"/>
              <a:t>people move </a:t>
            </a:r>
            <a:r>
              <a:rPr lang="en-US" sz="2000" dirty="0"/>
              <a:t>between these two settings?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</a:t>
            </a:r>
            <a:r>
              <a:rPr lang="en-US" sz="2000" b="1" dirty="0"/>
              <a:t>activities, rituals, or interactions take place</a:t>
            </a:r>
            <a:r>
              <a:rPr lang="en-US" sz="2000" dirty="0"/>
              <a:t> in each space (physical vs. online)?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Do you think people </a:t>
            </a:r>
            <a:r>
              <a:rPr lang="en-US" sz="2000" b="1" dirty="0"/>
              <a:t>behave differently </a:t>
            </a:r>
            <a:r>
              <a:rPr lang="en-US" sz="2000" dirty="0"/>
              <a:t>in the online space compared to the physical space? Why or why not?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do you think</a:t>
            </a:r>
            <a:r>
              <a:rPr lang="en-US" sz="2000" b="1" dirty="0"/>
              <a:t> technology could shape communication </a:t>
            </a:r>
            <a:r>
              <a:rPr lang="en-US" sz="2000" dirty="0"/>
              <a:t>and relationships in this community? </a:t>
            </a:r>
            <a:r>
              <a:rPr lang="en-US" sz="2000" i="0" u="none" strike="noStrike" dirty="0">
                <a:effectLst/>
              </a:rPr>
              <a:t>How has the hybrid nature of this setting </a:t>
            </a:r>
            <a:r>
              <a:rPr lang="en-US" sz="2000" b="1" i="0" u="none" strike="noStrike" dirty="0">
                <a:effectLst/>
              </a:rPr>
              <a:t>changed over time</a:t>
            </a:r>
            <a:r>
              <a:rPr lang="en-US" sz="2000" i="0" u="none" strike="noStrike" dirty="0">
                <a:effectLst/>
              </a:rPr>
              <a:t>? (e.g., pre-pandemic vs. post-pandemic, or with new technology?)</a:t>
            </a:r>
            <a:endParaRPr lang="en-US" sz="20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6" name="Graphic 5" descr="Board Room">
            <a:extLst>
              <a:ext uri="{FF2B5EF4-FFF2-40B4-BE49-F238E27FC236}">
                <a16:creationId xmlns:a16="http://schemas.microsoft.com/office/drawing/2014/main" id="{C78BE857-1616-16F4-8B5B-93DE3F3EF6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95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B17D7DC-BF3D-7F3A-4E0D-0287F6345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7F9B14-7738-3C81-0A3B-CA713E1400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284" r="5915" b="2"/>
          <a:stretch/>
        </p:blipFill>
        <p:spPr>
          <a:xfrm>
            <a:off x="53057" y="810292"/>
            <a:ext cx="3287620" cy="2898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4C7FC0-9A49-A3A0-2D5D-B6D7614E3C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734" r="14836" b="2"/>
          <a:stretch/>
        </p:blipFill>
        <p:spPr>
          <a:xfrm>
            <a:off x="3581678" y="810292"/>
            <a:ext cx="3320053" cy="28985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DDF238-DBBF-5B70-D71B-571121A96B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839" r="10086" b="3"/>
          <a:stretch/>
        </p:blipFill>
        <p:spPr>
          <a:xfrm>
            <a:off x="53056" y="3818379"/>
            <a:ext cx="3287619" cy="28733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D83365-0965-5FEB-207C-60A8EDC5B3E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09" r="21302"/>
          <a:stretch/>
        </p:blipFill>
        <p:spPr>
          <a:xfrm>
            <a:off x="3581677" y="3815971"/>
            <a:ext cx="3287619" cy="28841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5BE084-2021-2830-9018-95F81871C088}"/>
              </a:ext>
            </a:extLst>
          </p:cNvPr>
          <p:cNvSpPr txBox="1"/>
          <p:nvPr/>
        </p:nvSpPr>
        <p:spPr>
          <a:xfrm>
            <a:off x="703116" y="295565"/>
            <a:ext cx="10818956" cy="31176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 i="0" u="none" strike="noStrike" dirty="0">
                <a:effectLst/>
              </a:rPr>
              <a:t>Gaming Culture as a Hybrid Setting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702213-D5EE-EA5F-C977-536B6425549D}"/>
              </a:ext>
            </a:extLst>
          </p:cNvPr>
          <p:cNvSpPr txBox="1"/>
          <p:nvPr/>
        </p:nvSpPr>
        <p:spPr>
          <a:xfrm>
            <a:off x="7782926" y="2406855"/>
            <a:ext cx="37391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Can it exist without one space?</a:t>
            </a:r>
          </a:p>
          <a:p>
            <a:endParaRPr lang="en-US" dirty="0"/>
          </a:p>
          <a:p>
            <a:r>
              <a:rPr lang="en-GB" dirty="0">
                <a:solidFill>
                  <a:srgbClr val="000000"/>
                </a:solidFill>
              </a:rPr>
              <a:t>Are there differences in behaviour between virtual and physical space? </a:t>
            </a:r>
            <a:r>
              <a:rPr lang="en-US" dirty="0"/>
              <a:t> (difference in interactions)</a:t>
            </a:r>
          </a:p>
          <a:p>
            <a:endParaRPr lang="en-US" dirty="0"/>
          </a:p>
          <a:p>
            <a:r>
              <a:rPr lang="en-US" dirty="0"/>
              <a:t>How could this area evolve?</a:t>
            </a:r>
          </a:p>
          <a:p>
            <a:endParaRPr lang="en-US" dirty="0"/>
          </a:p>
          <a:p>
            <a:r>
              <a:rPr lang="en-US" dirty="0"/>
              <a:t>How would you collect or record social interaction (data) in these settings?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7502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2CC373-1083-D9EB-757A-11BC7DE98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44F4F74-91BB-5AA3-E5DD-2302FCF6E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84624E-7954-936C-6DDC-2D5416F678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84" r="5915" b="2"/>
          <a:stretch/>
        </p:blipFill>
        <p:spPr>
          <a:xfrm>
            <a:off x="20" y="4218709"/>
            <a:ext cx="2988143" cy="2634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ACC22E-BB21-D86A-D666-842EFA65DD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34" r="14836" b="2"/>
          <a:stretch/>
        </p:blipFill>
        <p:spPr>
          <a:xfrm>
            <a:off x="3041199" y="4218709"/>
            <a:ext cx="3017622" cy="26344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D17A73-0BAB-2919-FB22-FE26265906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839" r="10086" b="3"/>
          <a:stretch/>
        </p:blipFill>
        <p:spPr>
          <a:xfrm>
            <a:off x="6112594" y="4218709"/>
            <a:ext cx="3014328" cy="26344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78B051-0D28-ADF3-E19E-63DCCD4A22E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09" r="21302"/>
          <a:stretch/>
        </p:blipFill>
        <p:spPr>
          <a:xfrm>
            <a:off x="9183466" y="4218709"/>
            <a:ext cx="3008534" cy="26392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4F0CA5-7BBA-B071-8877-7C25FE7AC0CC}"/>
              </a:ext>
            </a:extLst>
          </p:cNvPr>
          <p:cNvSpPr txBox="1"/>
          <p:nvPr/>
        </p:nvSpPr>
        <p:spPr>
          <a:xfrm>
            <a:off x="703116" y="295565"/>
            <a:ext cx="10818956" cy="31176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 i="0" u="none" strike="noStrike" dirty="0">
                <a:effectLst/>
              </a:rPr>
              <a:t>Gaming Culture as a Hybrid Setting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Gaming culture exists in both </a:t>
            </a:r>
            <a:r>
              <a:rPr lang="en-US" sz="1600" b="1" i="0" u="none" strike="noStrike" dirty="0">
                <a:effectLst/>
              </a:rPr>
              <a:t>physical settings</a:t>
            </a:r>
            <a:r>
              <a:rPr lang="en-US" sz="1600" b="0" i="0" u="none" strike="noStrike" dirty="0">
                <a:effectLst/>
              </a:rPr>
              <a:t> (conventions, esports tournaments) and </a:t>
            </a:r>
            <a:r>
              <a:rPr lang="en-US" sz="1600" b="1" i="0" u="none" strike="noStrike" dirty="0">
                <a:effectLst/>
              </a:rPr>
              <a:t>online</a:t>
            </a:r>
            <a:r>
              <a:rPr lang="en-US" sz="1600" b="0" i="0" u="none" strike="noStrike" dirty="0">
                <a:effectLst/>
              </a:rPr>
              <a:t> spaces (multiplayer games).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Can it exist without one space? </a:t>
            </a:r>
            <a:r>
              <a:rPr lang="en-US" sz="1600" i="0" u="none" strike="noStrike" dirty="0">
                <a:effectLst/>
              </a:rPr>
              <a:t>Yes, but…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Without online spaces: Gaming would be more </a:t>
            </a:r>
            <a:r>
              <a:rPr lang="en-US" sz="1600" b="0" i="0" u="none" strike="noStrike" dirty="0" err="1">
                <a:effectLst/>
              </a:rPr>
              <a:t>localised</a:t>
            </a:r>
            <a:r>
              <a:rPr lang="en-US" sz="1600" b="0" i="0" u="none" strike="noStrike" dirty="0">
                <a:effectLst/>
              </a:rPr>
              <a:t> and less global.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Without physical spaces: It would lose in-person experiences like tournaments and meetups.</a:t>
            </a:r>
          </a:p>
          <a:p>
            <a:pPr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u="none" strike="noStrike" dirty="0">
              <a:effectLst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600" b="1" i="0" u="none" strike="noStrike" dirty="0">
                <a:effectLst/>
              </a:rPr>
              <a:t>Movement Between Online &amp; Offline Worlds:</a:t>
            </a:r>
            <a:endParaRPr lang="en-US" sz="1600" b="0" i="0" u="none" strike="noStrike" dirty="0">
              <a:effectLst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Gamers </a:t>
            </a:r>
            <a:r>
              <a:rPr lang="en-US" sz="1600" b="1" i="0" u="none" strike="noStrike" dirty="0">
                <a:effectLst/>
              </a:rPr>
              <a:t>play online </a:t>
            </a:r>
            <a:r>
              <a:rPr lang="en-US" sz="1600" b="0" i="0" u="none" strike="noStrike" dirty="0">
                <a:effectLst/>
              </a:rPr>
              <a:t>but meet at conventions or </a:t>
            </a:r>
            <a:r>
              <a:rPr lang="en-US" sz="1600" b="1" i="0" u="none" strike="noStrike" dirty="0">
                <a:effectLst/>
              </a:rPr>
              <a:t>gaming cafés</a:t>
            </a:r>
            <a:r>
              <a:rPr lang="en-US" sz="1600" b="0" i="0" u="none" strike="noStrike" dirty="0">
                <a:effectLst/>
              </a:rPr>
              <a:t>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i="0" u="none" strike="noStrike" dirty="0">
                <a:effectLst/>
              </a:rPr>
              <a:t>Friendships &amp; teams </a:t>
            </a:r>
            <a:r>
              <a:rPr lang="en-US" sz="1600" b="0" i="0" u="none" strike="noStrike" dirty="0">
                <a:effectLst/>
              </a:rPr>
              <a:t>form in-game, then extend to real life.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dirty="0">
                <a:effectLst/>
              </a:rPr>
              <a:t>Strategies discussed in person are applied in online matches.</a:t>
            </a:r>
          </a:p>
        </p:txBody>
      </p:sp>
    </p:spTree>
    <p:extLst>
      <p:ext uri="{BB962C8B-B14F-4D97-AF65-F5344CB8AC3E}">
        <p14:creationId xmlns:p14="http://schemas.microsoft.com/office/powerpoint/2010/main" val="299170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449D363E-FE5F-09AD-CE54-9D77FE58B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2272" y="374537"/>
            <a:ext cx="7772400" cy="34399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587860-0E32-7A83-B663-135FDAC021EF}"/>
              </a:ext>
            </a:extLst>
          </p:cNvPr>
          <p:cNvSpPr txBox="1"/>
          <p:nvPr/>
        </p:nvSpPr>
        <p:spPr>
          <a:xfrm>
            <a:off x="725837" y="4463511"/>
            <a:ext cx="10740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b="0" i="0" u="none" strike="noStrike" dirty="0">
                <a:solidFill>
                  <a:srgbClr val="141414"/>
                </a:solidFill>
                <a:effectLst/>
                <a:latin typeface="ReithSans"/>
              </a:rPr>
              <a:t>Jess and Nate's in-game engagement on the beach might not have been real, but the couple are hoping to change that soon. "It's a matter of when, really. There are a few things we need to tick off the checklist, and then she'll be getting her ring," says Nate. And there'll still be a gaming element.</a:t>
            </a:r>
          </a:p>
          <a:p>
            <a:pPr algn="l" fontAlgn="base"/>
            <a:endParaRPr lang="en-GB" b="0" i="0" u="none" strike="noStrike" dirty="0">
              <a:solidFill>
                <a:srgbClr val="141414"/>
              </a:solidFill>
              <a:effectLst/>
              <a:latin typeface="ReithSans"/>
            </a:endParaRPr>
          </a:p>
          <a:p>
            <a:pPr algn="l" fontAlgn="base"/>
            <a:r>
              <a:rPr lang="en-GB" b="0" i="0" u="none" strike="noStrike" dirty="0">
                <a:solidFill>
                  <a:srgbClr val="141414"/>
                </a:solidFill>
                <a:effectLst/>
                <a:latin typeface="ReithSans"/>
              </a:rPr>
              <a:t>"You can role-play getting married," says Jess. "So it could be funny to get all our friends together at some point in the World of Warcraft cathedral, and we could have a marriage ceremony."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E99F7E-601E-405E-AC79-569445D8044E}"/>
              </a:ext>
            </a:extLst>
          </p:cNvPr>
          <p:cNvSpPr txBox="1"/>
          <p:nvPr/>
        </p:nvSpPr>
        <p:spPr>
          <a:xfrm>
            <a:off x="2092272" y="3892778"/>
            <a:ext cx="332174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hlinkClick r:id="rId3"/>
              </a:rPr>
              <a:t>https://www.bbc.co.uk/news/articles/cg7zxgxdggjo</a:t>
            </a:r>
            <a:r>
              <a:rPr lang="en-US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5747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8FF797-E932-53E0-C726-422F0FA34761}"/>
              </a:ext>
            </a:extLst>
          </p:cNvPr>
          <p:cNvSpPr txBox="1"/>
          <p:nvPr/>
        </p:nvSpPr>
        <p:spPr>
          <a:xfrm>
            <a:off x="460911" y="495944"/>
            <a:ext cx="50369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Behaviour, Technology &amp; Evolution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Differences in Behaviour: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Online: More anonymity, self-expression, but also potential for toxicity.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Offline: Social norms 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regulate behaviour 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more, leading to a more restrained or natural interaction.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Some gamers create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different personas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 virtual spaces.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Technology’s Role &amp; Changes Over Time: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Enables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constant connectivity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through voice chat, streaming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Post-pandemic shift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Increased digital reliance; hybrid esports events are now common.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Future trends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VR, cloud gaming, and the metaverse are reshaping hybrid gaming experiences.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3D31DD-F98A-30FB-A7A9-3E760B5D4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915" y="4654090"/>
            <a:ext cx="3902755" cy="22039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9C43F7-0304-7677-340B-64B346FFE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317" y="2355742"/>
            <a:ext cx="3902755" cy="21465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4B0830-5BD8-EEA6-DCA7-6919B4F66B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0721" y="0"/>
            <a:ext cx="3857949" cy="2276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3175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1A73AB8-DBEF-4AC6-92DC-12595D5223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922755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9338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4CD121-896F-30BB-62EE-64935E8343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49" r="-2" b="26855"/>
          <a:stretch/>
        </p:blipFill>
        <p:spPr>
          <a:xfrm>
            <a:off x="321730" y="321732"/>
            <a:ext cx="5674897" cy="30174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F35EAC-5408-5FFB-BD75-595E1A90BCB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251" r="-2" b="12849"/>
          <a:stretch/>
        </p:blipFill>
        <p:spPr>
          <a:xfrm>
            <a:off x="321730" y="3510853"/>
            <a:ext cx="5674897" cy="27899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D677A3F-963A-F85D-5FFC-AEE0D4B62EC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680" r="10932" b="1"/>
          <a:stretch/>
        </p:blipFill>
        <p:spPr>
          <a:xfrm>
            <a:off x="6195373" y="321733"/>
            <a:ext cx="5674897" cy="597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0598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56F1E0-BBAC-ADF5-81AC-8924774962CF}"/>
              </a:ext>
            </a:extLst>
          </p:cNvPr>
          <p:cNvSpPr txBox="1"/>
          <p:nvPr/>
        </p:nvSpPr>
        <p:spPr>
          <a:xfrm>
            <a:off x="1728952" y="5139557"/>
            <a:ext cx="873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What is the ‘life’ of the media object?  The person who made it is neither a producer or an audience member.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9A3AA2-53C2-5156-0D26-12D74655A29F}"/>
              </a:ext>
            </a:extLst>
          </p:cNvPr>
          <p:cNvSpPr txBox="1"/>
          <p:nvPr/>
        </p:nvSpPr>
        <p:spPr>
          <a:xfrm>
            <a:off x="3231932" y="1349111"/>
            <a:ext cx="5337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https://www.youtube.com/shorts/OZcebPoAo0I</a:t>
            </a:r>
            <a:r>
              <a:rPr lang="en-US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47C977-CE5B-44D9-7AB0-A089BC479A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0" y="2349500"/>
            <a:ext cx="1905000" cy="215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69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DAB6B0-903D-217A-B666-6235D06FD5D9}"/>
              </a:ext>
            </a:extLst>
          </p:cNvPr>
          <p:cNvSpPr txBox="1"/>
          <p:nvPr/>
        </p:nvSpPr>
        <p:spPr>
          <a:xfrm>
            <a:off x="737196" y="0"/>
            <a:ext cx="10436352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Participant observation online and offline.  Points of consideration</a:t>
            </a:r>
          </a:p>
          <a:p>
            <a:endParaRPr lang="en-US" dirty="0"/>
          </a:p>
          <a:p>
            <a:r>
              <a:rPr lang="en-US" dirty="0"/>
              <a:t>You </a:t>
            </a:r>
            <a:r>
              <a:rPr lang="en-US" b="1" dirty="0"/>
              <a:t>pick the field</a:t>
            </a:r>
            <a:r>
              <a:rPr lang="en-US" dirty="0"/>
              <a:t>: this could be social media pages, online platforms, forums.  </a:t>
            </a:r>
          </a:p>
          <a:p>
            <a:endParaRPr lang="en-US" dirty="0"/>
          </a:p>
          <a:p>
            <a:r>
              <a:rPr lang="en-US" dirty="0"/>
              <a:t>What are the </a:t>
            </a:r>
            <a:r>
              <a:rPr lang="en-US" b="1" dirty="0"/>
              <a:t>modes of sociality</a:t>
            </a:r>
            <a:r>
              <a:rPr lang="en-US" dirty="0"/>
              <a:t>; how different people interact in different places?</a:t>
            </a:r>
          </a:p>
          <a:p>
            <a:endParaRPr lang="en-US" dirty="0"/>
          </a:p>
          <a:p>
            <a:r>
              <a:rPr lang="en-US" dirty="0"/>
              <a:t>Your aim is to </a:t>
            </a:r>
            <a:r>
              <a:rPr lang="en-US" b="1" dirty="0"/>
              <a:t>record</a:t>
            </a:r>
            <a:r>
              <a:rPr lang="en-US" dirty="0"/>
              <a:t> social interaction.</a:t>
            </a:r>
          </a:p>
          <a:p>
            <a:endParaRPr lang="en-US" dirty="0"/>
          </a:p>
          <a:p>
            <a:r>
              <a:rPr lang="en-US" dirty="0"/>
              <a:t>You may consider the </a:t>
            </a:r>
            <a:r>
              <a:rPr lang="en-US" b="1" dirty="0"/>
              <a:t>different identities </a:t>
            </a:r>
            <a:r>
              <a:rPr lang="en-US" dirty="0"/>
              <a:t>of your participants: Physical self, individual self, stage persona, personal online accounts, professional persona.  Individuals will likely have multiple platforms.</a:t>
            </a:r>
          </a:p>
          <a:p>
            <a:endParaRPr lang="en-US" dirty="0"/>
          </a:p>
          <a:p>
            <a:r>
              <a:rPr lang="en-US" dirty="0"/>
              <a:t>Consider who are your participants, their </a:t>
            </a:r>
            <a:r>
              <a:rPr lang="en-US" b="1" dirty="0"/>
              <a:t>identities</a:t>
            </a:r>
            <a:r>
              <a:rPr lang="en-US" dirty="0"/>
              <a:t>, and how they </a:t>
            </a:r>
            <a:r>
              <a:rPr lang="en-US" b="1" dirty="0"/>
              <a:t>move between </a:t>
            </a:r>
            <a:r>
              <a:rPr lang="en-US" dirty="0"/>
              <a:t>them. 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You may ask why might and individual have multiple online identities?  And how do they </a:t>
            </a:r>
            <a:r>
              <a:rPr lang="en-US" b="1" dirty="0"/>
              <a:t>interact or connect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Think of the </a:t>
            </a:r>
            <a:r>
              <a:rPr lang="en-US" b="1" dirty="0"/>
              <a:t>practicality of communications</a:t>
            </a:r>
            <a:r>
              <a:rPr lang="en-US" dirty="0"/>
              <a:t> in hybrid-spaces.  When communicating globally you may have delayed responses.  The nature of your conversations should be considered, as conversations may not be live.  </a:t>
            </a:r>
          </a:p>
          <a:p>
            <a:endParaRPr lang="en-US" dirty="0"/>
          </a:p>
          <a:p>
            <a:r>
              <a:rPr lang="en-US" dirty="0"/>
              <a:t>What does it mean to be in a hybrid setting/field site, and how might this reorientate your thinking, how should you </a:t>
            </a:r>
            <a:r>
              <a:rPr lang="en-US" b="1" dirty="0"/>
              <a:t>adapt your questions</a:t>
            </a:r>
            <a:r>
              <a:rPr lang="en-US" dirty="0"/>
              <a:t>?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560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269A2F-1117-7838-9D3E-3776DB720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298352F-64D9-4C46-1DBF-FAC892C49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739593-B26B-3AF6-6477-C8B09A936575}"/>
              </a:ext>
            </a:extLst>
          </p:cNvPr>
          <p:cNvSpPr txBox="1"/>
          <p:nvPr/>
        </p:nvSpPr>
        <p:spPr>
          <a:xfrm>
            <a:off x="695076" y="0"/>
            <a:ext cx="5762139" cy="54830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ethical factors need to be taken into account with hybrid-ethnography or </a:t>
            </a:r>
            <a:r>
              <a:rPr lang="en-US" sz="36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netnography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as an approach? 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F7706C-45F5-9F76-BBCF-D222A6830058}"/>
              </a:ext>
            </a:extLst>
          </p:cNvPr>
          <p:cNvSpPr txBox="1"/>
          <p:nvPr/>
        </p:nvSpPr>
        <p:spPr>
          <a:xfrm>
            <a:off x="695076" y="3906492"/>
            <a:ext cx="3912637" cy="1466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en-US" i="1" dirty="0"/>
              <a:t>Individual ethical code, institutional standards.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3B95AD-7E03-655B-6C82-8D657595E323}"/>
              </a:ext>
            </a:extLst>
          </p:cNvPr>
          <p:cNvSpPr txBox="1"/>
          <p:nvPr/>
        </p:nvSpPr>
        <p:spPr>
          <a:xfrm>
            <a:off x="847477" y="4639811"/>
            <a:ext cx="48873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800" b="1" dirty="0"/>
              <a:t>But where else can ethical frameworks appear in a online-setting? 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5F6860-E773-0E52-6388-ED4A07B2084A}"/>
              </a:ext>
            </a:extLst>
          </p:cNvPr>
          <p:cNvSpPr txBox="1"/>
          <p:nvPr/>
        </p:nvSpPr>
        <p:spPr>
          <a:xfrm>
            <a:off x="7394027" y="2612464"/>
            <a:ext cx="362606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/>
              <a:t>Online communities have expectations and codes of conduct.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4A35AD-8D8C-A1AB-5D64-C5C77414AD3D}"/>
              </a:ext>
            </a:extLst>
          </p:cNvPr>
          <p:cNvSpPr txBox="1"/>
          <p:nvPr/>
        </p:nvSpPr>
        <p:spPr>
          <a:xfrm>
            <a:off x="7410490" y="3854981"/>
            <a:ext cx="3609606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/>
              <a:t>Online communication and sharing of information runs the risk of  leaving that space.  Private information could become publicly accessible.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38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5B213A-E574-63C2-9FD9-DC0BC80DBB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050" y="1474076"/>
            <a:ext cx="3914368" cy="39098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ADB0D1-C06A-BD14-9D6F-72AC6339D4BC}"/>
              </a:ext>
            </a:extLst>
          </p:cNvPr>
          <p:cNvSpPr txBox="1"/>
          <p:nvPr/>
        </p:nvSpPr>
        <p:spPr>
          <a:xfrm>
            <a:off x="5202620" y="1720840"/>
            <a:ext cx="60066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Could you try today's methodology on for size? </a:t>
            </a:r>
            <a:r>
              <a:rPr lang="en-US" sz="2400" b="1" dirty="0">
                <a:sym typeface="Wingdings" pitchFamily="2" charset="2"/>
              </a:rPr>
              <a:t></a:t>
            </a:r>
          </a:p>
          <a:p>
            <a:endParaRPr lang="en-US" sz="2400" b="1" dirty="0">
              <a:sym typeface="Wingdings" pitchFamily="2" charset="2"/>
            </a:endParaRPr>
          </a:p>
          <a:p>
            <a:r>
              <a:rPr lang="en-US" sz="2400" b="1" dirty="0">
                <a:sym typeface="Wingdings" pitchFamily="2" charset="2"/>
              </a:rPr>
              <a:t>If you were to apply this methodology to your project, what data would you collect? Would this information provide a particular insight? Would it lead you to explore or answer your questions more effectively?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6310075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on 3D circle art">
            <a:extLst>
              <a:ext uri="{FF2B5EF4-FFF2-40B4-BE49-F238E27FC236}">
                <a16:creationId xmlns:a16="http://schemas.microsoft.com/office/drawing/2014/main" id="{1E6C9E43-0DDE-9AF9-8B3A-7A450D955C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76" r="16776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3501DC-CAC1-5516-A95A-92356586EF09}"/>
              </a:ext>
            </a:extLst>
          </p:cNvPr>
          <p:cNvSpPr txBox="1"/>
          <p:nvPr/>
        </p:nvSpPr>
        <p:spPr>
          <a:xfrm>
            <a:off x="7123007" y="2212846"/>
            <a:ext cx="4361693" cy="4096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20000"/>
              </a:lnSpc>
              <a:spcAft>
                <a:spcPts val="600"/>
              </a:spcAft>
            </a:pPr>
            <a:r>
              <a:rPr lang="en-US" sz="4400" b="1" dirty="0"/>
              <a:t>How could you hypothetically applying this to the brief?</a:t>
            </a:r>
          </a:p>
        </p:txBody>
      </p:sp>
    </p:spTree>
    <p:extLst>
      <p:ext uri="{BB962C8B-B14F-4D97-AF65-F5344CB8AC3E}">
        <p14:creationId xmlns:p14="http://schemas.microsoft.com/office/powerpoint/2010/main" val="10542740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13C5154-7BC9-E309-818A-6FA7AD89B37F}"/>
              </a:ext>
            </a:extLst>
          </p:cNvPr>
          <p:cNvSpPr/>
          <p:nvPr/>
        </p:nvSpPr>
        <p:spPr>
          <a:xfrm>
            <a:off x="633984" y="2975673"/>
            <a:ext cx="10924031" cy="33321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37FC94-EC77-2BAA-EA92-7C5F432C02DE}"/>
              </a:ext>
            </a:extLst>
          </p:cNvPr>
          <p:cNvSpPr txBox="1"/>
          <p:nvPr/>
        </p:nvSpPr>
        <p:spPr>
          <a:xfrm>
            <a:off x="633985" y="179657"/>
            <a:ext cx="10924030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Brief Breakdown </a:t>
            </a:r>
          </a:p>
          <a:p>
            <a:endParaRPr lang="en-US" dirty="0"/>
          </a:p>
          <a:p>
            <a:r>
              <a:rPr lang="en-US" dirty="0"/>
              <a:t>Part 1 of the essay asks you to focus on…</a:t>
            </a:r>
          </a:p>
          <a:p>
            <a:endParaRPr lang="en-US" dirty="0"/>
          </a:p>
          <a:p>
            <a:pPr lvl="0"/>
            <a:r>
              <a:rPr lang="en-GB" b="1" dirty="0"/>
              <a:t>1. Analysis of Case Studies/Inspirations</a:t>
            </a:r>
            <a:endParaRPr lang="en-GB" dirty="0"/>
          </a:p>
          <a:p>
            <a:r>
              <a:rPr lang="en-GB" dirty="0"/>
              <a:t>Examine and reflect upon relevant artists, designers, creative practices, movements or visual/material inspirations that connect to your own developing practice/project.  Critically explore their methods, processes, and underlying philosophies.  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What does this mean?!....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You need to l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ook at examples and inspirations.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Identify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other artists, designers, or creative people whose work is a bit like what you want to make. You think about: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What they make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How they make it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Why they make it that way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Then you explain how their ideas and ways of working help you with </a:t>
            </a: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your own project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  <a:p>
            <a:endParaRPr lang="en-US" dirty="0"/>
          </a:p>
          <a:p>
            <a:endParaRPr lang="en-US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0505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CB915E-9165-F3CA-A1A9-3D60DEC4E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9257A82-33C2-03D1-9BF8-F1EFD14A9893}"/>
              </a:ext>
            </a:extLst>
          </p:cNvPr>
          <p:cNvSpPr/>
          <p:nvPr/>
        </p:nvSpPr>
        <p:spPr>
          <a:xfrm>
            <a:off x="201478" y="3346206"/>
            <a:ext cx="11670224" cy="33321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E4BCF8-8B0F-4B29-BD1A-A0BF96AFDBB7}"/>
              </a:ext>
            </a:extLst>
          </p:cNvPr>
          <p:cNvSpPr txBox="1"/>
          <p:nvPr/>
        </p:nvSpPr>
        <p:spPr>
          <a:xfrm>
            <a:off x="201478" y="179657"/>
            <a:ext cx="11670224" cy="763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Brief Breakdown </a:t>
            </a:r>
          </a:p>
          <a:p>
            <a:endParaRPr lang="en-US" dirty="0"/>
          </a:p>
          <a:p>
            <a:r>
              <a:rPr lang="en-US" dirty="0"/>
              <a:t>Part 2 of the essay asks you to focus on…</a:t>
            </a:r>
          </a:p>
          <a:p>
            <a:endParaRPr lang="en-US" dirty="0"/>
          </a:p>
          <a:p>
            <a:pPr lvl="0"/>
            <a:r>
              <a:rPr lang="en-GB" b="1" dirty="0"/>
              <a:t>2. Methodological Reflections on Creative Practice </a:t>
            </a:r>
            <a:endParaRPr lang="en-GB" dirty="0"/>
          </a:p>
          <a:p>
            <a:r>
              <a:rPr lang="en-GB" dirty="0"/>
              <a:t>You must design a </a:t>
            </a:r>
            <a:r>
              <a:rPr lang="en-GB" b="1" dirty="0"/>
              <a:t>practice-based response</a:t>
            </a:r>
            <a:r>
              <a:rPr lang="en-GB" dirty="0"/>
              <a:t> to a complex or ‘wicked’ problem. A wicked problem is one that is difficult to define, resists straightforward solutions, and often involves ethical, cultural, or systemic entanglements.  Your focus should be on how </a:t>
            </a:r>
            <a:r>
              <a:rPr lang="en-GB" b="1" dirty="0"/>
              <a:t>qualitative research methods and methodologies</a:t>
            </a:r>
            <a:r>
              <a:rPr lang="en-GB" dirty="0"/>
              <a:t> can be meaningfully embedded within your creative process to inform and elevate your practice.</a:t>
            </a:r>
          </a:p>
          <a:p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What does this mean?!....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You need to t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hinking about </a:t>
            </a: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how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you make your work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This part is about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 </a:t>
            </a: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how you solve a problem using creativity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 “wicked problem” doesn’t have one clear, easy, obvious answer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You need to: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Plan a creative response to the problem (art, design, film, etc.)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Design a research approach to help you understand the problem better: This might include collecting stories, opinions, interviews, or observations.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Discuss what you could learn from the research and how it could guide your creative choices, 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and practice.</a:t>
            </a: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6800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AnalogousFromDarkSeedLeftStep">
      <a:dk1>
        <a:srgbClr val="000000"/>
      </a:dk1>
      <a:lt1>
        <a:srgbClr val="FFFFFF"/>
      </a:lt1>
      <a:dk2>
        <a:srgbClr val="1A1634"/>
      </a:dk2>
      <a:lt2>
        <a:srgbClr val="F0F3F3"/>
      </a:lt2>
      <a:accent1>
        <a:srgbClr val="E72950"/>
      </a:accent1>
      <a:accent2>
        <a:srgbClr val="D5178E"/>
      </a:accent2>
      <a:accent3>
        <a:srgbClr val="DF29E7"/>
      </a:accent3>
      <a:accent4>
        <a:srgbClr val="7E17D5"/>
      </a:accent4>
      <a:accent5>
        <a:srgbClr val="4129E7"/>
      </a:accent5>
      <a:accent6>
        <a:srgbClr val="174ED5"/>
      </a:accent6>
      <a:hlink>
        <a:srgbClr val="7351C5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7123</TotalTime>
  <Words>1787</Words>
  <Application>Microsoft Macintosh PowerPoint</Application>
  <PresentationFormat>Widescreen</PresentationFormat>
  <Paragraphs>212</Paragraphs>
  <Slides>27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-webkit-standard</vt:lpstr>
      <vt:lpstr>Aptos</vt:lpstr>
      <vt:lpstr>Arial</vt:lpstr>
      <vt:lpstr>Circular</vt:lpstr>
      <vt:lpstr>Google Sans</vt:lpstr>
      <vt:lpstr>Neue Haas Grotesk Text Pro</vt:lpstr>
      <vt:lpstr>ReithSans</vt:lpstr>
      <vt:lpstr>Roboto</vt:lpstr>
      <vt:lpstr>Wingdings</vt:lpstr>
      <vt:lpstr>VanillaVTI</vt:lpstr>
      <vt:lpstr>Hybrid Ethnography and Netnography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Kylie Boon</dc:creator>
  <cp:lastModifiedBy>Kylie Boon</cp:lastModifiedBy>
  <cp:revision>34</cp:revision>
  <dcterms:created xsi:type="dcterms:W3CDTF">2025-02-20T11:36:51Z</dcterms:created>
  <dcterms:modified xsi:type="dcterms:W3CDTF">2026-01-27T08:50:51Z</dcterms:modified>
</cp:coreProperties>
</file>