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6" r:id="rId2"/>
    <p:sldId id="285" r:id="rId3"/>
    <p:sldId id="259" r:id="rId4"/>
    <p:sldId id="282" r:id="rId5"/>
    <p:sldId id="258" r:id="rId6"/>
    <p:sldId id="276" r:id="rId7"/>
    <p:sldId id="278" r:id="rId8"/>
    <p:sldId id="279" r:id="rId9"/>
    <p:sldId id="260" r:id="rId10"/>
    <p:sldId id="275" r:id="rId11"/>
    <p:sldId id="261" r:id="rId12"/>
    <p:sldId id="262" r:id="rId13"/>
    <p:sldId id="263" r:id="rId14"/>
    <p:sldId id="264" r:id="rId15"/>
    <p:sldId id="286" r:id="rId16"/>
    <p:sldId id="265" r:id="rId17"/>
    <p:sldId id="266" r:id="rId18"/>
    <p:sldId id="281" r:id="rId19"/>
    <p:sldId id="280" r:id="rId20"/>
    <p:sldId id="27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64" y="2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41656A-BAE4-4B2C-90F3-12A35BF4CABB}" type="datetimeFigureOut">
              <a:rPr lang="en-GB" smtClean="0"/>
              <a:t>29/09/2026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23272A-2118-46ED-BBDF-16407586D984}" type="slidenum">
              <a:rPr lang="en-GB" smtClean="0"/>
              <a:t>‹#›</a:t>
            </a:fld>
            <a:endParaRPr lang="en-GB"/>
          </a:p>
        </p:txBody>
      </p:sp>
    </p:spTree>
    <p:extLst>
      <p:ext uri="{BB962C8B-B14F-4D97-AF65-F5344CB8AC3E}">
        <p14:creationId xmlns:p14="http://schemas.microsoft.com/office/powerpoint/2010/main" val="4159285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Which statement do you agree with?</a:t>
            </a:r>
            <a:r>
              <a:rPr lang="en-GB" baseline="0" dirty="0"/>
              <a:t> </a:t>
            </a:r>
            <a:endParaRPr lang="en-GB" dirty="0"/>
          </a:p>
        </p:txBody>
      </p:sp>
      <p:sp>
        <p:nvSpPr>
          <p:cNvPr id="4" name="Slide Number Placeholder 3"/>
          <p:cNvSpPr>
            <a:spLocks noGrp="1"/>
          </p:cNvSpPr>
          <p:nvPr>
            <p:ph type="sldNum" sz="quarter" idx="10"/>
          </p:nvPr>
        </p:nvSpPr>
        <p:spPr/>
        <p:txBody>
          <a:bodyPr/>
          <a:lstStyle/>
          <a:p>
            <a:fld id="{4423272A-2118-46ED-BBDF-16407586D984}" type="slidenum">
              <a:rPr lang="en-GB" smtClean="0"/>
              <a:t>11</a:t>
            </a:fld>
            <a:endParaRPr lang="en-GB"/>
          </a:p>
        </p:txBody>
      </p:sp>
    </p:spTree>
    <p:extLst>
      <p:ext uri="{BB962C8B-B14F-4D97-AF65-F5344CB8AC3E}">
        <p14:creationId xmlns:p14="http://schemas.microsoft.com/office/powerpoint/2010/main" val="26133353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Praxis – way of thinking</a:t>
            </a:r>
            <a:r>
              <a:rPr lang="en-GB" baseline="0" dirty="0"/>
              <a:t> about what we do (our practice) as a theoretically and critically formed activity.  We do things because we have particular commitments to the action in question – in this case the teaching practice. </a:t>
            </a:r>
          </a:p>
          <a:p>
            <a:r>
              <a:rPr lang="en-GB" baseline="0" dirty="0"/>
              <a:t> This could be the philosophical or political commitment that underpins the teacher’s perception of their work. </a:t>
            </a:r>
          </a:p>
          <a:p>
            <a:endParaRPr lang="en-GB" baseline="0" dirty="0"/>
          </a:p>
          <a:p>
            <a:r>
              <a:rPr lang="en-GB" sz="1200" kern="1200" dirty="0">
                <a:solidFill>
                  <a:schemeClr val="tx1"/>
                </a:solidFill>
                <a:effectLst/>
                <a:latin typeface="+mn-lt"/>
                <a:ea typeface="+mn-ea"/>
                <a:cs typeface="+mn-cs"/>
              </a:rPr>
              <a:t>Teachers enter particular schooling and situations with</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 personal, but shared idea of the good and a commitment to human emancipation,</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an ability to think critically, -in-action</a:t>
            </a:r>
          </a:p>
          <a:p>
            <a:r>
              <a:rPr lang="en-GB" sz="1200" kern="1200" dirty="0">
                <a:solidFill>
                  <a:schemeClr val="tx1"/>
                </a:solidFill>
                <a:effectLst/>
                <a:latin typeface="+mn-lt"/>
                <a:ea typeface="+mn-ea"/>
                <a:cs typeface="+mn-cs"/>
              </a:rPr>
              <a:t>an understanding of their role and the expectations others have of them, </a:t>
            </a:r>
            <a:r>
              <a:rPr lang="en-GB" sz="1200" kern="1200" dirty="0" err="1">
                <a:solidFill>
                  <a:schemeClr val="tx1"/>
                </a:solidFill>
                <a:effectLst/>
                <a:latin typeface="+mn-lt"/>
                <a:ea typeface="+mn-ea"/>
                <a:cs typeface="+mn-cs"/>
              </a:rPr>
              <a:t>anda</a:t>
            </a:r>
            <a:r>
              <a:rPr lang="en-GB" sz="1200" kern="1200" dirty="0">
                <a:solidFill>
                  <a:schemeClr val="tx1"/>
                </a:solidFill>
                <a:effectLst/>
                <a:latin typeface="+mn-lt"/>
                <a:ea typeface="+mn-ea"/>
                <a:cs typeface="+mn-cs"/>
              </a:rPr>
              <a:t> proposal for action which sets out essential principles and features of the educational encounter.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Guided by these, they encourage</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conversations between, and with, people in the situation</a:t>
            </a:r>
          </a:p>
          <a:p>
            <a:r>
              <a:rPr lang="en-GB" sz="1200" kern="1200" dirty="0">
                <a:solidFill>
                  <a:schemeClr val="tx1"/>
                </a:solidFill>
                <a:effectLst/>
                <a:latin typeface="+mn-lt"/>
                <a:ea typeface="+mn-ea"/>
                <a:cs typeface="+mn-cs"/>
              </a:rPr>
              <a:t>out of which may come</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informed and committed action.</a:t>
            </a:r>
          </a:p>
          <a:p>
            <a:r>
              <a:rPr lang="en-GB" sz="1200" kern="1200" dirty="0">
                <a:solidFill>
                  <a:schemeClr val="tx1"/>
                </a:solidFill>
                <a:effectLst/>
                <a:latin typeface="+mn-lt"/>
                <a:ea typeface="+mn-ea"/>
                <a:cs typeface="+mn-cs"/>
              </a:rPr>
              <a:t>They</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continually evaluate the process and what they can see of outcomes.</a:t>
            </a:r>
          </a:p>
          <a:p>
            <a:endParaRPr lang="en-GB" dirty="0"/>
          </a:p>
        </p:txBody>
      </p:sp>
      <p:sp>
        <p:nvSpPr>
          <p:cNvPr id="4" name="Slide Number Placeholder 3"/>
          <p:cNvSpPr>
            <a:spLocks noGrp="1"/>
          </p:cNvSpPr>
          <p:nvPr>
            <p:ph type="sldNum" sz="quarter" idx="10"/>
          </p:nvPr>
        </p:nvSpPr>
        <p:spPr/>
        <p:txBody>
          <a:bodyPr/>
          <a:lstStyle/>
          <a:p>
            <a:fld id="{4423272A-2118-46ED-BBDF-16407586D984}" type="slidenum">
              <a:rPr lang="en-GB" smtClean="0"/>
              <a:t>14</a:t>
            </a:fld>
            <a:endParaRPr lang="en-GB"/>
          </a:p>
        </p:txBody>
      </p:sp>
    </p:spTree>
    <p:extLst>
      <p:ext uri="{BB962C8B-B14F-4D97-AF65-F5344CB8AC3E}">
        <p14:creationId xmlns:p14="http://schemas.microsoft.com/office/powerpoint/2010/main" val="1908891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End goal does not really matter but the journey students take to get there does.</a:t>
            </a:r>
          </a:p>
        </p:txBody>
      </p:sp>
      <p:sp>
        <p:nvSpPr>
          <p:cNvPr id="4" name="Slide Number Placeholder 3"/>
          <p:cNvSpPr>
            <a:spLocks noGrp="1"/>
          </p:cNvSpPr>
          <p:nvPr>
            <p:ph type="sldNum" sz="quarter" idx="10"/>
          </p:nvPr>
        </p:nvSpPr>
        <p:spPr/>
        <p:txBody>
          <a:bodyPr/>
          <a:lstStyle/>
          <a:p>
            <a:fld id="{4423272A-2118-46ED-BBDF-16407586D984}" type="slidenum">
              <a:rPr lang="en-GB" smtClean="0"/>
              <a:t>16</a:t>
            </a:fld>
            <a:endParaRPr lang="en-GB"/>
          </a:p>
        </p:txBody>
      </p:sp>
    </p:spTree>
    <p:extLst>
      <p:ext uri="{BB962C8B-B14F-4D97-AF65-F5344CB8AC3E}">
        <p14:creationId xmlns:p14="http://schemas.microsoft.com/office/powerpoint/2010/main" val="3508976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in the late 1980s and the 1990s many of the debates about the National Curriculum for schools did not so much concern how the curriculum was thought about as to what its objectives and content might be.</a:t>
            </a:r>
          </a:p>
        </p:txBody>
      </p:sp>
      <p:sp>
        <p:nvSpPr>
          <p:cNvPr id="4" name="Slide Number Placeholder 3"/>
          <p:cNvSpPr>
            <a:spLocks noGrp="1"/>
          </p:cNvSpPr>
          <p:nvPr>
            <p:ph type="sldNum" sz="quarter" idx="10"/>
          </p:nvPr>
        </p:nvSpPr>
        <p:spPr/>
        <p:txBody>
          <a:bodyPr/>
          <a:lstStyle/>
          <a:p>
            <a:fld id="{4423272A-2118-46ED-BBDF-16407586D984}" type="slidenum">
              <a:rPr lang="en-GB" smtClean="0"/>
              <a:t>17</a:t>
            </a:fld>
            <a:endParaRPr lang="en-GB"/>
          </a:p>
        </p:txBody>
      </p:sp>
    </p:spTree>
    <p:extLst>
      <p:ext uri="{BB962C8B-B14F-4D97-AF65-F5344CB8AC3E}">
        <p14:creationId xmlns:p14="http://schemas.microsoft.com/office/powerpoint/2010/main" val="259487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423272A-2118-46ED-BBDF-16407586D984}" type="slidenum">
              <a:rPr lang="en-GB" smtClean="0"/>
              <a:t>18</a:t>
            </a:fld>
            <a:endParaRPr lang="en-GB"/>
          </a:p>
        </p:txBody>
      </p:sp>
    </p:spTree>
    <p:extLst>
      <p:ext uri="{BB962C8B-B14F-4D97-AF65-F5344CB8AC3E}">
        <p14:creationId xmlns:p14="http://schemas.microsoft.com/office/powerpoint/2010/main" val="1388507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423272A-2118-46ED-BBDF-16407586D984}" type="slidenum">
              <a:rPr lang="en-GB" smtClean="0"/>
              <a:t>19</a:t>
            </a:fld>
            <a:endParaRPr lang="en-GB"/>
          </a:p>
        </p:txBody>
      </p:sp>
    </p:spTree>
    <p:extLst>
      <p:ext uri="{BB962C8B-B14F-4D97-AF65-F5344CB8AC3E}">
        <p14:creationId xmlns:p14="http://schemas.microsoft.com/office/powerpoint/2010/main" val="4151902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82CCC7B-E3EC-4FE3-95F9-EF020A3D6B09}"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A84E86-AA4B-4758-A91C-12EAD7911C3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2CCC7B-E3EC-4FE3-95F9-EF020A3D6B09}"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A84E86-AA4B-4758-A91C-12EAD7911C3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2CCC7B-E3EC-4FE3-95F9-EF020A3D6B09}"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A84E86-AA4B-4758-A91C-12EAD7911C3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682CCC7B-E3EC-4FE3-95F9-EF020A3D6B09}"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A84E86-AA4B-4758-A91C-12EAD7911C3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2CCC7B-E3EC-4FE3-95F9-EF020A3D6B09}" type="datetimeFigureOut">
              <a:rPr lang="en-GB" smtClean="0"/>
              <a:t>29/09/2026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A84E86-AA4B-4758-A91C-12EAD7911C3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82CCC7B-E3EC-4FE3-95F9-EF020A3D6B09}" type="datetimeFigureOut">
              <a:rPr lang="en-GB" smtClean="0"/>
              <a:t>29/09/2026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A84E86-AA4B-4758-A91C-12EAD7911C3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682CCC7B-E3EC-4FE3-95F9-EF020A3D6B09}" type="datetimeFigureOut">
              <a:rPr lang="en-GB" smtClean="0"/>
              <a:t>29/09/2026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A84E86-AA4B-4758-A91C-12EAD7911C3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82CCC7B-E3EC-4FE3-95F9-EF020A3D6B09}"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A84E86-AA4B-4758-A91C-12EAD7911C3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2CCC7B-E3EC-4FE3-95F9-EF020A3D6B09}"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A84E86-AA4B-4758-A91C-12EAD7911C3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2CCC7B-E3EC-4FE3-95F9-EF020A3D6B09}"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A84E86-AA4B-4758-A91C-12EAD7911C3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682CCC7B-E3EC-4FE3-95F9-EF020A3D6B09}"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A84E86-AA4B-4758-A91C-12EAD7911C3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44120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alpha val="97000"/>
          </a:schemeClr>
        </a:solidFill>
        <a:effectLst/>
      </p:bgPr>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682CCC7B-E3EC-4FE3-95F9-EF020A3D6B09}" type="datetimeFigureOut">
              <a:rPr lang="en-GB" smtClean="0"/>
              <a:t>29/09/2026</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CCA84E86-AA4B-4758-A91C-12EAD7911C3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clipartpanda.com/categories/school-children-writing-clipart"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webstockreview.net/explore/thinking-clipart/" TargetMode="External"/><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www.projectbritain.com/calendar/" TargetMode="External"/><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124744"/>
            <a:ext cx="7772400" cy="1780108"/>
          </a:xfrm>
        </p:spPr>
        <p:txBody>
          <a:bodyPr>
            <a:normAutofit fontScale="90000"/>
          </a:bodyPr>
          <a:lstStyle/>
          <a:p>
            <a:pPr marL="182880" indent="0">
              <a:buNone/>
            </a:pPr>
            <a:r>
              <a:rPr lang="en-GB" dirty="0" err="1">
                <a:solidFill>
                  <a:schemeClr val="tx1"/>
                </a:solidFill>
              </a:rPr>
              <a:t>Astudiaethau</a:t>
            </a:r>
            <a:r>
              <a:rPr lang="en-GB" dirty="0">
                <a:solidFill>
                  <a:schemeClr val="tx1"/>
                </a:solidFill>
              </a:rPr>
              <a:t> </a:t>
            </a:r>
            <a:r>
              <a:rPr lang="en-GB" dirty="0" err="1">
                <a:solidFill>
                  <a:schemeClr val="tx1"/>
                </a:solidFill>
              </a:rPr>
              <a:t>Cwricwlwm</a:t>
            </a:r>
            <a:r>
              <a:rPr lang="en-GB" dirty="0">
                <a:solidFill>
                  <a:schemeClr val="tx1"/>
                </a:solidFill>
              </a:rPr>
              <a:t> ac </a:t>
            </a:r>
            <a:r>
              <a:rPr lang="en-GB" dirty="0" err="1">
                <a:solidFill>
                  <a:schemeClr val="tx1"/>
                </a:solidFill>
              </a:rPr>
              <a:t>Asesu</a:t>
            </a:r>
            <a:br>
              <a:rPr lang="en-GB" dirty="0">
                <a:solidFill>
                  <a:schemeClr val="tx1"/>
                </a:solidFill>
              </a:rPr>
            </a:br>
            <a:r>
              <a:rPr lang="en-GB" dirty="0">
                <a:solidFill>
                  <a:schemeClr val="tx1"/>
                </a:solidFill>
              </a:rPr>
              <a:t>Curriculum &amp; Assessment Studies</a:t>
            </a:r>
          </a:p>
        </p:txBody>
      </p:sp>
      <p:sp>
        <p:nvSpPr>
          <p:cNvPr id="3" name="Subtitle 2"/>
          <p:cNvSpPr>
            <a:spLocks noGrp="1"/>
          </p:cNvSpPr>
          <p:nvPr>
            <p:ph type="subTitle" idx="1"/>
          </p:nvPr>
        </p:nvSpPr>
        <p:spPr/>
        <p:txBody>
          <a:bodyPr/>
          <a:lstStyle/>
          <a:p>
            <a:r>
              <a:rPr lang="en-GB" dirty="0" err="1">
                <a:solidFill>
                  <a:schemeClr val="tx1"/>
                </a:solidFill>
              </a:rPr>
              <a:t>Wythnos</a:t>
            </a:r>
            <a:r>
              <a:rPr lang="en-GB" dirty="0">
                <a:solidFill>
                  <a:schemeClr val="tx1"/>
                </a:solidFill>
              </a:rPr>
              <a:t> 1: </a:t>
            </a:r>
            <a:r>
              <a:rPr lang="en-GB" dirty="0" err="1">
                <a:solidFill>
                  <a:schemeClr val="tx1"/>
                </a:solidFill>
              </a:rPr>
              <a:t>Cyflwyniad</a:t>
            </a:r>
            <a:r>
              <a:rPr lang="en-GB" dirty="0">
                <a:solidFill>
                  <a:schemeClr val="tx1"/>
                </a:solidFill>
              </a:rPr>
              <a:t> </a:t>
            </a:r>
            <a:r>
              <a:rPr lang="en-GB" dirty="0" err="1">
                <a:solidFill>
                  <a:schemeClr val="tx1"/>
                </a:solidFill>
              </a:rPr>
              <a:t>i’r</a:t>
            </a:r>
            <a:r>
              <a:rPr lang="en-GB" dirty="0">
                <a:solidFill>
                  <a:schemeClr val="tx1"/>
                </a:solidFill>
              </a:rPr>
              <a:t> </a:t>
            </a:r>
            <a:r>
              <a:rPr lang="en-GB" dirty="0" err="1">
                <a:solidFill>
                  <a:schemeClr val="tx1"/>
                </a:solidFill>
              </a:rPr>
              <a:t>modiwl</a:t>
            </a:r>
            <a:endParaRPr lang="en-GB" dirty="0">
              <a:solidFill>
                <a:schemeClr val="tx1"/>
              </a:solidFill>
            </a:endParaRPr>
          </a:p>
          <a:p>
            <a:r>
              <a:rPr lang="en-GB" dirty="0">
                <a:solidFill>
                  <a:schemeClr val="tx1"/>
                </a:solidFill>
              </a:rPr>
              <a:t>Week 1: Module Introduction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581128"/>
            <a:ext cx="8784976" cy="2276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2162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sz="3300" dirty="0">
                <a:solidFill>
                  <a:schemeClr val="tx1"/>
                </a:solidFill>
              </a:rPr>
            </a:br>
            <a:r>
              <a:rPr lang="en-GB" sz="3300" dirty="0" err="1">
                <a:solidFill>
                  <a:schemeClr val="tx1"/>
                </a:solidFill>
              </a:rPr>
              <a:t>Deilliannau</a:t>
            </a:r>
            <a:r>
              <a:rPr lang="en-GB" sz="3300" dirty="0">
                <a:solidFill>
                  <a:schemeClr val="tx1"/>
                </a:solidFill>
              </a:rPr>
              <a:t> Dysgu</a:t>
            </a:r>
            <a:br>
              <a:rPr lang="en-GB" sz="3300" dirty="0">
                <a:solidFill>
                  <a:schemeClr val="tx1"/>
                </a:solidFill>
              </a:rPr>
            </a:br>
            <a:r>
              <a:rPr lang="en-GB" sz="3300" dirty="0">
                <a:solidFill>
                  <a:schemeClr val="tx1"/>
                </a:solidFill>
              </a:rPr>
              <a:t>Learning Outcomes</a:t>
            </a:r>
            <a:br>
              <a:rPr lang="en-GB" sz="3300" dirty="0">
                <a:solidFill>
                  <a:schemeClr val="tx1"/>
                </a:solidFill>
              </a:rPr>
            </a:br>
            <a:endParaRPr lang="en-GB" sz="3300" dirty="0">
              <a:solidFill>
                <a:schemeClr val="tx1"/>
              </a:solidFill>
            </a:endParaRPr>
          </a:p>
        </p:txBody>
      </p:sp>
      <p:sp>
        <p:nvSpPr>
          <p:cNvPr id="3" name="Content Placeholder 2"/>
          <p:cNvSpPr>
            <a:spLocks noGrp="1"/>
          </p:cNvSpPr>
          <p:nvPr>
            <p:ph sz="half" idx="1"/>
          </p:nvPr>
        </p:nvSpPr>
        <p:spPr>
          <a:xfrm>
            <a:off x="4860032" y="3573016"/>
            <a:ext cx="3138026" cy="2910579"/>
          </a:xfrm>
        </p:spPr>
        <p:txBody>
          <a:bodyPr>
            <a:normAutofit lnSpcReduction="10000"/>
          </a:bodyPr>
          <a:lstStyle/>
          <a:p>
            <a:pPr marL="257175" indent="-257175" algn="just">
              <a:spcAft>
                <a:spcPts val="750"/>
              </a:spcAft>
              <a:buFont typeface="Symbol" panose="05050102010706020507" pitchFamily="18" charset="2"/>
              <a:buChar char=""/>
            </a:pPr>
            <a:r>
              <a:rPr lang="en-GB" sz="2100" dirty="0">
                <a:solidFill>
                  <a:schemeClr val="bg1"/>
                </a:solidFill>
                <a:latin typeface="Arial" panose="020B0604020202020204" pitchFamily="34" charset="0"/>
                <a:ea typeface="Times New Roman" panose="02020603050405020304" pitchFamily="18" charset="0"/>
              </a:rPr>
              <a:t>Critically analyse the concepts related to curriculum and educational assessment theory and practice in extending conceptual understanding of education.</a:t>
            </a:r>
            <a:endParaRPr lang="en-GB" sz="2100" dirty="0">
              <a:solidFill>
                <a:schemeClr val="bg1"/>
              </a:solidFill>
              <a:latin typeface="Times New Roman" panose="02020603050405020304" pitchFamily="18" charset="0"/>
              <a:ea typeface="Times New Roman" panose="02020603050405020304" pitchFamily="18" charset="0"/>
            </a:endParaRPr>
          </a:p>
        </p:txBody>
      </p:sp>
      <p:sp>
        <p:nvSpPr>
          <p:cNvPr id="4" name="Content Placeholder 3"/>
          <p:cNvSpPr>
            <a:spLocks noGrp="1"/>
          </p:cNvSpPr>
          <p:nvPr>
            <p:ph sz="half" idx="2"/>
          </p:nvPr>
        </p:nvSpPr>
        <p:spPr>
          <a:xfrm>
            <a:off x="539552" y="3609092"/>
            <a:ext cx="3138026" cy="2910580"/>
          </a:xfrm>
        </p:spPr>
        <p:txBody>
          <a:bodyPr>
            <a:normAutofit lnSpcReduction="10000"/>
          </a:bodyPr>
          <a:lstStyle/>
          <a:p>
            <a:pPr lvl="0" fontAlgn="base" hangingPunct="0"/>
            <a:r>
              <a:rPr lang="cy-GB" sz="2100" dirty="0">
                <a:solidFill>
                  <a:schemeClr val="bg1"/>
                </a:solidFill>
              </a:rPr>
              <a:t>Dadansoddi'n feirniadol y cysyniadau sy'n gysylltiedig â damcaniaeth ac ymarfer cwricwlwm ac asesu addysgol mewn ymestyn dealltwriaeth gysyniadol o addysg.</a:t>
            </a:r>
          </a:p>
          <a:p>
            <a:pPr lvl="0" fontAlgn="base" hangingPunct="0"/>
            <a:endParaRPr lang="cy-GB" sz="2100" dirty="0"/>
          </a:p>
        </p:txBody>
      </p:sp>
    </p:spTree>
    <p:extLst>
      <p:ext uri="{BB962C8B-B14F-4D97-AF65-F5344CB8AC3E}">
        <p14:creationId xmlns:p14="http://schemas.microsoft.com/office/powerpoint/2010/main" val="3937129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sz="3300" dirty="0">
                <a:solidFill>
                  <a:schemeClr val="tx1"/>
                </a:solidFill>
              </a:rPr>
            </a:br>
            <a:r>
              <a:rPr lang="en-GB" sz="3300" dirty="0" err="1">
                <a:solidFill>
                  <a:schemeClr val="tx1"/>
                </a:solidFill>
              </a:rPr>
              <a:t>Deilliannau</a:t>
            </a:r>
            <a:r>
              <a:rPr lang="en-GB" sz="3300" dirty="0">
                <a:solidFill>
                  <a:schemeClr val="tx1"/>
                </a:solidFill>
              </a:rPr>
              <a:t> Dysgu</a:t>
            </a:r>
            <a:br>
              <a:rPr lang="en-GB" sz="3300" dirty="0">
                <a:solidFill>
                  <a:schemeClr val="tx1"/>
                </a:solidFill>
              </a:rPr>
            </a:br>
            <a:r>
              <a:rPr lang="en-GB" sz="3300" dirty="0">
                <a:solidFill>
                  <a:schemeClr val="tx1"/>
                </a:solidFill>
              </a:rPr>
              <a:t>Learning Outcomes</a:t>
            </a:r>
            <a:br>
              <a:rPr lang="en-GB" sz="3300" dirty="0">
                <a:solidFill>
                  <a:schemeClr val="tx1"/>
                </a:solidFill>
              </a:rPr>
            </a:br>
            <a:endParaRPr lang="en-GB" sz="3300" dirty="0">
              <a:solidFill>
                <a:schemeClr val="tx1"/>
              </a:solidFill>
            </a:endParaRPr>
          </a:p>
        </p:txBody>
      </p:sp>
      <p:sp>
        <p:nvSpPr>
          <p:cNvPr id="3" name="Content Placeholder 2"/>
          <p:cNvSpPr>
            <a:spLocks noGrp="1"/>
          </p:cNvSpPr>
          <p:nvPr>
            <p:ph sz="half" idx="1"/>
          </p:nvPr>
        </p:nvSpPr>
        <p:spPr>
          <a:xfrm>
            <a:off x="4355976" y="3317638"/>
            <a:ext cx="3833954" cy="3168352"/>
          </a:xfrm>
        </p:spPr>
        <p:txBody>
          <a:bodyPr>
            <a:normAutofit fontScale="92500" lnSpcReduction="20000"/>
          </a:bodyPr>
          <a:lstStyle/>
          <a:p>
            <a:pPr marL="257175" indent="-257175">
              <a:spcAft>
                <a:spcPts val="750"/>
              </a:spcAft>
              <a:buFont typeface="Symbol" panose="05050102010706020507" pitchFamily="18" charset="2"/>
              <a:buChar char=""/>
            </a:pPr>
            <a:r>
              <a:rPr lang="en-GB" sz="2600" dirty="0">
                <a:solidFill>
                  <a:schemeClr val="bg1"/>
                </a:solidFill>
                <a:latin typeface="Arial" panose="020B0604020202020204" pitchFamily="34" charset="0"/>
                <a:ea typeface="Times New Roman" panose="02020603050405020304" pitchFamily="18" charset="0"/>
              </a:rPr>
              <a:t>Critically discuss and demonstrate critical awareness of philosophical, sociological, economic and professional factors associated with development &amp; implementation curriculum. </a:t>
            </a:r>
            <a:endParaRPr lang="en-GB" sz="2600" dirty="0">
              <a:solidFill>
                <a:schemeClr val="bg1"/>
              </a:solidFill>
              <a:latin typeface="Times New Roman" panose="02020603050405020304" pitchFamily="18" charset="0"/>
              <a:ea typeface="Times New Roman" panose="02020603050405020304" pitchFamily="18" charset="0"/>
            </a:endParaRPr>
          </a:p>
          <a:p>
            <a:pPr lvl="0" fontAlgn="base" hangingPunct="0"/>
            <a:endParaRPr lang="en-GB" sz="2100" dirty="0"/>
          </a:p>
        </p:txBody>
      </p:sp>
      <p:sp>
        <p:nvSpPr>
          <p:cNvPr id="4" name="Content Placeholder 3"/>
          <p:cNvSpPr>
            <a:spLocks noGrp="1"/>
          </p:cNvSpPr>
          <p:nvPr>
            <p:ph sz="half" idx="2"/>
          </p:nvPr>
        </p:nvSpPr>
        <p:spPr>
          <a:xfrm>
            <a:off x="251520" y="3284984"/>
            <a:ext cx="3833954" cy="3361651"/>
          </a:xfrm>
        </p:spPr>
        <p:txBody>
          <a:bodyPr>
            <a:noAutofit/>
          </a:bodyPr>
          <a:lstStyle/>
          <a:p>
            <a:pPr lvl="0" fontAlgn="base" hangingPunct="0"/>
            <a:r>
              <a:rPr lang="cy-GB" dirty="0">
                <a:solidFill>
                  <a:schemeClr val="bg1"/>
                </a:solidFill>
              </a:rPr>
              <a:t>Trafod a dangos ymwybyddiaeth feirniadol o ffactorau athronyddol, cymdeithasegol, economaidd a phroffesiynol sy'n gysylltiedig â datblygu a gweithredu cwricwlwm.</a:t>
            </a:r>
            <a:endParaRPr lang="en-GB" dirty="0">
              <a:solidFill>
                <a:schemeClr val="bg1"/>
              </a:solidFill>
            </a:endParaRPr>
          </a:p>
        </p:txBody>
      </p:sp>
    </p:spTree>
    <p:extLst>
      <p:ext uri="{BB962C8B-B14F-4D97-AF65-F5344CB8AC3E}">
        <p14:creationId xmlns:p14="http://schemas.microsoft.com/office/powerpoint/2010/main" val="3178183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2BBF9B3-CB6E-4567-BE3E-5897C0ED66F5}"/>
              </a:ext>
            </a:extLst>
          </p:cNvPr>
          <p:cNvSpPr>
            <a:spLocks noGrp="1"/>
          </p:cNvSpPr>
          <p:nvPr>
            <p:ph type="title"/>
          </p:nvPr>
        </p:nvSpPr>
        <p:spPr/>
        <p:txBody>
          <a:bodyPr>
            <a:normAutofit fontScale="90000"/>
          </a:bodyPr>
          <a:lstStyle/>
          <a:p>
            <a:r>
              <a:rPr lang="en-GB" dirty="0" err="1">
                <a:solidFill>
                  <a:schemeClr val="tx1"/>
                </a:solidFill>
              </a:rPr>
              <a:t>Deilliannau</a:t>
            </a:r>
            <a:r>
              <a:rPr lang="en-GB" dirty="0">
                <a:solidFill>
                  <a:schemeClr val="tx1"/>
                </a:solidFill>
              </a:rPr>
              <a:t> </a:t>
            </a:r>
            <a:r>
              <a:rPr lang="en-GB" dirty="0" err="1">
                <a:solidFill>
                  <a:schemeClr val="tx1"/>
                </a:solidFill>
              </a:rPr>
              <a:t>Dysgu’r</a:t>
            </a:r>
            <a:r>
              <a:rPr lang="en-GB" dirty="0">
                <a:solidFill>
                  <a:schemeClr val="tx1"/>
                </a:solidFill>
              </a:rPr>
              <a:t> </a:t>
            </a:r>
            <a:r>
              <a:rPr lang="en-GB" dirty="0" err="1">
                <a:solidFill>
                  <a:schemeClr val="tx1"/>
                </a:solidFill>
              </a:rPr>
              <a:t>Modiwl</a:t>
            </a:r>
            <a:br>
              <a:rPr lang="en-GB" dirty="0">
                <a:solidFill>
                  <a:schemeClr val="tx1"/>
                </a:solidFill>
              </a:rPr>
            </a:br>
            <a:r>
              <a:rPr lang="en-GB" dirty="0">
                <a:solidFill>
                  <a:schemeClr val="tx1"/>
                </a:solidFill>
              </a:rPr>
              <a:t>Module Learning Outcomes</a:t>
            </a:r>
          </a:p>
        </p:txBody>
      </p:sp>
      <p:sp>
        <p:nvSpPr>
          <p:cNvPr id="4" name="Content Placeholder 3">
            <a:extLst>
              <a:ext uri="{FF2B5EF4-FFF2-40B4-BE49-F238E27FC236}">
                <a16:creationId xmlns:a16="http://schemas.microsoft.com/office/drawing/2014/main" id="{D5F8C9A3-A11B-4228-AC47-0A50A281B7FB}"/>
              </a:ext>
            </a:extLst>
          </p:cNvPr>
          <p:cNvSpPr>
            <a:spLocks noGrp="1"/>
          </p:cNvSpPr>
          <p:nvPr>
            <p:ph idx="1"/>
          </p:nvPr>
        </p:nvSpPr>
        <p:spPr>
          <a:xfrm>
            <a:off x="395536" y="2889711"/>
            <a:ext cx="3744416" cy="3451225"/>
          </a:xfrm>
        </p:spPr>
        <p:txBody>
          <a:bodyPr>
            <a:normAutofit/>
          </a:bodyPr>
          <a:lstStyle/>
          <a:p>
            <a:pPr lvl="0" fontAlgn="base" hangingPunct="0"/>
            <a:r>
              <a:rPr lang="cy-GB" sz="2800" dirty="0">
                <a:solidFill>
                  <a:schemeClr val="bg1"/>
                </a:solidFill>
              </a:rPr>
              <a:t>Dangos gwell ddealltwriaeth o brif egwyddorion ac arferion asesu a gwerthuso o fewn cyd-destun addysgol dewisol.</a:t>
            </a:r>
            <a:endParaRPr lang="en-GB" sz="2800" dirty="0">
              <a:solidFill>
                <a:schemeClr val="bg1"/>
              </a:solidFill>
            </a:endParaRPr>
          </a:p>
        </p:txBody>
      </p:sp>
      <p:sp>
        <p:nvSpPr>
          <p:cNvPr id="5" name="Content Placeholder 2">
            <a:extLst>
              <a:ext uri="{FF2B5EF4-FFF2-40B4-BE49-F238E27FC236}">
                <a16:creationId xmlns:a16="http://schemas.microsoft.com/office/drawing/2014/main" id="{2D7AC1CF-7202-4CAC-B693-ACC590B29138}"/>
              </a:ext>
            </a:extLst>
          </p:cNvPr>
          <p:cNvSpPr txBox="1">
            <a:spLocks/>
          </p:cNvSpPr>
          <p:nvPr/>
        </p:nvSpPr>
        <p:spPr>
          <a:xfrm>
            <a:off x="4427984" y="2460164"/>
            <a:ext cx="4184035" cy="3880772"/>
          </a:xfrm>
          <a:prstGeom prst="rect">
            <a:avLst/>
          </a:prstGeom>
        </p:spPr>
        <p:txBody>
          <a:bodyPr vert="horz" lIns="91440" tIns="45720" rIns="91440" bIns="45720" rtlCol="0">
            <a:normAutofit fontScale="925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457200" algn="just">
              <a:spcAft>
                <a:spcPts val="1000"/>
              </a:spcAft>
            </a:pPr>
            <a:endParaRPr lang="en-GB" sz="1800" dirty="0">
              <a:latin typeface="Times New Roman" panose="02020603050405020304" pitchFamily="18" charset="0"/>
              <a:ea typeface="Times New Roman" panose="02020603050405020304" pitchFamily="18" charset="0"/>
            </a:endParaRPr>
          </a:p>
          <a:p>
            <a:pPr marL="342900" indent="-342900" algn="just">
              <a:spcAft>
                <a:spcPts val="1000"/>
              </a:spcAft>
              <a:buFont typeface="Symbol" pitchFamily="18" charset="2"/>
              <a:buChar char=""/>
            </a:pPr>
            <a:r>
              <a:rPr lang="en-GB" sz="2800" dirty="0">
                <a:solidFill>
                  <a:schemeClr val="bg1"/>
                </a:solidFill>
                <a:latin typeface="Arial" panose="020B0604020202020204" pitchFamily="34" charset="0"/>
                <a:ea typeface="Times New Roman" panose="02020603050405020304" pitchFamily="18" charset="0"/>
              </a:rPr>
              <a:t>Demonstrate an enhanced understanding of the main principles and practices of assessment and evaluation within a chosen educational context. </a:t>
            </a:r>
            <a:endParaRPr lang="en-GB" sz="28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25910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77155" y="2871471"/>
            <a:ext cx="3924424" cy="3450696"/>
          </a:xfrm>
        </p:spPr>
        <p:txBody>
          <a:bodyPr>
            <a:normAutofit/>
          </a:bodyPr>
          <a:lstStyle/>
          <a:p>
            <a:pPr marL="0" indent="0">
              <a:buNone/>
            </a:pPr>
            <a:endParaRPr lang="en-GB" b="1" u="sng" dirty="0"/>
          </a:p>
          <a:p>
            <a:pPr marL="0" indent="0">
              <a:buNone/>
            </a:pPr>
            <a:r>
              <a:rPr lang="en-GB" sz="2000" b="1" dirty="0">
                <a:solidFill>
                  <a:schemeClr val="bg1"/>
                </a:solidFill>
              </a:rPr>
              <a:t>15 minute (+/- 10%) video presentation including lesson plan, resource and rationale</a:t>
            </a:r>
            <a:r>
              <a:rPr lang="en-GB" sz="2000" dirty="0">
                <a:solidFill>
                  <a:schemeClr val="bg1"/>
                </a:solidFill>
              </a:rPr>
              <a:t>– see assignment specification</a:t>
            </a:r>
          </a:p>
          <a:p>
            <a:pPr marL="0" indent="0">
              <a:buNone/>
            </a:pPr>
            <a:endParaRPr lang="en-GB" sz="2000" dirty="0"/>
          </a:p>
          <a:p>
            <a:pPr marL="0" indent="0">
              <a:buNone/>
            </a:pPr>
            <a:r>
              <a:rPr lang="en-GB" sz="2000" dirty="0">
                <a:solidFill>
                  <a:schemeClr val="bg1"/>
                </a:solidFill>
              </a:rPr>
              <a:t>Any questions?</a:t>
            </a:r>
          </a:p>
          <a:p>
            <a:pPr marL="0" indent="0">
              <a:buNone/>
            </a:pPr>
            <a:endParaRPr lang="en-GB" sz="2000" b="1" u="sng" dirty="0"/>
          </a:p>
          <a:p>
            <a:pPr marL="0" indent="0">
              <a:buNone/>
            </a:pPr>
            <a:r>
              <a:rPr lang="en-GB" sz="2000" b="1" u="sng" dirty="0">
                <a:solidFill>
                  <a:schemeClr val="bg1"/>
                </a:solidFill>
              </a:rPr>
              <a:t>Submission by 23:59 on 18/01/27</a:t>
            </a:r>
          </a:p>
        </p:txBody>
      </p:sp>
      <p:sp>
        <p:nvSpPr>
          <p:cNvPr id="3" name="Title 2"/>
          <p:cNvSpPr>
            <a:spLocks noGrp="1"/>
          </p:cNvSpPr>
          <p:nvPr>
            <p:ph type="title"/>
          </p:nvPr>
        </p:nvSpPr>
        <p:spPr>
          <a:xfrm>
            <a:off x="1199614" y="346865"/>
            <a:ext cx="8229600" cy="1252728"/>
          </a:xfrm>
        </p:spPr>
        <p:txBody>
          <a:bodyPr/>
          <a:lstStyle/>
          <a:p>
            <a:r>
              <a:rPr lang="en-GB" dirty="0" err="1">
                <a:solidFill>
                  <a:schemeClr val="tx1"/>
                </a:solidFill>
              </a:rPr>
              <a:t>Aseiniad</a:t>
            </a:r>
            <a:r>
              <a:rPr lang="en-GB" dirty="0">
                <a:solidFill>
                  <a:schemeClr val="tx1"/>
                </a:solidFill>
              </a:rPr>
              <a:t>/Assignment</a:t>
            </a:r>
          </a:p>
        </p:txBody>
      </p:sp>
      <p:sp>
        <p:nvSpPr>
          <p:cNvPr id="4" name="Content Placeholder 1">
            <a:extLst>
              <a:ext uri="{FF2B5EF4-FFF2-40B4-BE49-F238E27FC236}">
                <a16:creationId xmlns:a16="http://schemas.microsoft.com/office/drawing/2014/main" id="{781254F4-B46A-4916-9B2F-C3849D7F3090}"/>
              </a:ext>
            </a:extLst>
          </p:cNvPr>
          <p:cNvSpPr txBox="1">
            <a:spLocks/>
          </p:cNvSpPr>
          <p:nvPr/>
        </p:nvSpPr>
        <p:spPr>
          <a:xfrm>
            <a:off x="458606" y="2852936"/>
            <a:ext cx="3924424" cy="34506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endParaRPr lang="en-GB" b="1" u="sng" dirty="0"/>
          </a:p>
          <a:p>
            <a:pPr marL="0" indent="0">
              <a:buNone/>
            </a:pPr>
            <a:r>
              <a:rPr lang="en-GB" sz="2000" b="1" dirty="0" err="1">
                <a:solidFill>
                  <a:schemeClr val="bg1"/>
                </a:solidFill>
              </a:rPr>
              <a:t>Cyflwyniad</a:t>
            </a:r>
            <a:r>
              <a:rPr lang="en-GB" sz="2000" b="1" dirty="0">
                <a:solidFill>
                  <a:schemeClr val="bg1"/>
                </a:solidFill>
              </a:rPr>
              <a:t> </a:t>
            </a:r>
            <a:r>
              <a:rPr lang="en-GB" sz="2000" b="1" dirty="0" err="1">
                <a:solidFill>
                  <a:schemeClr val="bg1"/>
                </a:solidFill>
              </a:rPr>
              <a:t>fideo</a:t>
            </a:r>
            <a:r>
              <a:rPr lang="en-GB" sz="2000" b="1" dirty="0">
                <a:solidFill>
                  <a:schemeClr val="bg1"/>
                </a:solidFill>
              </a:rPr>
              <a:t> 15 </a:t>
            </a:r>
            <a:r>
              <a:rPr lang="en-GB" sz="2000" b="1" dirty="0" err="1">
                <a:solidFill>
                  <a:schemeClr val="bg1"/>
                </a:solidFill>
              </a:rPr>
              <a:t>munud</a:t>
            </a:r>
            <a:r>
              <a:rPr lang="en-GB" sz="2000" b="1" dirty="0">
                <a:solidFill>
                  <a:schemeClr val="bg1"/>
                </a:solidFill>
              </a:rPr>
              <a:t> (+/- 10%) </a:t>
            </a:r>
            <a:r>
              <a:rPr lang="en-GB" sz="2000" b="1" dirty="0" err="1">
                <a:solidFill>
                  <a:schemeClr val="bg1"/>
                </a:solidFill>
              </a:rPr>
              <a:t>yn</a:t>
            </a:r>
            <a:r>
              <a:rPr lang="en-GB" sz="2000" b="1" dirty="0">
                <a:solidFill>
                  <a:schemeClr val="bg1"/>
                </a:solidFill>
              </a:rPr>
              <a:t> </a:t>
            </a:r>
            <a:r>
              <a:rPr lang="en-GB" sz="2000" b="1" dirty="0" err="1">
                <a:solidFill>
                  <a:schemeClr val="bg1"/>
                </a:solidFill>
              </a:rPr>
              <a:t>cynnwys</a:t>
            </a:r>
            <a:r>
              <a:rPr lang="en-GB" sz="2000" b="1" dirty="0">
                <a:solidFill>
                  <a:schemeClr val="bg1"/>
                </a:solidFill>
              </a:rPr>
              <a:t> </a:t>
            </a:r>
            <a:r>
              <a:rPr lang="en-GB" sz="2000" b="1" dirty="0" err="1">
                <a:solidFill>
                  <a:schemeClr val="bg1"/>
                </a:solidFill>
              </a:rPr>
              <a:t>cynllun</a:t>
            </a:r>
            <a:r>
              <a:rPr lang="en-GB" sz="2000" b="1" dirty="0">
                <a:solidFill>
                  <a:schemeClr val="bg1"/>
                </a:solidFill>
              </a:rPr>
              <a:t> </a:t>
            </a:r>
            <a:r>
              <a:rPr lang="en-GB" sz="2000" b="1" dirty="0" err="1">
                <a:solidFill>
                  <a:schemeClr val="bg1"/>
                </a:solidFill>
              </a:rPr>
              <a:t>gwers</a:t>
            </a:r>
            <a:r>
              <a:rPr lang="en-GB" sz="2000" b="1" dirty="0">
                <a:solidFill>
                  <a:schemeClr val="bg1"/>
                </a:solidFill>
              </a:rPr>
              <a:t>, </a:t>
            </a:r>
            <a:r>
              <a:rPr lang="en-GB" sz="2000" b="1" dirty="0" err="1">
                <a:solidFill>
                  <a:schemeClr val="bg1"/>
                </a:solidFill>
              </a:rPr>
              <a:t>adnodd</a:t>
            </a:r>
            <a:r>
              <a:rPr lang="en-GB" sz="2000" b="1" dirty="0">
                <a:solidFill>
                  <a:schemeClr val="bg1"/>
                </a:solidFill>
              </a:rPr>
              <a:t> a rationale – </a:t>
            </a:r>
            <a:r>
              <a:rPr lang="en-GB" sz="2000" b="1" dirty="0" err="1">
                <a:solidFill>
                  <a:schemeClr val="bg1"/>
                </a:solidFill>
              </a:rPr>
              <a:t>g</a:t>
            </a:r>
            <a:r>
              <a:rPr lang="en-GB" sz="2000" dirty="0" err="1">
                <a:solidFill>
                  <a:schemeClr val="bg1"/>
                </a:solidFill>
              </a:rPr>
              <a:t>weler</a:t>
            </a:r>
            <a:r>
              <a:rPr lang="en-GB" sz="2000" dirty="0">
                <a:solidFill>
                  <a:schemeClr val="bg1"/>
                </a:solidFill>
              </a:rPr>
              <a:t> </a:t>
            </a:r>
            <a:r>
              <a:rPr lang="en-GB" sz="2000" dirty="0" err="1">
                <a:solidFill>
                  <a:schemeClr val="bg1"/>
                </a:solidFill>
              </a:rPr>
              <a:t>fanyleb</a:t>
            </a:r>
            <a:r>
              <a:rPr lang="en-GB" sz="2000" dirty="0">
                <a:solidFill>
                  <a:schemeClr val="bg1"/>
                </a:solidFill>
              </a:rPr>
              <a:t> </a:t>
            </a:r>
            <a:r>
              <a:rPr lang="en-GB" sz="2000" dirty="0" err="1">
                <a:solidFill>
                  <a:schemeClr val="bg1"/>
                </a:solidFill>
              </a:rPr>
              <a:t>yr</a:t>
            </a:r>
            <a:r>
              <a:rPr lang="en-GB" sz="2000" dirty="0">
                <a:solidFill>
                  <a:schemeClr val="bg1"/>
                </a:solidFill>
              </a:rPr>
              <a:t> </a:t>
            </a:r>
            <a:r>
              <a:rPr lang="en-GB" sz="2000" dirty="0" err="1">
                <a:solidFill>
                  <a:schemeClr val="bg1"/>
                </a:solidFill>
              </a:rPr>
              <a:t>aseiniad</a:t>
            </a:r>
            <a:endParaRPr lang="en-GB" sz="2000" dirty="0">
              <a:solidFill>
                <a:schemeClr val="bg1"/>
              </a:solidFill>
            </a:endParaRPr>
          </a:p>
          <a:p>
            <a:pPr marL="0" indent="0">
              <a:buNone/>
            </a:pPr>
            <a:endParaRPr lang="en-GB" sz="2000" dirty="0"/>
          </a:p>
          <a:p>
            <a:pPr marL="0" indent="0">
              <a:buNone/>
            </a:pPr>
            <a:r>
              <a:rPr lang="en-GB" sz="2000" dirty="0" err="1">
                <a:solidFill>
                  <a:schemeClr val="bg1"/>
                </a:solidFill>
              </a:rPr>
              <a:t>Unrhyw</a:t>
            </a:r>
            <a:r>
              <a:rPr lang="en-GB" sz="2000" dirty="0">
                <a:solidFill>
                  <a:schemeClr val="bg1"/>
                </a:solidFill>
              </a:rPr>
              <a:t> </a:t>
            </a:r>
            <a:r>
              <a:rPr lang="en-GB" sz="2000" dirty="0" err="1">
                <a:solidFill>
                  <a:schemeClr val="bg1"/>
                </a:solidFill>
              </a:rPr>
              <a:t>gwestiynau</a:t>
            </a:r>
            <a:r>
              <a:rPr lang="en-GB" sz="2000" dirty="0">
                <a:solidFill>
                  <a:schemeClr val="bg1"/>
                </a:solidFill>
              </a:rPr>
              <a:t>?</a:t>
            </a:r>
          </a:p>
          <a:p>
            <a:pPr marL="0" indent="0">
              <a:buNone/>
            </a:pPr>
            <a:endParaRPr lang="en-GB" sz="2000" dirty="0"/>
          </a:p>
          <a:p>
            <a:pPr marL="0" indent="0">
              <a:buNone/>
            </a:pPr>
            <a:r>
              <a:rPr lang="en-GB" sz="2000" b="1" u="sng" dirty="0" err="1">
                <a:solidFill>
                  <a:schemeClr val="bg1"/>
                </a:solidFill>
              </a:rPr>
              <a:t>Cyflwyno</a:t>
            </a:r>
            <a:r>
              <a:rPr lang="en-GB" sz="2000" b="1" u="sng" dirty="0">
                <a:solidFill>
                  <a:schemeClr val="bg1"/>
                </a:solidFill>
              </a:rPr>
              <a:t> </a:t>
            </a:r>
            <a:r>
              <a:rPr lang="en-GB" sz="2000" b="1" u="sng" dirty="0" err="1">
                <a:solidFill>
                  <a:schemeClr val="bg1"/>
                </a:solidFill>
              </a:rPr>
              <a:t>erbyn</a:t>
            </a:r>
            <a:r>
              <a:rPr lang="en-GB" sz="2000" b="1" u="sng" dirty="0">
                <a:solidFill>
                  <a:schemeClr val="bg1"/>
                </a:solidFill>
              </a:rPr>
              <a:t>: 18/01/27 @ 23:59</a:t>
            </a:r>
          </a:p>
          <a:p>
            <a:pPr marL="0" indent="0">
              <a:buNone/>
            </a:pPr>
            <a:endParaRPr lang="en-GB" dirty="0"/>
          </a:p>
        </p:txBody>
      </p:sp>
      <p:pic>
        <p:nvPicPr>
          <p:cNvPr id="6" name="Picture 5" descr="A picture containing text&#10;&#10;Description automatically generated">
            <a:extLst>
              <a:ext uri="{FF2B5EF4-FFF2-40B4-BE49-F238E27FC236}">
                <a16:creationId xmlns:a16="http://schemas.microsoft.com/office/drawing/2014/main" id="{F8371846-302A-4E68-B5B7-23DDCE3DC0A7}"/>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1067" y="476673"/>
            <a:ext cx="1426638" cy="1122920"/>
          </a:xfrm>
          <a:prstGeom prst="rect">
            <a:avLst/>
          </a:prstGeom>
        </p:spPr>
      </p:pic>
    </p:spTree>
    <p:extLst>
      <p:ext uri="{BB962C8B-B14F-4D97-AF65-F5344CB8AC3E}">
        <p14:creationId xmlns:p14="http://schemas.microsoft.com/office/powerpoint/2010/main" val="680226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3506" y="565530"/>
            <a:ext cx="6447501" cy="990600"/>
          </a:xfrm>
        </p:spPr>
        <p:txBody>
          <a:bodyPr>
            <a:normAutofit fontScale="90000"/>
          </a:bodyPr>
          <a:lstStyle/>
          <a:p>
            <a:r>
              <a:rPr lang="en-GB" dirty="0" err="1">
                <a:solidFill>
                  <a:schemeClr val="tx1"/>
                </a:solidFill>
              </a:rPr>
              <a:t>Cynllun</a:t>
            </a:r>
            <a:r>
              <a:rPr lang="en-GB" dirty="0">
                <a:solidFill>
                  <a:schemeClr val="tx1"/>
                </a:solidFill>
              </a:rPr>
              <a:t> </a:t>
            </a:r>
            <a:r>
              <a:rPr lang="en-GB" dirty="0" err="1">
                <a:solidFill>
                  <a:schemeClr val="tx1"/>
                </a:solidFill>
              </a:rPr>
              <a:t>Gwers</a:t>
            </a:r>
            <a:r>
              <a:rPr lang="en-GB" dirty="0">
                <a:solidFill>
                  <a:schemeClr val="tx1"/>
                </a:solidFill>
              </a:rPr>
              <a:t> / Lesson Plan</a:t>
            </a:r>
            <a:br>
              <a:rPr lang="en-GB" dirty="0">
                <a:solidFill>
                  <a:schemeClr val="tx1"/>
                </a:solidFill>
              </a:rPr>
            </a:br>
            <a:endParaRPr lang="en-GB" dirty="0">
              <a:solidFill>
                <a:schemeClr val="tx1"/>
              </a:solidFill>
            </a:endParaRPr>
          </a:p>
        </p:txBody>
      </p:sp>
      <p:sp>
        <p:nvSpPr>
          <p:cNvPr id="5" name="Cloud Callout 4"/>
          <p:cNvSpPr/>
          <p:nvPr/>
        </p:nvSpPr>
        <p:spPr>
          <a:xfrm>
            <a:off x="4788024" y="2516678"/>
            <a:ext cx="2818015" cy="1824644"/>
          </a:xfrm>
          <a:prstGeom prst="cloud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What is a lesson plan and why is it important?</a:t>
            </a:r>
          </a:p>
        </p:txBody>
      </p:sp>
      <p:sp>
        <p:nvSpPr>
          <p:cNvPr id="6" name="Cloud Callout 5"/>
          <p:cNvSpPr/>
          <p:nvPr/>
        </p:nvSpPr>
        <p:spPr>
          <a:xfrm>
            <a:off x="883650" y="2181744"/>
            <a:ext cx="2818015" cy="1824644"/>
          </a:xfrm>
          <a:prstGeom prst="cloud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Beth </a:t>
            </a:r>
            <a:r>
              <a:rPr lang="en-GB" sz="1350" dirty="0" err="1"/>
              <a:t>yw</a:t>
            </a:r>
            <a:r>
              <a:rPr lang="en-GB" sz="1350" dirty="0"/>
              <a:t> </a:t>
            </a:r>
            <a:r>
              <a:rPr lang="en-GB" sz="1350" dirty="0" err="1"/>
              <a:t>cynllun</a:t>
            </a:r>
            <a:r>
              <a:rPr lang="en-GB" sz="1350" dirty="0"/>
              <a:t> </a:t>
            </a:r>
            <a:r>
              <a:rPr lang="en-GB" sz="1350" dirty="0" err="1"/>
              <a:t>gwers</a:t>
            </a:r>
            <a:r>
              <a:rPr lang="en-GB" sz="1350" dirty="0"/>
              <a:t> a </a:t>
            </a:r>
            <a:r>
              <a:rPr lang="en-GB" sz="1350" dirty="0" err="1"/>
              <a:t>beth</a:t>
            </a:r>
            <a:r>
              <a:rPr lang="en-GB" sz="1350" dirty="0"/>
              <a:t> </a:t>
            </a:r>
            <a:r>
              <a:rPr lang="en-GB" sz="1350" dirty="0" err="1"/>
              <a:t>yw</a:t>
            </a:r>
            <a:r>
              <a:rPr lang="en-GB" sz="1350" dirty="0"/>
              <a:t> </a:t>
            </a:r>
            <a:r>
              <a:rPr lang="en-GB" sz="1350" dirty="0" err="1"/>
              <a:t>ei</a:t>
            </a:r>
            <a:r>
              <a:rPr lang="en-GB" sz="1350" dirty="0"/>
              <a:t> </a:t>
            </a:r>
            <a:r>
              <a:rPr lang="en-GB" sz="1350" dirty="0" err="1"/>
              <a:t>bwysigrwydd</a:t>
            </a:r>
            <a:r>
              <a:rPr lang="en-GB" sz="1350" dirty="0"/>
              <a:t>?</a:t>
            </a:r>
          </a:p>
        </p:txBody>
      </p:sp>
      <p:sp>
        <p:nvSpPr>
          <p:cNvPr id="7" name="Cloud Callout 6"/>
          <p:cNvSpPr/>
          <p:nvPr/>
        </p:nvSpPr>
        <p:spPr>
          <a:xfrm>
            <a:off x="5292080" y="4472054"/>
            <a:ext cx="2818015" cy="1824644"/>
          </a:xfrm>
          <a:prstGeom prst="cloud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Has anyone here had experience of writing or following a lesson plan?</a:t>
            </a:r>
          </a:p>
        </p:txBody>
      </p:sp>
      <p:sp>
        <p:nvSpPr>
          <p:cNvPr id="8" name="Cloud Callout 7"/>
          <p:cNvSpPr/>
          <p:nvPr/>
        </p:nvSpPr>
        <p:spPr>
          <a:xfrm>
            <a:off x="683568" y="4467826"/>
            <a:ext cx="2818015" cy="1824644"/>
          </a:xfrm>
          <a:prstGeom prst="cloud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err="1"/>
              <a:t>Ydych</a:t>
            </a:r>
            <a:r>
              <a:rPr lang="en-GB" sz="1350" dirty="0"/>
              <a:t> chi </a:t>
            </a:r>
            <a:r>
              <a:rPr lang="en-GB" sz="1350" dirty="0" err="1"/>
              <a:t>wedi</a:t>
            </a:r>
            <a:r>
              <a:rPr lang="en-GB" sz="1350" dirty="0"/>
              <a:t> </a:t>
            </a:r>
            <a:r>
              <a:rPr lang="en-GB" sz="1350" dirty="0" err="1"/>
              <a:t>cael</a:t>
            </a:r>
            <a:r>
              <a:rPr lang="en-GB" sz="1350" dirty="0"/>
              <a:t> profiad o </a:t>
            </a:r>
            <a:r>
              <a:rPr lang="en-GB" sz="1350" dirty="0" err="1"/>
              <a:t>ysgrifennu</a:t>
            </a:r>
            <a:r>
              <a:rPr lang="en-GB" sz="1350" dirty="0"/>
              <a:t> neu </a:t>
            </a:r>
            <a:r>
              <a:rPr lang="en-GB" sz="1350" dirty="0" err="1"/>
              <a:t>ddilyn</a:t>
            </a:r>
            <a:r>
              <a:rPr lang="en-GB" sz="1350" dirty="0"/>
              <a:t> </a:t>
            </a:r>
            <a:r>
              <a:rPr lang="en-GB" sz="1350" dirty="0" err="1"/>
              <a:t>cynllun</a:t>
            </a:r>
            <a:r>
              <a:rPr lang="en-GB" sz="1350" dirty="0"/>
              <a:t> </a:t>
            </a:r>
            <a:r>
              <a:rPr lang="en-GB" sz="1350" dirty="0" err="1"/>
              <a:t>gwers</a:t>
            </a:r>
            <a:r>
              <a:rPr lang="en-GB" sz="1350" dirty="0"/>
              <a:t>?</a:t>
            </a:r>
          </a:p>
        </p:txBody>
      </p:sp>
    </p:spTree>
    <p:extLst>
      <p:ext uri="{BB962C8B-B14F-4D97-AF65-F5344CB8AC3E}">
        <p14:creationId xmlns:p14="http://schemas.microsoft.com/office/powerpoint/2010/main" val="2799501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60" y="595119"/>
            <a:ext cx="8229600" cy="1252728"/>
          </a:xfrm>
        </p:spPr>
        <p:txBody>
          <a:bodyPr>
            <a:normAutofit fontScale="90000"/>
          </a:bodyPr>
          <a:lstStyle/>
          <a:p>
            <a:r>
              <a:rPr lang="en-GB" dirty="0" err="1">
                <a:solidFill>
                  <a:schemeClr val="tx1"/>
                </a:solidFill>
              </a:rPr>
              <a:t>Adnodd</a:t>
            </a:r>
            <a:r>
              <a:rPr lang="en-GB" dirty="0">
                <a:solidFill>
                  <a:schemeClr val="tx1"/>
                </a:solidFill>
              </a:rPr>
              <a:t> / Resource</a:t>
            </a:r>
            <a:br>
              <a:rPr lang="en-GB" dirty="0">
                <a:solidFill>
                  <a:schemeClr val="tx1"/>
                </a:solidFill>
              </a:rPr>
            </a:br>
            <a:endParaRPr lang="en-GB" dirty="0">
              <a:solidFill>
                <a:schemeClr val="tx1"/>
              </a:solidFill>
            </a:endParaRPr>
          </a:p>
        </p:txBody>
      </p:sp>
      <p:sp>
        <p:nvSpPr>
          <p:cNvPr id="3" name="Content Placeholder 2"/>
          <p:cNvSpPr>
            <a:spLocks noGrp="1"/>
          </p:cNvSpPr>
          <p:nvPr>
            <p:ph sz="half" idx="1"/>
          </p:nvPr>
        </p:nvSpPr>
        <p:spPr>
          <a:xfrm>
            <a:off x="683568" y="3212976"/>
            <a:ext cx="3138026" cy="3880772"/>
          </a:xfrm>
        </p:spPr>
        <p:txBody>
          <a:bodyPr>
            <a:normAutofit/>
          </a:bodyPr>
          <a:lstStyle/>
          <a:p>
            <a:r>
              <a:rPr lang="en-GB" dirty="0" err="1">
                <a:solidFill>
                  <a:schemeClr val="bg1"/>
                </a:solidFill>
              </a:rPr>
              <a:t>Bydd</a:t>
            </a:r>
            <a:r>
              <a:rPr lang="en-GB" dirty="0">
                <a:solidFill>
                  <a:schemeClr val="bg1"/>
                </a:solidFill>
              </a:rPr>
              <a:t> </a:t>
            </a:r>
            <a:r>
              <a:rPr lang="en-GB" dirty="0" err="1">
                <a:solidFill>
                  <a:schemeClr val="bg1"/>
                </a:solidFill>
              </a:rPr>
              <a:t>angen</a:t>
            </a:r>
            <a:r>
              <a:rPr lang="en-GB" dirty="0">
                <a:solidFill>
                  <a:schemeClr val="bg1"/>
                </a:solidFill>
              </a:rPr>
              <a:t> </a:t>
            </a:r>
            <a:r>
              <a:rPr lang="en-GB" dirty="0" err="1">
                <a:solidFill>
                  <a:schemeClr val="bg1"/>
                </a:solidFill>
              </a:rPr>
              <a:t>cynhyrchu</a:t>
            </a:r>
            <a:r>
              <a:rPr lang="en-GB" dirty="0">
                <a:solidFill>
                  <a:schemeClr val="bg1"/>
                </a:solidFill>
              </a:rPr>
              <a:t> </a:t>
            </a:r>
            <a:r>
              <a:rPr lang="en-GB" dirty="0" err="1">
                <a:solidFill>
                  <a:schemeClr val="bg1"/>
                </a:solidFill>
              </a:rPr>
              <a:t>adnodd</a:t>
            </a:r>
            <a:r>
              <a:rPr lang="en-GB" dirty="0">
                <a:solidFill>
                  <a:schemeClr val="bg1"/>
                </a:solidFill>
              </a:rPr>
              <a:t> </a:t>
            </a:r>
            <a:r>
              <a:rPr lang="en-GB" dirty="0" err="1">
                <a:solidFill>
                  <a:schemeClr val="bg1"/>
                </a:solidFill>
              </a:rPr>
              <a:t>perthnasol</a:t>
            </a:r>
            <a:r>
              <a:rPr lang="en-GB" dirty="0">
                <a:solidFill>
                  <a:schemeClr val="bg1"/>
                </a:solidFill>
              </a:rPr>
              <a:t> </a:t>
            </a:r>
            <a:r>
              <a:rPr lang="en-GB" dirty="0" err="1">
                <a:solidFill>
                  <a:schemeClr val="bg1"/>
                </a:solidFill>
              </a:rPr>
              <a:t>fel</a:t>
            </a:r>
            <a:r>
              <a:rPr lang="en-GB" dirty="0">
                <a:solidFill>
                  <a:schemeClr val="bg1"/>
                </a:solidFill>
              </a:rPr>
              <a:t> y </a:t>
            </a:r>
            <a:r>
              <a:rPr lang="en-GB" dirty="0" err="1">
                <a:solidFill>
                  <a:schemeClr val="bg1"/>
                </a:solidFill>
              </a:rPr>
              <a:t>nodir</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eich</a:t>
            </a:r>
            <a:r>
              <a:rPr lang="en-GB" dirty="0">
                <a:solidFill>
                  <a:schemeClr val="bg1"/>
                </a:solidFill>
              </a:rPr>
              <a:t> </a:t>
            </a:r>
            <a:r>
              <a:rPr lang="en-GB" dirty="0" err="1">
                <a:solidFill>
                  <a:schemeClr val="bg1"/>
                </a:solidFill>
              </a:rPr>
              <a:t>cynllun</a:t>
            </a:r>
            <a:r>
              <a:rPr lang="en-GB" dirty="0">
                <a:solidFill>
                  <a:schemeClr val="bg1"/>
                </a:solidFill>
              </a:rPr>
              <a:t> </a:t>
            </a:r>
            <a:r>
              <a:rPr lang="en-GB" dirty="0" err="1">
                <a:solidFill>
                  <a:schemeClr val="bg1"/>
                </a:solidFill>
              </a:rPr>
              <a:t>gwers</a:t>
            </a:r>
            <a:r>
              <a:rPr lang="en-GB" dirty="0">
                <a:solidFill>
                  <a:schemeClr val="bg1"/>
                </a:solidFill>
              </a:rPr>
              <a:t> </a:t>
            </a:r>
          </a:p>
          <a:p>
            <a:r>
              <a:rPr lang="en-GB" dirty="0" err="1">
                <a:solidFill>
                  <a:schemeClr val="bg1"/>
                </a:solidFill>
              </a:rPr>
              <a:t>Allwch</a:t>
            </a:r>
            <a:r>
              <a:rPr lang="en-GB" dirty="0">
                <a:solidFill>
                  <a:schemeClr val="bg1"/>
                </a:solidFill>
              </a:rPr>
              <a:t> chi </a:t>
            </a:r>
            <a:r>
              <a:rPr lang="en-GB" dirty="0" err="1">
                <a:solidFill>
                  <a:schemeClr val="bg1"/>
                </a:solidFill>
              </a:rPr>
              <a:t>feddwl</a:t>
            </a:r>
            <a:r>
              <a:rPr lang="en-GB" dirty="0">
                <a:solidFill>
                  <a:schemeClr val="bg1"/>
                </a:solidFill>
              </a:rPr>
              <a:t> am </a:t>
            </a:r>
            <a:r>
              <a:rPr lang="en-GB" dirty="0" err="1">
                <a:solidFill>
                  <a:schemeClr val="bg1"/>
                </a:solidFill>
              </a:rPr>
              <a:t>enghreifftiau</a:t>
            </a:r>
            <a:r>
              <a:rPr lang="en-GB" dirty="0">
                <a:solidFill>
                  <a:schemeClr val="bg1"/>
                </a:solidFill>
              </a:rPr>
              <a:t>?</a:t>
            </a:r>
          </a:p>
        </p:txBody>
      </p:sp>
      <p:sp>
        <p:nvSpPr>
          <p:cNvPr id="4" name="Content Placeholder 3"/>
          <p:cNvSpPr>
            <a:spLocks noGrp="1"/>
          </p:cNvSpPr>
          <p:nvPr>
            <p:ph sz="half" idx="2"/>
          </p:nvPr>
        </p:nvSpPr>
        <p:spPr>
          <a:xfrm>
            <a:off x="4716016" y="3356992"/>
            <a:ext cx="3040523" cy="977285"/>
          </a:xfrm>
        </p:spPr>
        <p:txBody>
          <a:bodyPr>
            <a:noAutofit/>
          </a:bodyPr>
          <a:lstStyle/>
          <a:p>
            <a:r>
              <a:rPr lang="en-GB" dirty="0">
                <a:solidFill>
                  <a:schemeClr val="bg1"/>
                </a:solidFill>
              </a:rPr>
              <a:t>You will be required to produce a relevant resource as noted in your  lesson plan</a:t>
            </a:r>
          </a:p>
          <a:p>
            <a:r>
              <a:rPr lang="en-GB" dirty="0">
                <a:solidFill>
                  <a:schemeClr val="bg1"/>
                </a:solidFill>
              </a:rPr>
              <a:t>Can you think of examples?</a:t>
            </a:r>
          </a:p>
          <a:p>
            <a:endParaRPr lang="en-GB" sz="2100" dirty="0"/>
          </a:p>
        </p:txBody>
      </p:sp>
      <p:pic>
        <p:nvPicPr>
          <p:cNvPr id="6" name="Picture 5" descr="Shape, circle&#10;&#10;Description automatically generated">
            <a:extLst>
              <a:ext uri="{FF2B5EF4-FFF2-40B4-BE49-F238E27FC236}">
                <a16:creationId xmlns:a16="http://schemas.microsoft.com/office/drawing/2014/main" id="{BBEF7DCD-FBA1-44D1-9961-77390E71ED6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918511" y="595119"/>
            <a:ext cx="1187902" cy="1537737"/>
          </a:xfrm>
          <a:prstGeom prst="rect">
            <a:avLst/>
          </a:prstGeom>
        </p:spPr>
      </p:pic>
    </p:spTree>
    <p:extLst>
      <p:ext uri="{BB962C8B-B14F-4D97-AF65-F5344CB8AC3E}">
        <p14:creationId xmlns:p14="http://schemas.microsoft.com/office/powerpoint/2010/main" val="3722119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C:\Users\Dave\AppData\Local\Microsoft\Windows\Temporary Internet Files\Content.IE5\PKVYITXV\MP900442176[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656889"/>
            <a:ext cx="972741" cy="132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6" name="Rectangle 2"/>
          <p:cNvSpPr>
            <a:spLocks noGrp="1" noChangeArrowheads="1"/>
          </p:cNvSpPr>
          <p:nvPr>
            <p:ph type="title"/>
          </p:nvPr>
        </p:nvSpPr>
        <p:spPr>
          <a:xfrm>
            <a:off x="457200" y="738609"/>
            <a:ext cx="8229600" cy="1252728"/>
          </a:xfrm>
        </p:spPr>
        <p:txBody>
          <a:bodyPr rtlCol="0">
            <a:noAutofit/>
          </a:bodyPr>
          <a:lstStyle/>
          <a:p>
            <a:pPr algn="ctr">
              <a:defRPr/>
            </a:pPr>
            <a:r>
              <a:rPr lang="en-GB" sz="4000" dirty="0" err="1">
                <a:solidFill>
                  <a:schemeClr val="tx1"/>
                </a:solidFill>
              </a:rPr>
              <a:t>Adnodd</a:t>
            </a:r>
            <a:r>
              <a:rPr lang="en-GB" sz="4000" dirty="0">
                <a:solidFill>
                  <a:schemeClr val="tx1"/>
                </a:solidFill>
              </a:rPr>
              <a:t> / Resource</a:t>
            </a:r>
            <a:br>
              <a:rPr lang="en-GB" sz="2400" dirty="0">
                <a:solidFill>
                  <a:schemeClr val="tx1"/>
                </a:solidFill>
              </a:rPr>
            </a:br>
            <a:endParaRPr lang="en-GB" sz="2400" i="1" dirty="0">
              <a:solidFill>
                <a:schemeClr val="tx1"/>
              </a:solidFill>
            </a:endParaRPr>
          </a:p>
        </p:txBody>
      </p:sp>
      <p:sp>
        <p:nvSpPr>
          <p:cNvPr id="16386" name="Rectangle 3"/>
          <p:cNvSpPr>
            <a:spLocks noGrp="1" noChangeArrowheads="1"/>
          </p:cNvSpPr>
          <p:nvPr>
            <p:ph sz="half" idx="2"/>
          </p:nvPr>
        </p:nvSpPr>
        <p:spPr>
          <a:xfrm>
            <a:off x="4860035" y="2708920"/>
            <a:ext cx="3548225" cy="3770511"/>
          </a:xfrm>
          <a:ln>
            <a:solidFill>
              <a:schemeClr val="accent1"/>
            </a:solidFill>
          </a:ln>
        </p:spPr>
        <p:txBody>
          <a:bodyPr>
            <a:normAutofit fontScale="92500" lnSpcReduction="10000"/>
          </a:bodyPr>
          <a:lstStyle/>
          <a:p>
            <a:pPr>
              <a:defRPr/>
            </a:pPr>
            <a:r>
              <a:rPr lang="en-GB" altLang="en-US" sz="2000" dirty="0">
                <a:solidFill>
                  <a:schemeClr val="bg1"/>
                </a:solidFill>
                <a:ea typeface="ＭＳ Ｐゴシック" panose="020B0600070205080204" pitchFamily="34" charset="-128"/>
              </a:rPr>
              <a:t>Look at the following example of a resource</a:t>
            </a:r>
          </a:p>
          <a:p>
            <a:pPr>
              <a:defRPr/>
            </a:pPr>
            <a:r>
              <a:rPr lang="en-GB" altLang="en-US" sz="2000" dirty="0">
                <a:solidFill>
                  <a:schemeClr val="bg1"/>
                </a:solidFill>
                <a:ea typeface="ＭＳ Ｐゴシック" panose="020B0600070205080204" pitchFamily="34" charset="-128"/>
              </a:rPr>
              <a:t>Visit ‘Facts of the Day’ at </a:t>
            </a:r>
            <a:r>
              <a:rPr lang="en-GB" altLang="en-US" sz="2000" dirty="0">
                <a:solidFill>
                  <a:schemeClr val="bg1"/>
                </a:solidFill>
                <a:ea typeface="ＭＳ Ｐゴシック" panose="020B0600070205080204" pitchFamily="34" charset="-128"/>
                <a:hlinkClick r:id="rId3">
                  <a:extLst>
                    <a:ext uri="{A12FA001-AC4F-418D-AE19-62706E023703}">
                      <ahyp:hlinkClr xmlns:ahyp="http://schemas.microsoft.com/office/drawing/2018/hyperlinkcolor" val="tx"/>
                    </a:ext>
                  </a:extLst>
                </a:hlinkClick>
              </a:rPr>
              <a:t>http://www.projectbritain.com/calendar/</a:t>
            </a:r>
            <a:r>
              <a:rPr lang="en-GB" altLang="en-US" sz="2000" dirty="0">
                <a:solidFill>
                  <a:schemeClr val="bg1"/>
                </a:solidFill>
                <a:ea typeface="ＭＳ Ｐゴシック" panose="020B0600070205080204" pitchFamily="34" charset="-128"/>
              </a:rPr>
              <a:t> </a:t>
            </a:r>
          </a:p>
          <a:p>
            <a:pPr>
              <a:defRPr/>
            </a:pPr>
            <a:endParaRPr lang="en-GB" altLang="en-US" sz="1800" dirty="0">
              <a:solidFill>
                <a:schemeClr val="bg1"/>
              </a:solidFill>
              <a:ea typeface="ＭＳ Ｐゴシック" panose="020B0600070205080204" pitchFamily="34" charset="-128"/>
            </a:endParaRPr>
          </a:p>
          <a:p>
            <a:pPr>
              <a:defRPr/>
            </a:pPr>
            <a:r>
              <a:rPr lang="en-GB" altLang="en-US" sz="2000" dirty="0">
                <a:solidFill>
                  <a:schemeClr val="bg1"/>
                </a:solidFill>
                <a:ea typeface="ＭＳ Ｐゴシック" panose="020B0600070205080204" pitchFamily="34" charset="-128"/>
              </a:rPr>
              <a:t>How does this resource encourage learning?</a:t>
            </a:r>
          </a:p>
          <a:p>
            <a:pPr>
              <a:defRPr/>
            </a:pPr>
            <a:r>
              <a:rPr lang="en-GB" altLang="en-US" sz="2000" dirty="0">
                <a:solidFill>
                  <a:schemeClr val="bg1"/>
                </a:solidFill>
                <a:ea typeface="ＭＳ Ｐゴシック" panose="020B0600070205080204" pitchFamily="34" charset="-128"/>
              </a:rPr>
              <a:t>What skills / subjects are children learning here?</a:t>
            </a:r>
          </a:p>
          <a:p>
            <a:pPr>
              <a:defRPr/>
            </a:pPr>
            <a:r>
              <a:rPr lang="en-GB" altLang="en-US" sz="2000" dirty="0">
                <a:solidFill>
                  <a:schemeClr val="bg1"/>
                </a:solidFill>
                <a:ea typeface="ＭＳ Ｐゴシック" panose="020B0600070205080204" pitchFamily="34" charset="-128"/>
              </a:rPr>
              <a:t>How could you develop this resource for an activity/lesson?</a:t>
            </a:r>
          </a:p>
          <a:p>
            <a:pPr>
              <a:defRPr/>
            </a:pPr>
            <a:endParaRPr lang="en-GB" altLang="en-US" sz="1200" dirty="0">
              <a:ea typeface="ＭＳ Ｐゴシック" panose="020B0600070205080204" pitchFamily="34" charset="-128"/>
            </a:endParaRPr>
          </a:p>
          <a:p>
            <a:pPr>
              <a:defRPr/>
            </a:pPr>
            <a:endParaRPr lang="en-US" altLang="en-US" sz="1500" i="1" dirty="0">
              <a:ea typeface="ＭＳ Ｐゴシック" pitchFamily="34" charset="-128"/>
            </a:endParaRPr>
          </a:p>
        </p:txBody>
      </p:sp>
      <p:sp>
        <p:nvSpPr>
          <p:cNvPr id="16387" name="Content Placeholder 6"/>
          <p:cNvSpPr>
            <a:spLocks noGrp="1"/>
          </p:cNvSpPr>
          <p:nvPr>
            <p:ph sz="quarter" idx="4294967295"/>
          </p:nvPr>
        </p:nvSpPr>
        <p:spPr>
          <a:xfrm>
            <a:off x="632815" y="2708919"/>
            <a:ext cx="3651151" cy="3770511"/>
          </a:xfrm>
          <a:ln>
            <a:solidFill>
              <a:schemeClr val="accent3"/>
            </a:solidFill>
          </a:ln>
        </p:spPr>
        <p:txBody>
          <a:bodyPr>
            <a:normAutofit fontScale="92500" lnSpcReduction="20000"/>
          </a:bodyPr>
          <a:lstStyle/>
          <a:p>
            <a:pPr>
              <a:defRPr/>
            </a:pPr>
            <a:r>
              <a:rPr lang="en-GB" altLang="en-US" sz="2000" dirty="0" err="1">
                <a:solidFill>
                  <a:schemeClr val="bg1"/>
                </a:solidFill>
                <a:ea typeface="ＭＳ Ｐゴシック" pitchFamily="34" charset="-128"/>
              </a:rPr>
              <a:t>Edrychwch</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ar</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yr</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adnodd</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canlynol</a:t>
            </a:r>
            <a:endParaRPr lang="en-GB" altLang="en-US" sz="2000" dirty="0">
              <a:solidFill>
                <a:schemeClr val="bg1"/>
              </a:solidFill>
              <a:ea typeface="ＭＳ Ｐゴシック" pitchFamily="34" charset="-128"/>
            </a:endParaRPr>
          </a:p>
          <a:p>
            <a:pPr>
              <a:buFont typeface="Wingdings" panose="05000000000000000000" pitchFamily="2" charset="2"/>
              <a:buChar char="Ø"/>
              <a:defRPr/>
            </a:pPr>
            <a:r>
              <a:rPr lang="en-GB" altLang="en-US" sz="2000" dirty="0">
                <a:solidFill>
                  <a:schemeClr val="bg1"/>
                </a:solidFill>
                <a:ea typeface="ＭＳ Ｐゴシック" pitchFamily="34" charset="-128"/>
              </a:rPr>
              <a:t> “Facts of the Day” </a:t>
            </a:r>
            <a:r>
              <a:rPr lang="en-GB" altLang="en-US" sz="2000" dirty="0" err="1">
                <a:solidFill>
                  <a:schemeClr val="bg1"/>
                </a:solidFill>
                <a:ea typeface="ＭＳ Ｐゴシック" pitchFamily="34" charset="-128"/>
              </a:rPr>
              <a:t>ar</a:t>
            </a:r>
            <a:r>
              <a:rPr lang="en-GB" altLang="en-US" sz="2000" dirty="0">
                <a:solidFill>
                  <a:schemeClr val="bg1"/>
                </a:solidFill>
                <a:ea typeface="ＭＳ Ｐゴシック" pitchFamily="34" charset="-128"/>
              </a:rPr>
              <a:t> y </a:t>
            </a:r>
            <a:r>
              <a:rPr lang="en-GB" altLang="en-US" sz="2000" dirty="0" err="1">
                <a:solidFill>
                  <a:schemeClr val="bg1"/>
                </a:solidFill>
                <a:ea typeface="ＭＳ Ｐゴシック" pitchFamily="34" charset="-128"/>
              </a:rPr>
              <a:t>wefan</a:t>
            </a:r>
            <a:r>
              <a:rPr lang="en-GB" altLang="en-US" sz="2000" dirty="0">
                <a:solidFill>
                  <a:schemeClr val="bg1"/>
                </a:solidFill>
                <a:ea typeface="ＭＳ Ｐゴシック" pitchFamily="34" charset="-128"/>
              </a:rPr>
              <a:t>:</a:t>
            </a:r>
          </a:p>
          <a:p>
            <a:pPr marL="82153" indent="0">
              <a:buNone/>
              <a:defRPr/>
            </a:pPr>
            <a:r>
              <a:rPr lang="en-GB" altLang="en-US" sz="2000" dirty="0">
                <a:solidFill>
                  <a:schemeClr val="bg1"/>
                </a:solidFill>
                <a:ea typeface="ＭＳ Ｐゴシック" pitchFamily="34" charset="-128"/>
                <a:hlinkClick r:id="rId3">
                  <a:extLst>
                    <a:ext uri="{A12FA001-AC4F-418D-AE19-62706E023703}">
                      <ahyp:hlinkClr xmlns:ahyp="http://schemas.microsoft.com/office/drawing/2018/hyperlinkcolor" val="tx"/>
                    </a:ext>
                  </a:extLst>
                </a:hlinkClick>
              </a:rPr>
              <a:t>http://www.projectbritain.com/calendar/</a:t>
            </a:r>
            <a:r>
              <a:rPr lang="en-GB" altLang="en-US" sz="2000" dirty="0">
                <a:solidFill>
                  <a:schemeClr val="bg1"/>
                </a:solidFill>
                <a:ea typeface="ＭＳ Ｐゴシック" pitchFamily="34" charset="-128"/>
              </a:rPr>
              <a:t> </a:t>
            </a:r>
          </a:p>
          <a:p>
            <a:pPr marL="82153" indent="0">
              <a:buNone/>
              <a:defRPr/>
            </a:pPr>
            <a:endParaRPr lang="en-GB" altLang="en-US" sz="2000" dirty="0">
              <a:solidFill>
                <a:schemeClr val="bg1"/>
              </a:solidFill>
              <a:ea typeface="ＭＳ Ｐゴシック" pitchFamily="34" charset="-128"/>
            </a:endParaRPr>
          </a:p>
          <a:p>
            <a:pPr>
              <a:defRPr/>
            </a:pPr>
            <a:r>
              <a:rPr lang="en-US" altLang="en-US" sz="2000" dirty="0">
                <a:solidFill>
                  <a:schemeClr val="bg1"/>
                </a:solidFill>
                <a:ea typeface="ＭＳ Ｐゴシック" pitchFamily="34" charset="-128"/>
              </a:rPr>
              <a:t>Sut </a:t>
            </a:r>
            <a:r>
              <a:rPr lang="en-US" altLang="en-US" sz="2000" dirty="0" err="1">
                <a:solidFill>
                  <a:schemeClr val="bg1"/>
                </a:solidFill>
                <a:ea typeface="ＭＳ Ｐゴシック" pitchFamily="34" charset="-128"/>
              </a:rPr>
              <a:t>mae’r</a:t>
            </a:r>
            <a:r>
              <a:rPr lang="en-US" altLang="en-US" sz="2000" dirty="0">
                <a:solidFill>
                  <a:schemeClr val="bg1"/>
                </a:solidFill>
                <a:ea typeface="ＭＳ Ｐゴシック" pitchFamily="34" charset="-128"/>
              </a:rPr>
              <a:t> </a:t>
            </a:r>
            <a:r>
              <a:rPr lang="en-US" altLang="en-US" sz="2000" dirty="0" err="1">
                <a:solidFill>
                  <a:schemeClr val="bg1"/>
                </a:solidFill>
                <a:ea typeface="ＭＳ Ｐゴシック" pitchFamily="34" charset="-128"/>
              </a:rPr>
              <a:t>adnodd</a:t>
            </a:r>
            <a:r>
              <a:rPr lang="en-US" altLang="en-US" sz="2000" dirty="0">
                <a:solidFill>
                  <a:schemeClr val="bg1"/>
                </a:solidFill>
                <a:ea typeface="ＭＳ Ｐゴシック" pitchFamily="34" charset="-128"/>
              </a:rPr>
              <a:t> </a:t>
            </a:r>
            <a:r>
              <a:rPr lang="en-US" altLang="en-US" sz="2000" dirty="0" err="1">
                <a:solidFill>
                  <a:schemeClr val="bg1"/>
                </a:solidFill>
                <a:ea typeface="ＭＳ Ｐゴシック" pitchFamily="34" charset="-128"/>
              </a:rPr>
              <a:t>yma</a:t>
            </a:r>
            <a:r>
              <a:rPr lang="en-US" altLang="en-US" sz="2000" dirty="0">
                <a:solidFill>
                  <a:schemeClr val="bg1"/>
                </a:solidFill>
                <a:ea typeface="ＭＳ Ｐゴシック" pitchFamily="34" charset="-128"/>
              </a:rPr>
              <a:t> </a:t>
            </a:r>
            <a:r>
              <a:rPr lang="en-US" altLang="en-US" sz="2000" dirty="0" err="1">
                <a:solidFill>
                  <a:schemeClr val="bg1"/>
                </a:solidFill>
                <a:ea typeface="ＭＳ Ｐゴシック" pitchFamily="34" charset="-128"/>
              </a:rPr>
              <a:t>yn</a:t>
            </a:r>
            <a:r>
              <a:rPr lang="en-US" altLang="en-US" sz="2000" dirty="0">
                <a:solidFill>
                  <a:schemeClr val="bg1"/>
                </a:solidFill>
                <a:ea typeface="ＭＳ Ｐゴシック" pitchFamily="34" charset="-128"/>
              </a:rPr>
              <a:t> </a:t>
            </a:r>
            <a:r>
              <a:rPr lang="en-US" altLang="en-US" sz="2000" dirty="0" err="1">
                <a:solidFill>
                  <a:schemeClr val="bg1"/>
                </a:solidFill>
                <a:ea typeface="ＭＳ Ｐゴシック" pitchFamily="34" charset="-128"/>
              </a:rPr>
              <a:t>annog</a:t>
            </a:r>
            <a:r>
              <a:rPr lang="en-US" altLang="en-US" sz="2000" dirty="0">
                <a:solidFill>
                  <a:schemeClr val="bg1"/>
                </a:solidFill>
                <a:ea typeface="ＭＳ Ｐゴシック" pitchFamily="34" charset="-128"/>
              </a:rPr>
              <a:t> </a:t>
            </a:r>
            <a:r>
              <a:rPr lang="en-US" altLang="en-US" sz="2000" dirty="0" err="1">
                <a:solidFill>
                  <a:schemeClr val="bg1"/>
                </a:solidFill>
                <a:ea typeface="ＭＳ Ｐゴシック" pitchFamily="34" charset="-128"/>
              </a:rPr>
              <a:t>dysgu</a:t>
            </a:r>
            <a:r>
              <a:rPr lang="en-US" altLang="en-US" sz="2000" dirty="0">
                <a:solidFill>
                  <a:schemeClr val="bg1"/>
                </a:solidFill>
                <a:ea typeface="ＭＳ Ｐゴシック" pitchFamily="34" charset="-128"/>
              </a:rPr>
              <a:t>?</a:t>
            </a:r>
          </a:p>
          <a:p>
            <a:pPr>
              <a:defRPr/>
            </a:pPr>
            <a:r>
              <a:rPr lang="en-GB" altLang="en-US" sz="2000" dirty="0">
                <a:solidFill>
                  <a:schemeClr val="bg1"/>
                </a:solidFill>
                <a:ea typeface="ＭＳ Ｐゴシック" pitchFamily="34" charset="-128"/>
              </a:rPr>
              <a:t>Pa sgiliau / </a:t>
            </a:r>
            <a:r>
              <a:rPr lang="en-GB" altLang="en-US" sz="2000" dirty="0" err="1">
                <a:solidFill>
                  <a:schemeClr val="bg1"/>
                </a:solidFill>
                <a:ea typeface="ＭＳ Ｐゴシック" pitchFamily="34" charset="-128"/>
              </a:rPr>
              <a:t>testunau</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mae’r</a:t>
            </a:r>
            <a:r>
              <a:rPr lang="en-GB" altLang="en-US" sz="2000" dirty="0">
                <a:solidFill>
                  <a:schemeClr val="bg1"/>
                </a:solidFill>
                <a:ea typeface="ＭＳ Ｐゴシック" pitchFamily="34" charset="-128"/>
              </a:rPr>
              <a:t> plant </a:t>
            </a:r>
            <a:r>
              <a:rPr lang="en-GB" altLang="en-US" sz="2000" dirty="0" err="1">
                <a:solidFill>
                  <a:schemeClr val="bg1"/>
                </a:solidFill>
                <a:ea typeface="ＭＳ Ｐゴシック" pitchFamily="34" charset="-128"/>
              </a:rPr>
              <a:t>yn</a:t>
            </a:r>
            <a:r>
              <a:rPr lang="en-GB" altLang="en-US" sz="2000" dirty="0">
                <a:solidFill>
                  <a:schemeClr val="bg1"/>
                </a:solidFill>
                <a:ea typeface="ＭＳ Ｐゴシック" pitchFamily="34" charset="-128"/>
              </a:rPr>
              <a:t> dysgu </a:t>
            </a:r>
            <a:r>
              <a:rPr lang="en-GB" altLang="en-US" sz="2000" dirty="0" err="1">
                <a:solidFill>
                  <a:schemeClr val="bg1"/>
                </a:solidFill>
                <a:ea typeface="ＭＳ Ｐゴシック" pitchFamily="34" charset="-128"/>
              </a:rPr>
              <a:t>yma</a:t>
            </a:r>
            <a:r>
              <a:rPr lang="en-GB" altLang="en-US" sz="2000" dirty="0">
                <a:solidFill>
                  <a:schemeClr val="bg1"/>
                </a:solidFill>
                <a:ea typeface="ＭＳ Ｐゴシック" pitchFamily="34" charset="-128"/>
              </a:rPr>
              <a:t>?</a:t>
            </a:r>
          </a:p>
          <a:p>
            <a:pPr>
              <a:defRPr/>
            </a:pPr>
            <a:r>
              <a:rPr lang="en-GB" altLang="en-US" sz="2000" dirty="0">
                <a:solidFill>
                  <a:schemeClr val="bg1"/>
                </a:solidFill>
                <a:ea typeface="ＭＳ Ｐゴシック" pitchFamily="34" charset="-128"/>
              </a:rPr>
              <a:t>Sut </a:t>
            </a:r>
            <a:r>
              <a:rPr lang="en-GB" altLang="en-US" sz="2000" dirty="0" err="1">
                <a:solidFill>
                  <a:schemeClr val="bg1"/>
                </a:solidFill>
                <a:ea typeface="ＭＳ Ｐゴシック" pitchFamily="34" charset="-128"/>
              </a:rPr>
              <a:t>allech</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ddatblygu’r</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adnodd</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yma</a:t>
            </a:r>
            <a:r>
              <a:rPr lang="en-GB" altLang="en-US" sz="2000" dirty="0">
                <a:solidFill>
                  <a:schemeClr val="bg1"/>
                </a:solidFill>
                <a:ea typeface="ＭＳ Ｐゴシック" pitchFamily="34" charset="-128"/>
              </a:rPr>
              <a:t> </a:t>
            </a:r>
            <a:r>
              <a:rPr lang="en-GB" altLang="en-US" sz="2000" dirty="0" err="1">
                <a:solidFill>
                  <a:schemeClr val="bg1"/>
                </a:solidFill>
                <a:ea typeface="ＭＳ Ｐゴシック" pitchFamily="34" charset="-128"/>
              </a:rPr>
              <a:t>ar</a:t>
            </a:r>
            <a:r>
              <a:rPr lang="en-GB" altLang="en-US" sz="2000" dirty="0">
                <a:solidFill>
                  <a:schemeClr val="bg1"/>
                </a:solidFill>
                <a:ea typeface="ＭＳ Ｐゴシック" pitchFamily="34" charset="-128"/>
              </a:rPr>
              <a:t> gyfer </a:t>
            </a:r>
            <a:r>
              <a:rPr lang="en-GB" altLang="en-US" sz="2000" dirty="0" err="1">
                <a:solidFill>
                  <a:schemeClr val="bg1"/>
                </a:solidFill>
                <a:ea typeface="ＭＳ Ｐゴシック" pitchFamily="34" charset="-128"/>
              </a:rPr>
              <a:t>gweithgaredd</a:t>
            </a:r>
            <a:r>
              <a:rPr lang="en-GB" altLang="en-US" sz="2000" dirty="0">
                <a:solidFill>
                  <a:schemeClr val="bg1"/>
                </a:solidFill>
                <a:ea typeface="ＭＳ Ｐゴシック" pitchFamily="34" charset="-128"/>
              </a:rPr>
              <a:t>/</a:t>
            </a:r>
            <a:r>
              <a:rPr lang="en-GB" altLang="en-US" sz="2000" dirty="0" err="1">
                <a:solidFill>
                  <a:schemeClr val="bg1"/>
                </a:solidFill>
                <a:ea typeface="ＭＳ Ｐゴシック" pitchFamily="34" charset="-128"/>
              </a:rPr>
              <a:t>gwers</a:t>
            </a:r>
            <a:r>
              <a:rPr lang="en-GB" altLang="en-US" sz="2000" dirty="0">
                <a:solidFill>
                  <a:schemeClr val="bg1"/>
                </a:solidFill>
                <a:ea typeface="ＭＳ Ｐゴシック" pitchFamily="34" charset="-128"/>
              </a:rPr>
              <a:t>?</a:t>
            </a:r>
          </a:p>
          <a:p>
            <a:pPr>
              <a:defRPr/>
            </a:pPr>
            <a:endParaRPr lang="en-US" altLang="en-US" sz="1500" i="1" dirty="0">
              <a:ea typeface="ＭＳ Ｐゴシック" pitchFamily="34" charset="-128"/>
            </a:endParaRPr>
          </a:p>
          <a:p>
            <a:pPr>
              <a:defRPr/>
            </a:pPr>
            <a:endParaRPr lang="en-GB" altLang="en-US" sz="1200" dirty="0">
              <a:ea typeface="ＭＳ Ｐゴシック" panose="020B0600070205080204" pitchFamily="34" charset="-128"/>
            </a:endParaRPr>
          </a:p>
        </p:txBody>
      </p:sp>
    </p:spTree>
    <p:extLst>
      <p:ext uri="{BB962C8B-B14F-4D97-AF65-F5344CB8AC3E}">
        <p14:creationId xmlns:p14="http://schemas.microsoft.com/office/powerpoint/2010/main" val="550607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27984" y="3099210"/>
            <a:ext cx="4356472" cy="3666720"/>
          </a:xfrm>
        </p:spPr>
        <p:txBody>
          <a:bodyPr>
            <a:normAutofit lnSpcReduction="10000"/>
          </a:bodyPr>
          <a:lstStyle/>
          <a:p>
            <a:pPr marL="0" indent="0">
              <a:buNone/>
            </a:pPr>
            <a:r>
              <a:rPr lang="en-GB" dirty="0">
                <a:solidFill>
                  <a:schemeClr val="bg1"/>
                </a:solidFill>
              </a:rPr>
              <a:t>A curriculum is …………………</a:t>
            </a:r>
          </a:p>
          <a:p>
            <a:pPr marL="0" indent="0">
              <a:buNone/>
            </a:pPr>
            <a:endParaRPr lang="en-GB" dirty="0">
              <a:solidFill>
                <a:schemeClr val="bg1"/>
              </a:solidFill>
            </a:endParaRPr>
          </a:p>
          <a:p>
            <a:pPr marL="457200" indent="-457200">
              <a:buAutoNum type="arabicPeriod"/>
            </a:pPr>
            <a:r>
              <a:rPr lang="en-GB" dirty="0">
                <a:solidFill>
                  <a:schemeClr val="bg1"/>
                </a:solidFill>
              </a:rPr>
              <a:t>Finish the sentence above</a:t>
            </a:r>
          </a:p>
          <a:p>
            <a:pPr marL="457200" indent="-457200">
              <a:buAutoNum type="arabicPeriod"/>
            </a:pPr>
            <a:r>
              <a:rPr lang="en-GB" dirty="0">
                <a:solidFill>
                  <a:schemeClr val="bg1"/>
                </a:solidFill>
              </a:rPr>
              <a:t>Share responses with partner</a:t>
            </a:r>
          </a:p>
          <a:p>
            <a:pPr marL="457200" indent="-457200">
              <a:buAutoNum type="arabicPeriod"/>
            </a:pPr>
            <a:r>
              <a:rPr lang="en-GB" dirty="0">
                <a:solidFill>
                  <a:schemeClr val="bg1"/>
                </a:solidFill>
              </a:rPr>
              <a:t>Share responses with group</a:t>
            </a:r>
          </a:p>
          <a:p>
            <a:pPr marL="457200" indent="-457200">
              <a:buAutoNum type="arabicPeriod"/>
            </a:pPr>
            <a:r>
              <a:rPr lang="en-GB" dirty="0">
                <a:solidFill>
                  <a:schemeClr val="bg1"/>
                </a:solidFill>
              </a:rPr>
              <a:t>Explore similarities and differences in your statements</a:t>
            </a:r>
          </a:p>
          <a:p>
            <a:pPr marL="457200" indent="-457200">
              <a:buAutoNum type="arabicPeriod"/>
            </a:pPr>
            <a:endParaRPr lang="en-GB" dirty="0"/>
          </a:p>
        </p:txBody>
      </p:sp>
      <p:sp>
        <p:nvSpPr>
          <p:cNvPr id="3" name="Title 2"/>
          <p:cNvSpPr>
            <a:spLocks noGrp="1"/>
          </p:cNvSpPr>
          <p:nvPr>
            <p:ph type="title"/>
          </p:nvPr>
        </p:nvSpPr>
        <p:spPr/>
        <p:txBody>
          <a:bodyPr/>
          <a:lstStyle/>
          <a:p>
            <a:r>
              <a:rPr lang="en-GB" dirty="0" err="1">
                <a:solidFill>
                  <a:schemeClr val="tx1"/>
                </a:solidFill>
              </a:rPr>
              <a:t>Tasg</a:t>
            </a:r>
            <a:r>
              <a:rPr lang="en-GB" dirty="0">
                <a:solidFill>
                  <a:schemeClr val="tx1"/>
                </a:solidFill>
              </a:rPr>
              <a:t> / Task</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256" y="620688"/>
            <a:ext cx="1587688" cy="15890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1">
            <a:extLst>
              <a:ext uri="{FF2B5EF4-FFF2-40B4-BE49-F238E27FC236}">
                <a16:creationId xmlns:a16="http://schemas.microsoft.com/office/drawing/2014/main" id="{62EE7653-6E23-4C8F-9DE3-16161748245C}"/>
              </a:ext>
            </a:extLst>
          </p:cNvPr>
          <p:cNvSpPr txBox="1">
            <a:spLocks/>
          </p:cNvSpPr>
          <p:nvPr/>
        </p:nvSpPr>
        <p:spPr>
          <a:xfrm>
            <a:off x="395536" y="3099210"/>
            <a:ext cx="3813738" cy="3450696"/>
          </a:xfrm>
          <a:prstGeom prst="rect">
            <a:avLst/>
          </a:prstGeom>
        </p:spPr>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sz="2800" dirty="0" err="1">
                <a:solidFill>
                  <a:schemeClr val="bg1"/>
                </a:solidFill>
              </a:rPr>
              <a:t>Cwricwlwm</a:t>
            </a:r>
            <a:r>
              <a:rPr lang="en-GB" sz="2800" dirty="0">
                <a:solidFill>
                  <a:schemeClr val="bg1"/>
                </a:solidFill>
              </a:rPr>
              <a:t> </a:t>
            </a:r>
            <a:r>
              <a:rPr lang="en-GB" sz="2800" dirty="0" err="1">
                <a:solidFill>
                  <a:schemeClr val="bg1"/>
                </a:solidFill>
              </a:rPr>
              <a:t>yw</a:t>
            </a:r>
            <a:r>
              <a:rPr lang="en-GB" sz="2800" dirty="0">
                <a:solidFill>
                  <a:schemeClr val="bg1"/>
                </a:solidFill>
              </a:rPr>
              <a:t> …………….</a:t>
            </a:r>
          </a:p>
          <a:p>
            <a:pPr marL="0" indent="0">
              <a:buFont typeface="Symbol" pitchFamily="18" charset="2"/>
              <a:buNone/>
            </a:pPr>
            <a:endParaRPr lang="en-GB" dirty="0">
              <a:solidFill>
                <a:schemeClr val="bg1"/>
              </a:solidFill>
            </a:endParaRPr>
          </a:p>
          <a:p>
            <a:pPr marL="0" indent="0">
              <a:buFont typeface="Symbol" pitchFamily="18" charset="2"/>
              <a:buNone/>
            </a:pPr>
            <a:endParaRPr lang="en-GB" sz="2800" dirty="0">
              <a:solidFill>
                <a:schemeClr val="bg1"/>
              </a:solidFill>
            </a:endParaRPr>
          </a:p>
          <a:p>
            <a:pPr marL="457200" indent="-457200">
              <a:buFont typeface="Symbol" pitchFamily="18" charset="2"/>
              <a:buAutoNum type="arabicPeriod"/>
            </a:pPr>
            <a:r>
              <a:rPr lang="en-GB" sz="2800" dirty="0" err="1">
                <a:solidFill>
                  <a:schemeClr val="bg1"/>
                </a:solidFill>
              </a:rPr>
              <a:t>Cwblhewch</a:t>
            </a:r>
            <a:r>
              <a:rPr lang="en-GB" sz="2800" dirty="0">
                <a:solidFill>
                  <a:schemeClr val="bg1"/>
                </a:solidFill>
              </a:rPr>
              <a:t> y </a:t>
            </a:r>
            <a:r>
              <a:rPr lang="en-GB" sz="2800" dirty="0" err="1">
                <a:solidFill>
                  <a:schemeClr val="bg1"/>
                </a:solidFill>
              </a:rPr>
              <a:t>frawddeg</a:t>
            </a:r>
            <a:r>
              <a:rPr lang="en-GB" sz="2800" dirty="0">
                <a:solidFill>
                  <a:schemeClr val="bg1"/>
                </a:solidFill>
              </a:rPr>
              <a:t> </a:t>
            </a:r>
            <a:r>
              <a:rPr lang="en-GB" sz="2800" dirty="0" err="1">
                <a:solidFill>
                  <a:schemeClr val="bg1"/>
                </a:solidFill>
              </a:rPr>
              <a:t>uchod</a:t>
            </a:r>
            <a:endParaRPr lang="en-GB" sz="2800" dirty="0">
              <a:solidFill>
                <a:schemeClr val="bg1"/>
              </a:solidFill>
            </a:endParaRPr>
          </a:p>
          <a:p>
            <a:pPr marL="457200" indent="-457200">
              <a:buFont typeface="Symbol" pitchFamily="18" charset="2"/>
              <a:buAutoNum type="arabicPeriod"/>
            </a:pPr>
            <a:r>
              <a:rPr lang="en-GB" sz="2800" dirty="0" err="1">
                <a:solidFill>
                  <a:schemeClr val="bg1"/>
                </a:solidFill>
              </a:rPr>
              <a:t>Rhannwch</a:t>
            </a:r>
            <a:r>
              <a:rPr lang="en-GB" sz="2800" dirty="0">
                <a:solidFill>
                  <a:schemeClr val="bg1"/>
                </a:solidFill>
              </a:rPr>
              <a:t> </a:t>
            </a:r>
            <a:r>
              <a:rPr lang="en-GB" sz="2800" dirty="0" err="1">
                <a:solidFill>
                  <a:schemeClr val="bg1"/>
                </a:solidFill>
              </a:rPr>
              <a:t>ymatebion</a:t>
            </a:r>
            <a:r>
              <a:rPr lang="en-GB" sz="2800" dirty="0">
                <a:solidFill>
                  <a:schemeClr val="bg1"/>
                </a:solidFill>
              </a:rPr>
              <a:t> gyda </a:t>
            </a:r>
            <a:r>
              <a:rPr lang="en-GB" sz="2800" dirty="0" err="1">
                <a:solidFill>
                  <a:schemeClr val="bg1"/>
                </a:solidFill>
              </a:rPr>
              <a:t>phartner</a:t>
            </a:r>
            <a:endParaRPr lang="en-GB" sz="2800" dirty="0">
              <a:solidFill>
                <a:schemeClr val="bg1"/>
              </a:solidFill>
            </a:endParaRPr>
          </a:p>
          <a:p>
            <a:pPr marL="457200" indent="-457200">
              <a:buFont typeface="Symbol" pitchFamily="18" charset="2"/>
              <a:buAutoNum type="arabicPeriod"/>
            </a:pPr>
            <a:r>
              <a:rPr lang="en-GB" sz="2800" dirty="0" err="1">
                <a:solidFill>
                  <a:schemeClr val="bg1"/>
                </a:solidFill>
              </a:rPr>
              <a:t>Rhannwch</a:t>
            </a:r>
            <a:r>
              <a:rPr lang="en-GB" sz="2800" dirty="0">
                <a:solidFill>
                  <a:schemeClr val="bg1"/>
                </a:solidFill>
              </a:rPr>
              <a:t> </a:t>
            </a:r>
            <a:r>
              <a:rPr lang="en-GB" sz="2800" dirty="0" err="1">
                <a:solidFill>
                  <a:schemeClr val="bg1"/>
                </a:solidFill>
              </a:rPr>
              <a:t>ymatebion</a:t>
            </a:r>
            <a:r>
              <a:rPr lang="en-GB" sz="2800" dirty="0">
                <a:solidFill>
                  <a:schemeClr val="bg1"/>
                </a:solidFill>
              </a:rPr>
              <a:t> </a:t>
            </a:r>
            <a:r>
              <a:rPr lang="en-GB" sz="2800" dirty="0" err="1">
                <a:solidFill>
                  <a:schemeClr val="bg1"/>
                </a:solidFill>
              </a:rPr>
              <a:t>gyda’r</a:t>
            </a:r>
            <a:r>
              <a:rPr lang="en-GB" sz="2800" dirty="0">
                <a:solidFill>
                  <a:schemeClr val="bg1"/>
                </a:solidFill>
              </a:rPr>
              <a:t> </a:t>
            </a:r>
            <a:r>
              <a:rPr lang="en-GB" sz="2800" dirty="0" err="1">
                <a:solidFill>
                  <a:schemeClr val="bg1"/>
                </a:solidFill>
              </a:rPr>
              <a:t>grŵp</a:t>
            </a:r>
            <a:endParaRPr lang="en-GB" sz="2800" dirty="0">
              <a:solidFill>
                <a:schemeClr val="bg1"/>
              </a:solidFill>
            </a:endParaRPr>
          </a:p>
          <a:p>
            <a:pPr marL="457200" indent="-457200">
              <a:buFont typeface="Symbol" pitchFamily="18" charset="2"/>
              <a:buAutoNum type="arabicPeriod"/>
            </a:pPr>
            <a:r>
              <a:rPr lang="en-GB" sz="2800" dirty="0" err="1">
                <a:solidFill>
                  <a:schemeClr val="bg1"/>
                </a:solidFill>
              </a:rPr>
              <a:t>Ymchwiliwch</a:t>
            </a:r>
            <a:r>
              <a:rPr lang="en-GB" sz="2800" dirty="0">
                <a:solidFill>
                  <a:schemeClr val="bg1"/>
                </a:solidFill>
              </a:rPr>
              <a:t> </a:t>
            </a:r>
            <a:r>
              <a:rPr lang="en-GB" sz="2800" dirty="0" err="1">
                <a:solidFill>
                  <a:schemeClr val="bg1"/>
                </a:solidFill>
              </a:rPr>
              <a:t>I’r</a:t>
            </a:r>
            <a:r>
              <a:rPr lang="en-GB" sz="2800" dirty="0">
                <a:solidFill>
                  <a:schemeClr val="bg1"/>
                </a:solidFill>
              </a:rPr>
              <a:t> </a:t>
            </a:r>
            <a:r>
              <a:rPr lang="en-GB" sz="2800" dirty="0" err="1">
                <a:solidFill>
                  <a:schemeClr val="bg1"/>
                </a:solidFill>
              </a:rPr>
              <a:t>hyn</a:t>
            </a:r>
            <a:r>
              <a:rPr lang="en-GB" sz="2800" dirty="0">
                <a:solidFill>
                  <a:schemeClr val="bg1"/>
                </a:solidFill>
              </a:rPr>
              <a:t> </a:t>
            </a:r>
            <a:r>
              <a:rPr lang="en-GB" sz="2800" dirty="0" err="1">
                <a:solidFill>
                  <a:schemeClr val="bg1"/>
                </a:solidFill>
              </a:rPr>
              <a:t>sy’n</a:t>
            </a:r>
            <a:r>
              <a:rPr lang="en-GB" sz="2800" dirty="0">
                <a:solidFill>
                  <a:schemeClr val="bg1"/>
                </a:solidFill>
              </a:rPr>
              <a:t> </a:t>
            </a:r>
            <a:r>
              <a:rPr lang="en-GB" sz="2800" dirty="0" err="1">
                <a:solidFill>
                  <a:schemeClr val="bg1"/>
                </a:solidFill>
              </a:rPr>
              <a:t>debyg</a:t>
            </a:r>
            <a:r>
              <a:rPr lang="en-GB" sz="2800" dirty="0">
                <a:solidFill>
                  <a:schemeClr val="bg1"/>
                </a:solidFill>
              </a:rPr>
              <a:t> ac </a:t>
            </a:r>
            <a:r>
              <a:rPr lang="en-GB" sz="2800" dirty="0" err="1">
                <a:solidFill>
                  <a:schemeClr val="bg1"/>
                </a:solidFill>
              </a:rPr>
              <a:t>yn</a:t>
            </a:r>
            <a:r>
              <a:rPr lang="en-GB" sz="2800" dirty="0">
                <a:solidFill>
                  <a:schemeClr val="bg1"/>
                </a:solidFill>
              </a:rPr>
              <a:t> </a:t>
            </a:r>
            <a:r>
              <a:rPr lang="en-GB" sz="2800" dirty="0" err="1">
                <a:solidFill>
                  <a:schemeClr val="bg1"/>
                </a:solidFill>
              </a:rPr>
              <a:t>wahanol</a:t>
            </a:r>
            <a:r>
              <a:rPr lang="en-GB" sz="2800" dirty="0">
                <a:solidFill>
                  <a:schemeClr val="bg1"/>
                </a:solidFill>
              </a:rPr>
              <a:t> am </a:t>
            </a:r>
            <a:r>
              <a:rPr lang="en-GB" sz="2800" dirty="0" err="1">
                <a:solidFill>
                  <a:schemeClr val="bg1"/>
                </a:solidFill>
              </a:rPr>
              <a:t>eich</a:t>
            </a:r>
            <a:r>
              <a:rPr lang="en-GB" sz="2800" dirty="0">
                <a:solidFill>
                  <a:schemeClr val="bg1"/>
                </a:solidFill>
              </a:rPr>
              <a:t> </a:t>
            </a:r>
            <a:r>
              <a:rPr lang="en-GB" sz="2800" dirty="0" err="1">
                <a:solidFill>
                  <a:schemeClr val="bg1"/>
                </a:solidFill>
              </a:rPr>
              <a:t>datganiadau</a:t>
            </a:r>
            <a:endParaRPr lang="en-GB" sz="2800" dirty="0">
              <a:solidFill>
                <a:schemeClr val="bg1"/>
              </a:solidFill>
            </a:endParaRPr>
          </a:p>
          <a:p>
            <a:pPr marL="457200" indent="-457200">
              <a:buFont typeface="Symbol" pitchFamily="18" charset="2"/>
              <a:buAutoNum type="arabicPeriod"/>
            </a:pPr>
            <a:endParaRPr lang="en-GB" dirty="0"/>
          </a:p>
        </p:txBody>
      </p:sp>
    </p:spTree>
    <p:extLst>
      <p:ext uri="{BB962C8B-B14F-4D97-AF65-F5344CB8AC3E}">
        <p14:creationId xmlns:p14="http://schemas.microsoft.com/office/powerpoint/2010/main" val="953629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61378" y="2791679"/>
            <a:ext cx="3825422" cy="3450696"/>
          </a:xfrm>
        </p:spPr>
        <p:txBody>
          <a:bodyPr>
            <a:normAutofit fontScale="92500" lnSpcReduction="10000"/>
          </a:bodyPr>
          <a:lstStyle/>
          <a:p>
            <a:pPr marL="0" indent="0">
              <a:buNone/>
            </a:pPr>
            <a:r>
              <a:rPr lang="en-GB" dirty="0">
                <a:solidFill>
                  <a:schemeClr val="bg1"/>
                </a:solidFill>
              </a:rPr>
              <a:t>Assessment is ………………</a:t>
            </a:r>
          </a:p>
          <a:p>
            <a:pPr marL="0" indent="0">
              <a:buNone/>
            </a:pPr>
            <a:endParaRPr lang="en-GB" dirty="0">
              <a:solidFill>
                <a:schemeClr val="bg1"/>
              </a:solidFill>
            </a:endParaRPr>
          </a:p>
          <a:p>
            <a:pPr marL="457200" indent="-457200">
              <a:buAutoNum type="arabicPeriod"/>
            </a:pPr>
            <a:r>
              <a:rPr lang="en-GB" dirty="0">
                <a:solidFill>
                  <a:schemeClr val="bg1"/>
                </a:solidFill>
              </a:rPr>
              <a:t>Finish the sentence above</a:t>
            </a:r>
          </a:p>
          <a:p>
            <a:pPr marL="457200" indent="-457200">
              <a:buAutoNum type="arabicPeriod"/>
            </a:pPr>
            <a:r>
              <a:rPr lang="en-GB" dirty="0">
                <a:solidFill>
                  <a:schemeClr val="bg1"/>
                </a:solidFill>
              </a:rPr>
              <a:t>Share responses with partner</a:t>
            </a:r>
          </a:p>
          <a:p>
            <a:pPr marL="457200" indent="-457200">
              <a:buAutoNum type="arabicPeriod"/>
            </a:pPr>
            <a:r>
              <a:rPr lang="en-GB" dirty="0">
                <a:solidFill>
                  <a:schemeClr val="bg1"/>
                </a:solidFill>
              </a:rPr>
              <a:t>Share responses with group</a:t>
            </a:r>
          </a:p>
          <a:p>
            <a:pPr marL="457200" indent="-457200">
              <a:buAutoNum type="arabicPeriod"/>
            </a:pPr>
            <a:r>
              <a:rPr lang="en-GB" dirty="0">
                <a:solidFill>
                  <a:schemeClr val="bg1"/>
                </a:solidFill>
              </a:rPr>
              <a:t>Explore similarities and differences in your statements</a:t>
            </a:r>
          </a:p>
          <a:p>
            <a:pPr marL="457200" indent="-457200">
              <a:buAutoNum type="arabicPeriod"/>
            </a:pPr>
            <a:endParaRPr lang="en-GB" dirty="0"/>
          </a:p>
        </p:txBody>
      </p:sp>
      <p:sp>
        <p:nvSpPr>
          <p:cNvPr id="3" name="Title 2"/>
          <p:cNvSpPr>
            <a:spLocks noGrp="1"/>
          </p:cNvSpPr>
          <p:nvPr>
            <p:ph type="title"/>
          </p:nvPr>
        </p:nvSpPr>
        <p:spPr>
          <a:xfrm>
            <a:off x="90328" y="260648"/>
            <a:ext cx="8229600" cy="1252728"/>
          </a:xfrm>
        </p:spPr>
        <p:txBody>
          <a:bodyPr/>
          <a:lstStyle/>
          <a:p>
            <a:r>
              <a:rPr lang="en-GB" dirty="0" err="1">
                <a:solidFill>
                  <a:schemeClr val="tx1"/>
                </a:solidFill>
              </a:rPr>
              <a:t>Tasg</a:t>
            </a:r>
            <a:r>
              <a:rPr lang="en-GB" dirty="0">
                <a:solidFill>
                  <a:schemeClr val="tx1"/>
                </a:solidFill>
              </a:rPr>
              <a:t> / Task</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620688"/>
            <a:ext cx="1587688" cy="15890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1">
            <a:extLst>
              <a:ext uri="{FF2B5EF4-FFF2-40B4-BE49-F238E27FC236}">
                <a16:creationId xmlns:a16="http://schemas.microsoft.com/office/drawing/2014/main" id="{6C9B1295-0B91-477F-A1B5-ED3B91501BA8}"/>
              </a:ext>
            </a:extLst>
          </p:cNvPr>
          <p:cNvSpPr txBox="1">
            <a:spLocks/>
          </p:cNvSpPr>
          <p:nvPr/>
        </p:nvSpPr>
        <p:spPr>
          <a:xfrm>
            <a:off x="611560" y="2791679"/>
            <a:ext cx="3825422" cy="3450696"/>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dirty="0" err="1">
                <a:solidFill>
                  <a:schemeClr val="bg1"/>
                </a:solidFill>
              </a:rPr>
              <a:t>Asesiad</a:t>
            </a:r>
            <a:r>
              <a:rPr lang="en-GB" dirty="0">
                <a:solidFill>
                  <a:schemeClr val="bg1"/>
                </a:solidFill>
              </a:rPr>
              <a:t> </a:t>
            </a:r>
            <a:r>
              <a:rPr lang="en-GB" dirty="0" err="1">
                <a:solidFill>
                  <a:schemeClr val="bg1"/>
                </a:solidFill>
              </a:rPr>
              <a:t>yw</a:t>
            </a:r>
            <a:r>
              <a:rPr lang="en-GB" dirty="0">
                <a:solidFill>
                  <a:schemeClr val="bg1"/>
                </a:solidFill>
              </a:rPr>
              <a:t> ……………………</a:t>
            </a:r>
          </a:p>
          <a:p>
            <a:pPr marL="0" indent="0">
              <a:buFont typeface="Symbol" pitchFamily="18" charset="2"/>
              <a:buNone/>
            </a:pPr>
            <a:endParaRPr lang="en-GB" dirty="0">
              <a:solidFill>
                <a:schemeClr val="bg1"/>
              </a:solidFill>
            </a:endParaRPr>
          </a:p>
          <a:p>
            <a:pPr marL="457200" indent="-457200">
              <a:buFont typeface="Symbol" pitchFamily="18" charset="2"/>
              <a:buAutoNum type="arabicPeriod"/>
            </a:pPr>
            <a:r>
              <a:rPr lang="en-GB" sz="2400" dirty="0" err="1">
                <a:solidFill>
                  <a:schemeClr val="bg1"/>
                </a:solidFill>
              </a:rPr>
              <a:t>Cwblhewch</a:t>
            </a:r>
            <a:r>
              <a:rPr lang="en-GB" sz="2400" dirty="0">
                <a:solidFill>
                  <a:schemeClr val="bg1"/>
                </a:solidFill>
              </a:rPr>
              <a:t> y </a:t>
            </a:r>
            <a:r>
              <a:rPr lang="en-GB" sz="2400" dirty="0" err="1">
                <a:solidFill>
                  <a:schemeClr val="bg1"/>
                </a:solidFill>
              </a:rPr>
              <a:t>frawddeg</a:t>
            </a:r>
            <a:r>
              <a:rPr lang="en-GB" sz="2400" dirty="0">
                <a:solidFill>
                  <a:schemeClr val="bg1"/>
                </a:solidFill>
              </a:rPr>
              <a:t> </a:t>
            </a:r>
            <a:r>
              <a:rPr lang="en-GB" sz="2400" dirty="0" err="1">
                <a:solidFill>
                  <a:schemeClr val="bg1"/>
                </a:solidFill>
              </a:rPr>
              <a:t>uchod</a:t>
            </a:r>
            <a:endParaRPr lang="en-GB" sz="2400" dirty="0">
              <a:solidFill>
                <a:schemeClr val="bg1"/>
              </a:solidFill>
            </a:endParaRPr>
          </a:p>
          <a:p>
            <a:pPr marL="457200" indent="-457200">
              <a:buFont typeface="Symbol" pitchFamily="18" charset="2"/>
              <a:buAutoNum type="arabicPeriod"/>
            </a:pPr>
            <a:r>
              <a:rPr lang="en-GB" sz="2400" dirty="0" err="1">
                <a:solidFill>
                  <a:schemeClr val="bg1"/>
                </a:solidFill>
              </a:rPr>
              <a:t>Rhannwch</a:t>
            </a:r>
            <a:r>
              <a:rPr lang="en-GB" sz="2400" dirty="0">
                <a:solidFill>
                  <a:schemeClr val="bg1"/>
                </a:solidFill>
              </a:rPr>
              <a:t> </a:t>
            </a:r>
            <a:r>
              <a:rPr lang="en-GB" sz="2400" dirty="0" err="1">
                <a:solidFill>
                  <a:schemeClr val="bg1"/>
                </a:solidFill>
              </a:rPr>
              <a:t>ymatebion</a:t>
            </a:r>
            <a:r>
              <a:rPr lang="en-GB" sz="2400" dirty="0">
                <a:solidFill>
                  <a:schemeClr val="bg1"/>
                </a:solidFill>
              </a:rPr>
              <a:t> gyda </a:t>
            </a:r>
            <a:r>
              <a:rPr lang="en-GB" sz="2400" dirty="0" err="1">
                <a:solidFill>
                  <a:schemeClr val="bg1"/>
                </a:solidFill>
              </a:rPr>
              <a:t>phartner</a:t>
            </a:r>
            <a:endParaRPr lang="en-GB" sz="2400" dirty="0">
              <a:solidFill>
                <a:schemeClr val="bg1"/>
              </a:solidFill>
            </a:endParaRPr>
          </a:p>
          <a:p>
            <a:pPr marL="457200" indent="-457200">
              <a:buFont typeface="Symbol" pitchFamily="18" charset="2"/>
              <a:buAutoNum type="arabicPeriod"/>
            </a:pPr>
            <a:r>
              <a:rPr lang="en-GB" sz="2400" dirty="0" err="1">
                <a:solidFill>
                  <a:schemeClr val="bg1"/>
                </a:solidFill>
              </a:rPr>
              <a:t>Rhannwch</a:t>
            </a:r>
            <a:r>
              <a:rPr lang="en-GB" sz="2400" dirty="0">
                <a:solidFill>
                  <a:schemeClr val="bg1"/>
                </a:solidFill>
              </a:rPr>
              <a:t> </a:t>
            </a:r>
            <a:r>
              <a:rPr lang="en-GB" sz="2400" dirty="0" err="1">
                <a:solidFill>
                  <a:schemeClr val="bg1"/>
                </a:solidFill>
              </a:rPr>
              <a:t>ymatebion</a:t>
            </a:r>
            <a:r>
              <a:rPr lang="en-GB" sz="2400" dirty="0">
                <a:solidFill>
                  <a:schemeClr val="bg1"/>
                </a:solidFill>
              </a:rPr>
              <a:t> </a:t>
            </a:r>
            <a:r>
              <a:rPr lang="en-GB" sz="2400" dirty="0" err="1">
                <a:solidFill>
                  <a:schemeClr val="bg1"/>
                </a:solidFill>
              </a:rPr>
              <a:t>gyda’r</a:t>
            </a:r>
            <a:r>
              <a:rPr lang="en-GB" sz="2400" dirty="0">
                <a:solidFill>
                  <a:schemeClr val="bg1"/>
                </a:solidFill>
              </a:rPr>
              <a:t> </a:t>
            </a:r>
            <a:r>
              <a:rPr lang="en-GB" sz="2400" dirty="0" err="1">
                <a:solidFill>
                  <a:schemeClr val="bg1"/>
                </a:solidFill>
              </a:rPr>
              <a:t>grŵp</a:t>
            </a:r>
            <a:endParaRPr lang="en-GB" sz="2400" dirty="0">
              <a:solidFill>
                <a:schemeClr val="bg1"/>
              </a:solidFill>
            </a:endParaRPr>
          </a:p>
          <a:p>
            <a:pPr marL="457200" indent="-457200">
              <a:buFont typeface="Symbol" pitchFamily="18" charset="2"/>
              <a:buAutoNum type="arabicPeriod"/>
            </a:pPr>
            <a:r>
              <a:rPr lang="en-GB" sz="2400" dirty="0" err="1">
                <a:solidFill>
                  <a:schemeClr val="bg1"/>
                </a:solidFill>
              </a:rPr>
              <a:t>Ymchwiliwch</a:t>
            </a:r>
            <a:r>
              <a:rPr lang="en-GB" sz="2400" dirty="0">
                <a:solidFill>
                  <a:schemeClr val="bg1"/>
                </a:solidFill>
              </a:rPr>
              <a:t> </a:t>
            </a:r>
            <a:r>
              <a:rPr lang="en-GB" dirty="0" err="1">
                <a:solidFill>
                  <a:schemeClr val="bg1"/>
                </a:solidFill>
              </a:rPr>
              <a:t>i</a:t>
            </a:r>
            <a:r>
              <a:rPr lang="en-GB" sz="2400" dirty="0" err="1">
                <a:solidFill>
                  <a:schemeClr val="bg1"/>
                </a:solidFill>
              </a:rPr>
              <a:t>’r</a:t>
            </a:r>
            <a:r>
              <a:rPr lang="en-GB" sz="2400" dirty="0">
                <a:solidFill>
                  <a:schemeClr val="bg1"/>
                </a:solidFill>
              </a:rPr>
              <a:t> </a:t>
            </a:r>
            <a:r>
              <a:rPr lang="en-GB" sz="2400" dirty="0" err="1">
                <a:solidFill>
                  <a:schemeClr val="bg1"/>
                </a:solidFill>
              </a:rPr>
              <a:t>hyn</a:t>
            </a:r>
            <a:r>
              <a:rPr lang="en-GB" sz="2400" dirty="0">
                <a:solidFill>
                  <a:schemeClr val="bg1"/>
                </a:solidFill>
              </a:rPr>
              <a:t> sy’n </a:t>
            </a:r>
            <a:r>
              <a:rPr lang="en-GB" sz="2400" dirty="0" err="1">
                <a:solidFill>
                  <a:schemeClr val="bg1"/>
                </a:solidFill>
              </a:rPr>
              <a:t>debyg</a:t>
            </a:r>
            <a:r>
              <a:rPr lang="en-GB" sz="2400" dirty="0">
                <a:solidFill>
                  <a:schemeClr val="bg1"/>
                </a:solidFill>
              </a:rPr>
              <a:t> ac </a:t>
            </a:r>
            <a:r>
              <a:rPr lang="en-GB" sz="2400" dirty="0" err="1">
                <a:solidFill>
                  <a:schemeClr val="bg1"/>
                </a:solidFill>
              </a:rPr>
              <a:t>yn</a:t>
            </a:r>
            <a:r>
              <a:rPr lang="en-GB" sz="2400" dirty="0">
                <a:solidFill>
                  <a:schemeClr val="bg1"/>
                </a:solidFill>
              </a:rPr>
              <a:t> </a:t>
            </a:r>
            <a:r>
              <a:rPr lang="en-GB" sz="2400" dirty="0" err="1">
                <a:solidFill>
                  <a:schemeClr val="bg1"/>
                </a:solidFill>
              </a:rPr>
              <a:t>wahanol</a:t>
            </a:r>
            <a:r>
              <a:rPr lang="en-GB" sz="2400" dirty="0">
                <a:solidFill>
                  <a:schemeClr val="bg1"/>
                </a:solidFill>
              </a:rPr>
              <a:t> am eich </a:t>
            </a:r>
            <a:r>
              <a:rPr lang="en-GB" sz="2400" dirty="0" err="1">
                <a:solidFill>
                  <a:schemeClr val="bg1"/>
                </a:solidFill>
              </a:rPr>
              <a:t>datganiadau</a:t>
            </a:r>
            <a:endParaRPr lang="en-GB" sz="2400" dirty="0">
              <a:solidFill>
                <a:schemeClr val="bg1"/>
              </a:solidFill>
            </a:endParaRPr>
          </a:p>
          <a:p>
            <a:pPr marL="457200" indent="-457200">
              <a:buFont typeface="Symbol" pitchFamily="18" charset="2"/>
              <a:buAutoNum type="arabicPeriod"/>
            </a:pPr>
            <a:endParaRPr lang="en-GB" dirty="0"/>
          </a:p>
        </p:txBody>
      </p:sp>
    </p:spTree>
    <p:extLst>
      <p:ext uri="{BB962C8B-B14F-4D97-AF65-F5344CB8AC3E}">
        <p14:creationId xmlns:p14="http://schemas.microsoft.com/office/powerpoint/2010/main" val="1898949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675466"/>
            <a:ext cx="7408333" cy="3993893"/>
          </a:xfrm>
        </p:spPr>
        <p:txBody>
          <a:bodyPr>
            <a:normAutofit fontScale="92500" lnSpcReduction="10000"/>
          </a:bodyPr>
          <a:lstStyle/>
          <a:p>
            <a:r>
              <a:rPr lang="en-GB" dirty="0">
                <a:solidFill>
                  <a:schemeClr val="bg1"/>
                </a:solidFill>
              </a:rPr>
              <a:t>A Curriculum is a package of ideas,  together with the manner in which it is delivered (its pedagogy).</a:t>
            </a:r>
          </a:p>
          <a:p>
            <a:pPr>
              <a:buNone/>
            </a:pPr>
            <a:r>
              <a:rPr lang="en-GB" dirty="0">
                <a:solidFill>
                  <a:schemeClr val="bg1"/>
                </a:solidFill>
              </a:rPr>
              <a:t>                                                                  (Matheson, C. 2004)</a:t>
            </a:r>
          </a:p>
          <a:p>
            <a:pPr>
              <a:buNone/>
            </a:pPr>
            <a:endParaRPr lang="en-GB" dirty="0">
              <a:solidFill>
                <a:schemeClr val="bg1"/>
              </a:solidFill>
            </a:endParaRPr>
          </a:p>
          <a:p>
            <a:r>
              <a:rPr lang="en-GB" dirty="0">
                <a:solidFill>
                  <a:schemeClr val="bg1"/>
                </a:solidFill>
              </a:rPr>
              <a:t>The Curriculum is the totality of the experiences the pupil has as a result of the provision made.</a:t>
            </a:r>
          </a:p>
          <a:p>
            <a:pPr>
              <a:buNone/>
            </a:pPr>
            <a:r>
              <a:rPr lang="en-GB" dirty="0">
                <a:solidFill>
                  <a:schemeClr val="bg1"/>
                </a:solidFill>
              </a:rPr>
              <a:t>                                                                             (Kelly, 2004)</a:t>
            </a:r>
          </a:p>
          <a:p>
            <a:pPr>
              <a:buNone/>
            </a:pPr>
            <a:endParaRPr lang="en-GB" dirty="0">
              <a:solidFill>
                <a:schemeClr val="bg1"/>
              </a:solidFill>
            </a:endParaRPr>
          </a:p>
          <a:p>
            <a:r>
              <a:rPr lang="en-GB" dirty="0">
                <a:solidFill>
                  <a:schemeClr val="bg1"/>
                </a:solidFill>
              </a:rPr>
              <a:t>Curriculum is the questioning of authority and the searching for complex views of human situations.</a:t>
            </a:r>
          </a:p>
          <a:p>
            <a:pPr>
              <a:buNone/>
            </a:pPr>
            <a:r>
              <a:rPr lang="en-GB" dirty="0">
                <a:solidFill>
                  <a:schemeClr val="bg1"/>
                </a:solidFill>
              </a:rPr>
              <a:t>                                                                             (Marsh, 2004)</a:t>
            </a:r>
            <a:endParaRPr lang="en-US" dirty="0">
              <a:solidFill>
                <a:schemeClr val="bg1"/>
              </a:solidFill>
            </a:endParaRPr>
          </a:p>
          <a:p>
            <a:endParaRPr lang="en-GB" dirty="0"/>
          </a:p>
        </p:txBody>
      </p:sp>
      <p:sp>
        <p:nvSpPr>
          <p:cNvPr id="3" name="Title 2"/>
          <p:cNvSpPr>
            <a:spLocks noGrp="1"/>
          </p:cNvSpPr>
          <p:nvPr>
            <p:ph type="title"/>
          </p:nvPr>
        </p:nvSpPr>
        <p:spPr/>
        <p:txBody>
          <a:bodyPr>
            <a:normAutofit fontScale="90000"/>
          </a:bodyPr>
          <a:lstStyle/>
          <a:p>
            <a:r>
              <a:rPr lang="en-GB" dirty="0" err="1">
                <a:solidFill>
                  <a:schemeClr val="tx1"/>
                </a:solidFill>
              </a:rPr>
              <a:t>Cwricwlwm</a:t>
            </a:r>
            <a:r>
              <a:rPr lang="en-GB" dirty="0">
                <a:solidFill>
                  <a:schemeClr val="tx1"/>
                </a:solidFill>
              </a:rPr>
              <a:t> </a:t>
            </a:r>
            <a:r>
              <a:rPr lang="en-GB" dirty="0" err="1">
                <a:solidFill>
                  <a:schemeClr val="tx1"/>
                </a:solidFill>
              </a:rPr>
              <a:t>yw</a:t>
            </a:r>
            <a:r>
              <a:rPr lang="en-GB" dirty="0">
                <a:solidFill>
                  <a:schemeClr val="tx1"/>
                </a:solidFill>
              </a:rPr>
              <a:t>… </a:t>
            </a:r>
            <a:br>
              <a:rPr lang="en-GB" dirty="0">
                <a:solidFill>
                  <a:schemeClr val="tx1"/>
                </a:solidFill>
              </a:rPr>
            </a:br>
            <a:r>
              <a:rPr lang="en-GB" dirty="0">
                <a:solidFill>
                  <a:schemeClr val="tx1"/>
                </a:solidFill>
              </a:rPr>
              <a:t>A curriculum is …</a:t>
            </a:r>
          </a:p>
        </p:txBody>
      </p:sp>
    </p:spTree>
    <p:extLst>
      <p:ext uri="{BB962C8B-B14F-4D97-AF65-F5344CB8AC3E}">
        <p14:creationId xmlns:p14="http://schemas.microsoft.com/office/powerpoint/2010/main" val="2969094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88024" y="3140968"/>
            <a:ext cx="4032448" cy="3450696"/>
          </a:xfrm>
        </p:spPr>
        <p:txBody>
          <a:bodyPr>
            <a:normAutofit fontScale="92500" lnSpcReduction="10000"/>
          </a:bodyPr>
          <a:lstStyle/>
          <a:p>
            <a:r>
              <a:rPr lang="en-GB" dirty="0">
                <a:solidFill>
                  <a:schemeClr val="bg1"/>
                </a:solidFill>
              </a:rPr>
              <a:t>A programme of study</a:t>
            </a:r>
          </a:p>
          <a:p>
            <a:r>
              <a:rPr lang="en-GB" dirty="0">
                <a:solidFill>
                  <a:schemeClr val="bg1"/>
                </a:solidFill>
              </a:rPr>
              <a:t>A series of experiences for pupils </a:t>
            </a:r>
          </a:p>
          <a:p>
            <a:r>
              <a:rPr lang="en-GB" dirty="0">
                <a:solidFill>
                  <a:schemeClr val="bg1"/>
                </a:solidFill>
              </a:rPr>
              <a:t>A set of subjects</a:t>
            </a:r>
          </a:p>
          <a:p>
            <a:r>
              <a:rPr lang="en-GB" dirty="0">
                <a:solidFill>
                  <a:schemeClr val="bg1"/>
                </a:solidFill>
              </a:rPr>
              <a:t>A set of materials</a:t>
            </a:r>
          </a:p>
          <a:p>
            <a:r>
              <a:rPr lang="en-GB" dirty="0">
                <a:solidFill>
                  <a:schemeClr val="bg1"/>
                </a:solidFill>
              </a:rPr>
              <a:t>Course content</a:t>
            </a:r>
          </a:p>
          <a:p>
            <a:r>
              <a:rPr lang="en-GB" dirty="0">
                <a:solidFill>
                  <a:schemeClr val="bg1"/>
                </a:solidFill>
              </a:rPr>
              <a:t>Everything taught in a school</a:t>
            </a:r>
          </a:p>
          <a:p>
            <a:pPr marL="0" indent="0">
              <a:buNone/>
            </a:pPr>
            <a:r>
              <a:rPr lang="en-GB" dirty="0">
                <a:solidFill>
                  <a:schemeClr val="bg1"/>
                </a:solidFill>
              </a:rPr>
              <a:t>                                                                          Oliva (2009)</a:t>
            </a:r>
          </a:p>
        </p:txBody>
      </p:sp>
      <p:sp>
        <p:nvSpPr>
          <p:cNvPr id="3" name="Title 2"/>
          <p:cNvSpPr>
            <a:spLocks noGrp="1"/>
          </p:cNvSpPr>
          <p:nvPr>
            <p:ph type="title"/>
          </p:nvPr>
        </p:nvSpPr>
        <p:spPr/>
        <p:txBody>
          <a:bodyPr>
            <a:normAutofit fontScale="90000"/>
          </a:bodyPr>
          <a:lstStyle/>
          <a:p>
            <a:r>
              <a:rPr lang="en-GB" dirty="0" err="1">
                <a:solidFill>
                  <a:schemeClr val="tx1"/>
                </a:solidFill>
              </a:rPr>
              <a:t>Cwricwlwm</a:t>
            </a:r>
            <a:r>
              <a:rPr lang="en-GB" dirty="0">
                <a:solidFill>
                  <a:schemeClr val="tx1"/>
                </a:solidFill>
              </a:rPr>
              <a:t> </a:t>
            </a:r>
            <a:r>
              <a:rPr lang="en-GB" dirty="0" err="1">
                <a:solidFill>
                  <a:schemeClr val="tx1"/>
                </a:solidFill>
              </a:rPr>
              <a:t>yw</a:t>
            </a:r>
            <a:r>
              <a:rPr lang="en-GB" dirty="0">
                <a:solidFill>
                  <a:schemeClr val="tx1"/>
                </a:solidFill>
              </a:rPr>
              <a:t>… </a:t>
            </a:r>
            <a:br>
              <a:rPr lang="en-GB" dirty="0">
                <a:solidFill>
                  <a:schemeClr val="tx1"/>
                </a:solidFill>
              </a:rPr>
            </a:br>
            <a:r>
              <a:rPr lang="en-GB" dirty="0">
                <a:solidFill>
                  <a:schemeClr val="tx1"/>
                </a:solidFill>
              </a:rPr>
              <a:t>A curriculum is …</a:t>
            </a:r>
          </a:p>
        </p:txBody>
      </p:sp>
      <p:sp>
        <p:nvSpPr>
          <p:cNvPr id="4" name="Content Placeholder 1">
            <a:extLst>
              <a:ext uri="{FF2B5EF4-FFF2-40B4-BE49-F238E27FC236}">
                <a16:creationId xmlns:a16="http://schemas.microsoft.com/office/drawing/2014/main" id="{80596707-FC15-4C58-BDFC-E3FEB3CD4F66}"/>
              </a:ext>
            </a:extLst>
          </p:cNvPr>
          <p:cNvSpPr txBox="1">
            <a:spLocks/>
          </p:cNvSpPr>
          <p:nvPr/>
        </p:nvSpPr>
        <p:spPr>
          <a:xfrm>
            <a:off x="465411" y="3140968"/>
            <a:ext cx="4032448" cy="3450696"/>
          </a:xfrm>
          <a:prstGeom prst="rect">
            <a:avLst/>
          </a:prstGeom>
        </p:spPr>
        <p:txBody>
          <a:bodyPr vert="horz" lIns="91440" tIns="45720" rIns="91440" bIns="45720" rtlCol="0">
            <a:normAutofit fontScale="92500"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a:solidFill>
                  <a:schemeClr val="bg1"/>
                </a:solidFill>
              </a:rPr>
              <a:t>Rhaglen </a:t>
            </a:r>
            <a:r>
              <a:rPr lang="en-GB" dirty="0" err="1">
                <a:solidFill>
                  <a:schemeClr val="bg1"/>
                </a:solidFill>
              </a:rPr>
              <a:t>astudio</a:t>
            </a:r>
            <a:endParaRPr lang="en-GB" dirty="0">
              <a:solidFill>
                <a:schemeClr val="bg1"/>
              </a:solidFill>
            </a:endParaRPr>
          </a:p>
          <a:p>
            <a:r>
              <a:rPr lang="en-GB" dirty="0" err="1">
                <a:solidFill>
                  <a:schemeClr val="bg1"/>
                </a:solidFill>
              </a:rPr>
              <a:t>Cyfres</a:t>
            </a:r>
            <a:r>
              <a:rPr lang="en-GB" dirty="0">
                <a:solidFill>
                  <a:schemeClr val="bg1"/>
                </a:solidFill>
              </a:rPr>
              <a:t> o </a:t>
            </a:r>
            <a:r>
              <a:rPr lang="en-GB" dirty="0" err="1">
                <a:solidFill>
                  <a:schemeClr val="bg1"/>
                </a:solidFill>
              </a:rPr>
              <a:t>brofiadau</a:t>
            </a:r>
            <a:r>
              <a:rPr lang="en-GB" dirty="0">
                <a:solidFill>
                  <a:schemeClr val="bg1"/>
                </a:solidFill>
              </a:rPr>
              <a:t> </a:t>
            </a:r>
            <a:r>
              <a:rPr lang="en-GB" dirty="0" err="1">
                <a:solidFill>
                  <a:schemeClr val="bg1"/>
                </a:solidFill>
              </a:rPr>
              <a:t>i</a:t>
            </a:r>
            <a:r>
              <a:rPr lang="en-GB" dirty="0">
                <a:solidFill>
                  <a:schemeClr val="bg1"/>
                </a:solidFill>
              </a:rPr>
              <a:t> </a:t>
            </a:r>
            <a:r>
              <a:rPr lang="en-GB" dirty="0" err="1">
                <a:solidFill>
                  <a:schemeClr val="bg1"/>
                </a:solidFill>
              </a:rPr>
              <a:t>ddisgyblion</a:t>
            </a:r>
            <a:endParaRPr lang="en-GB" dirty="0">
              <a:solidFill>
                <a:schemeClr val="bg1"/>
              </a:solidFill>
            </a:endParaRPr>
          </a:p>
          <a:p>
            <a:r>
              <a:rPr lang="en-GB" dirty="0">
                <a:solidFill>
                  <a:schemeClr val="bg1"/>
                </a:solidFill>
              </a:rPr>
              <a:t>Set o </a:t>
            </a:r>
            <a:r>
              <a:rPr lang="en-GB" dirty="0" err="1">
                <a:solidFill>
                  <a:schemeClr val="bg1"/>
                </a:solidFill>
              </a:rPr>
              <a:t>bynciau</a:t>
            </a:r>
            <a:endParaRPr lang="en-GB" dirty="0">
              <a:solidFill>
                <a:schemeClr val="bg1"/>
              </a:solidFill>
            </a:endParaRPr>
          </a:p>
          <a:p>
            <a:r>
              <a:rPr lang="en-GB" dirty="0">
                <a:solidFill>
                  <a:schemeClr val="bg1"/>
                </a:solidFill>
              </a:rPr>
              <a:t>Set o </a:t>
            </a:r>
            <a:r>
              <a:rPr lang="en-GB" dirty="0" err="1">
                <a:solidFill>
                  <a:schemeClr val="bg1"/>
                </a:solidFill>
              </a:rPr>
              <a:t>ddeunyddiau</a:t>
            </a:r>
            <a:endParaRPr lang="en-GB" dirty="0">
              <a:solidFill>
                <a:schemeClr val="bg1"/>
              </a:solidFill>
            </a:endParaRPr>
          </a:p>
          <a:p>
            <a:r>
              <a:rPr lang="en-GB" dirty="0" err="1">
                <a:solidFill>
                  <a:schemeClr val="bg1"/>
                </a:solidFill>
              </a:rPr>
              <a:t>Cynnwys</a:t>
            </a:r>
            <a:r>
              <a:rPr lang="en-GB" dirty="0">
                <a:solidFill>
                  <a:schemeClr val="bg1"/>
                </a:solidFill>
              </a:rPr>
              <a:t> </a:t>
            </a:r>
            <a:r>
              <a:rPr lang="en-GB" dirty="0" err="1">
                <a:solidFill>
                  <a:schemeClr val="bg1"/>
                </a:solidFill>
              </a:rPr>
              <a:t>cwrs</a:t>
            </a:r>
            <a:endParaRPr lang="en-GB" dirty="0">
              <a:solidFill>
                <a:schemeClr val="bg1"/>
              </a:solidFill>
            </a:endParaRPr>
          </a:p>
          <a:p>
            <a:r>
              <a:rPr lang="en-GB" dirty="0" err="1">
                <a:solidFill>
                  <a:schemeClr val="bg1"/>
                </a:solidFill>
              </a:rPr>
              <a:t>Popeth</a:t>
            </a:r>
            <a:r>
              <a:rPr lang="en-GB" dirty="0">
                <a:solidFill>
                  <a:schemeClr val="bg1"/>
                </a:solidFill>
              </a:rPr>
              <a:t> a </a:t>
            </a:r>
            <a:r>
              <a:rPr lang="en-GB" dirty="0" err="1">
                <a:solidFill>
                  <a:schemeClr val="bg1"/>
                </a:solidFill>
              </a:rPr>
              <a:t>ddysgir</a:t>
            </a:r>
            <a:r>
              <a:rPr lang="en-GB" dirty="0">
                <a:solidFill>
                  <a:schemeClr val="bg1"/>
                </a:solidFill>
              </a:rPr>
              <a:t> </a:t>
            </a:r>
            <a:r>
              <a:rPr lang="en-GB" dirty="0" err="1">
                <a:solidFill>
                  <a:schemeClr val="bg1"/>
                </a:solidFill>
              </a:rPr>
              <a:t>mewn</a:t>
            </a:r>
            <a:r>
              <a:rPr lang="en-GB" dirty="0">
                <a:solidFill>
                  <a:schemeClr val="bg1"/>
                </a:solidFill>
              </a:rPr>
              <a:t> </a:t>
            </a:r>
            <a:r>
              <a:rPr lang="en-GB" dirty="0" err="1">
                <a:solidFill>
                  <a:schemeClr val="bg1"/>
                </a:solidFill>
              </a:rPr>
              <a:t>ysgol</a:t>
            </a:r>
            <a:endParaRPr lang="en-GB" dirty="0">
              <a:solidFill>
                <a:schemeClr val="bg1"/>
              </a:solidFill>
            </a:endParaRPr>
          </a:p>
          <a:p>
            <a:pPr marL="0" indent="0">
              <a:buFont typeface="Symbol" pitchFamily="18" charset="2"/>
              <a:buNone/>
            </a:pPr>
            <a:r>
              <a:rPr lang="en-GB" dirty="0">
                <a:solidFill>
                  <a:schemeClr val="bg1"/>
                </a:solidFill>
              </a:rPr>
              <a:t>                                                                          Oliva (2009)</a:t>
            </a:r>
          </a:p>
        </p:txBody>
      </p:sp>
    </p:spTree>
    <p:extLst>
      <p:ext uri="{BB962C8B-B14F-4D97-AF65-F5344CB8AC3E}">
        <p14:creationId xmlns:p14="http://schemas.microsoft.com/office/powerpoint/2010/main" val="3789346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62376" y="2924944"/>
            <a:ext cx="3924424" cy="3993893"/>
          </a:xfrm>
        </p:spPr>
        <p:txBody>
          <a:bodyPr>
            <a:normAutofit fontScale="62500" lnSpcReduction="20000"/>
          </a:bodyPr>
          <a:lstStyle/>
          <a:p>
            <a:pPr marL="0" indent="0">
              <a:buNone/>
            </a:pPr>
            <a:r>
              <a:rPr lang="en-GB" sz="2900" dirty="0">
                <a:solidFill>
                  <a:schemeClr val="bg1"/>
                </a:solidFill>
              </a:rPr>
              <a:t>Four ways of approaching curriculum theory and practice:</a:t>
            </a:r>
          </a:p>
          <a:p>
            <a:endParaRPr lang="en-GB" sz="2900" dirty="0">
              <a:solidFill>
                <a:schemeClr val="bg1"/>
              </a:solidFill>
            </a:endParaRPr>
          </a:p>
          <a:p>
            <a:r>
              <a:rPr lang="en-GB" sz="2900" dirty="0">
                <a:solidFill>
                  <a:schemeClr val="bg1"/>
                </a:solidFill>
              </a:rPr>
              <a:t>1. Curriculum as a body of knowledge to be </a:t>
            </a:r>
            <a:r>
              <a:rPr lang="en-GB" sz="2900" b="1" dirty="0">
                <a:solidFill>
                  <a:schemeClr val="bg1"/>
                </a:solidFill>
              </a:rPr>
              <a:t>transmitted</a:t>
            </a:r>
          </a:p>
          <a:p>
            <a:pPr marL="0" indent="0">
              <a:buNone/>
            </a:pPr>
            <a:endParaRPr lang="en-GB" sz="2900" dirty="0">
              <a:solidFill>
                <a:schemeClr val="bg1"/>
              </a:solidFill>
            </a:endParaRPr>
          </a:p>
          <a:p>
            <a:r>
              <a:rPr lang="en-GB" sz="2900" dirty="0">
                <a:solidFill>
                  <a:schemeClr val="bg1"/>
                </a:solidFill>
              </a:rPr>
              <a:t>2. Curriculum as an attempt to achieve certain ends in pupils - </a:t>
            </a:r>
            <a:r>
              <a:rPr lang="en-GB" sz="2900" b="1" dirty="0">
                <a:solidFill>
                  <a:schemeClr val="bg1"/>
                </a:solidFill>
              </a:rPr>
              <a:t>product</a:t>
            </a:r>
            <a:r>
              <a:rPr lang="en-GB" sz="2900" dirty="0">
                <a:solidFill>
                  <a:schemeClr val="bg1"/>
                </a:solidFill>
              </a:rPr>
              <a:t>. </a:t>
            </a:r>
          </a:p>
          <a:p>
            <a:endParaRPr lang="en-GB" sz="2900" dirty="0">
              <a:solidFill>
                <a:schemeClr val="bg1"/>
              </a:solidFill>
            </a:endParaRPr>
          </a:p>
          <a:p>
            <a:r>
              <a:rPr lang="en-GB" sz="2900" dirty="0">
                <a:solidFill>
                  <a:schemeClr val="bg1"/>
                </a:solidFill>
              </a:rPr>
              <a:t>3. Curriculum as </a:t>
            </a:r>
            <a:r>
              <a:rPr lang="en-GB" sz="2900" b="1" dirty="0">
                <a:solidFill>
                  <a:schemeClr val="bg1"/>
                </a:solidFill>
              </a:rPr>
              <a:t>process</a:t>
            </a:r>
            <a:r>
              <a:rPr lang="en-GB" sz="2900" dirty="0">
                <a:solidFill>
                  <a:schemeClr val="bg1"/>
                </a:solidFill>
              </a:rPr>
              <a:t>. </a:t>
            </a:r>
          </a:p>
          <a:p>
            <a:pPr marL="0" indent="0">
              <a:buNone/>
            </a:pPr>
            <a:endParaRPr lang="en-GB" sz="2900" dirty="0">
              <a:solidFill>
                <a:schemeClr val="bg1"/>
              </a:solidFill>
            </a:endParaRPr>
          </a:p>
          <a:p>
            <a:r>
              <a:rPr lang="en-GB" sz="2900" dirty="0">
                <a:solidFill>
                  <a:schemeClr val="bg1"/>
                </a:solidFill>
              </a:rPr>
              <a:t>4. Curriculum as </a:t>
            </a:r>
            <a:r>
              <a:rPr lang="en-GB" sz="2900" b="1" dirty="0">
                <a:solidFill>
                  <a:schemeClr val="bg1"/>
                </a:solidFill>
              </a:rPr>
              <a:t>praxis</a:t>
            </a:r>
            <a:r>
              <a:rPr lang="en-GB" sz="2900" dirty="0">
                <a:solidFill>
                  <a:schemeClr val="bg1"/>
                </a:solidFill>
              </a:rPr>
              <a:t>. </a:t>
            </a:r>
          </a:p>
          <a:p>
            <a:pPr marL="0" indent="0">
              <a:buNone/>
            </a:pPr>
            <a:endParaRPr lang="en-GB" sz="2900" dirty="0">
              <a:solidFill>
                <a:schemeClr val="bg1"/>
              </a:solidFill>
            </a:endParaRPr>
          </a:p>
          <a:p>
            <a:pPr>
              <a:buNone/>
            </a:pPr>
            <a:r>
              <a:rPr lang="en-GB" sz="2900" dirty="0">
                <a:solidFill>
                  <a:schemeClr val="bg1"/>
                </a:solidFill>
              </a:rPr>
              <a:t>                                                    Kelly (2009)</a:t>
            </a:r>
          </a:p>
          <a:p>
            <a:endParaRPr lang="en-GB" dirty="0"/>
          </a:p>
        </p:txBody>
      </p:sp>
      <p:sp>
        <p:nvSpPr>
          <p:cNvPr id="3" name="Title 2"/>
          <p:cNvSpPr>
            <a:spLocks noGrp="1"/>
          </p:cNvSpPr>
          <p:nvPr>
            <p:ph type="title"/>
          </p:nvPr>
        </p:nvSpPr>
        <p:spPr/>
        <p:txBody>
          <a:bodyPr>
            <a:normAutofit fontScale="90000"/>
          </a:bodyPr>
          <a:lstStyle/>
          <a:p>
            <a:r>
              <a:rPr lang="en-GB" dirty="0" err="1">
                <a:solidFill>
                  <a:schemeClr val="tx1"/>
                </a:solidFill>
              </a:rPr>
              <a:t>Damcaniaeth</a:t>
            </a:r>
            <a:r>
              <a:rPr lang="en-GB" dirty="0">
                <a:solidFill>
                  <a:schemeClr val="tx1"/>
                </a:solidFill>
              </a:rPr>
              <a:t> </a:t>
            </a:r>
            <a:r>
              <a:rPr lang="en-GB" dirty="0" err="1">
                <a:solidFill>
                  <a:schemeClr val="tx1"/>
                </a:solidFill>
              </a:rPr>
              <a:t>cwricwlwm</a:t>
            </a:r>
            <a:r>
              <a:rPr lang="en-GB" dirty="0">
                <a:solidFill>
                  <a:schemeClr val="tx1"/>
                </a:solidFill>
              </a:rPr>
              <a:t> ac </a:t>
            </a:r>
            <a:r>
              <a:rPr lang="en-GB" dirty="0" err="1">
                <a:solidFill>
                  <a:schemeClr val="tx1"/>
                </a:solidFill>
              </a:rPr>
              <a:t>ymarfer</a:t>
            </a:r>
            <a:br>
              <a:rPr lang="en-GB" dirty="0">
                <a:solidFill>
                  <a:schemeClr val="tx1"/>
                </a:solidFill>
              </a:rPr>
            </a:br>
            <a:r>
              <a:rPr lang="en-GB" dirty="0">
                <a:solidFill>
                  <a:schemeClr val="tx1"/>
                </a:solidFill>
              </a:rPr>
              <a:t>Curriculum theory and practice </a:t>
            </a:r>
          </a:p>
        </p:txBody>
      </p:sp>
      <p:sp>
        <p:nvSpPr>
          <p:cNvPr id="4" name="Content Placeholder 1">
            <a:extLst>
              <a:ext uri="{FF2B5EF4-FFF2-40B4-BE49-F238E27FC236}">
                <a16:creationId xmlns:a16="http://schemas.microsoft.com/office/drawing/2014/main" id="{8B92369C-0962-4897-8CA1-1B27E4C25CE9}"/>
              </a:ext>
            </a:extLst>
          </p:cNvPr>
          <p:cNvSpPr txBox="1">
            <a:spLocks/>
          </p:cNvSpPr>
          <p:nvPr/>
        </p:nvSpPr>
        <p:spPr>
          <a:xfrm>
            <a:off x="243548" y="3068960"/>
            <a:ext cx="4320480" cy="4392488"/>
          </a:xfrm>
          <a:prstGeom prst="rect">
            <a:avLst/>
          </a:prstGeom>
        </p:spPr>
        <p:txBody>
          <a:bodyPr vert="horz" lIns="91440" tIns="45720" rIns="91440" bIns="45720" rtlCol="0">
            <a:normAutofit fontScale="47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sz="4000" dirty="0" err="1">
                <a:solidFill>
                  <a:schemeClr val="bg1"/>
                </a:solidFill>
              </a:rPr>
              <a:t>Pedair</a:t>
            </a:r>
            <a:r>
              <a:rPr lang="en-GB" sz="4000" dirty="0">
                <a:solidFill>
                  <a:schemeClr val="bg1"/>
                </a:solidFill>
              </a:rPr>
              <a:t> </a:t>
            </a:r>
            <a:r>
              <a:rPr lang="en-GB" sz="4000" dirty="0" err="1">
                <a:solidFill>
                  <a:schemeClr val="bg1"/>
                </a:solidFill>
              </a:rPr>
              <a:t>ffordd</a:t>
            </a:r>
            <a:r>
              <a:rPr lang="en-GB" sz="4000" dirty="0">
                <a:solidFill>
                  <a:schemeClr val="bg1"/>
                </a:solidFill>
              </a:rPr>
              <a:t> o </a:t>
            </a:r>
            <a:r>
              <a:rPr lang="en-GB" sz="4000" dirty="0" err="1">
                <a:solidFill>
                  <a:schemeClr val="bg1"/>
                </a:solidFill>
              </a:rPr>
              <a:t>ystyried</a:t>
            </a:r>
            <a:r>
              <a:rPr lang="en-GB" sz="4000" dirty="0">
                <a:solidFill>
                  <a:schemeClr val="bg1"/>
                </a:solidFill>
              </a:rPr>
              <a:t> </a:t>
            </a:r>
            <a:r>
              <a:rPr lang="en-GB" sz="4000" dirty="0" err="1">
                <a:solidFill>
                  <a:schemeClr val="bg1"/>
                </a:solidFill>
              </a:rPr>
              <a:t>damcaniaeth</a:t>
            </a:r>
            <a:r>
              <a:rPr lang="en-GB" sz="4000" dirty="0">
                <a:solidFill>
                  <a:schemeClr val="bg1"/>
                </a:solidFill>
              </a:rPr>
              <a:t> ac </a:t>
            </a:r>
            <a:r>
              <a:rPr lang="en-GB" sz="4000" dirty="0" err="1">
                <a:solidFill>
                  <a:schemeClr val="bg1"/>
                </a:solidFill>
              </a:rPr>
              <a:t>ymarfer</a:t>
            </a:r>
            <a:r>
              <a:rPr lang="en-GB" sz="4000" dirty="0">
                <a:solidFill>
                  <a:schemeClr val="bg1"/>
                </a:solidFill>
              </a:rPr>
              <a:t> cwricwlwm:</a:t>
            </a:r>
          </a:p>
          <a:p>
            <a:pPr marL="0" indent="0">
              <a:buFont typeface="Symbol" pitchFamily="18" charset="2"/>
              <a:buNone/>
            </a:pPr>
            <a:endParaRPr lang="en-GB" sz="4000" dirty="0">
              <a:solidFill>
                <a:schemeClr val="bg1"/>
              </a:solidFill>
            </a:endParaRPr>
          </a:p>
          <a:p>
            <a:pPr marL="0" indent="0">
              <a:buFont typeface="Symbol" pitchFamily="18" charset="2"/>
              <a:buNone/>
            </a:pPr>
            <a:r>
              <a:rPr lang="en-GB" sz="4000" dirty="0">
                <a:solidFill>
                  <a:schemeClr val="bg1"/>
                </a:solidFill>
              </a:rPr>
              <a:t>1. </a:t>
            </a:r>
            <a:r>
              <a:rPr lang="en-GB" sz="4000" dirty="0" err="1">
                <a:solidFill>
                  <a:schemeClr val="bg1"/>
                </a:solidFill>
              </a:rPr>
              <a:t>Cwricwlwm</a:t>
            </a:r>
            <a:r>
              <a:rPr lang="en-GB" sz="4000" dirty="0">
                <a:solidFill>
                  <a:schemeClr val="bg1"/>
                </a:solidFill>
              </a:rPr>
              <a:t> </a:t>
            </a:r>
            <a:r>
              <a:rPr lang="en-GB" sz="4000" dirty="0" err="1">
                <a:solidFill>
                  <a:schemeClr val="bg1"/>
                </a:solidFill>
              </a:rPr>
              <a:t>fel</a:t>
            </a:r>
            <a:r>
              <a:rPr lang="en-GB" sz="4000" dirty="0">
                <a:solidFill>
                  <a:schemeClr val="bg1"/>
                </a:solidFill>
              </a:rPr>
              <a:t> </a:t>
            </a:r>
            <a:r>
              <a:rPr lang="en-GB" sz="4000" dirty="0" err="1">
                <a:solidFill>
                  <a:schemeClr val="bg1"/>
                </a:solidFill>
              </a:rPr>
              <a:t>corff</a:t>
            </a:r>
            <a:r>
              <a:rPr lang="en-GB" sz="4000" dirty="0">
                <a:solidFill>
                  <a:schemeClr val="bg1"/>
                </a:solidFill>
              </a:rPr>
              <a:t> o </a:t>
            </a:r>
            <a:r>
              <a:rPr lang="en-GB" sz="4000" dirty="0" err="1">
                <a:solidFill>
                  <a:schemeClr val="bg1"/>
                </a:solidFill>
              </a:rPr>
              <a:t>wybodaeth</a:t>
            </a:r>
            <a:r>
              <a:rPr lang="en-GB" sz="4000" dirty="0">
                <a:solidFill>
                  <a:schemeClr val="bg1"/>
                </a:solidFill>
              </a:rPr>
              <a:t> </a:t>
            </a:r>
            <a:r>
              <a:rPr lang="en-GB" sz="4000" dirty="0" err="1">
                <a:solidFill>
                  <a:schemeClr val="bg1"/>
                </a:solidFill>
              </a:rPr>
              <a:t>i'w</a:t>
            </a:r>
            <a:r>
              <a:rPr lang="en-GB" sz="4000" dirty="0">
                <a:solidFill>
                  <a:schemeClr val="bg1"/>
                </a:solidFill>
              </a:rPr>
              <a:t> </a:t>
            </a:r>
            <a:r>
              <a:rPr lang="en-GB" sz="4000" b="1" dirty="0" err="1">
                <a:solidFill>
                  <a:schemeClr val="bg1"/>
                </a:solidFill>
              </a:rPr>
              <a:t>drosglwyddo</a:t>
            </a:r>
            <a:endParaRPr lang="en-GB" sz="4000" b="1" dirty="0">
              <a:solidFill>
                <a:schemeClr val="bg1"/>
              </a:solidFill>
            </a:endParaRPr>
          </a:p>
          <a:p>
            <a:pPr marL="514350" indent="-514350">
              <a:buFont typeface="Symbol" pitchFamily="18" charset="2"/>
              <a:buAutoNum type="arabicPeriod"/>
            </a:pPr>
            <a:endParaRPr lang="en-GB" sz="4000" b="1" dirty="0">
              <a:solidFill>
                <a:schemeClr val="bg1"/>
              </a:solidFill>
            </a:endParaRPr>
          </a:p>
          <a:p>
            <a:pPr marL="0" indent="0">
              <a:buFont typeface="Symbol" pitchFamily="18" charset="2"/>
              <a:buNone/>
            </a:pPr>
            <a:r>
              <a:rPr lang="en-GB" sz="4000" dirty="0">
                <a:solidFill>
                  <a:schemeClr val="bg1"/>
                </a:solidFill>
              </a:rPr>
              <a:t>2. Cwricwlwm </a:t>
            </a:r>
            <a:r>
              <a:rPr lang="en-GB" sz="4000" dirty="0" err="1">
                <a:solidFill>
                  <a:schemeClr val="bg1"/>
                </a:solidFill>
              </a:rPr>
              <a:t>fel</a:t>
            </a:r>
            <a:r>
              <a:rPr lang="en-GB" sz="4000" dirty="0">
                <a:solidFill>
                  <a:schemeClr val="bg1"/>
                </a:solidFill>
              </a:rPr>
              <a:t> </a:t>
            </a:r>
            <a:r>
              <a:rPr lang="en-GB" sz="4000" dirty="0" err="1">
                <a:solidFill>
                  <a:schemeClr val="bg1"/>
                </a:solidFill>
              </a:rPr>
              <a:t>ymgais</a:t>
            </a:r>
            <a:r>
              <a:rPr lang="en-GB" sz="4000" dirty="0">
                <a:solidFill>
                  <a:schemeClr val="bg1"/>
                </a:solidFill>
              </a:rPr>
              <a:t> </a:t>
            </a:r>
            <a:r>
              <a:rPr lang="en-GB" sz="4000" dirty="0" err="1">
                <a:solidFill>
                  <a:schemeClr val="bg1"/>
                </a:solidFill>
              </a:rPr>
              <a:t>i</a:t>
            </a:r>
            <a:r>
              <a:rPr lang="en-GB" sz="4000" dirty="0">
                <a:solidFill>
                  <a:schemeClr val="bg1"/>
                </a:solidFill>
              </a:rPr>
              <a:t> </a:t>
            </a:r>
            <a:r>
              <a:rPr lang="en-GB" sz="4000" dirty="0" err="1">
                <a:solidFill>
                  <a:schemeClr val="bg1"/>
                </a:solidFill>
              </a:rPr>
              <a:t>gyflawni</a:t>
            </a:r>
            <a:r>
              <a:rPr lang="en-GB" sz="4000" dirty="0">
                <a:solidFill>
                  <a:schemeClr val="bg1"/>
                </a:solidFill>
              </a:rPr>
              <a:t> rhai     </a:t>
            </a:r>
            <a:r>
              <a:rPr lang="en-GB" sz="4000" dirty="0" err="1">
                <a:solidFill>
                  <a:schemeClr val="bg1"/>
                </a:solidFill>
              </a:rPr>
              <a:t>deilliannau</a:t>
            </a:r>
            <a:r>
              <a:rPr lang="en-GB" sz="4000" dirty="0">
                <a:solidFill>
                  <a:schemeClr val="bg1"/>
                </a:solidFill>
              </a:rPr>
              <a:t> </a:t>
            </a:r>
            <a:r>
              <a:rPr lang="en-GB" sz="4000" dirty="0" err="1">
                <a:solidFill>
                  <a:schemeClr val="bg1"/>
                </a:solidFill>
              </a:rPr>
              <a:t>mewn</a:t>
            </a:r>
            <a:r>
              <a:rPr lang="en-GB" sz="4000" dirty="0">
                <a:solidFill>
                  <a:schemeClr val="bg1"/>
                </a:solidFill>
              </a:rPr>
              <a:t> </a:t>
            </a:r>
            <a:r>
              <a:rPr lang="en-GB" sz="4000" dirty="0" err="1">
                <a:solidFill>
                  <a:schemeClr val="bg1"/>
                </a:solidFill>
              </a:rPr>
              <a:t>disgyblion</a:t>
            </a:r>
            <a:r>
              <a:rPr lang="en-GB" sz="4000" dirty="0">
                <a:solidFill>
                  <a:schemeClr val="bg1"/>
                </a:solidFill>
              </a:rPr>
              <a:t> - </a:t>
            </a:r>
            <a:r>
              <a:rPr lang="en-GB" sz="4000" b="1" dirty="0" err="1">
                <a:solidFill>
                  <a:schemeClr val="bg1"/>
                </a:solidFill>
              </a:rPr>
              <a:t>cynnyrch</a:t>
            </a:r>
            <a:r>
              <a:rPr lang="en-GB" sz="4000" dirty="0">
                <a:solidFill>
                  <a:schemeClr val="bg1"/>
                </a:solidFill>
              </a:rPr>
              <a:t>. </a:t>
            </a:r>
          </a:p>
          <a:p>
            <a:pPr marL="0" indent="0">
              <a:buFont typeface="Symbol" pitchFamily="18" charset="2"/>
              <a:buNone/>
            </a:pPr>
            <a:endParaRPr lang="en-GB" sz="4000" dirty="0">
              <a:solidFill>
                <a:schemeClr val="bg1"/>
              </a:solidFill>
            </a:endParaRPr>
          </a:p>
          <a:p>
            <a:pPr marL="0" indent="0">
              <a:buFont typeface="Symbol" pitchFamily="18" charset="2"/>
              <a:buNone/>
            </a:pPr>
            <a:r>
              <a:rPr lang="en-GB" sz="4000" dirty="0">
                <a:solidFill>
                  <a:schemeClr val="bg1"/>
                </a:solidFill>
              </a:rPr>
              <a:t>3. </a:t>
            </a:r>
            <a:r>
              <a:rPr lang="en-GB" sz="4000" dirty="0" err="1">
                <a:solidFill>
                  <a:schemeClr val="bg1"/>
                </a:solidFill>
              </a:rPr>
              <a:t>Cwricwlwm</a:t>
            </a:r>
            <a:r>
              <a:rPr lang="en-GB" sz="4000" dirty="0">
                <a:solidFill>
                  <a:schemeClr val="bg1"/>
                </a:solidFill>
              </a:rPr>
              <a:t> </a:t>
            </a:r>
            <a:r>
              <a:rPr lang="en-GB" sz="4000" dirty="0" err="1">
                <a:solidFill>
                  <a:schemeClr val="bg1"/>
                </a:solidFill>
              </a:rPr>
              <a:t>fel</a:t>
            </a:r>
            <a:r>
              <a:rPr lang="en-GB" sz="4000" dirty="0">
                <a:solidFill>
                  <a:schemeClr val="bg1"/>
                </a:solidFill>
              </a:rPr>
              <a:t> </a:t>
            </a:r>
            <a:r>
              <a:rPr lang="en-GB" sz="4000" b="1" dirty="0">
                <a:solidFill>
                  <a:schemeClr val="bg1"/>
                </a:solidFill>
              </a:rPr>
              <a:t>proses</a:t>
            </a:r>
            <a:r>
              <a:rPr lang="en-GB" sz="4000" dirty="0">
                <a:solidFill>
                  <a:schemeClr val="bg1"/>
                </a:solidFill>
              </a:rPr>
              <a:t>. </a:t>
            </a:r>
          </a:p>
          <a:p>
            <a:pPr marL="0" indent="0">
              <a:buFont typeface="Symbol" pitchFamily="18" charset="2"/>
              <a:buNone/>
            </a:pPr>
            <a:endParaRPr lang="en-GB" sz="4000" dirty="0">
              <a:solidFill>
                <a:schemeClr val="bg1"/>
              </a:solidFill>
            </a:endParaRPr>
          </a:p>
          <a:p>
            <a:pPr marL="0" indent="0">
              <a:buFont typeface="Symbol" pitchFamily="18" charset="2"/>
              <a:buNone/>
            </a:pPr>
            <a:r>
              <a:rPr lang="en-GB" sz="4000" dirty="0">
                <a:solidFill>
                  <a:schemeClr val="bg1"/>
                </a:solidFill>
              </a:rPr>
              <a:t>4. </a:t>
            </a:r>
            <a:r>
              <a:rPr lang="en-GB" sz="4000" dirty="0" err="1">
                <a:solidFill>
                  <a:schemeClr val="bg1"/>
                </a:solidFill>
              </a:rPr>
              <a:t>Cwricwlwm</a:t>
            </a:r>
            <a:r>
              <a:rPr lang="en-GB" sz="4000" dirty="0">
                <a:solidFill>
                  <a:schemeClr val="bg1"/>
                </a:solidFill>
              </a:rPr>
              <a:t> </a:t>
            </a:r>
            <a:r>
              <a:rPr lang="en-GB" sz="4000" dirty="0" err="1">
                <a:solidFill>
                  <a:schemeClr val="bg1"/>
                </a:solidFill>
              </a:rPr>
              <a:t>fel</a:t>
            </a:r>
            <a:r>
              <a:rPr lang="en-GB" sz="4000" dirty="0">
                <a:solidFill>
                  <a:schemeClr val="bg1"/>
                </a:solidFill>
              </a:rPr>
              <a:t> </a:t>
            </a:r>
            <a:r>
              <a:rPr lang="en-GB" sz="4000" b="1" dirty="0" err="1">
                <a:solidFill>
                  <a:schemeClr val="bg1"/>
                </a:solidFill>
              </a:rPr>
              <a:t>pracsis</a:t>
            </a:r>
            <a:r>
              <a:rPr lang="en-GB" sz="4000" dirty="0">
                <a:solidFill>
                  <a:schemeClr val="bg1"/>
                </a:solidFill>
              </a:rPr>
              <a:t>. </a:t>
            </a:r>
          </a:p>
          <a:p>
            <a:pPr marL="0" indent="0">
              <a:buFont typeface="Symbol" pitchFamily="18" charset="2"/>
              <a:buNone/>
            </a:pPr>
            <a:r>
              <a:rPr lang="en-GB" sz="4000" dirty="0">
                <a:solidFill>
                  <a:schemeClr val="bg1"/>
                </a:solidFill>
              </a:rPr>
              <a:t>                                                     Kelly (2009)</a:t>
            </a:r>
          </a:p>
          <a:p>
            <a:pPr marL="0" indent="0">
              <a:buFont typeface="Symbol" pitchFamily="18" charset="2"/>
              <a:buNone/>
            </a:pPr>
            <a:endParaRPr lang="en-GB" sz="2900" dirty="0"/>
          </a:p>
          <a:p>
            <a:pPr marL="0" indent="0">
              <a:buFont typeface="Symbol" pitchFamily="18" charset="2"/>
              <a:buNone/>
            </a:pPr>
            <a:endParaRPr lang="en-GB" sz="2900" dirty="0"/>
          </a:p>
          <a:p>
            <a:endParaRPr lang="en-GB" dirty="0"/>
          </a:p>
        </p:txBody>
      </p:sp>
    </p:spTree>
    <p:extLst>
      <p:ext uri="{BB962C8B-B14F-4D97-AF65-F5344CB8AC3E}">
        <p14:creationId xmlns:p14="http://schemas.microsoft.com/office/powerpoint/2010/main" val="10429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16019" y="3068960"/>
            <a:ext cx="4114800" cy="3993893"/>
          </a:xfrm>
        </p:spPr>
        <p:txBody>
          <a:bodyPr>
            <a:normAutofit fontScale="62500" lnSpcReduction="20000"/>
          </a:bodyPr>
          <a:lstStyle/>
          <a:p>
            <a:r>
              <a:rPr lang="en-GB" sz="2900" dirty="0">
                <a:solidFill>
                  <a:schemeClr val="bg1"/>
                </a:solidFill>
              </a:rPr>
              <a:t>‘Praxis’ = ‘theoretically informed practice’ or ‘critically informed practice’  - what does this mean?</a:t>
            </a:r>
          </a:p>
          <a:p>
            <a:endParaRPr lang="en-GB" sz="2900" dirty="0">
              <a:solidFill>
                <a:schemeClr val="bg1"/>
              </a:solidFill>
            </a:endParaRPr>
          </a:p>
          <a:p>
            <a:r>
              <a:rPr lang="en-GB" sz="2900" dirty="0">
                <a:solidFill>
                  <a:schemeClr val="bg1"/>
                </a:solidFill>
              </a:rPr>
              <a:t>‘the curriculum is not simply a set of plans to be implemented, but rather is constituted through an active process in which planning, acting and evaluating are all reciprocally related and integrated into the process’ (Grundy, 1987)</a:t>
            </a:r>
          </a:p>
          <a:p>
            <a:endParaRPr lang="en-GB" sz="2900" dirty="0">
              <a:solidFill>
                <a:schemeClr val="bg1"/>
              </a:solidFill>
            </a:endParaRPr>
          </a:p>
          <a:p>
            <a:r>
              <a:rPr lang="en-GB" sz="2900" dirty="0">
                <a:solidFill>
                  <a:schemeClr val="bg1"/>
                </a:solidFill>
              </a:rPr>
              <a:t>Criticism – the praxis model does not place a strong enough emphasis upon context.</a:t>
            </a:r>
          </a:p>
          <a:p>
            <a:endParaRPr lang="en-GB" dirty="0"/>
          </a:p>
          <a:p>
            <a:endParaRPr lang="en-GB" dirty="0"/>
          </a:p>
        </p:txBody>
      </p:sp>
      <p:sp>
        <p:nvSpPr>
          <p:cNvPr id="3" name="Title 2"/>
          <p:cNvSpPr>
            <a:spLocks noGrp="1"/>
          </p:cNvSpPr>
          <p:nvPr>
            <p:ph type="title"/>
          </p:nvPr>
        </p:nvSpPr>
        <p:spPr/>
        <p:txBody>
          <a:bodyPr/>
          <a:lstStyle/>
          <a:p>
            <a:r>
              <a:rPr lang="en-GB" dirty="0">
                <a:solidFill>
                  <a:schemeClr val="tx1"/>
                </a:solidFill>
              </a:rPr>
              <a:t>A praxis approach to curriculum</a:t>
            </a:r>
          </a:p>
        </p:txBody>
      </p:sp>
      <p:sp>
        <p:nvSpPr>
          <p:cNvPr id="4" name="Content Placeholder 1">
            <a:extLst>
              <a:ext uri="{FF2B5EF4-FFF2-40B4-BE49-F238E27FC236}">
                <a16:creationId xmlns:a16="http://schemas.microsoft.com/office/drawing/2014/main" id="{E93FBD83-D3FD-40AC-8B0C-D554C335D545}"/>
              </a:ext>
            </a:extLst>
          </p:cNvPr>
          <p:cNvSpPr txBox="1">
            <a:spLocks/>
          </p:cNvSpPr>
          <p:nvPr/>
        </p:nvSpPr>
        <p:spPr>
          <a:xfrm>
            <a:off x="179512" y="3140968"/>
            <a:ext cx="4248471" cy="3717032"/>
          </a:xfrm>
          <a:prstGeom prst="rect">
            <a:avLst/>
          </a:prstGeom>
        </p:spPr>
        <p:txBody>
          <a:bodyPr vert="horz" lIns="91440" tIns="45720" rIns="91440" bIns="45720" rtlCol="0">
            <a:normAutofit fontScale="55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3300" dirty="0">
                <a:solidFill>
                  <a:schemeClr val="bg1"/>
                </a:solidFill>
              </a:rPr>
              <a:t>‘Praxis’ = ‘theoretically informed practice’ neu ‘critically informed practice’  - </a:t>
            </a:r>
            <a:r>
              <a:rPr lang="en-GB" sz="3300" dirty="0" err="1">
                <a:solidFill>
                  <a:schemeClr val="bg1"/>
                </a:solidFill>
              </a:rPr>
              <a:t>beth</a:t>
            </a:r>
            <a:r>
              <a:rPr lang="en-GB" sz="3300" dirty="0">
                <a:solidFill>
                  <a:schemeClr val="bg1"/>
                </a:solidFill>
              </a:rPr>
              <a:t> </a:t>
            </a:r>
            <a:r>
              <a:rPr lang="en-GB" sz="3300" dirty="0" err="1">
                <a:solidFill>
                  <a:schemeClr val="bg1"/>
                </a:solidFill>
              </a:rPr>
              <a:t>mae</a:t>
            </a:r>
            <a:r>
              <a:rPr lang="en-GB" sz="3300" dirty="0">
                <a:solidFill>
                  <a:schemeClr val="bg1"/>
                </a:solidFill>
              </a:rPr>
              <a:t> </a:t>
            </a:r>
            <a:r>
              <a:rPr lang="en-GB" sz="3300" dirty="0" err="1">
                <a:solidFill>
                  <a:schemeClr val="bg1"/>
                </a:solidFill>
              </a:rPr>
              <a:t>hyn</a:t>
            </a:r>
            <a:r>
              <a:rPr lang="en-GB" sz="3300" dirty="0">
                <a:solidFill>
                  <a:schemeClr val="bg1"/>
                </a:solidFill>
              </a:rPr>
              <a:t> </a:t>
            </a:r>
            <a:r>
              <a:rPr lang="en-GB" sz="3300" dirty="0" err="1">
                <a:solidFill>
                  <a:schemeClr val="bg1"/>
                </a:solidFill>
              </a:rPr>
              <a:t>yn</a:t>
            </a:r>
            <a:r>
              <a:rPr lang="en-GB" sz="3300" dirty="0">
                <a:solidFill>
                  <a:schemeClr val="bg1"/>
                </a:solidFill>
              </a:rPr>
              <a:t> </a:t>
            </a:r>
            <a:r>
              <a:rPr lang="en-GB" sz="3300" dirty="0" err="1">
                <a:solidFill>
                  <a:schemeClr val="bg1"/>
                </a:solidFill>
              </a:rPr>
              <a:t>feddwl</a:t>
            </a:r>
            <a:r>
              <a:rPr lang="en-GB" sz="3300" dirty="0">
                <a:solidFill>
                  <a:schemeClr val="bg1"/>
                </a:solidFill>
              </a:rPr>
              <a:t>?</a:t>
            </a:r>
          </a:p>
          <a:p>
            <a:endParaRPr lang="en-GB" sz="3300" dirty="0">
              <a:solidFill>
                <a:schemeClr val="bg1"/>
              </a:solidFill>
            </a:endParaRPr>
          </a:p>
          <a:p>
            <a:r>
              <a:rPr lang="en-GB" sz="3300" dirty="0">
                <a:solidFill>
                  <a:schemeClr val="bg1"/>
                </a:solidFill>
              </a:rPr>
              <a:t>‘the curriculum is not simply a set of plans to be implemented, but rather is constituted through an active process in which planning, acting and evaluating are all reciprocally related and integrated into the process’ (Grundy, 1987)</a:t>
            </a:r>
          </a:p>
          <a:p>
            <a:endParaRPr lang="en-GB" sz="3300" dirty="0">
              <a:solidFill>
                <a:schemeClr val="bg1"/>
              </a:solidFill>
            </a:endParaRPr>
          </a:p>
          <a:p>
            <a:r>
              <a:rPr lang="en-GB" sz="3300" dirty="0" err="1">
                <a:solidFill>
                  <a:schemeClr val="bg1"/>
                </a:solidFill>
              </a:rPr>
              <a:t>Beirniadaeth</a:t>
            </a:r>
            <a:r>
              <a:rPr lang="en-GB" sz="3300" dirty="0">
                <a:solidFill>
                  <a:schemeClr val="bg1"/>
                </a:solidFill>
              </a:rPr>
              <a:t> – </a:t>
            </a:r>
            <a:r>
              <a:rPr lang="en-GB" sz="3300" dirty="0" err="1">
                <a:solidFill>
                  <a:schemeClr val="bg1"/>
                </a:solidFill>
              </a:rPr>
              <a:t>nid</a:t>
            </a:r>
            <a:r>
              <a:rPr lang="en-GB" sz="3300" dirty="0">
                <a:solidFill>
                  <a:schemeClr val="bg1"/>
                </a:solidFill>
              </a:rPr>
              <a:t> </a:t>
            </a:r>
            <a:r>
              <a:rPr lang="en-GB" sz="3300" dirty="0" err="1">
                <a:solidFill>
                  <a:schemeClr val="bg1"/>
                </a:solidFill>
              </a:rPr>
              <a:t>yw’r</a:t>
            </a:r>
            <a:r>
              <a:rPr lang="en-GB" sz="3300" dirty="0">
                <a:solidFill>
                  <a:schemeClr val="bg1"/>
                </a:solidFill>
              </a:rPr>
              <a:t> model </a:t>
            </a:r>
            <a:r>
              <a:rPr lang="en-GB" sz="3300" dirty="0" err="1">
                <a:solidFill>
                  <a:schemeClr val="bg1"/>
                </a:solidFill>
              </a:rPr>
              <a:t>pracsis</a:t>
            </a:r>
            <a:r>
              <a:rPr lang="en-GB" sz="3300" dirty="0">
                <a:solidFill>
                  <a:schemeClr val="bg1"/>
                </a:solidFill>
              </a:rPr>
              <a:t> </a:t>
            </a:r>
            <a:r>
              <a:rPr lang="en-GB" sz="3300" dirty="0" err="1">
                <a:solidFill>
                  <a:schemeClr val="bg1"/>
                </a:solidFill>
              </a:rPr>
              <a:t>yn</a:t>
            </a:r>
            <a:r>
              <a:rPr lang="en-GB" sz="3300" dirty="0">
                <a:solidFill>
                  <a:schemeClr val="bg1"/>
                </a:solidFill>
              </a:rPr>
              <a:t> </a:t>
            </a:r>
            <a:r>
              <a:rPr lang="en-GB" sz="3300" dirty="0" err="1">
                <a:solidFill>
                  <a:schemeClr val="bg1"/>
                </a:solidFill>
              </a:rPr>
              <a:t>rhoi</a:t>
            </a:r>
            <a:r>
              <a:rPr lang="en-GB" sz="3300" dirty="0">
                <a:solidFill>
                  <a:schemeClr val="bg1"/>
                </a:solidFill>
              </a:rPr>
              <a:t> </a:t>
            </a:r>
            <a:r>
              <a:rPr lang="en-GB" sz="3300" dirty="0" err="1">
                <a:solidFill>
                  <a:schemeClr val="bg1"/>
                </a:solidFill>
              </a:rPr>
              <a:t>pwyslais</a:t>
            </a:r>
            <a:r>
              <a:rPr lang="en-GB" sz="3300" dirty="0">
                <a:solidFill>
                  <a:schemeClr val="bg1"/>
                </a:solidFill>
              </a:rPr>
              <a:t> </a:t>
            </a:r>
            <a:r>
              <a:rPr lang="en-GB" sz="3300" dirty="0" err="1">
                <a:solidFill>
                  <a:schemeClr val="bg1"/>
                </a:solidFill>
              </a:rPr>
              <a:t>digon</a:t>
            </a:r>
            <a:r>
              <a:rPr lang="en-GB" sz="3300" dirty="0">
                <a:solidFill>
                  <a:schemeClr val="bg1"/>
                </a:solidFill>
              </a:rPr>
              <a:t> </a:t>
            </a:r>
            <a:r>
              <a:rPr lang="en-GB" sz="3300" dirty="0" err="1">
                <a:solidFill>
                  <a:schemeClr val="bg1"/>
                </a:solidFill>
              </a:rPr>
              <a:t>cryf</a:t>
            </a:r>
            <a:r>
              <a:rPr lang="en-GB" sz="3300" dirty="0">
                <a:solidFill>
                  <a:schemeClr val="bg1"/>
                </a:solidFill>
              </a:rPr>
              <a:t> </a:t>
            </a:r>
            <a:r>
              <a:rPr lang="en-GB" sz="3300" dirty="0" err="1">
                <a:solidFill>
                  <a:schemeClr val="bg1"/>
                </a:solidFill>
              </a:rPr>
              <a:t>ar</a:t>
            </a:r>
            <a:r>
              <a:rPr lang="en-GB" sz="3300" dirty="0">
                <a:solidFill>
                  <a:schemeClr val="bg1"/>
                </a:solidFill>
              </a:rPr>
              <a:t> </a:t>
            </a:r>
            <a:r>
              <a:rPr lang="en-GB" sz="3300" dirty="0" err="1">
                <a:solidFill>
                  <a:schemeClr val="bg1"/>
                </a:solidFill>
              </a:rPr>
              <a:t>gyd-destun</a:t>
            </a:r>
            <a:r>
              <a:rPr lang="en-GB" sz="3300" dirty="0">
                <a:solidFill>
                  <a:schemeClr val="bg1"/>
                </a:solidFill>
              </a:rPr>
              <a:t>.</a:t>
            </a:r>
          </a:p>
          <a:p>
            <a:endParaRPr lang="en-GB" dirty="0"/>
          </a:p>
          <a:p>
            <a:endParaRPr lang="en-GB" dirty="0"/>
          </a:p>
        </p:txBody>
      </p:sp>
    </p:spTree>
    <p:extLst>
      <p:ext uri="{BB962C8B-B14F-4D97-AF65-F5344CB8AC3E}">
        <p14:creationId xmlns:p14="http://schemas.microsoft.com/office/powerpoint/2010/main" val="31845781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1F2D9C-E254-C077-16A0-6C0CE877AEA4}"/>
              </a:ext>
            </a:extLst>
          </p:cNvPr>
          <p:cNvSpPr>
            <a:spLocks noGrp="1"/>
          </p:cNvSpPr>
          <p:nvPr>
            <p:ph type="title"/>
          </p:nvPr>
        </p:nvSpPr>
        <p:spPr>
          <a:xfrm>
            <a:off x="457200" y="692696"/>
            <a:ext cx="8229600" cy="1252728"/>
          </a:xfrm>
        </p:spPr>
        <p:txBody>
          <a:bodyPr>
            <a:normAutofit fontScale="90000"/>
          </a:bodyPr>
          <a:lstStyle/>
          <a:p>
            <a:r>
              <a:rPr lang="en-GB" dirty="0"/>
              <a:t>Aristotle’s categorisation of knowledge – theoretical, practical and productive</a:t>
            </a:r>
          </a:p>
        </p:txBody>
      </p:sp>
      <p:pic>
        <p:nvPicPr>
          <p:cNvPr id="1026" name="Picture 2" descr="Models of curriculum">
            <a:extLst>
              <a:ext uri="{FF2B5EF4-FFF2-40B4-BE49-F238E27FC236}">
                <a16:creationId xmlns:a16="http://schemas.microsoft.com/office/drawing/2014/main" id="{69F6A71E-63BD-9D4F-5B3F-208668B34AD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61344" y="3033713"/>
            <a:ext cx="5429250" cy="273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715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54232" y="3356992"/>
            <a:ext cx="4042792" cy="3450696"/>
          </a:xfrm>
        </p:spPr>
        <p:txBody>
          <a:bodyPr>
            <a:normAutofit fontScale="55000" lnSpcReduction="20000"/>
          </a:bodyPr>
          <a:lstStyle/>
          <a:p>
            <a:r>
              <a:rPr lang="en-GB" dirty="0">
                <a:solidFill>
                  <a:schemeClr val="bg1"/>
                </a:solidFill>
              </a:rPr>
              <a:t>Process approach – focuses on the means, rather than the ends of a programme of study. </a:t>
            </a:r>
          </a:p>
          <a:p>
            <a:endParaRPr lang="en-GB" dirty="0">
              <a:solidFill>
                <a:schemeClr val="bg1"/>
              </a:solidFill>
            </a:endParaRPr>
          </a:p>
          <a:p>
            <a:r>
              <a:rPr lang="en-GB" dirty="0">
                <a:solidFill>
                  <a:schemeClr val="bg1"/>
                </a:solidFill>
              </a:rPr>
              <a:t>The activity of learning, rather than the content of course is main concern (but does not deny the importance of course content) </a:t>
            </a:r>
          </a:p>
          <a:p>
            <a:endParaRPr lang="en-GB" dirty="0">
              <a:solidFill>
                <a:schemeClr val="bg1"/>
              </a:solidFill>
            </a:endParaRPr>
          </a:p>
          <a:p>
            <a:r>
              <a:rPr lang="en-GB" dirty="0">
                <a:solidFill>
                  <a:schemeClr val="bg1"/>
                </a:solidFill>
              </a:rPr>
              <a:t>Focus is on the active role of pupils in learning </a:t>
            </a:r>
          </a:p>
          <a:p>
            <a:endParaRPr lang="en-GB" dirty="0">
              <a:solidFill>
                <a:schemeClr val="bg1"/>
              </a:solidFill>
            </a:endParaRPr>
          </a:p>
          <a:p>
            <a:r>
              <a:rPr lang="en-GB" dirty="0">
                <a:solidFill>
                  <a:schemeClr val="bg1"/>
                </a:solidFill>
              </a:rPr>
              <a:t>Teacher is the facilitator (student-centred learning)</a:t>
            </a:r>
          </a:p>
          <a:p>
            <a:endParaRPr lang="en-GB" dirty="0">
              <a:solidFill>
                <a:schemeClr val="bg1"/>
              </a:solidFill>
            </a:endParaRPr>
          </a:p>
          <a:p>
            <a:r>
              <a:rPr lang="en-GB" dirty="0">
                <a:solidFill>
                  <a:schemeClr val="bg1"/>
                </a:solidFill>
              </a:rPr>
              <a:t>Curriculum is not a physical thing, but rather the interaction of teachers, students and knowledge</a:t>
            </a:r>
          </a:p>
        </p:txBody>
      </p:sp>
      <p:sp>
        <p:nvSpPr>
          <p:cNvPr id="3" name="Title 2"/>
          <p:cNvSpPr>
            <a:spLocks noGrp="1"/>
          </p:cNvSpPr>
          <p:nvPr>
            <p:ph type="title"/>
          </p:nvPr>
        </p:nvSpPr>
        <p:spPr/>
        <p:txBody>
          <a:bodyPr/>
          <a:lstStyle/>
          <a:p>
            <a:r>
              <a:rPr lang="en-GB" dirty="0">
                <a:solidFill>
                  <a:schemeClr val="tx1"/>
                </a:solidFill>
              </a:rPr>
              <a:t>A process approach to curriculum </a:t>
            </a:r>
          </a:p>
        </p:txBody>
      </p:sp>
      <p:sp>
        <p:nvSpPr>
          <p:cNvPr id="4" name="Content Placeholder 1">
            <a:extLst>
              <a:ext uri="{FF2B5EF4-FFF2-40B4-BE49-F238E27FC236}">
                <a16:creationId xmlns:a16="http://schemas.microsoft.com/office/drawing/2014/main" id="{C579F0C4-4894-4C83-9F5E-C1704ABE37B7}"/>
              </a:ext>
            </a:extLst>
          </p:cNvPr>
          <p:cNvSpPr txBox="1">
            <a:spLocks/>
          </p:cNvSpPr>
          <p:nvPr/>
        </p:nvSpPr>
        <p:spPr>
          <a:xfrm>
            <a:off x="313184" y="3140968"/>
            <a:ext cx="4258816" cy="4176464"/>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1200" dirty="0">
                <a:solidFill>
                  <a:schemeClr val="bg1"/>
                </a:solidFill>
              </a:rPr>
              <a:t>Dull proses – </a:t>
            </a:r>
            <a:r>
              <a:rPr lang="en-GB" sz="1200" dirty="0" err="1">
                <a:solidFill>
                  <a:schemeClr val="bg1"/>
                </a:solidFill>
              </a:rPr>
              <a:t>yn</a:t>
            </a:r>
            <a:r>
              <a:rPr lang="en-GB" sz="1200" dirty="0">
                <a:solidFill>
                  <a:schemeClr val="bg1"/>
                </a:solidFill>
              </a:rPr>
              <a:t> </a:t>
            </a:r>
            <a:r>
              <a:rPr lang="en-GB" sz="1200" dirty="0" err="1">
                <a:solidFill>
                  <a:schemeClr val="bg1"/>
                </a:solidFill>
              </a:rPr>
              <a:t>canolbwyntio</a:t>
            </a:r>
            <a:r>
              <a:rPr lang="en-GB" sz="1200" dirty="0">
                <a:solidFill>
                  <a:schemeClr val="bg1"/>
                </a:solidFill>
              </a:rPr>
              <a:t> </a:t>
            </a:r>
            <a:r>
              <a:rPr lang="en-GB" sz="1200" dirty="0" err="1">
                <a:solidFill>
                  <a:schemeClr val="bg1"/>
                </a:solidFill>
              </a:rPr>
              <a:t>ar</a:t>
            </a:r>
            <a:r>
              <a:rPr lang="en-GB" sz="1200" dirty="0">
                <a:solidFill>
                  <a:schemeClr val="bg1"/>
                </a:solidFill>
              </a:rPr>
              <a:t> y </a:t>
            </a:r>
            <a:r>
              <a:rPr lang="en-GB" sz="1200" dirty="0" err="1">
                <a:solidFill>
                  <a:schemeClr val="bg1"/>
                </a:solidFill>
              </a:rPr>
              <a:t>modd</a:t>
            </a:r>
            <a:r>
              <a:rPr lang="en-GB" sz="1200" dirty="0">
                <a:solidFill>
                  <a:schemeClr val="bg1"/>
                </a:solidFill>
              </a:rPr>
              <a:t>, </a:t>
            </a:r>
            <a:r>
              <a:rPr lang="en-GB" sz="1200" dirty="0" err="1">
                <a:solidFill>
                  <a:schemeClr val="bg1"/>
                </a:solidFill>
              </a:rPr>
              <a:t>yn</a:t>
            </a:r>
            <a:r>
              <a:rPr lang="en-GB" sz="1200" dirty="0">
                <a:solidFill>
                  <a:schemeClr val="bg1"/>
                </a:solidFill>
              </a:rPr>
              <a:t> </a:t>
            </a:r>
            <a:r>
              <a:rPr lang="en-GB" sz="1200" dirty="0" err="1">
                <a:solidFill>
                  <a:schemeClr val="bg1"/>
                </a:solidFill>
              </a:rPr>
              <a:t>hytrach</a:t>
            </a:r>
            <a:r>
              <a:rPr lang="en-GB" sz="1200" dirty="0">
                <a:solidFill>
                  <a:schemeClr val="bg1"/>
                </a:solidFill>
              </a:rPr>
              <a:t> </a:t>
            </a:r>
            <a:r>
              <a:rPr lang="en-GB" sz="1200" dirty="0" err="1">
                <a:solidFill>
                  <a:schemeClr val="bg1"/>
                </a:solidFill>
              </a:rPr>
              <a:t>na</a:t>
            </a:r>
            <a:r>
              <a:rPr lang="en-GB" sz="1200" dirty="0">
                <a:solidFill>
                  <a:schemeClr val="bg1"/>
                </a:solidFill>
              </a:rPr>
              <a:t> </a:t>
            </a:r>
            <a:r>
              <a:rPr lang="en-GB" sz="1200" dirty="0" err="1">
                <a:solidFill>
                  <a:schemeClr val="bg1"/>
                </a:solidFill>
              </a:rPr>
              <a:t>diwedd</a:t>
            </a:r>
            <a:r>
              <a:rPr lang="en-GB" sz="1200" dirty="0">
                <a:solidFill>
                  <a:schemeClr val="bg1"/>
                </a:solidFill>
              </a:rPr>
              <a:t> </a:t>
            </a:r>
            <a:r>
              <a:rPr lang="en-GB" sz="1200" dirty="0" err="1">
                <a:solidFill>
                  <a:schemeClr val="bg1"/>
                </a:solidFill>
              </a:rPr>
              <a:t>rhaglen</a:t>
            </a:r>
            <a:r>
              <a:rPr lang="en-GB" sz="1200" dirty="0">
                <a:solidFill>
                  <a:schemeClr val="bg1"/>
                </a:solidFill>
              </a:rPr>
              <a:t> </a:t>
            </a:r>
            <a:r>
              <a:rPr lang="en-GB" sz="1200" dirty="0" err="1">
                <a:solidFill>
                  <a:schemeClr val="bg1"/>
                </a:solidFill>
              </a:rPr>
              <a:t>astudio</a:t>
            </a:r>
            <a:r>
              <a:rPr lang="en-GB" sz="1200" dirty="0">
                <a:solidFill>
                  <a:schemeClr val="bg1"/>
                </a:solidFill>
              </a:rPr>
              <a:t>. </a:t>
            </a:r>
          </a:p>
          <a:p>
            <a:endParaRPr lang="en-GB" sz="1200" dirty="0">
              <a:solidFill>
                <a:schemeClr val="bg1"/>
              </a:solidFill>
            </a:endParaRPr>
          </a:p>
          <a:p>
            <a:r>
              <a:rPr lang="en-GB" sz="1200" dirty="0">
                <a:solidFill>
                  <a:schemeClr val="bg1"/>
                </a:solidFill>
              </a:rPr>
              <a:t>Y </a:t>
            </a:r>
            <a:r>
              <a:rPr lang="en-GB" sz="1200" dirty="0" err="1">
                <a:solidFill>
                  <a:schemeClr val="bg1"/>
                </a:solidFill>
              </a:rPr>
              <a:t>gweithgaredd</a:t>
            </a:r>
            <a:r>
              <a:rPr lang="en-GB" sz="1200" dirty="0">
                <a:solidFill>
                  <a:schemeClr val="bg1"/>
                </a:solidFill>
              </a:rPr>
              <a:t> </a:t>
            </a:r>
            <a:r>
              <a:rPr lang="en-GB" sz="1200" dirty="0" err="1">
                <a:solidFill>
                  <a:schemeClr val="bg1"/>
                </a:solidFill>
              </a:rPr>
              <a:t>dysgu</a:t>
            </a:r>
            <a:r>
              <a:rPr lang="en-GB" sz="1200" dirty="0">
                <a:solidFill>
                  <a:schemeClr val="bg1"/>
                </a:solidFill>
              </a:rPr>
              <a:t>, </a:t>
            </a:r>
            <a:r>
              <a:rPr lang="en-GB" sz="1200" dirty="0" err="1">
                <a:solidFill>
                  <a:schemeClr val="bg1"/>
                </a:solidFill>
              </a:rPr>
              <a:t>yn</a:t>
            </a:r>
            <a:r>
              <a:rPr lang="en-GB" sz="1200" dirty="0">
                <a:solidFill>
                  <a:schemeClr val="bg1"/>
                </a:solidFill>
              </a:rPr>
              <a:t> </a:t>
            </a:r>
            <a:r>
              <a:rPr lang="en-GB" sz="1200" dirty="0" err="1">
                <a:solidFill>
                  <a:schemeClr val="bg1"/>
                </a:solidFill>
              </a:rPr>
              <a:t>hytrach</a:t>
            </a:r>
            <a:r>
              <a:rPr lang="en-GB" sz="1200" dirty="0">
                <a:solidFill>
                  <a:schemeClr val="bg1"/>
                </a:solidFill>
              </a:rPr>
              <a:t> </a:t>
            </a:r>
            <a:r>
              <a:rPr lang="en-GB" sz="1200" dirty="0" err="1">
                <a:solidFill>
                  <a:schemeClr val="bg1"/>
                </a:solidFill>
              </a:rPr>
              <a:t>na</a:t>
            </a:r>
            <a:r>
              <a:rPr lang="en-GB" sz="1200" dirty="0">
                <a:solidFill>
                  <a:schemeClr val="bg1"/>
                </a:solidFill>
              </a:rPr>
              <a:t> </a:t>
            </a:r>
            <a:r>
              <a:rPr lang="en-GB" sz="1200" dirty="0" err="1">
                <a:solidFill>
                  <a:schemeClr val="bg1"/>
                </a:solidFill>
              </a:rPr>
              <a:t>chynnwys</a:t>
            </a:r>
            <a:r>
              <a:rPr lang="en-GB" sz="1200" dirty="0">
                <a:solidFill>
                  <a:schemeClr val="bg1"/>
                </a:solidFill>
              </a:rPr>
              <a:t> y </a:t>
            </a:r>
            <a:r>
              <a:rPr lang="en-GB" sz="1200" dirty="0" err="1">
                <a:solidFill>
                  <a:schemeClr val="bg1"/>
                </a:solidFill>
              </a:rPr>
              <a:t>cwrs</a:t>
            </a:r>
            <a:r>
              <a:rPr lang="en-GB" sz="1200" dirty="0">
                <a:solidFill>
                  <a:schemeClr val="bg1"/>
                </a:solidFill>
              </a:rPr>
              <a:t>, </a:t>
            </a:r>
            <a:r>
              <a:rPr lang="en-GB" sz="1200" dirty="0" err="1">
                <a:solidFill>
                  <a:schemeClr val="bg1"/>
                </a:solidFill>
              </a:rPr>
              <a:t>yw’r</a:t>
            </a:r>
            <a:r>
              <a:rPr lang="en-GB" sz="1200" dirty="0">
                <a:solidFill>
                  <a:schemeClr val="bg1"/>
                </a:solidFill>
              </a:rPr>
              <a:t> </a:t>
            </a:r>
            <a:r>
              <a:rPr lang="en-GB" sz="1200" dirty="0" err="1">
                <a:solidFill>
                  <a:schemeClr val="bg1"/>
                </a:solidFill>
              </a:rPr>
              <a:t>brif</a:t>
            </a:r>
            <a:r>
              <a:rPr lang="en-GB" sz="1200" dirty="0">
                <a:solidFill>
                  <a:schemeClr val="bg1"/>
                </a:solidFill>
              </a:rPr>
              <a:t> </a:t>
            </a:r>
            <a:r>
              <a:rPr lang="en-GB" sz="1200" dirty="0" err="1">
                <a:solidFill>
                  <a:schemeClr val="bg1"/>
                </a:solidFill>
              </a:rPr>
              <a:t>ffocws</a:t>
            </a:r>
            <a:r>
              <a:rPr lang="en-GB" sz="1200" dirty="0">
                <a:solidFill>
                  <a:schemeClr val="bg1"/>
                </a:solidFill>
              </a:rPr>
              <a:t> (</a:t>
            </a:r>
            <a:r>
              <a:rPr lang="en-GB" sz="1200" dirty="0" err="1">
                <a:solidFill>
                  <a:schemeClr val="bg1"/>
                </a:solidFill>
              </a:rPr>
              <a:t>ond</a:t>
            </a:r>
            <a:r>
              <a:rPr lang="en-GB" sz="1200" dirty="0">
                <a:solidFill>
                  <a:schemeClr val="bg1"/>
                </a:solidFill>
              </a:rPr>
              <a:t> </a:t>
            </a:r>
            <a:r>
              <a:rPr lang="en-GB" sz="1200" dirty="0" err="1">
                <a:solidFill>
                  <a:schemeClr val="bg1"/>
                </a:solidFill>
              </a:rPr>
              <a:t>nid</a:t>
            </a:r>
            <a:r>
              <a:rPr lang="en-GB" sz="1200" dirty="0">
                <a:solidFill>
                  <a:schemeClr val="bg1"/>
                </a:solidFill>
              </a:rPr>
              <a:t> </a:t>
            </a:r>
            <a:r>
              <a:rPr lang="en-GB" sz="1200" dirty="0" err="1">
                <a:solidFill>
                  <a:schemeClr val="bg1"/>
                </a:solidFill>
              </a:rPr>
              <a:t>yw'n</a:t>
            </a:r>
            <a:r>
              <a:rPr lang="en-GB" sz="1200" dirty="0">
                <a:solidFill>
                  <a:schemeClr val="bg1"/>
                </a:solidFill>
              </a:rPr>
              <a:t> </a:t>
            </a:r>
            <a:r>
              <a:rPr lang="en-GB" sz="1200" dirty="0" err="1">
                <a:solidFill>
                  <a:schemeClr val="bg1"/>
                </a:solidFill>
              </a:rPr>
              <a:t>gwadu</a:t>
            </a:r>
            <a:r>
              <a:rPr lang="en-GB" sz="1200" dirty="0">
                <a:solidFill>
                  <a:schemeClr val="bg1"/>
                </a:solidFill>
              </a:rPr>
              <a:t> </a:t>
            </a:r>
            <a:r>
              <a:rPr lang="en-GB" sz="1200" dirty="0" err="1">
                <a:solidFill>
                  <a:schemeClr val="bg1"/>
                </a:solidFill>
              </a:rPr>
              <a:t>pwysigrwydd</a:t>
            </a:r>
            <a:r>
              <a:rPr lang="en-GB" sz="1200" dirty="0">
                <a:solidFill>
                  <a:schemeClr val="bg1"/>
                </a:solidFill>
              </a:rPr>
              <a:t> </a:t>
            </a:r>
            <a:r>
              <a:rPr lang="en-GB" sz="1200" dirty="0" err="1">
                <a:solidFill>
                  <a:schemeClr val="bg1"/>
                </a:solidFill>
              </a:rPr>
              <a:t>cynnwys</a:t>
            </a:r>
            <a:r>
              <a:rPr lang="en-GB" sz="1200" dirty="0">
                <a:solidFill>
                  <a:schemeClr val="bg1"/>
                </a:solidFill>
              </a:rPr>
              <a:t> y </a:t>
            </a:r>
            <a:r>
              <a:rPr lang="en-GB" sz="1200" dirty="0" err="1">
                <a:solidFill>
                  <a:schemeClr val="bg1"/>
                </a:solidFill>
              </a:rPr>
              <a:t>cwrs</a:t>
            </a:r>
            <a:r>
              <a:rPr lang="en-GB" sz="1200" dirty="0">
                <a:solidFill>
                  <a:schemeClr val="bg1"/>
                </a:solidFill>
              </a:rPr>
              <a:t>) </a:t>
            </a:r>
          </a:p>
          <a:p>
            <a:endParaRPr lang="en-GB" sz="1200" dirty="0">
              <a:solidFill>
                <a:schemeClr val="bg1"/>
              </a:solidFill>
            </a:endParaRPr>
          </a:p>
          <a:p>
            <a:r>
              <a:rPr lang="en-GB" sz="1200" dirty="0">
                <a:solidFill>
                  <a:schemeClr val="bg1"/>
                </a:solidFill>
              </a:rPr>
              <a:t>Ffocws </a:t>
            </a:r>
            <a:r>
              <a:rPr lang="en-GB" sz="1200" dirty="0" err="1">
                <a:solidFill>
                  <a:schemeClr val="bg1"/>
                </a:solidFill>
              </a:rPr>
              <a:t>ar</a:t>
            </a:r>
            <a:r>
              <a:rPr lang="en-GB" sz="1200" dirty="0">
                <a:solidFill>
                  <a:schemeClr val="bg1"/>
                </a:solidFill>
              </a:rPr>
              <a:t> </a:t>
            </a:r>
            <a:r>
              <a:rPr lang="en-GB" sz="1200" dirty="0" err="1">
                <a:solidFill>
                  <a:schemeClr val="bg1"/>
                </a:solidFill>
              </a:rPr>
              <a:t>rôl</a:t>
            </a:r>
            <a:r>
              <a:rPr lang="en-GB" sz="1200" dirty="0">
                <a:solidFill>
                  <a:schemeClr val="bg1"/>
                </a:solidFill>
              </a:rPr>
              <a:t> </a:t>
            </a:r>
            <a:r>
              <a:rPr lang="en-GB" sz="1200" dirty="0" err="1">
                <a:solidFill>
                  <a:schemeClr val="bg1"/>
                </a:solidFill>
              </a:rPr>
              <a:t>weithredol</a:t>
            </a:r>
            <a:r>
              <a:rPr lang="en-GB" sz="1200" dirty="0">
                <a:solidFill>
                  <a:schemeClr val="bg1"/>
                </a:solidFill>
              </a:rPr>
              <a:t> </a:t>
            </a:r>
            <a:r>
              <a:rPr lang="en-GB" sz="1200" dirty="0" err="1">
                <a:solidFill>
                  <a:schemeClr val="bg1"/>
                </a:solidFill>
              </a:rPr>
              <a:t>disgyblion</a:t>
            </a:r>
            <a:r>
              <a:rPr lang="en-GB" sz="1200" dirty="0">
                <a:solidFill>
                  <a:schemeClr val="bg1"/>
                </a:solidFill>
              </a:rPr>
              <a:t> </a:t>
            </a:r>
            <a:r>
              <a:rPr lang="en-GB" sz="1200" dirty="0" err="1">
                <a:solidFill>
                  <a:schemeClr val="bg1"/>
                </a:solidFill>
              </a:rPr>
              <a:t>mewn</a:t>
            </a:r>
            <a:r>
              <a:rPr lang="en-GB" sz="1200" dirty="0">
                <a:solidFill>
                  <a:schemeClr val="bg1"/>
                </a:solidFill>
              </a:rPr>
              <a:t> dysgu </a:t>
            </a:r>
          </a:p>
          <a:p>
            <a:endParaRPr lang="en-GB" sz="1200" dirty="0">
              <a:solidFill>
                <a:schemeClr val="bg1"/>
              </a:solidFill>
            </a:endParaRPr>
          </a:p>
          <a:p>
            <a:r>
              <a:rPr lang="en-GB" sz="1200" dirty="0" err="1">
                <a:solidFill>
                  <a:schemeClr val="bg1"/>
                </a:solidFill>
              </a:rPr>
              <a:t>Athro</a:t>
            </a:r>
            <a:r>
              <a:rPr lang="en-GB" sz="1200" dirty="0">
                <a:solidFill>
                  <a:schemeClr val="bg1"/>
                </a:solidFill>
              </a:rPr>
              <a:t> </a:t>
            </a:r>
            <a:r>
              <a:rPr lang="en-GB" sz="1200" dirty="0" err="1">
                <a:solidFill>
                  <a:schemeClr val="bg1"/>
                </a:solidFill>
              </a:rPr>
              <a:t>yn</a:t>
            </a:r>
            <a:r>
              <a:rPr lang="en-GB" sz="1200" dirty="0">
                <a:solidFill>
                  <a:schemeClr val="bg1"/>
                </a:solidFill>
              </a:rPr>
              <a:t> </a:t>
            </a:r>
            <a:r>
              <a:rPr lang="en-GB" sz="1200" dirty="0" err="1">
                <a:solidFill>
                  <a:schemeClr val="bg1"/>
                </a:solidFill>
              </a:rPr>
              <a:t>hwylusydd</a:t>
            </a:r>
            <a:r>
              <a:rPr lang="en-GB" sz="1200" dirty="0">
                <a:solidFill>
                  <a:schemeClr val="bg1"/>
                </a:solidFill>
              </a:rPr>
              <a:t> (dysgu sy'n </a:t>
            </a:r>
            <a:r>
              <a:rPr lang="en-GB" sz="1200" dirty="0" err="1">
                <a:solidFill>
                  <a:schemeClr val="bg1"/>
                </a:solidFill>
              </a:rPr>
              <a:t>canolbwyntio</a:t>
            </a:r>
            <a:r>
              <a:rPr lang="en-GB" sz="1200" dirty="0">
                <a:solidFill>
                  <a:schemeClr val="bg1"/>
                </a:solidFill>
              </a:rPr>
              <a:t> </a:t>
            </a:r>
            <a:r>
              <a:rPr lang="en-GB" sz="1200" dirty="0" err="1">
                <a:solidFill>
                  <a:schemeClr val="bg1"/>
                </a:solidFill>
              </a:rPr>
              <a:t>ar</a:t>
            </a:r>
            <a:r>
              <a:rPr lang="en-GB" sz="1200" dirty="0">
                <a:solidFill>
                  <a:schemeClr val="bg1"/>
                </a:solidFill>
              </a:rPr>
              <a:t> y </a:t>
            </a:r>
            <a:r>
              <a:rPr lang="en-GB" sz="1200" dirty="0" err="1">
                <a:solidFill>
                  <a:schemeClr val="bg1"/>
                </a:solidFill>
              </a:rPr>
              <a:t>disgybl</a:t>
            </a:r>
            <a:r>
              <a:rPr lang="en-GB" sz="1200" dirty="0">
                <a:solidFill>
                  <a:schemeClr val="bg1"/>
                </a:solidFill>
              </a:rPr>
              <a:t>)</a:t>
            </a:r>
          </a:p>
          <a:p>
            <a:endParaRPr lang="en-GB" sz="1200" dirty="0">
              <a:solidFill>
                <a:schemeClr val="bg1"/>
              </a:solidFill>
            </a:endParaRPr>
          </a:p>
          <a:p>
            <a:r>
              <a:rPr lang="en-GB" sz="1200" dirty="0">
                <a:solidFill>
                  <a:schemeClr val="bg1"/>
                </a:solidFill>
              </a:rPr>
              <a:t>Cwricwlwm </a:t>
            </a:r>
            <a:r>
              <a:rPr lang="en-GB" sz="1200" dirty="0" err="1">
                <a:solidFill>
                  <a:schemeClr val="bg1"/>
                </a:solidFill>
              </a:rPr>
              <a:t>nid</a:t>
            </a:r>
            <a:r>
              <a:rPr lang="en-GB" sz="1200" dirty="0">
                <a:solidFill>
                  <a:schemeClr val="bg1"/>
                </a:solidFill>
              </a:rPr>
              <a:t> </a:t>
            </a:r>
            <a:r>
              <a:rPr lang="en-GB" sz="1200" dirty="0" err="1">
                <a:solidFill>
                  <a:schemeClr val="bg1"/>
                </a:solidFill>
              </a:rPr>
              <a:t>yn</a:t>
            </a:r>
            <a:r>
              <a:rPr lang="en-GB" sz="1200" dirty="0">
                <a:solidFill>
                  <a:schemeClr val="bg1"/>
                </a:solidFill>
              </a:rPr>
              <a:t> </a:t>
            </a:r>
            <a:r>
              <a:rPr lang="en-GB" sz="1200" dirty="0" err="1">
                <a:solidFill>
                  <a:schemeClr val="bg1"/>
                </a:solidFill>
              </a:rPr>
              <a:t>rhywbeth</a:t>
            </a:r>
            <a:r>
              <a:rPr lang="en-GB" sz="1200" dirty="0">
                <a:solidFill>
                  <a:schemeClr val="bg1"/>
                </a:solidFill>
              </a:rPr>
              <a:t> </a:t>
            </a:r>
            <a:r>
              <a:rPr lang="en-GB" sz="1200" dirty="0" err="1">
                <a:solidFill>
                  <a:schemeClr val="bg1"/>
                </a:solidFill>
              </a:rPr>
              <a:t>corfforol</a:t>
            </a:r>
            <a:r>
              <a:rPr lang="en-GB" sz="1200" dirty="0">
                <a:solidFill>
                  <a:schemeClr val="bg1"/>
                </a:solidFill>
              </a:rPr>
              <a:t>, </a:t>
            </a:r>
            <a:r>
              <a:rPr lang="en-GB" sz="1200" dirty="0" err="1">
                <a:solidFill>
                  <a:schemeClr val="bg1"/>
                </a:solidFill>
              </a:rPr>
              <a:t>ond</a:t>
            </a:r>
            <a:r>
              <a:rPr lang="en-GB" sz="1200" dirty="0">
                <a:solidFill>
                  <a:schemeClr val="bg1"/>
                </a:solidFill>
              </a:rPr>
              <a:t> </a:t>
            </a:r>
            <a:r>
              <a:rPr lang="en-GB" sz="1200" dirty="0" err="1">
                <a:solidFill>
                  <a:schemeClr val="bg1"/>
                </a:solidFill>
              </a:rPr>
              <a:t>yn</a:t>
            </a:r>
            <a:r>
              <a:rPr lang="en-GB" sz="1200" dirty="0">
                <a:solidFill>
                  <a:schemeClr val="bg1"/>
                </a:solidFill>
              </a:rPr>
              <a:t> </a:t>
            </a:r>
            <a:r>
              <a:rPr lang="en-GB" sz="1200" dirty="0" err="1">
                <a:solidFill>
                  <a:schemeClr val="bg1"/>
                </a:solidFill>
              </a:rPr>
              <a:t>hytrach</a:t>
            </a:r>
            <a:r>
              <a:rPr lang="en-GB" sz="1200" dirty="0">
                <a:solidFill>
                  <a:schemeClr val="bg1"/>
                </a:solidFill>
              </a:rPr>
              <a:t> y </a:t>
            </a:r>
            <a:r>
              <a:rPr lang="en-GB" sz="1200" dirty="0" err="1">
                <a:solidFill>
                  <a:schemeClr val="bg1"/>
                </a:solidFill>
              </a:rPr>
              <a:t>rhyngweithio</a:t>
            </a:r>
            <a:r>
              <a:rPr lang="en-GB" sz="1200" dirty="0">
                <a:solidFill>
                  <a:schemeClr val="bg1"/>
                </a:solidFill>
              </a:rPr>
              <a:t> </a:t>
            </a:r>
            <a:r>
              <a:rPr lang="en-GB" sz="1200" dirty="0" err="1">
                <a:solidFill>
                  <a:schemeClr val="bg1"/>
                </a:solidFill>
              </a:rPr>
              <a:t>rhwng</a:t>
            </a:r>
            <a:r>
              <a:rPr lang="en-GB" sz="1200" dirty="0">
                <a:solidFill>
                  <a:schemeClr val="bg1"/>
                </a:solidFill>
              </a:rPr>
              <a:t> yr </a:t>
            </a:r>
            <a:r>
              <a:rPr lang="en-GB" sz="1200" dirty="0" err="1">
                <a:solidFill>
                  <a:schemeClr val="bg1"/>
                </a:solidFill>
              </a:rPr>
              <a:t>athrawon</a:t>
            </a:r>
            <a:r>
              <a:rPr lang="en-GB" sz="1200" dirty="0">
                <a:solidFill>
                  <a:schemeClr val="bg1"/>
                </a:solidFill>
              </a:rPr>
              <a:t>, </a:t>
            </a:r>
            <a:r>
              <a:rPr lang="en-GB" sz="1200" dirty="0" err="1">
                <a:solidFill>
                  <a:schemeClr val="bg1"/>
                </a:solidFill>
              </a:rPr>
              <a:t>disgyblion</a:t>
            </a:r>
            <a:r>
              <a:rPr lang="en-GB" sz="1200" dirty="0">
                <a:solidFill>
                  <a:schemeClr val="bg1"/>
                </a:solidFill>
              </a:rPr>
              <a:t> a </a:t>
            </a:r>
            <a:r>
              <a:rPr lang="en-GB" sz="1200" dirty="0" err="1">
                <a:solidFill>
                  <a:schemeClr val="bg1"/>
                </a:solidFill>
              </a:rPr>
              <a:t>gwybodaeth</a:t>
            </a:r>
            <a:endParaRPr lang="en-GB" sz="1200" dirty="0">
              <a:solidFill>
                <a:schemeClr val="bg1"/>
              </a:solidFill>
            </a:endParaRPr>
          </a:p>
        </p:txBody>
      </p:sp>
    </p:spTree>
    <p:extLst>
      <p:ext uri="{BB962C8B-B14F-4D97-AF65-F5344CB8AC3E}">
        <p14:creationId xmlns:p14="http://schemas.microsoft.com/office/powerpoint/2010/main" val="1892325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0" y="3140968"/>
            <a:ext cx="3708400" cy="3450696"/>
          </a:xfrm>
        </p:spPr>
        <p:txBody>
          <a:bodyPr>
            <a:normAutofit fontScale="92500" lnSpcReduction="10000"/>
          </a:bodyPr>
          <a:lstStyle/>
          <a:p>
            <a:r>
              <a:rPr lang="en-GB" dirty="0" err="1">
                <a:solidFill>
                  <a:schemeClr val="bg1"/>
                </a:solidFill>
              </a:rPr>
              <a:t>a.k.a</a:t>
            </a:r>
            <a:r>
              <a:rPr lang="en-GB" dirty="0">
                <a:solidFill>
                  <a:schemeClr val="bg1"/>
                </a:solidFill>
              </a:rPr>
              <a:t> the objectives model</a:t>
            </a:r>
          </a:p>
          <a:p>
            <a:endParaRPr lang="en-GB" dirty="0">
              <a:solidFill>
                <a:schemeClr val="bg1"/>
              </a:solidFill>
            </a:endParaRPr>
          </a:p>
          <a:p>
            <a:r>
              <a:rPr lang="en-GB" dirty="0">
                <a:solidFill>
                  <a:schemeClr val="bg1"/>
                </a:solidFill>
              </a:rPr>
              <a:t>Solely interested in the product of the curriculum : i.e. what can the pupil actually do after completing the curriculum</a:t>
            </a:r>
          </a:p>
          <a:p>
            <a:endParaRPr lang="en-GB" dirty="0">
              <a:solidFill>
                <a:schemeClr val="bg1"/>
              </a:solidFill>
            </a:endParaRPr>
          </a:p>
          <a:p>
            <a:r>
              <a:rPr lang="en-GB" dirty="0">
                <a:solidFill>
                  <a:schemeClr val="bg1"/>
                </a:solidFill>
              </a:rPr>
              <a:t>Rests on behaviourist approaches</a:t>
            </a:r>
          </a:p>
          <a:p>
            <a:endParaRPr lang="en-GB" dirty="0"/>
          </a:p>
          <a:p>
            <a:endParaRPr lang="en-GB" dirty="0"/>
          </a:p>
        </p:txBody>
      </p:sp>
      <p:sp>
        <p:nvSpPr>
          <p:cNvPr id="3" name="Title 2"/>
          <p:cNvSpPr>
            <a:spLocks noGrp="1"/>
          </p:cNvSpPr>
          <p:nvPr>
            <p:ph type="title"/>
          </p:nvPr>
        </p:nvSpPr>
        <p:spPr/>
        <p:txBody>
          <a:bodyPr>
            <a:normAutofit/>
          </a:bodyPr>
          <a:lstStyle/>
          <a:p>
            <a:r>
              <a:rPr lang="en-GB" dirty="0">
                <a:solidFill>
                  <a:schemeClr val="tx1"/>
                </a:solidFill>
              </a:rPr>
              <a:t>A product approach to curriculum </a:t>
            </a:r>
          </a:p>
        </p:txBody>
      </p:sp>
      <p:sp>
        <p:nvSpPr>
          <p:cNvPr id="4" name="Content Placeholder 1">
            <a:extLst>
              <a:ext uri="{FF2B5EF4-FFF2-40B4-BE49-F238E27FC236}">
                <a16:creationId xmlns:a16="http://schemas.microsoft.com/office/drawing/2014/main" id="{52FF2C2E-6DD8-47D3-B80E-1804358224C7}"/>
              </a:ext>
            </a:extLst>
          </p:cNvPr>
          <p:cNvSpPr txBox="1">
            <a:spLocks/>
          </p:cNvSpPr>
          <p:nvPr/>
        </p:nvSpPr>
        <p:spPr>
          <a:xfrm>
            <a:off x="457200" y="3212976"/>
            <a:ext cx="3708400" cy="3450696"/>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a:solidFill>
                  <a:schemeClr val="bg1"/>
                </a:solidFill>
              </a:rPr>
              <a:t>A </a:t>
            </a:r>
            <a:r>
              <a:rPr lang="en-GB" dirty="0" err="1">
                <a:solidFill>
                  <a:schemeClr val="bg1"/>
                </a:solidFill>
              </a:rPr>
              <a:t>elwir</a:t>
            </a:r>
            <a:r>
              <a:rPr lang="en-GB" dirty="0">
                <a:solidFill>
                  <a:schemeClr val="bg1"/>
                </a:solidFill>
              </a:rPr>
              <a:t> </a:t>
            </a:r>
            <a:r>
              <a:rPr lang="en-GB" dirty="0" err="1">
                <a:solidFill>
                  <a:schemeClr val="bg1"/>
                </a:solidFill>
              </a:rPr>
              <a:t>hefyd</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fodel</a:t>
            </a:r>
            <a:r>
              <a:rPr lang="en-GB" dirty="0">
                <a:solidFill>
                  <a:schemeClr val="bg1"/>
                </a:solidFill>
              </a:rPr>
              <a:t> </a:t>
            </a:r>
            <a:r>
              <a:rPr lang="en-GB" dirty="0" err="1">
                <a:solidFill>
                  <a:schemeClr val="bg1"/>
                </a:solidFill>
              </a:rPr>
              <a:t>amcanion</a:t>
            </a:r>
            <a:r>
              <a:rPr lang="en-GB" dirty="0">
                <a:solidFill>
                  <a:schemeClr val="bg1"/>
                </a:solidFill>
              </a:rPr>
              <a:t>’</a:t>
            </a:r>
          </a:p>
          <a:p>
            <a:endParaRPr lang="en-GB" dirty="0">
              <a:solidFill>
                <a:schemeClr val="bg1"/>
              </a:solidFill>
            </a:endParaRPr>
          </a:p>
          <a:p>
            <a:r>
              <a:rPr lang="en-GB" dirty="0" err="1">
                <a:solidFill>
                  <a:schemeClr val="bg1"/>
                </a:solidFill>
              </a:rPr>
              <a:t>Diddordeb</a:t>
            </a:r>
            <a:r>
              <a:rPr lang="en-GB" dirty="0">
                <a:solidFill>
                  <a:schemeClr val="bg1"/>
                </a:solidFill>
              </a:rPr>
              <a:t> yng </a:t>
            </a:r>
            <a:r>
              <a:rPr lang="en-GB" dirty="0" err="1">
                <a:solidFill>
                  <a:schemeClr val="bg1"/>
                </a:solidFill>
              </a:rPr>
              <a:t>nghynnyrch</a:t>
            </a:r>
            <a:r>
              <a:rPr lang="en-GB" dirty="0">
                <a:solidFill>
                  <a:schemeClr val="bg1"/>
                </a:solidFill>
              </a:rPr>
              <a:t> y cwricwlwm </a:t>
            </a:r>
            <a:r>
              <a:rPr lang="en-GB" dirty="0" err="1">
                <a:solidFill>
                  <a:schemeClr val="bg1"/>
                </a:solidFill>
              </a:rPr>
              <a:t>yn</a:t>
            </a:r>
            <a:r>
              <a:rPr lang="en-GB" dirty="0">
                <a:solidFill>
                  <a:schemeClr val="bg1"/>
                </a:solidFill>
              </a:rPr>
              <a:t> </a:t>
            </a:r>
            <a:r>
              <a:rPr lang="en-GB" dirty="0" err="1">
                <a:solidFill>
                  <a:schemeClr val="bg1"/>
                </a:solidFill>
              </a:rPr>
              <a:t>unig</a:t>
            </a:r>
            <a:r>
              <a:rPr lang="en-GB" dirty="0">
                <a:solidFill>
                  <a:schemeClr val="bg1"/>
                </a:solidFill>
              </a:rPr>
              <a:t>: </a:t>
            </a:r>
            <a:r>
              <a:rPr lang="en-GB" dirty="0" err="1">
                <a:solidFill>
                  <a:schemeClr val="bg1"/>
                </a:solidFill>
              </a:rPr>
              <a:t>h.y</a:t>
            </a:r>
            <a:r>
              <a:rPr lang="en-GB" dirty="0">
                <a:solidFill>
                  <a:schemeClr val="bg1"/>
                </a:solidFill>
              </a:rPr>
              <a:t>. </a:t>
            </a:r>
            <a:r>
              <a:rPr lang="en-GB" dirty="0" err="1">
                <a:solidFill>
                  <a:schemeClr val="bg1"/>
                </a:solidFill>
              </a:rPr>
              <a:t>beth</a:t>
            </a:r>
            <a:r>
              <a:rPr lang="en-GB" dirty="0">
                <a:solidFill>
                  <a:schemeClr val="bg1"/>
                </a:solidFill>
              </a:rPr>
              <a:t> all </a:t>
            </a:r>
            <a:r>
              <a:rPr lang="en-GB" dirty="0" err="1">
                <a:solidFill>
                  <a:schemeClr val="bg1"/>
                </a:solidFill>
              </a:rPr>
              <a:t>disgyblion</a:t>
            </a:r>
            <a:r>
              <a:rPr lang="en-GB" dirty="0">
                <a:solidFill>
                  <a:schemeClr val="bg1"/>
                </a:solidFill>
              </a:rPr>
              <a:t> ei </a:t>
            </a:r>
            <a:r>
              <a:rPr lang="en-GB" dirty="0" err="1">
                <a:solidFill>
                  <a:schemeClr val="bg1"/>
                </a:solidFill>
              </a:rPr>
              <a:t>wneud</a:t>
            </a:r>
            <a:r>
              <a:rPr lang="en-GB" dirty="0">
                <a:solidFill>
                  <a:schemeClr val="bg1"/>
                </a:solidFill>
              </a:rPr>
              <a:t> </a:t>
            </a:r>
            <a:r>
              <a:rPr lang="en-GB" dirty="0" err="1">
                <a:solidFill>
                  <a:schemeClr val="bg1"/>
                </a:solidFill>
              </a:rPr>
              <a:t>mewn</a:t>
            </a:r>
            <a:r>
              <a:rPr lang="en-GB" dirty="0">
                <a:solidFill>
                  <a:schemeClr val="bg1"/>
                </a:solidFill>
              </a:rPr>
              <a:t> </a:t>
            </a:r>
            <a:r>
              <a:rPr lang="en-GB" dirty="0" err="1">
                <a:solidFill>
                  <a:schemeClr val="bg1"/>
                </a:solidFill>
              </a:rPr>
              <a:t>gwirionedd</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ôl</a:t>
            </a:r>
            <a:r>
              <a:rPr lang="en-GB" dirty="0">
                <a:solidFill>
                  <a:schemeClr val="bg1"/>
                </a:solidFill>
              </a:rPr>
              <a:t> </a:t>
            </a:r>
            <a:r>
              <a:rPr lang="en-GB" dirty="0" err="1">
                <a:solidFill>
                  <a:schemeClr val="bg1"/>
                </a:solidFill>
              </a:rPr>
              <a:t>cwblhau'r</a:t>
            </a:r>
            <a:r>
              <a:rPr lang="en-GB" dirty="0">
                <a:solidFill>
                  <a:schemeClr val="bg1"/>
                </a:solidFill>
              </a:rPr>
              <a:t> cwricwlwm</a:t>
            </a:r>
          </a:p>
          <a:p>
            <a:endParaRPr lang="en-GB" dirty="0">
              <a:solidFill>
                <a:schemeClr val="bg1"/>
              </a:solidFill>
            </a:endParaRPr>
          </a:p>
          <a:p>
            <a:r>
              <a:rPr lang="en-GB" dirty="0" err="1">
                <a:solidFill>
                  <a:schemeClr val="bg1"/>
                </a:solidFill>
              </a:rPr>
              <a:t>Yn</a:t>
            </a:r>
            <a:r>
              <a:rPr lang="en-GB" dirty="0">
                <a:solidFill>
                  <a:schemeClr val="bg1"/>
                </a:solidFill>
              </a:rPr>
              <a:t> </a:t>
            </a:r>
            <a:r>
              <a:rPr lang="en-GB" dirty="0" err="1">
                <a:solidFill>
                  <a:schemeClr val="bg1"/>
                </a:solidFill>
              </a:rPr>
              <a:t>dibynnu</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ddulliau</a:t>
            </a:r>
            <a:r>
              <a:rPr lang="en-GB" dirty="0">
                <a:solidFill>
                  <a:schemeClr val="bg1"/>
                </a:solidFill>
              </a:rPr>
              <a:t> </a:t>
            </a:r>
            <a:r>
              <a:rPr lang="en-GB" dirty="0" err="1">
                <a:solidFill>
                  <a:schemeClr val="bg1"/>
                </a:solidFill>
              </a:rPr>
              <a:t>ymddygiadol</a:t>
            </a:r>
            <a:endParaRPr lang="en-GB" dirty="0">
              <a:solidFill>
                <a:schemeClr val="bg1"/>
              </a:solidFill>
            </a:endParaRPr>
          </a:p>
          <a:p>
            <a:endParaRPr lang="en-GB" dirty="0"/>
          </a:p>
          <a:p>
            <a:endParaRPr lang="en-GB" dirty="0"/>
          </a:p>
          <a:p>
            <a:endParaRPr lang="en-GB" dirty="0"/>
          </a:p>
        </p:txBody>
      </p:sp>
    </p:spTree>
    <p:extLst>
      <p:ext uri="{BB962C8B-B14F-4D97-AF65-F5344CB8AC3E}">
        <p14:creationId xmlns:p14="http://schemas.microsoft.com/office/powerpoint/2010/main" val="2128291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260648"/>
            <a:ext cx="8229600" cy="1252728"/>
          </a:xfrm>
        </p:spPr>
        <p:txBody>
          <a:bodyPr/>
          <a:lstStyle/>
          <a:p>
            <a:pPr algn="l"/>
            <a:r>
              <a:rPr lang="en-GB" dirty="0">
                <a:solidFill>
                  <a:schemeClr val="tx1"/>
                </a:solidFill>
              </a:rPr>
              <a:t>A product curriculum</a:t>
            </a:r>
          </a:p>
        </p:txBody>
      </p:sp>
      <p:sp>
        <p:nvSpPr>
          <p:cNvPr id="3" name="Content Placeholder 2"/>
          <p:cNvSpPr>
            <a:spLocks noGrp="1"/>
          </p:cNvSpPr>
          <p:nvPr>
            <p:ph idx="1"/>
          </p:nvPr>
        </p:nvSpPr>
        <p:spPr>
          <a:xfrm>
            <a:off x="4721023" y="3247256"/>
            <a:ext cx="4068440" cy="3450696"/>
          </a:xfrm>
        </p:spPr>
        <p:txBody>
          <a:bodyPr>
            <a:normAutofit fontScale="62500" lnSpcReduction="20000"/>
          </a:bodyPr>
          <a:lstStyle/>
          <a:p>
            <a:pPr marL="0" indent="0">
              <a:buNone/>
            </a:pPr>
            <a:r>
              <a:rPr lang="en-GB" dirty="0">
                <a:solidFill>
                  <a:schemeClr val="bg1"/>
                </a:solidFill>
              </a:rPr>
              <a:t>Established through the work of Ralph Tyler (1948) </a:t>
            </a:r>
          </a:p>
          <a:p>
            <a:pPr marL="0" indent="0">
              <a:buNone/>
            </a:pPr>
            <a:r>
              <a:rPr lang="en-GB" dirty="0">
                <a:solidFill>
                  <a:schemeClr val="bg1"/>
                </a:solidFill>
              </a:rPr>
              <a:t>Four part model for curriculum development:</a:t>
            </a:r>
          </a:p>
          <a:p>
            <a:pPr marL="0" indent="0">
              <a:buNone/>
            </a:pPr>
            <a:endParaRPr lang="en-GB" dirty="0">
              <a:solidFill>
                <a:schemeClr val="bg1"/>
              </a:solidFill>
            </a:endParaRPr>
          </a:p>
          <a:p>
            <a:pPr marL="0" indent="0">
              <a:buNone/>
            </a:pPr>
            <a:r>
              <a:rPr lang="en-GB" dirty="0">
                <a:solidFill>
                  <a:schemeClr val="bg1"/>
                </a:solidFill>
              </a:rPr>
              <a:t>Model rests on four questions:</a:t>
            </a:r>
          </a:p>
          <a:p>
            <a:pPr marL="0" indent="0">
              <a:buNone/>
            </a:pPr>
            <a:endParaRPr lang="en-GB" dirty="0">
              <a:solidFill>
                <a:schemeClr val="bg1"/>
              </a:solidFill>
            </a:endParaRPr>
          </a:p>
          <a:p>
            <a:pPr marL="342900" indent="-342900">
              <a:buAutoNum type="arabicPeriod"/>
            </a:pPr>
            <a:r>
              <a:rPr lang="en-GB" dirty="0">
                <a:solidFill>
                  <a:schemeClr val="bg1"/>
                </a:solidFill>
              </a:rPr>
              <a:t>What are the educational purposes of the curriculum? What are its aims and objectives?</a:t>
            </a:r>
          </a:p>
          <a:p>
            <a:pPr marL="342900" indent="-342900">
              <a:buAutoNum type="arabicPeriod"/>
            </a:pPr>
            <a:r>
              <a:rPr lang="en-GB" dirty="0">
                <a:solidFill>
                  <a:schemeClr val="bg1"/>
                </a:solidFill>
              </a:rPr>
              <a:t>Which learning experiences will help these aims and objectives be obtained?</a:t>
            </a:r>
          </a:p>
          <a:p>
            <a:pPr marL="342900" indent="-342900">
              <a:buAutoNum type="arabicPeriod"/>
            </a:pPr>
            <a:r>
              <a:rPr lang="en-GB" dirty="0">
                <a:solidFill>
                  <a:schemeClr val="bg1"/>
                </a:solidFill>
              </a:rPr>
              <a:t>How should these experiences be best organised so the curriculum is as effective as it can be?</a:t>
            </a:r>
          </a:p>
          <a:p>
            <a:pPr marL="342900" indent="-342900">
              <a:buAutoNum type="arabicPeriod"/>
            </a:pPr>
            <a:r>
              <a:rPr lang="en-GB" dirty="0">
                <a:solidFill>
                  <a:schemeClr val="bg1"/>
                </a:solidFill>
              </a:rPr>
              <a:t>How should the curriculum be evaluated? Which part of it was not effective?</a:t>
            </a:r>
          </a:p>
          <a:p>
            <a:endParaRPr lang="en-GB" dirty="0"/>
          </a:p>
        </p:txBody>
      </p:sp>
      <p:sp>
        <p:nvSpPr>
          <p:cNvPr id="4" name="Content Placeholder 2">
            <a:extLst>
              <a:ext uri="{FF2B5EF4-FFF2-40B4-BE49-F238E27FC236}">
                <a16:creationId xmlns:a16="http://schemas.microsoft.com/office/drawing/2014/main" id="{2B186814-F9C1-40ED-8A9F-7DF014D925A8}"/>
              </a:ext>
            </a:extLst>
          </p:cNvPr>
          <p:cNvSpPr txBox="1">
            <a:spLocks/>
          </p:cNvSpPr>
          <p:nvPr/>
        </p:nvSpPr>
        <p:spPr>
          <a:xfrm>
            <a:off x="354539" y="3212976"/>
            <a:ext cx="4068440" cy="3450696"/>
          </a:xfrm>
          <a:prstGeom prst="rect">
            <a:avLst/>
          </a:prstGeom>
        </p:spPr>
        <p:txBody>
          <a:bodyPr vert="horz" lIns="91440" tIns="45720" rIns="91440" bIns="45720" rtlCol="0">
            <a:normAutofit fontScale="55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dirty="0" err="1">
                <a:solidFill>
                  <a:schemeClr val="bg1"/>
                </a:solidFill>
              </a:rPr>
              <a:t>Sefydlwyd</a:t>
            </a:r>
            <a:r>
              <a:rPr lang="en-GB" dirty="0">
                <a:solidFill>
                  <a:schemeClr val="bg1"/>
                </a:solidFill>
              </a:rPr>
              <a:t> </a:t>
            </a:r>
            <a:r>
              <a:rPr lang="en-GB" dirty="0" err="1">
                <a:solidFill>
                  <a:schemeClr val="bg1"/>
                </a:solidFill>
              </a:rPr>
              <a:t>drwy</a:t>
            </a:r>
            <a:r>
              <a:rPr lang="en-GB" dirty="0">
                <a:solidFill>
                  <a:schemeClr val="bg1"/>
                </a:solidFill>
              </a:rPr>
              <a:t> </a:t>
            </a:r>
            <a:r>
              <a:rPr lang="en-GB" dirty="0" err="1">
                <a:solidFill>
                  <a:schemeClr val="bg1"/>
                </a:solidFill>
              </a:rPr>
              <a:t>waith</a:t>
            </a:r>
            <a:r>
              <a:rPr lang="en-GB" dirty="0">
                <a:solidFill>
                  <a:schemeClr val="bg1"/>
                </a:solidFill>
              </a:rPr>
              <a:t> Ralph Tyler (1948) </a:t>
            </a:r>
          </a:p>
          <a:p>
            <a:pPr marL="0" indent="0">
              <a:buFont typeface="Symbol" pitchFamily="18" charset="2"/>
              <a:buNone/>
            </a:pPr>
            <a:endParaRPr lang="en-GB" dirty="0">
              <a:solidFill>
                <a:schemeClr val="bg1"/>
              </a:solidFill>
            </a:endParaRPr>
          </a:p>
          <a:p>
            <a:pPr marL="0" indent="0">
              <a:buFont typeface="Symbol" pitchFamily="18" charset="2"/>
              <a:buNone/>
            </a:pPr>
            <a:r>
              <a:rPr lang="en-GB" dirty="0">
                <a:solidFill>
                  <a:schemeClr val="bg1"/>
                </a:solidFill>
              </a:rPr>
              <a:t>Model </a:t>
            </a:r>
            <a:r>
              <a:rPr lang="en-GB" dirty="0" err="1">
                <a:solidFill>
                  <a:schemeClr val="bg1"/>
                </a:solidFill>
              </a:rPr>
              <a:t>pedair</a:t>
            </a:r>
            <a:r>
              <a:rPr lang="en-GB" dirty="0">
                <a:solidFill>
                  <a:schemeClr val="bg1"/>
                </a:solidFill>
              </a:rPr>
              <a:t> </a:t>
            </a:r>
            <a:r>
              <a:rPr lang="en-GB" dirty="0" err="1">
                <a:solidFill>
                  <a:schemeClr val="bg1"/>
                </a:solidFill>
              </a:rPr>
              <a:t>rhan</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gyfer</a:t>
            </a:r>
            <a:r>
              <a:rPr lang="en-GB" dirty="0">
                <a:solidFill>
                  <a:schemeClr val="bg1"/>
                </a:solidFill>
              </a:rPr>
              <a:t> </a:t>
            </a:r>
            <a:r>
              <a:rPr lang="en-GB" dirty="0" err="1">
                <a:solidFill>
                  <a:schemeClr val="bg1"/>
                </a:solidFill>
              </a:rPr>
              <a:t>datblygu'r</a:t>
            </a:r>
            <a:r>
              <a:rPr lang="en-GB" dirty="0">
                <a:solidFill>
                  <a:schemeClr val="bg1"/>
                </a:solidFill>
              </a:rPr>
              <a:t> </a:t>
            </a:r>
            <a:r>
              <a:rPr lang="en-GB" dirty="0" err="1">
                <a:solidFill>
                  <a:schemeClr val="bg1"/>
                </a:solidFill>
              </a:rPr>
              <a:t>cwricwlwm</a:t>
            </a:r>
            <a:r>
              <a:rPr lang="en-GB" dirty="0">
                <a:solidFill>
                  <a:schemeClr val="bg1"/>
                </a:solidFill>
              </a:rPr>
              <a:t>:</a:t>
            </a:r>
          </a:p>
          <a:p>
            <a:pPr marL="0" indent="0">
              <a:buFont typeface="Symbol" pitchFamily="18" charset="2"/>
              <a:buNone/>
            </a:pPr>
            <a:endParaRPr lang="en-GB" dirty="0">
              <a:solidFill>
                <a:schemeClr val="bg1"/>
              </a:solidFill>
            </a:endParaRPr>
          </a:p>
          <a:p>
            <a:pPr marL="0" indent="0">
              <a:buFont typeface="Symbol" pitchFamily="18" charset="2"/>
              <a:buNone/>
            </a:pPr>
            <a:r>
              <a:rPr lang="en-GB" dirty="0" err="1">
                <a:solidFill>
                  <a:schemeClr val="bg1"/>
                </a:solidFill>
              </a:rPr>
              <a:t>Mae’r</a:t>
            </a:r>
            <a:r>
              <a:rPr lang="en-GB" dirty="0">
                <a:solidFill>
                  <a:schemeClr val="bg1"/>
                </a:solidFill>
              </a:rPr>
              <a:t> model </a:t>
            </a:r>
            <a:r>
              <a:rPr lang="en-GB" dirty="0" err="1">
                <a:solidFill>
                  <a:schemeClr val="bg1"/>
                </a:solidFill>
              </a:rPr>
              <a:t>yn</a:t>
            </a:r>
            <a:r>
              <a:rPr lang="en-GB" dirty="0">
                <a:solidFill>
                  <a:schemeClr val="bg1"/>
                </a:solidFill>
              </a:rPr>
              <a:t> </a:t>
            </a:r>
            <a:r>
              <a:rPr lang="en-GB" dirty="0" err="1">
                <a:solidFill>
                  <a:schemeClr val="bg1"/>
                </a:solidFill>
              </a:rPr>
              <a:t>dibynnu</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bedwar</a:t>
            </a:r>
            <a:r>
              <a:rPr lang="en-GB" dirty="0">
                <a:solidFill>
                  <a:schemeClr val="bg1"/>
                </a:solidFill>
              </a:rPr>
              <a:t> </a:t>
            </a:r>
            <a:r>
              <a:rPr lang="en-GB" dirty="0" err="1">
                <a:solidFill>
                  <a:schemeClr val="bg1"/>
                </a:solidFill>
              </a:rPr>
              <a:t>cwestiwn</a:t>
            </a:r>
            <a:r>
              <a:rPr lang="en-GB" dirty="0">
                <a:solidFill>
                  <a:schemeClr val="bg1"/>
                </a:solidFill>
              </a:rPr>
              <a:t>:</a:t>
            </a:r>
          </a:p>
          <a:p>
            <a:pPr marL="0" indent="0">
              <a:buFont typeface="Symbol" pitchFamily="18" charset="2"/>
              <a:buNone/>
            </a:pPr>
            <a:endParaRPr lang="en-GB" dirty="0">
              <a:solidFill>
                <a:schemeClr val="bg1"/>
              </a:solidFill>
            </a:endParaRPr>
          </a:p>
          <a:p>
            <a:pPr marL="0" indent="0">
              <a:buNone/>
            </a:pPr>
            <a:r>
              <a:rPr lang="en-GB" dirty="0">
                <a:solidFill>
                  <a:schemeClr val="bg1"/>
                </a:solidFill>
              </a:rPr>
              <a:t>1. Beth </a:t>
            </a:r>
            <a:r>
              <a:rPr lang="en-GB" dirty="0" err="1">
                <a:solidFill>
                  <a:schemeClr val="bg1"/>
                </a:solidFill>
              </a:rPr>
              <a:t>yw</a:t>
            </a:r>
            <a:r>
              <a:rPr lang="en-GB" dirty="0">
                <a:solidFill>
                  <a:schemeClr val="bg1"/>
                </a:solidFill>
              </a:rPr>
              <a:t> </a:t>
            </a:r>
            <a:r>
              <a:rPr lang="en-GB" dirty="0" err="1">
                <a:solidFill>
                  <a:schemeClr val="bg1"/>
                </a:solidFill>
              </a:rPr>
              <a:t>dibenion</a:t>
            </a:r>
            <a:r>
              <a:rPr lang="en-GB" dirty="0">
                <a:solidFill>
                  <a:schemeClr val="bg1"/>
                </a:solidFill>
              </a:rPr>
              <a:t> </a:t>
            </a:r>
            <a:r>
              <a:rPr lang="en-GB" dirty="0" err="1">
                <a:solidFill>
                  <a:schemeClr val="bg1"/>
                </a:solidFill>
              </a:rPr>
              <a:t>addysgol</a:t>
            </a:r>
            <a:r>
              <a:rPr lang="en-GB" dirty="0">
                <a:solidFill>
                  <a:schemeClr val="bg1"/>
                </a:solidFill>
              </a:rPr>
              <a:t> y cwricwlwm? Beth </a:t>
            </a:r>
            <a:r>
              <a:rPr lang="en-GB" dirty="0" err="1">
                <a:solidFill>
                  <a:schemeClr val="bg1"/>
                </a:solidFill>
              </a:rPr>
              <a:t>yw</a:t>
            </a:r>
            <a:r>
              <a:rPr lang="en-GB" dirty="0">
                <a:solidFill>
                  <a:schemeClr val="bg1"/>
                </a:solidFill>
              </a:rPr>
              <a:t> ei </a:t>
            </a:r>
            <a:r>
              <a:rPr lang="en-GB" dirty="0" err="1">
                <a:solidFill>
                  <a:schemeClr val="bg1"/>
                </a:solidFill>
              </a:rPr>
              <a:t>nodau</a:t>
            </a:r>
            <a:r>
              <a:rPr lang="en-GB" dirty="0">
                <a:solidFill>
                  <a:schemeClr val="bg1"/>
                </a:solidFill>
              </a:rPr>
              <a:t> </a:t>
            </a:r>
            <a:r>
              <a:rPr lang="en-GB" dirty="0" err="1">
                <a:solidFill>
                  <a:schemeClr val="bg1"/>
                </a:solidFill>
              </a:rPr>
              <a:t>a'i</a:t>
            </a:r>
            <a:r>
              <a:rPr lang="en-GB" dirty="0">
                <a:solidFill>
                  <a:schemeClr val="bg1"/>
                </a:solidFill>
              </a:rPr>
              <a:t> </a:t>
            </a:r>
            <a:r>
              <a:rPr lang="en-GB" dirty="0" err="1">
                <a:solidFill>
                  <a:schemeClr val="bg1"/>
                </a:solidFill>
              </a:rPr>
              <a:t>amcanion</a:t>
            </a:r>
            <a:r>
              <a:rPr lang="en-GB" dirty="0">
                <a:solidFill>
                  <a:schemeClr val="bg1"/>
                </a:solidFill>
              </a:rPr>
              <a:t>?</a:t>
            </a:r>
          </a:p>
          <a:p>
            <a:pPr marL="457200" indent="-457200">
              <a:buFont typeface="Symbol" pitchFamily="18" charset="2"/>
              <a:buAutoNum type="arabicPeriod"/>
            </a:pPr>
            <a:endParaRPr lang="en-GB" dirty="0">
              <a:solidFill>
                <a:schemeClr val="bg1"/>
              </a:solidFill>
            </a:endParaRPr>
          </a:p>
          <a:p>
            <a:pPr marL="0" indent="0">
              <a:buFont typeface="Symbol" pitchFamily="18" charset="2"/>
              <a:buNone/>
            </a:pPr>
            <a:r>
              <a:rPr lang="en-GB" dirty="0">
                <a:solidFill>
                  <a:schemeClr val="bg1"/>
                </a:solidFill>
              </a:rPr>
              <a:t>2. Pa </a:t>
            </a:r>
            <a:r>
              <a:rPr lang="en-GB" dirty="0" err="1">
                <a:solidFill>
                  <a:schemeClr val="bg1"/>
                </a:solidFill>
              </a:rPr>
              <a:t>brofiadau</a:t>
            </a:r>
            <a:r>
              <a:rPr lang="en-GB" dirty="0">
                <a:solidFill>
                  <a:schemeClr val="bg1"/>
                </a:solidFill>
              </a:rPr>
              <a:t> dysgu fydd </a:t>
            </a:r>
            <a:r>
              <a:rPr lang="en-GB" dirty="0" err="1">
                <a:solidFill>
                  <a:schemeClr val="bg1"/>
                </a:solidFill>
              </a:rPr>
              <a:t>yn</a:t>
            </a:r>
            <a:r>
              <a:rPr lang="en-GB" dirty="0">
                <a:solidFill>
                  <a:schemeClr val="bg1"/>
                </a:solidFill>
              </a:rPr>
              <a:t> </a:t>
            </a:r>
            <a:r>
              <a:rPr lang="en-GB" dirty="0" err="1">
                <a:solidFill>
                  <a:schemeClr val="bg1"/>
                </a:solidFill>
              </a:rPr>
              <a:t>galluogi’r</a:t>
            </a:r>
            <a:r>
              <a:rPr lang="en-GB" dirty="0">
                <a:solidFill>
                  <a:schemeClr val="bg1"/>
                </a:solidFill>
              </a:rPr>
              <a:t> </a:t>
            </a:r>
            <a:r>
              <a:rPr lang="en-GB" dirty="0" err="1">
                <a:solidFill>
                  <a:schemeClr val="bg1"/>
                </a:solidFill>
              </a:rPr>
              <a:t>nodau</a:t>
            </a:r>
            <a:r>
              <a:rPr lang="en-GB" dirty="0">
                <a:solidFill>
                  <a:schemeClr val="bg1"/>
                </a:solidFill>
              </a:rPr>
              <a:t> </a:t>
            </a:r>
            <a:r>
              <a:rPr lang="en-GB" dirty="0" err="1">
                <a:solidFill>
                  <a:schemeClr val="bg1"/>
                </a:solidFill>
              </a:rPr>
              <a:t>a'r</a:t>
            </a:r>
            <a:r>
              <a:rPr lang="en-GB" dirty="0">
                <a:solidFill>
                  <a:schemeClr val="bg1"/>
                </a:solidFill>
              </a:rPr>
              <a:t> </a:t>
            </a:r>
            <a:r>
              <a:rPr lang="en-GB" dirty="0" err="1">
                <a:solidFill>
                  <a:schemeClr val="bg1"/>
                </a:solidFill>
              </a:rPr>
              <a:t>amcanion</a:t>
            </a:r>
            <a:r>
              <a:rPr lang="en-GB" dirty="0">
                <a:solidFill>
                  <a:schemeClr val="bg1"/>
                </a:solidFill>
              </a:rPr>
              <a:t> </a:t>
            </a:r>
            <a:r>
              <a:rPr lang="en-GB" dirty="0" err="1">
                <a:solidFill>
                  <a:schemeClr val="bg1"/>
                </a:solidFill>
              </a:rPr>
              <a:t>hyn</a:t>
            </a:r>
            <a:r>
              <a:rPr lang="en-GB" dirty="0">
                <a:solidFill>
                  <a:schemeClr val="bg1"/>
                </a:solidFill>
              </a:rPr>
              <a:t>?</a:t>
            </a:r>
          </a:p>
          <a:p>
            <a:pPr marL="0" indent="0">
              <a:buFont typeface="Symbol" pitchFamily="18" charset="2"/>
              <a:buNone/>
            </a:pPr>
            <a:endParaRPr lang="en-GB" dirty="0">
              <a:solidFill>
                <a:schemeClr val="bg1"/>
              </a:solidFill>
            </a:endParaRPr>
          </a:p>
          <a:p>
            <a:pPr marL="0" indent="0">
              <a:buFont typeface="Symbol" pitchFamily="18" charset="2"/>
              <a:buNone/>
            </a:pPr>
            <a:r>
              <a:rPr lang="en-GB" dirty="0">
                <a:solidFill>
                  <a:schemeClr val="bg1"/>
                </a:solidFill>
              </a:rPr>
              <a:t>3. Sut y </a:t>
            </a:r>
            <a:r>
              <a:rPr lang="en-GB" dirty="0" err="1">
                <a:solidFill>
                  <a:schemeClr val="bg1"/>
                </a:solidFill>
              </a:rPr>
              <a:t>dylid</a:t>
            </a:r>
            <a:r>
              <a:rPr lang="en-GB" dirty="0">
                <a:solidFill>
                  <a:schemeClr val="bg1"/>
                </a:solidFill>
              </a:rPr>
              <a:t> </a:t>
            </a:r>
            <a:r>
              <a:rPr lang="en-GB" dirty="0" err="1">
                <a:solidFill>
                  <a:schemeClr val="bg1"/>
                </a:solidFill>
              </a:rPr>
              <a:t>trefnu'r</a:t>
            </a:r>
            <a:r>
              <a:rPr lang="en-GB" dirty="0">
                <a:solidFill>
                  <a:schemeClr val="bg1"/>
                </a:solidFill>
              </a:rPr>
              <a:t> </a:t>
            </a:r>
            <a:r>
              <a:rPr lang="en-GB" dirty="0" err="1">
                <a:solidFill>
                  <a:schemeClr val="bg1"/>
                </a:solidFill>
              </a:rPr>
              <a:t>profiadau</a:t>
            </a:r>
            <a:r>
              <a:rPr lang="en-GB" dirty="0">
                <a:solidFill>
                  <a:schemeClr val="bg1"/>
                </a:solidFill>
              </a:rPr>
              <a:t> </a:t>
            </a:r>
            <a:r>
              <a:rPr lang="en-GB" dirty="0" err="1">
                <a:solidFill>
                  <a:schemeClr val="bg1"/>
                </a:solidFill>
              </a:rPr>
              <a:t>hyn</a:t>
            </a:r>
            <a:r>
              <a:rPr lang="en-GB" dirty="0">
                <a:solidFill>
                  <a:schemeClr val="bg1"/>
                </a:solidFill>
              </a:rPr>
              <a:t> </a:t>
            </a:r>
            <a:r>
              <a:rPr lang="en-GB" dirty="0" err="1">
                <a:solidFill>
                  <a:schemeClr val="bg1"/>
                </a:solidFill>
              </a:rPr>
              <a:t>orau</a:t>
            </a:r>
            <a:r>
              <a:rPr lang="en-GB" dirty="0">
                <a:solidFill>
                  <a:schemeClr val="bg1"/>
                </a:solidFill>
              </a:rPr>
              <a:t> </a:t>
            </a:r>
            <a:r>
              <a:rPr lang="en-GB" dirty="0" err="1">
                <a:solidFill>
                  <a:schemeClr val="bg1"/>
                </a:solidFill>
              </a:rPr>
              <a:t>fel</a:t>
            </a:r>
            <a:r>
              <a:rPr lang="en-GB" dirty="0">
                <a:solidFill>
                  <a:schemeClr val="bg1"/>
                </a:solidFill>
              </a:rPr>
              <a:t> bod y cwricwlwm mor </a:t>
            </a:r>
            <a:r>
              <a:rPr lang="en-GB" dirty="0" err="1">
                <a:solidFill>
                  <a:schemeClr val="bg1"/>
                </a:solidFill>
              </a:rPr>
              <a:t>effeithiol</a:t>
            </a:r>
            <a:r>
              <a:rPr lang="en-GB" dirty="0">
                <a:solidFill>
                  <a:schemeClr val="bg1"/>
                </a:solidFill>
              </a:rPr>
              <a:t> ag y gall fod?</a:t>
            </a:r>
          </a:p>
          <a:p>
            <a:pPr marL="0" indent="0">
              <a:buFont typeface="Symbol" pitchFamily="18" charset="2"/>
              <a:buNone/>
            </a:pPr>
            <a:endParaRPr lang="en-GB" dirty="0">
              <a:solidFill>
                <a:schemeClr val="bg1"/>
              </a:solidFill>
            </a:endParaRPr>
          </a:p>
          <a:p>
            <a:pPr marL="0" indent="0">
              <a:buFont typeface="Symbol" pitchFamily="18" charset="2"/>
              <a:buNone/>
            </a:pPr>
            <a:r>
              <a:rPr lang="en-GB" dirty="0">
                <a:solidFill>
                  <a:schemeClr val="bg1"/>
                </a:solidFill>
              </a:rPr>
              <a:t>4. Sut y </a:t>
            </a:r>
            <a:r>
              <a:rPr lang="en-GB" dirty="0" err="1">
                <a:solidFill>
                  <a:schemeClr val="bg1"/>
                </a:solidFill>
              </a:rPr>
              <a:t>dylid</a:t>
            </a:r>
            <a:r>
              <a:rPr lang="en-GB" dirty="0">
                <a:solidFill>
                  <a:schemeClr val="bg1"/>
                </a:solidFill>
              </a:rPr>
              <a:t> </a:t>
            </a:r>
            <a:r>
              <a:rPr lang="en-GB" dirty="0" err="1">
                <a:solidFill>
                  <a:schemeClr val="bg1"/>
                </a:solidFill>
              </a:rPr>
              <a:t>gwerthuso'r</a:t>
            </a:r>
            <a:r>
              <a:rPr lang="en-GB" dirty="0">
                <a:solidFill>
                  <a:schemeClr val="bg1"/>
                </a:solidFill>
              </a:rPr>
              <a:t> cwricwlwm? Pa ran </a:t>
            </a:r>
            <a:r>
              <a:rPr lang="en-GB" dirty="0" err="1">
                <a:solidFill>
                  <a:schemeClr val="bg1"/>
                </a:solidFill>
              </a:rPr>
              <a:t>ohoni</a:t>
            </a:r>
            <a:r>
              <a:rPr lang="en-GB" dirty="0">
                <a:solidFill>
                  <a:schemeClr val="bg1"/>
                </a:solidFill>
              </a:rPr>
              <a:t> </a:t>
            </a:r>
            <a:r>
              <a:rPr lang="en-GB" dirty="0" err="1">
                <a:solidFill>
                  <a:schemeClr val="bg1"/>
                </a:solidFill>
              </a:rPr>
              <a:t>nad</a:t>
            </a:r>
            <a:r>
              <a:rPr lang="en-GB" dirty="0">
                <a:solidFill>
                  <a:schemeClr val="bg1"/>
                </a:solidFill>
              </a:rPr>
              <a:t> </a:t>
            </a:r>
            <a:r>
              <a:rPr lang="en-GB" dirty="0" err="1">
                <a:solidFill>
                  <a:schemeClr val="bg1"/>
                </a:solidFill>
              </a:rPr>
              <a:t>oedd</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effeithiol</a:t>
            </a:r>
            <a:r>
              <a:rPr lang="en-GB" dirty="0">
                <a:solidFill>
                  <a:schemeClr val="bg1"/>
                </a:solidFill>
              </a:rPr>
              <a:t>?</a:t>
            </a:r>
          </a:p>
          <a:p>
            <a:pPr marL="0" indent="0">
              <a:buFont typeface="Symbol" pitchFamily="18" charset="2"/>
              <a:buNone/>
            </a:pPr>
            <a:endParaRPr lang="en-GB" dirty="0"/>
          </a:p>
          <a:p>
            <a:pPr marL="0" indent="0">
              <a:buFont typeface="Symbol" pitchFamily="18" charset="2"/>
              <a:buNone/>
            </a:pPr>
            <a:endParaRPr lang="en-GB" dirty="0"/>
          </a:p>
          <a:p>
            <a:endParaRPr lang="en-GB" dirty="0"/>
          </a:p>
        </p:txBody>
      </p:sp>
    </p:spTree>
    <p:extLst>
      <p:ext uri="{BB962C8B-B14F-4D97-AF65-F5344CB8AC3E}">
        <p14:creationId xmlns:p14="http://schemas.microsoft.com/office/powerpoint/2010/main" val="2857989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435280" cy="1252728"/>
          </a:xfrm>
        </p:spPr>
        <p:txBody>
          <a:bodyPr>
            <a:noAutofit/>
          </a:bodyPr>
          <a:lstStyle/>
          <a:p>
            <a:pPr algn="l"/>
            <a:r>
              <a:rPr lang="en-GB" sz="3600" dirty="0" err="1">
                <a:solidFill>
                  <a:schemeClr val="tx1"/>
                </a:solidFill>
              </a:rPr>
              <a:t>Ond</a:t>
            </a:r>
            <a:r>
              <a:rPr lang="en-GB" sz="3600" dirty="0">
                <a:solidFill>
                  <a:schemeClr val="tx1"/>
                </a:solidFill>
              </a:rPr>
              <a:t> </a:t>
            </a:r>
            <a:r>
              <a:rPr lang="en-GB" sz="3600" dirty="0" err="1">
                <a:solidFill>
                  <a:schemeClr val="tx1"/>
                </a:solidFill>
              </a:rPr>
              <a:t>mae’r</a:t>
            </a:r>
            <a:r>
              <a:rPr lang="en-GB" sz="3600" dirty="0">
                <a:solidFill>
                  <a:schemeClr val="tx1"/>
                </a:solidFill>
              </a:rPr>
              <a:t> </a:t>
            </a:r>
            <a:r>
              <a:rPr lang="en-GB" sz="3600" dirty="0" err="1">
                <a:solidFill>
                  <a:schemeClr val="tx1"/>
                </a:solidFill>
              </a:rPr>
              <a:t>cwricwlwm</a:t>
            </a:r>
            <a:r>
              <a:rPr lang="en-GB" sz="3600" dirty="0">
                <a:solidFill>
                  <a:schemeClr val="tx1"/>
                </a:solidFill>
              </a:rPr>
              <a:t> </a:t>
            </a:r>
            <a:r>
              <a:rPr lang="en-GB" sz="3600" dirty="0" err="1">
                <a:solidFill>
                  <a:schemeClr val="tx1"/>
                </a:solidFill>
              </a:rPr>
              <a:t>llawer</a:t>
            </a:r>
            <a:r>
              <a:rPr lang="en-GB" sz="3600" dirty="0">
                <a:solidFill>
                  <a:schemeClr val="tx1"/>
                </a:solidFill>
              </a:rPr>
              <a:t> </a:t>
            </a:r>
            <a:r>
              <a:rPr lang="en-GB" sz="3600" dirty="0" err="1">
                <a:solidFill>
                  <a:schemeClr val="tx1"/>
                </a:solidFill>
              </a:rPr>
              <a:t>yn</a:t>
            </a:r>
            <a:r>
              <a:rPr lang="en-GB" sz="3600" dirty="0">
                <a:solidFill>
                  <a:schemeClr val="tx1"/>
                </a:solidFill>
              </a:rPr>
              <a:t> </a:t>
            </a:r>
            <a:r>
              <a:rPr lang="en-GB" sz="3600" dirty="0" err="1">
                <a:solidFill>
                  <a:schemeClr val="tx1"/>
                </a:solidFill>
              </a:rPr>
              <a:t>fwy</a:t>
            </a:r>
            <a:r>
              <a:rPr lang="en-GB" sz="3600" dirty="0">
                <a:solidFill>
                  <a:schemeClr val="tx1"/>
                </a:solidFill>
              </a:rPr>
              <a:t>…</a:t>
            </a:r>
            <a:br>
              <a:rPr lang="en-GB" sz="3600" dirty="0">
                <a:solidFill>
                  <a:schemeClr val="tx1"/>
                </a:solidFill>
              </a:rPr>
            </a:br>
            <a:r>
              <a:rPr lang="en-GB" sz="3600" dirty="0">
                <a:solidFill>
                  <a:schemeClr val="tx1"/>
                </a:solidFill>
              </a:rPr>
              <a:t>But the curriculum is much bigger…</a:t>
            </a:r>
          </a:p>
        </p:txBody>
      </p:sp>
      <p:sp>
        <p:nvSpPr>
          <p:cNvPr id="3" name="Content Placeholder 2"/>
          <p:cNvSpPr>
            <a:spLocks noGrp="1"/>
          </p:cNvSpPr>
          <p:nvPr>
            <p:ph idx="1"/>
          </p:nvPr>
        </p:nvSpPr>
        <p:spPr>
          <a:xfrm>
            <a:off x="4716016" y="2996952"/>
            <a:ext cx="3852416" cy="3705861"/>
          </a:xfrm>
        </p:spPr>
        <p:txBody>
          <a:bodyPr>
            <a:normAutofit fontScale="70000" lnSpcReduction="20000"/>
          </a:bodyPr>
          <a:lstStyle/>
          <a:p>
            <a:pPr marL="0" indent="0">
              <a:buNone/>
            </a:pPr>
            <a:r>
              <a:rPr lang="en-GB" u="sng" dirty="0">
                <a:solidFill>
                  <a:schemeClr val="bg1"/>
                </a:solidFill>
              </a:rPr>
              <a:t>Task</a:t>
            </a:r>
          </a:p>
          <a:p>
            <a:pPr marL="0" indent="0">
              <a:buNone/>
            </a:pPr>
            <a:endParaRPr lang="en-GB" dirty="0">
              <a:solidFill>
                <a:schemeClr val="bg1"/>
              </a:solidFill>
            </a:endParaRPr>
          </a:p>
          <a:p>
            <a:pPr marL="0" indent="0">
              <a:buNone/>
            </a:pPr>
            <a:r>
              <a:rPr lang="en-GB" dirty="0">
                <a:solidFill>
                  <a:schemeClr val="bg1"/>
                </a:solidFill>
              </a:rPr>
              <a:t>In your group you will be given one of the headings:</a:t>
            </a:r>
          </a:p>
          <a:p>
            <a:r>
              <a:rPr lang="en-GB" dirty="0">
                <a:solidFill>
                  <a:schemeClr val="bg1"/>
                </a:solidFill>
              </a:rPr>
              <a:t>Total curriculum</a:t>
            </a:r>
          </a:p>
          <a:p>
            <a:r>
              <a:rPr lang="en-GB" dirty="0">
                <a:solidFill>
                  <a:schemeClr val="bg1"/>
                </a:solidFill>
              </a:rPr>
              <a:t>Hidden curriculum</a:t>
            </a:r>
          </a:p>
          <a:p>
            <a:r>
              <a:rPr lang="en-GB" dirty="0">
                <a:solidFill>
                  <a:schemeClr val="bg1"/>
                </a:solidFill>
              </a:rPr>
              <a:t>Planned and the received curriculum </a:t>
            </a:r>
          </a:p>
          <a:p>
            <a:pPr marL="0" indent="0">
              <a:buNone/>
            </a:pPr>
            <a:endParaRPr lang="en-GB" b="1" u="sng" dirty="0">
              <a:solidFill>
                <a:schemeClr val="bg1"/>
              </a:solidFill>
            </a:endParaRPr>
          </a:p>
          <a:p>
            <a:pPr marL="0" indent="0">
              <a:buNone/>
            </a:pPr>
            <a:r>
              <a:rPr lang="en-GB" dirty="0">
                <a:solidFill>
                  <a:schemeClr val="bg1"/>
                </a:solidFill>
              </a:rPr>
              <a:t>Create a mind map that identifies what the headings means</a:t>
            </a:r>
          </a:p>
          <a:p>
            <a:pPr>
              <a:buFontTx/>
              <a:buChar char="-"/>
            </a:pPr>
            <a:r>
              <a:rPr lang="en-GB" dirty="0">
                <a:solidFill>
                  <a:schemeClr val="bg1"/>
                </a:solidFill>
              </a:rPr>
              <a:t>Provide examples</a:t>
            </a:r>
          </a:p>
          <a:p>
            <a:pPr>
              <a:buFontTx/>
              <a:buChar char="-"/>
            </a:pPr>
            <a:r>
              <a:rPr lang="en-GB" dirty="0">
                <a:solidFill>
                  <a:schemeClr val="bg1"/>
                </a:solidFill>
              </a:rPr>
              <a:t>You may use the internet to help you</a:t>
            </a:r>
          </a:p>
          <a:p>
            <a:pPr>
              <a:buFontTx/>
              <a:buChar char="-"/>
            </a:pPr>
            <a:r>
              <a:rPr lang="en-GB" dirty="0">
                <a:solidFill>
                  <a:schemeClr val="bg1"/>
                </a:solidFill>
              </a:rPr>
              <a:t>Remember to note your reliable sources</a:t>
            </a:r>
          </a:p>
        </p:txBody>
      </p:sp>
      <p:sp>
        <p:nvSpPr>
          <p:cNvPr id="4" name="Content Placeholder 2">
            <a:extLst>
              <a:ext uri="{FF2B5EF4-FFF2-40B4-BE49-F238E27FC236}">
                <a16:creationId xmlns:a16="http://schemas.microsoft.com/office/drawing/2014/main" id="{C9081E9D-CD7E-48AB-851E-C10C24AF7AD6}"/>
              </a:ext>
            </a:extLst>
          </p:cNvPr>
          <p:cNvSpPr txBox="1">
            <a:spLocks/>
          </p:cNvSpPr>
          <p:nvPr/>
        </p:nvSpPr>
        <p:spPr>
          <a:xfrm>
            <a:off x="395536" y="2780928"/>
            <a:ext cx="3852416" cy="4209917"/>
          </a:xfrm>
          <a:prstGeom prst="rect">
            <a:avLst/>
          </a:prstGeom>
        </p:spPr>
        <p:txBody>
          <a:bodyPr vert="horz" lIns="91440" tIns="45720" rIns="91440" bIns="45720" rtlCol="0">
            <a:normAutofit fontScale="700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u="sng" dirty="0" err="1">
                <a:solidFill>
                  <a:schemeClr val="bg1"/>
                </a:solidFill>
              </a:rPr>
              <a:t>Tasg</a:t>
            </a:r>
            <a:endParaRPr lang="en-GB" u="sng" dirty="0">
              <a:solidFill>
                <a:schemeClr val="bg1"/>
              </a:solidFill>
            </a:endParaRPr>
          </a:p>
          <a:p>
            <a:pPr marL="0" indent="0">
              <a:buFont typeface="Symbol" pitchFamily="18" charset="2"/>
              <a:buNone/>
            </a:pPr>
            <a:endParaRPr lang="en-GB" dirty="0">
              <a:solidFill>
                <a:schemeClr val="bg1"/>
              </a:solidFill>
            </a:endParaRPr>
          </a:p>
          <a:p>
            <a:pPr marL="0" indent="0">
              <a:buFont typeface="Symbol" pitchFamily="18" charset="2"/>
              <a:buNone/>
            </a:pPr>
            <a:r>
              <a:rPr lang="en-GB" dirty="0" err="1">
                <a:solidFill>
                  <a:schemeClr val="bg1"/>
                </a:solidFill>
              </a:rPr>
              <a:t>Bydd</a:t>
            </a:r>
            <a:r>
              <a:rPr lang="en-GB" dirty="0">
                <a:solidFill>
                  <a:schemeClr val="bg1"/>
                </a:solidFill>
              </a:rPr>
              <a:t> </a:t>
            </a:r>
            <a:r>
              <a:rPr lang="en-GB" dirty="0" err="1">
                <a:solidFill>
                  <a:schemeClr val="bg1"/>
                </a:solidFill>
              </a:rPr>
              <a:t>pob</a:t>
            </a:r>
            <a:r>
              <a:rPr lang="en-GB" dirty="0">
                <a:solidFill>
                  <a:schemeClr val="bg1"/>
                </a:solidFill>
              </a:rPr>
              <a:t> </a:t>
            </a:r>
            <a:r>
              <a:rPr lang="en-GB" dirty="0" err="1">
                <a:solidFill>
                  <a:schemeClr val="bg1"/>
                </a:solidFill>
              </a:rPr>
              <a:t>grŵp</a:t>
            </a:r>
            <a:r>
              <a:rPr lang="en-GB" dirty="0">
                <a:solidFill>
                  <a:schemeClr val="bg1"/>
                </a:solidFill>
              </a:rPr>
              <a:t> </a:t>
            </a:r>
            <a:r>
              <a:rPr lang="en-GB" dirty="0" err="1">
                <a:solidFill>
                  <a:schemeClr val="bg1"/>
                </a:solidFill>
              </a:rPr>
              <a:t>yn</a:t>
            </a:r>
            <a:r>
              <a:rPr lang="en-GB" dirty="0">
                <a:solidFill>
                  <a:schemeClr val="bg1"/>
                </a:solidFill>
              </a:rPr>
              <a:t> </a:t>
            </a:r>
            <a:r>
              <a:rPr lang="en-GB" dirty="0" err="1">
                <a:solidFill>
                  <a:schemeClr val="bg1"/>
                </a:solidFill>
              </a:rPr>
              <a:t>derbyn</a:t>
            </a:r>
            <a:r>
              <a:rPr lang="en-GB" dirty="0">
                <a:solidFill>
                  <a:schemeClr val="bg1"/>
                </a:solidFill>
              </a:rPr>
              <a:t> un </a:t>
            </a:r>
            <a:r>
              <a:rPr lang="en-GB" dirty="0" err="1">
                <a:solidFill>
                  <a:schemeClr val="bg1"/>
                </a:solidFill>
              </a:rPr>
              <a:t>o’r</a:t>
            </a:r>
            <a:r>
              <a:rPr lang="en-GB" dirty="0">
                <a:solidFill>
                  <a:schemeClr val="bg1"/>
                </a:solidFill>
              </a:rPr>
              <a:t> </a:t>
            </a:r>
            <a:r>
              <a:rPr lang="en-GB" dirty="0" err="1">
                <a:solidFill>
                  <a:schemeClr val="bg1"/>
                </a:solidFill>
              </a:rPr>
              <a:t>teitlau</a:t>
            </a:r>
            <a:r>
              <a:rPr lang="en-GB" dirty="0">
                <a:solidFill>
                  <a:schemeClr val="bg1"/>
                </a:solidFill>
              </a:rPr>
              <a:t> </a:t>
            </a:r>
            <a:r>
              <a:rPr lang="en-GB" dirty="0" err="1">
                <a:solidFill>
                  <a:schemeClr val="bg1"/>
                </a:solidFill>
              </a:rPr>
              <a:t>isod</a:t>
            </a:r>
            <a:r>
              <a:rPr lang="en-GB" dirty="0">
                <a:solidFill>
                  <a:schemeClr val="bg1"/>
                </a:solidFill>
              </a:rPr>
              <a:t>:</a:t>
            </a:r>
          </a:p>
          <a:p>
            <a:r>
              <a:rPr lang="en-GB" dirty="0" err="1">
                <a:solidFill>
                  <a:schemeClr val="bg1"/>
                </a:solidFill>
              </a:rPr>
              <a:t>Cwricwlwm</a:t>
            </a:r>
            <a:r>
              <a:rPr lang="en-GB" dirty="0">
                <a:solidFill>
                  <a:schemeClr val="bg1"/>
                </a:solidFill>
              </a:rPr>
              <a:t> </a:t>
            </a:r>
            <a:r>
              <a:rPr lang="en-GB" dirty="0" err="1">
                <a:solidFill>
                  <a:schemeClr val="bg1"/>
                </a:solidFill>
              </a:rPr>
              <a:t>cyfan</a:t>
            </a:r>
            <a:endParaRPr lang="en-GB" dirty="0">
              <a:solidFill>
                <a:schemeClr val="bg1"/>
              </a:solidFill>
            </a:endParaRPr>
          </a:p>
          <a:p>
            <a:r>
              <a:rPr lang="en-GB" dirty="0" err="1">
                <a:solidFill>
                  <a:schemeClr val="bg1"/>
                </a:solidFill>
              </a:rPr>
              <a:t>Cwricwlwm</a:t>
            </a:r>
            <a:r>
              <a:rPr lang="en-GB" dirty="0">
                <a:solidFill>
                  <a:schemeClr val="bg1"/>
                </a:solidFill>
              </a:rPr>
              <a:t> </a:t>
            </a:r>
            <a:r>
              <a:rPr lang="en-GB" dirty="0" err="1">
                <a:solidFill>
                  <a:schemeClr val="bg1"/>
                </a:solidFill>
              </a:rPr>
              <a:t>cudd</a:t>
            </a:r>
            <a:endParaRPr lang="en-GB" dirty="0">
              <a:solidFill>
                <a:schemeClr val="bg1"/>
              </a:solidFill>
            </a:endParaRPr>
          </a:p>
          <a:p>
            <a:r>
              <a:rPr lang="en-GB" dirty="0" err="1">
                <a:solidFill>
                  <a:schemeClr val="bg1"/>
                </a:solidFill>
              </a:rPr>
              <a:t>Cwricwlwm</a:t>
            </a:r>
            <a:r>
              <a:rPr lang="en-GB" dirty="0">
                <a:solidFill>
                  <a:schemeClr val="bg1"/>
                </a:solidFill>
              </a:rPr>
              <a:t> a </a:t>
            </a:r>
            <a:r>
              <a:rPr lang="en-GB" dirty="0" err="1">
                <a:solidFill>
                  <a:schemeClr val="bg1"/>
                </a:solidFill>
              </a:rPr>
              <a:t>gynllunir</a:t>
            </a:r>
            <a:r>
              <a:rPr lang="en-GB" dirty="0">
                <a:solidFill>
                  <a:schemeClr val="bg1"/>
                </a:solidFill>
              </a:rPr>
              <a:t> ac a </a:t>
            </a:r>
            <a:r>
              <a:rPr lang="en-GB" dirty="0" err="1">
                <a:solidFill>
                  <a:schemeClr val="bg1"/>
                </a:solidFill>
              </a:rPr>
              <a:t>dderbynnir</a:t>
            </a:r>
            <a:endParaRPr lang="en-GB" dirty="0">
              <a:solidFill>
                <a:schemeClr val="bg1"/>
              </a:solidFill>
            </a:endParaRPr>
          </a:p>
          <a:p>
            <a:pPr marL="0" indent="0">
              <a:buFont typeface="Symbol" pitchFamily="18" charset="2"/>
              <a:buNone/>
            </a:pPr>
            <a:endParaRPr lang="en-GB" b="1" u="sng" dirty="0">
              <a:solidFill>
                <a:schemeClr val="bg1"/>
              </a:solidFill>
            </a:endParaRPr>
          </a:p>
          <a:p>
            <a:pPr marL="0" indent="0">
              <a:buFont typeface="Symbol" pitchFamily="18" charset="2"/>
              <a:buNone/>
            </a:pPr>
            <a:r>
              <a:rPr lang="en-GB" dirty="0" err="1">
                <a:solidFill>
                  <a:schemeClr val="bg1"/>
                </a:solidFill>
              </a:rPr>
              <a:t>Lluniwch</a:t>
            </a:r>
            <a:r>
              <a:rPr lang="en-GB" dirty="0">
                <a:solidFill>
                  <a:schemeClr val="bg1"/>
                </a:solidFill>
              </a:rPr>
              <a:t> fap </a:t>
            </a:r>
            <a:r>
              <a:rPr lang="en-GB" dirty="0" err="1">
                <a:solidFill>
                  <a:schemeClr val="bg1"/>
                </a:solidFill>
              </a:rPr>
              <a:t>meddwl</a:t>
            </a:r>
            <a:r>
              <a:rPr lang="en-GB" dirty="0">
                <a:solidFill>
                  <a:schemeClr val="bg1"/>
                </a:solidFill>
              </a:rPr>
              <a:t> </a:t>
            </a:r>
            <a:r>
              <a:rPr lang="en-GB" dirty="0" err="1">
                <a:solidFill>
                  <a:schemeClr val="bg1"/>
                </a:solidFill>
              </a:rPr>
              <a:t>sy’n</a:t>
            </a:r>
            <a:r>
              <a:rPr lang="en-GB" dirty="0">
                <a:solidFill>
                  <a:schemeClr val="bg1"/>
                </a:solidFill>
              </a:rPr>
              <a:t> nodi </a:t>
            </a:r>
            <a:r>
              <a:rPr lang="en-GB" dirty="0" err="1">
                <a:solidFill>
                  <a:schemeClr val="bg1"/>
                </a:solidFill>
              </a:rPr>
              <a:t>beth</a:t>
            </a:r>
            <a:r>
              <a:rPr lang="en-GB" dirty="0">
                <a:solidFill>
                  <a:schemeClr val="bg1"/>
                </a:solidFill>
              </a:rPr>
              <a:t> </a:t>
            </a:r>
            <a:r>
              <a:rPr lang="en-GB" dirty="0" err="1">
                <a:solidFill>
                  <a:schemeClr val="bg1"/>
                </a:solidFill>
              </a:rPr>
              <a:t>yw</a:t>
            </a:r>
            <a:r>
              <a:rPr lang="en-GB" dirty="0">
                <a:solidFill>
                  <a:schemeClr val="bg1"/>
                </a:solidFill>
              </a:rPr>
              <a:t> </a:t>
            </a:r>
            <a:r>
              <a:rPr lang="en-GB" dirty="0" err="1">
                <a:solidFill>
                  <a:schemeClr val="bg1"/>
                </a:solidFill>
              </a:rPr>
              <a:t>ystyr</a:t>
            </a:r>
            <a:r>
              <a:rPr lang="en-GB" dirty="0">
                <a:solidFill>
                  <a:schemeClr val="bg1"/>
                </a:solidFill>
              </a:rPr>
              <a:t> y </a:t>
            </a:r>
            <a:r>
              <a:rPr lang="en-GB" dirty="0" err="1">
                <a:solidFill>
                  <a:schemeClr val="bg1"/>
                </a:solidFill>
              </a:rPr>
              <a:t>teitlau</a:t>
            </a:r>
            <a:endParaRPr lang="en-GB" dirty="0">
              <a:solidFill>
                <a:schemeClr val="bg1"/>
              </a:solidFill>
            </a:endParaRPr>
          </a:p>
          <a:p>
            <a:pPr>
              <a:buFontTx/>
              <a:buChar char="-"/>
            </a:pPr>
            <a:r>
              <a:rPr lang="en-GB" dirty="0" err="1">
                <a:solidFill>
                  <a:schemeClr val="bg1"/>
                </a:solidFill>
              </a:rPr>
              <a:t>Rhowch</a:t>
            </a:r>
            <a:r>
              <a:rPr lang="en-GB" dirty="0">
                <a:solidFill>
                  <a:schemeClr val="bg1"/>
                </a:solidFill>
              </a:rPr>
              <a:t> </a:t>
            </a:r>
            <a:r>
              <a:rPr lang="en-GB" dirty="0" err="1">
                <a:solidFill>
                  <a:schemeClr val="bg1"/>
                </a:solidFill>
              </a:rPr>
              <a:t>esiamplau</a:t>
            </a:r>
            <a:endParaRPr lang="en-GB" dirty="0">
              <a:solidFill>
                <a:schemeClr val="bg1"/>
              </a:solidFill>
            </a:endParaRPr>
          </a:p>
          <a:p>
            <a:pPr>
              <a:buFontTx/>
              <a:buChar char="-"/>
            </a:pPr>
            <a:r>
              <a:rPr lang="en-GB" dirty="0" err="1">
                <a:solidFill>
                  <a:schemeClr val="bg1"/>
                </a:solidFill>
              </a:rPr>
              <a:t>Gallwch</a:t>
            </a:r>
            <a:r>
              <a:rPr lang="en-GB" dirty="0">
                <a:solidFill>
                  <a:schemeClr val="bg1"/>
                </a:solidFill>
              </a:rPr>
              <a:t> </a:t>
            </a:r>
            <a:r>
              <a:rPr lang="en-GB" dirty="0" err="1">
                <a:solidFill>
                  <a:schemeClr val="bg1"/>
                </a:solidFill>
              </a:rPr>
              <a:t>ddefnyddio’r</a:t>
            </a:r>
            <a:r>
              <a:rPr lang="en-GB" dirty="0">
                <a:solidFill>
                  <a:schemeClr val="bg1"/>
                </a:solidFill>
              </a:rPr>
              <a:t> we </a:t>
            </a:r>
            <a:r>
              <a:rPr lang="en-GB" dirty="0" err="1">
                <a:solidFill>
                  <a:schemeClr val="bg1"/>
                </a:solidFill>
              </a:rPr>
              <a:t>i’ch</a:t>
            </a:r>
            <a:r>
              <a:rPr lang="en-GB" dirty="0">
                <a:solidFill>
                  <a:schemeClr val="bg1"/>
                </a:solidFill>
              </a:rPr>
              <a:t> </a:t>
            </a:r>
            <a:r>
              <a:rPr lang="en-GB" dirty="0" err="1">
                <a:solidFill>
                  <a:schemeClr val="bg1"/>
                </a:solidFill>
              </a:rPr>
              <a:t>cynorthwyo</a:t>
            </a:r>
            <a:r>
              <a:rPr lang="en-GB" dirty="0">
                <a:solidFill>
                  <a:schemeClr val="bg1"/>
                </a:solidFill>
              </a:rPr>
              <a:t> </a:t>
            </a:r>
          </a:p>
          <a:p>
            <a:pPr>
              <a:buFontTx/>
              <a:buChar char="-"/>
            </a:pPr>
            <a:r>
              <a:rPr lang="en-GB" dirty="0" err="1">
                <a:solidFill>
                  <a:schemeClr val="bg1"/>
                </a:solidFill>
              </a:rPr>
              <a:t>Cofiwch</a:t>
            </a:r>
            <a:r>
              <a:rPr lang="en-GB" dirty="0">
                <a:solidFill>
                  <a:schemeClr val="bg1"/>
                </a:solidFill>
              </a:rPr>
              <a:t> nodi eich </a:t>
            </a:r>
            <a:r>
              <a:rPr lang="en-GB" dirty="0" err="1">
                <a:solidFill>
                  <a:schemeClr val="bg1"/>
                </a:solidFill>
              </a:rPr>
              <a:t>ffynonellau</a:t>
            </a:r>
            <a:r>
              <a:rPr lang="en-GB" dirty="0">
                <a:solidFill>
                  <a:schemeClr val="bg1"/>
                </a:solidFill>
              </a:rPr>
              <a:t> </a:t>
            </a:r>
            <a:r>
              <a:rPr lang="en-GB" dirty="0" err="1">
                <a:solidFill>
                  <a:schemeClr val="bg1"/>
                </a:solidFill>
              </a:rPr>
              <a:t>dibynadwy</a:t>
            </a:r>
            <a:endParaRPr lang="en-GB" dirty="0">
              <a:solidFill>
                <a:schemeClr val="bg1"/>
              </a:solidFill>
            </a:endParaRPr>
          </a:p>
        </p:txBody>
      </p:sp>
    </p:spTree>
    <p:extLst>
      <p:ext uri="{BB962C8B-B14F-4D97-AF65-F5344CB8AC3E}">
        <p14:creationId xmlns:p14="http://schemas.microsoft.com/office/powerpoint/2010/main" val="3869765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67833" y="3048089"/>
            <a:ext cx="7408333" cy="3450696"/>
          </a:xfrm>
        </p:spPr>
        <p:txBody>
          <a:bodyPr>
            <a:normAutofit/>
          </a:bodyPr>
          <a:lstStyle/>
          <a:p>
            <a:pPr marL="0" indent="0">
              <a:buNone/>
            </a:pPr>
            <a:r>
              <a:rPr lang="en-GB" dirty="0">
                <a:solidFill>
                  <a:schemeClr val="bg1"/>
                </a:solidFill>
              </a:rPr>
              <a:t>Pages 5-12  A.V, Kelly (2009) The Curriculum, Theory and Practice, London: Sage Publications</a:t>
            </a:r>
          </a:p>
          <a:p>
            <a:pPr marL="0" indent="0">
              <a:buNone/>
            </a:pPr>
            <a:endParaRPr lang="en-GB" dirty="0">
              <a:solidFill>
                <a:schemeClr val="bg1"/>
              </a:solidFill>
            </a:endParaRPr>
          </a:p>
          <a:p>
            <a:pPr marL="0" indent="0">
              <a:buNone/>
            </a:pPr>
            <a:r>
              <a:rPr lang="en-GB" dirty="0">
                <a:solidFill>
                  <a:schemeClr val="bg1"/>
                </a:solidFill>
              </a:rPr>
              <a:t>Chapter 1-Pinar, W. (2012) </a:t>
            </a:r>
            <a:r>
              <a:rPr lang="en-GB" i="1" dirty="0">
                <a:solidFill>
                  <a:schemeClr val="bg1"/>
                </a:solidFill>
              </a:rPr>
              <a:t>What is Curriculum Theory?</a:t>
            </a:r>
            <a:r>
              <a:rPr lang="en-GB" dirty="0">
                <a:solidFill>
                  <a:schemeClr val="bg1"/>
                </a:solidFill>
              </a:rPr>
              <a:t> New York: Routledge</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3" name="Title 2"/>
          <p:cNvSpPr>
            <a:spLocks noGrp="1"/>
          </p:cNvSpPr>
          <p:nvPr>
            <p:ph type="title"/>
          </p:nvPr>
        </p:nvSpPr>
        <p:spPr/>
        <p:txBody>
          <a:bodyPr>
            <a:normAutofit fontScale="90000"/>
          </a:bodyPr>
          <a:lstStyle/>
          <a:p>
            <a:r>
              <a:rPr lang="en-GB" dirty="0" err="1">
                <a:solidFill>
                  <a:schemeClr val="tx1"/>
                </a:solidFill>
              </a:rPr>
              <a:t>Darlleniadau</a:t>
            </a:r>
            <a:r>
              <a:rPr lang="en-GB" dirty="0">
                <a:solidFill>
                  <a:schemeClr val="tx1"/>
                </a:solidFill>
              </a:rPr>
              <a:t> </a:t>
            </a:r>
            <a:r>
              <a:rPr lang="en-GB" dirty="0" err="1">
                <a:solidFill>
                  <a:schemeClr val="tx1"/>
                </a:solidFill>
              </a:rPr>
              <a:t>defnyddiol</a:t>
            </a:r>
            <a:br>
              <a:rPr lang="en-GB" dirty="0">
                <a:solidFill>
                  <a:schemeClr val="tx1"/>
                </a:solidFill>
              </a:rPr>
            </a:br>
            <a:r>
              <a:rPr lang="en-GB" dirty="0">
                <a:solidFill>
                  <a:schemeClr val="tx1"/>
                </a:solidFill>
              </a:rPr>
              <a:t>Useful Readings</a:t>
            </a:r>
          </a:p>
        </p:txBody>
      </p:sp>
    </p:spTree>
    <p:extLst>
      <p:ext uri="{BB962C8B-B14F-4D97-AF65-F5344CB8AC3E}">
        <p14:creationId xmlns:p14="http://schemas.microsoft.com/office/powerpoint/2010/main" val="25866407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12332</TotalTime>
  <Words>1751</Words>
  <Application>Microsoft Office PowerPoint</Application>
  <PresentationFormat>On-screen Show (4:3)</PresentationFormat>
  <Paragraphs>238</Paragraphs>
  <Slides>20</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ＭＳ Ｐゴシック</vt:lpstr>
      <vt:lpstr>Arial</vt:lpstr>
      <vt:lpstr>Calibri</vt:lpstr>
      <vt:lpstr>Candara</vt:lpstr>
      <vt:lpstr>Symbol</vt:lpstr>
      <vt:lpstr>Times New Roman</vt:lpstr>
      <vt:lpstr>Wingdings</vt:lpstr>
      <vt:lpstr>Waveform</vt:lpstr>
      <vt:lpstr>Astudiaethau Cwricwlwm ac Asesu Curriculum &amp; Assessment Studies</vt:lpstr>
      <vt:lpstr> Deilliannau Dysgu Learning Outcomes </vt:lpstr>
      <vt:lpstr> Deilliannau Dysgu Learning Outcomes </vt:lpstr>
      <vt:lpstr>Deilliannau Dysgu’r Modiwl Module Learning Outcomes</vt:lpstr>
      <vt:lpstr>Aseiniad/Assignment</vt:lpstr>
      <vt:lpstr>Cynllun Gwers / Lesson Plan </vt:lpstr>
      <vt:lpstr>Adnodd / Resource </vt:lpstr>
      <vt:lpstr>Adnodd / Resource </vt:lpstr>
      <vt:lpstr>Tasg / Task</vt:lpstr>
      <vt:lpstr>Tasg / Task</vt:lpstr>
      <vt:lpstr>Cwricwlwm yw…  A curriculum is …</vt:lpstr>
      <vt:lpstr>Cwricwlwm yw…  A curriculum is …</vt:lpstr>
      <vt:lpstr>Damcaniaeth cwricwlwm ac ymarfer Curriculum theory and practice </vt:lpstr>
      <vt:lpstr>A praxis approach to curriculum</vt:lpstr>
      <vt:lpstr>Aristotle’s categorisation of knowledge – theoretical, practical and productive</vt:lpstr>
      <vt:lpstr>A process approach to curriculum </vt:lpstr>
      <vt:lpstr>A product approach to curriculum </vt:lpstr>
      <vt:lpstr>A product curriculum</vt:lpstr>
      <vt:lpstr>Ond mae’r cwricwlwm llawer yn fwy… But the curriculum is much bigger…</vt:lpstr>
      <vt:lpstr>Darlleniadau defnyddiol Useful Readings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Studies</dc:title>
  <dc:creator>Laura Hutchings</dc:creator>
  <cp:lastModifiedBy>Helen A Griffiths</cp:lastModifiedBy>
  <cp:revision>33</cp:revision>
  <dcterms:created xsi:type="dcterms:W3CDTF">2015-09-01T10:15:47Z</dcterms:created>
  <dcterms:modified xsi:type="dcterms:W3CDTF">2026-09-29T18:13:04Z</dcterms:modified>
</cp:coreProperties>
</file>