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5"/>
  </p:notesMasterIdLst>
  <p:sldIdLst>
    <p:sldId id="256" r:id="rId2"/>
    <p:sldId id="390" r:id="rId3"/>
    <p:sldId id="387" r:id="rId4"/>
    <p:sldId id="388" r:id="rId5"/>
    <p:sldId id="389" r:id="rId6"/>
    <p:sldId id="391" r:id="rId7"/>
    <p:sldId id="386" r:id="rId8"/>
    <p:sldId id="319" r:id="rId9"/>
    <p:sldId id="315" r:id="rId10"/>
    <p:sldId id="258" r:id="rId11"/>
    <p:sldId id="263" r:id="rId12"/>
    <p:sldId id="274" r:id="rId13"/>
    <p:sldId id="264" r:id="rId14"/>
    <p:sldId id="259" r:id="rId15"/>
    <p:sldId id="260" r:id="rId16"/>
    <p:sldId id="268" r:id="rId17"/>
    <p:sldId id="400" r:id="rId18"/>
    <p:sldId id="401" r:id="rId19"/>
    <p:sldId id="402" r:id="rId20"/>
    <p:sldId id="398" r:id="rId21"/>
    <p:sldId id="320" r:id="rId22"/>
    <p:sldId id="261" r:id="rId23"/>
    <p:sldId id="317" r:id="rId24"/>
    <p:sldId id="316" r:id="rId25"/>
    <p:sldId id="393" r:id="rId26"/>
    <p:sldId id="318" r:id="rId27"/>
    <p:sldId id="385" r:id="rId28"/>
    <p:sldId id="394" r:id="rId29"/>
    <p:sldId id="325" r:id="rId30"/>
    <p:sldId id="324" r:id="rId31"/>
    <p:sldId id="266" r:id="rId32"/>
    <p:sldId id="306" r:id="rId33"/>
    <p:sldId id="269" r:id="rId34"/>
    <p:sldId id="279" r:id="rId35"/>
    <p:sldId id="280" r:id="rId36"/>
    <p:sldId id="281" r:id="rId37"/>
    <p:sldId id="282" r:id="rId38"/>
    <p:sldId id="322" r:id="rId39"/>
    <p:sldId id="283" r:id="rId40"/>
    <p:sldId id="284" r:id="rId41"/>
    <p:sldId id="270" r:id="rId42"/>
    <p:sldId id="396" r:id="rId43"/>
    <p:sldId id="286" r:id="rId44"/>
    <p:sldId id="297" r:id="rId45"/>
    <p:sldId id="285" r:id="rId46"/>
    <p:sldId id="289" r:id="rId47"/>
    <p:sldId id="407" r:id="rId48"/>
    <p:sldId id="292" r:id="rId49"/>
    <p:sldId id="290" r:id="rId50"/>
    <p:sldId id="375" r:id="rId51"/>
    <p:sldId id="376" r:id="rId52"/>
    <p:sldId id="380" r:id="rId53"/>
    <p:sldId id="377" r:id="rId54"/>
    <p:sldId id="404" r:id="rId55"/>
    <p:sldId id="399" r:id="rId56"/>
    <p:sldId id="405" r:id="rId57"/>
    <p:sldId id="323" r:id="rId58"/>
    <p:sldId id="321" r:id="rId59"/>
    <p:sldId id="406" r:id="rId60"/>
    <p:sldId id="403" r:id="rId61"/>
    <p:sldId id="307" r:id="rId62"/>
    <p:sldId id="410" r:id="rId63"/>
    <p:sldId id="411" r:id="rId64"/>
    <p:sldId id="408" r:id="rId65"/>
    <p:sldId id="409" r:id="rId66"/>
    <p:sldId id="379" r:id="rId67"/>
    <p:sldId id="288" r:id="rId68"/>
    <p:sldId id="395" r:id="rId69"/>
    <p:sldId id="372" r:id="rId70"/>
    <p:sldId id="326" r:id="rId71"/>
    <p:sldId id="327" r:id="rId72"/>
    <p:sldId id="331" r:id="rId73"/>
    <p:sldId id="332" r:id="rId74"/>
    <p:sldId id="333" r:id="rId75"/>
    <p:sldId id="334" r:id="rId76"/>
    <p:sldId id="336" r:id="rId77"/>
    <p:sldId id="339" r:id="rId78"/>
    <p:sldId id="341" r:id="rId79"/>
    <p:sldId id="342" r:id="rId80"/>
    <p:sldId id="343" r:id="rId81"/>
    <p:sldId id="344" r:id="rId82"/>
    <p:sldId id="348" r:id="rId83"/>
    <p:sldId id="349" r:id="rId84"/>
    <p:sldId id="350" r:id="rId85"/>
    <p:sldId id="352" r:id="rId86"/>
    <p:sldId id="353" r:id="rId87"/>
    <p:sldId id="354" r:id="rId88"/>
    <p:sldId id="355" r:id="rId89"/>
    <p:sldId id="356" r:id="rId90"/>
    <p:sldId id="357" r:id="rId91"/>
    <p:sldId id="358" r:id="rId92"/>
    <p:sldId id="359" r:id="rId93"/>
    <p:sldId id="360" r:id="rId94"/>
    <p:sldId id="361" r:id="rId95"/>
    <p:sldId id="362" r:id="rId96"/>
    <p:sldId id="364" r:id="rId97"/>
    <p:sldId id="365" r:id="rId98"/>
    <p:sldId id="382" r:id="rId99"/>
    <p:sldId id="383" r:id="rId100"/>
    <p:sldId id="384" r:id="rId101"/>
    <p:sldId id="296" r:id="rId102"/>
    <p:sldId id="293" r:id="rId103"/>
    <p:sldId id="295" r:id="rId104"/>
    <p:sldId id="413" r:id="rId105"/>
    <p:sldId id="414" r:id="rId106"/>
    <p:sldId id="291" r:id="rId107"/>
    <p:sldId id="374" r:id="rId108"/>
    <p:sldId id="412" r:id="rId109"/>
    <p:sldId id="298" r:id="rId110"/>
    <p:sldId id="299" r:id="rId111"/>
    <p:sldId id="302" r:id="rId112"/>
    <p:sldId id="301" r:id="rId113"/>
    <p:sldId id="303" r:id="rId114"/>
  </p:sldIdLst>
  <p:sldSz cx="9144000" cy="6858000" type="screen4x3"/>
  <p:notesSz cx="6858000" cy="93138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4" autoAdjust="0"/>
    <p:restoredTop sz="94660"/>
  </p:normalViewPr>
  <p:slideViewPr>
    <p:cSldViewPr>
      <p:cViewPr varScale="1">
        <p:scale>
          <a:sx n="111" d="100"/>
          <a:sy n="111" d="100"/>
        </p:scale>
        <p:origin x="-160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viewProps" Target="view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786035584778904E-2"/>
          <c:y val="0.14710526654476391"/>
          <c:w val="0.85754060384653963"/>
          <c:h val="0.64020553887162579"/>
        </c:manualLayout>
      </c:layout>
      <c:barChart>
        <c:barDir val="col"/>
        <c:grouping val="clustered"/>
        <c:varyColors val="0"/>
        <c:ser>
          <c:idx val="0"/>
          <c:order val="0"/>
          <c:tx>
            <c:strRef>
              <c:f>Sheet1!$B$1</c:f>
              <c:strCache>
                <c:ptCount val="1"/>
                <c:pt idx="0">
                  <c:v>Bishop'sWood</c:v>
                </c:pt>
              </c:strCache>
            </c:strRef>
          </c:tx>
          <c:spPr>
            <a:solidFill>
              <a:srgbClr val="FFFF00"/>
            </a:solidFill>
            <a:ln>
              <a:solidFill>
                <a:schemeClr val="tx1"/>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Sheet1!$B$2:$B$17</c:f>
              <c:numCache>
                <c:formatCode>General</c:formatCode>
                <c:ptCount val="16"/>
                <c:pt idx="0">
                  <c:v>5.9300000000000429E-2</c:v>
                </c:pt>
                <c:pt idx="1">
                  <c:v>5.4700000000000429E-2</c:v>
                </c:pt>
                <c:pt idx="2">
                  <c:v>3.9700000000000034E-2</c:v>
                </c:pt>
                <c:pt idx="3">
                  <c:v>3.9400000000000032E-2</c:v>
                </c:pt>
                <c:pt idx="4">
                  <c:v>5.9900000000000175E-2</c:v>
                </c:pt>
                <c:pt idx="5">
                  <c:v>0</c:v>
                </c:pt>
                <c:pt idx="6">
                  <c:v>0</c:v>
                </c:pt>
                <c:pt idx="7">
                  <c:v>4.0100000000000004E-2</c:v>
                </c:pt>
                <c:pt idx="8">
                  <c:v>5.7900000000000076E-2</c:v>
                </c:pt>
                <c:pt idx="9">
                  <c:v>0</c:v>
                </c:pt>
                <c:pt idx="10">
                  <c:v>7.1600000000000011E-2</c:v>
                </c:pt>
                <c:pt idx="11">
                  <c:v>6.2100000000000072E-2</c:v>
                </c:pt>
                <c:pt idx="12">
                  <c:v>0</c:v>
                </c:pt>
                <c:pt idx="13">
                  <c:v>0</c:v>
                </c:pt>
                <c:pt idx="14">
                  <c:v>4.7200000000000013E-2</c:v>
                </c:pt>
                <c:pt idx="15">
                  <c:v>4.0400000000000033E-2</c:v>
                </c:pt>
              </c:numCache>
            </c:numRef>
          </c:val>
        </c:ser>
        <c:ser>
          <c:idx val="1"/>
          <c:order val="1"/>
          <c:tx>
            <c:strRef>
              <c:f>Sheet1!$C$1</c:f>
              <c:strCache>
                <c:ptCount val="1"/>
                <c:pt idx="0">
                  <c:v>Kilvey Hill</c:v>
                </c:pt>
              </c:strCache>
            </c:strRef>
          </c:tx>
          <c:spPr>
            <a:solidFill>
              <a:schemeClr val="accent1"/>
            </a:solidFill>
            <a:ln>
              <a:solidFill>
                <a:prstClr val="black"/>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Sheet1!$C$2:$C$17</c:f>
              <c:numCache>
                <c:formatCode>General</c:formatCode>
                <c:ptCount val="16"/>
                <c:pt idx="0">
                  <c:v>0.19500000000000017</c:v>
                </c:pt>
                <c:pt idx="1">
                  <c:v>0.10730000000000002</c:v>
                </c:pt>
                <c:pt idx="2">
                  <c:v>2.1700000000000011E-2</c:v>
                </c:pt>
                <c:pt idx="3">
                  <c:v>0.1323</c:v>
                </c:pt>
                <c:pt idx="4">
                  <c:v>0.17040000000000041</c:v>
                </c:pt>
                <c:pt idx="5">
                  <c:v>0.15130000000000021</c:v>
                </c:pt>
                <c:pt idx="6">
                  <c:v>0.18300000000000041</c:v>
                </c:pt>
                <c:pt idx="7">
                  <c:v>3.6500000000000039E-2</c:v>
                </c:pt>
                <c:pt idx="8">
                  <c:v>5.5900000000000033E-2</c:v>
                </c:pt>
                <c:pt idx="9">
                  <c:v>5.9500000000000101E-2</c:v>
                </c:pt>
                <c:pt idx="10">
                  <c:v>7.0500000000000063E-2</c:v>
                </c:pt>
                <c:pt idx="11">
                  <c:v>6.4200000000000063E-2</c:v>
                </c:pt>
                <c:pt idx="12">
                  <c:v>0</c:v>
                </c:pt>
                <c:pt idx="13">
                  <c:v>0</c:v>
                </c:pt>
                <c:pt idx="14">
                  <c:v>0</c:v>
                </c:pt>
                <c:pt idx="15">
                  <c:v>2.3700000000000002E-2</c:v>
                </c:pt>
              </c:numCache>
            </c:numRef>
          </c:val>
        </c:ser>
        <c:dLbls>
          <c:showLegendKey val="0"/>
          <c:showVal val="0"/>
          <c:showCatName val="0"/>
          <c:showSerName val="0"/>
          <c:showPercent val="0"/>
          <c:showBubbleSize val="0"/>
        </c:dLbls>
        <c:gapWidth val="150"/>
        <c:axId val="72516096"/>
        <c:axId val="147945664"/>
      </c:barChart>
      <c:catAx>
        <c:axId val="72516096"/>
        <c:scaling>
          <c:orientation val="minMax"/>
        </c:scaling>
        <c:delete val="0"/>
        <c:axPos val="b"/>
        <c:numFmt formatCode="General" sourceLinked="0"/>
        <c:majorTickMark val="out"/>
        <c:minorTickMark val="none"/>
        <c:tickLblPos val="nextTo"/>
        <c:txPr>
          <a:bodyPr/>
          <a:lstStyle/>
          <a:p>
            <a:pPr>
              <a:defRPr lang="en-GB" sz="800" b="1"/>
            </a:pPr>
            <a:endParaRPr lang="en-US"/>
          </a:p>
        </c:txPr>
        <c:crossAx val="147945664"/>
        <c:crosses val="autoZero"/>
        <c:auto val="1"/>
        <c:lblAlgn val="ctr"/>
        <c:lblOffset val="100"/>
        <c:noMultiLvlLbl val="0"/>
      </c:catAx>
      <c:valAx>
        <c:axId val="147945664"/>
        <c:scaling>
          <c:orientation val="minMax"/>
          <c:max val="0.25"/>
        </c:scaling>
        <c:delete val="0"/>
        <c:axPos val="l"/>
        <c:majorGridlines/>
        <c:numFmt formatCode="General" sourceLinked="1"/>
        <c:majorTickMark val="out"/>
        <c:minorTickMark val="none"/>
        <c:tickLblPos val="nextTo"/>
        <c:txPr>
          <a:bodyPr/>
          <a:lstStyle/>
          <a:p>
            <a:pPr>
              <a:defRPr lang="en-GB" b="1"/>
            </a:pPr>
            <a:endParaRPr lang="en-US"/>
          </a:p>
        </c:txPr>
        <c:crossAx val="72516096"/>
        <c:crosses val="autoZero"/>
        <c:crossBetween val="between"/>
      </c:valAx>
    </c:plotArea>
    <c:legend>
      <c:legendPos val="r"/>
      <c:layout>
        <c:manualLayout>
          <c:xMode val="edge"/>
          <c:yMode val="edge"/>
          <c:x val="0.80010198360037965"/>
          <c:y val="3.1017194559914463E-2"/>
          <c:w val="0.16390870907342769"/>
          <c:h val="0.18305970496224044"/>
        </c:manualLayout>
      </c:layout>
      <c:overlay val="0"/>
      <c:spPr>
        <a:solidFill>
          <a:schemeClr val="bg1">
            <a:lumMod val="85000"/>
          </a:schemeClr>
        </a:solidFill>
        <a:ln>
          <a:solidFill>
            <a:prstClr val="black"/>
          </a:solidFill>
        </a:ln>
      </c:spPr>
      <c:txPr>
        <a:bodyPr/>
        <a:lstStyle/>
        <a:p>
          <a:pPr>
            <a:defRPr lang="en-GB" b="1"/>
          </a:pPr>
          <a:endParaRPr lang="en-US"/>
        </a:p>
      </c:txPr>
    </c:legend>
    <c:plotVisOnly val="1"/>
    <c:dispBlanksAs val="gap"/>
    <c:showDLblsOverMax val="0"/>
  </c:chart>
  <c:spPr>
    <a:ln>
      <a:solidFill>
        <a:sysClr val="windowText" lastClr="000000"/>
      </a:solidFill>
    </a:ln>
  </c:sp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cdr:x>
      <cdr:y>0</cdr:y>
    </cdr:from>
    <cdr:to>
      <cdr:x>0.34862</cdr:x>
      <cdr:y>0.1269</cdr:y>
    </cdr:to>
    <cdr:sp macro="" textlink="">
      <cdr:nvSpPr>
        <cdr:cNvPr id="2" name="TextBox 1"/>
        <cdr:cNvSpPr txBox="1"/>
      </cdr:nvSpPr>
      <cdr:spPr>
        <a:xfrm xmlns:a="http://schemas.openxmlformats.org/drawingml/2006/main">
          <a:off x="0" y="0"/>
          <a:ext cx="2736304" cy="57606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600" b="1" dirty="0"/>
            <a:t>Damage Indicator</a:t>
          </a:r>
        </a:p>
      </cdr:txBody>
    </cdr:sp>
  </cdr:relSizeAnchor>
  <cdr:relSizeAnchor xmlns:cdr="http://schemas.openxmlformats.org/drawingml/2006/chartDrawing">
    <cdr:from>
      <cdr:x>0.39952</cdr:x>
      <cdr:y>0.92174</cdr:y>
    </cdr:from>
    <cdr:to>
      <cdr:x>0.56248</cdr:x>
      <cdr:y>0.98513</cdr:y>
    </cdr:to>
    <cdr:sp macro="" textlink="">
      <cdr:nvSpPr>
        <cdr:cNvPr id="3" name="TextBox 2"/>
        <cdr:cNvSpPr txBox="1"/>
      </cdr:nvSpPr>
      <cdr:spPr>
        <a:xfrm xmlns:a="http://schemas.openxmlformats.org/drawingml/2006/main">
          <a:off x="3396368" y="4427528"/>
          <a:ext cx="1385343" cy="30448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GB" sz="1100" b="1" dirty="0"/>
            <a:t>Stressor</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65693"/>
          </a:xfrm>
          <a:prstGeom prst="rect">
            <a:avLst/>
          </a:prstGeom>
        </p:spPr>
        <p:txBody>
          <a:bodyPr vert="horz" lIns="92400" tIns="46200" rIns="92400" bIns="46200" rtlCol="0"/>
          <a:lstStyle>
            <a:lvl1pPr algn="l">
              <a:defRPr sz="1200"/>
            </a:lvl1pPr>
          </a:lstStyle>
          <a:p>
            <a:endParaRPr lang="en-GB"/>
          </a:p>
        </p:txBody>
      </p:sp>
      <p:sp>
        <p:nvSpPr>
          <p:cNvPr id="3" name="Date Placeholder 2"/>
          <p:cNvSpPr>
            <a:spLocks noGrp="1"/>
          </p:cNvSpPr>
          <p:nvPr>
            <p:ph type="dt" idx="1"/>
          </p:nvPr>
        </p:nvSpPr>
        <p:spPr>
          <a:xfrm>
            <a:off x="3884613" y="1"/>
            <a:ext cx="2971800" cy="465693"/>
          </a:xfrm>
          <a:prstGeom prst="rect">
            <a:avLst/>
          </a:prstGeom>
        </p:spPr>
        <p:txBody>
          <a:bodyPr vert="horz" lIns="92400" tIns="46200" rIns="92400" bIns="46200" rtlCol="0"/>
          <a:lstStyle>
            <a:lvl1pPr algn="r">
              <a:defRPr sz="1200"/>
            </a:lvl1pPr>
          </a:lstStyle>
          <a:p>
            <a:fld id="{9A49FE50-9B39-4333-B9E6-367218559AF3}" type="datetimeFigureOut">
              <a:rPr lang="en-GB" smtClean="0"/>
              <a:pPr/>
              <a:t>27/11/2017</a:t>
            </a:fld>
            <a:endParaRPr lang="en-GB"/>
          </a:p>
        </p:txBody>
      </p:sp>
      <p:sp>
        <p:nvSpPr>
          <p:cNvPr id="4" name="Slide Image Placeholder 3"/>
          <p:cNvSpPr>
            <a:spLocks noGrp="1" noRot="1" noChangeAspect="1"/>
          </p:cNvSpPr>
          <p:nvPr>
            <p:ph type="sldImg" idx="2"/>
          </p:nvPr>
        </p:nvSpPr>
        <p:spPr>
          <a:xfrm>
            <a:off x="1100138" y="698500"/>
            <a:ext cx="4657725" cy="3492500"/>
          </a:xfrm>
          <a:prstGeom prst="rect">
            <a:avLst/>
          </a:prstGeom>
          <a:noFill/>
          <a:ln w="12700">
            <a:solidFill>
              <a:prstClr val="black"/>
            </a:solidFill>
          </a:ln>
        </p:spPr>
        <p:txBody>
          <a:bodyPr vert="horz" lIns="92400" tIns="46200" rIns="92400" bIns="46200" rtlCol="0" anchor="ctr"/>
          <a:lstStyle/>
          <a:p>
            <a:endParaRPr lang="en-GB"/>
          </a:p>
        </p:txBody>
      </p:sp>
      <p:sp>
        <p:nvSpPr>
          <p:cNvPr id="5" name="Notes Placeholder 4"/>
          <p:cNvSpPr>
            <a:spLocks noGrp="1"/>
          </p:cNvSpPr>
          <p:nvPr>
            <p:ph type="body" sz="quarter" idx="3"/>
          </p:nvPr>
        </p:nvSpPr>
        <p:spPr>
          <a:xfrm>
            <a:off x="685800" y="4424086"/>
            <a:ext cx="5486400" cy="4191238"/>
          </a:xfrm>
          <a:prstGeom prst="rect">
            <a:avLst/>
          </a:prstGeom>
        </p:spPr>
        <p:txBody>
          <a:bodyPr vert="horz" lIns="92400" tIns="46200" rIns="92400" bIns="4620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846554"/>
            <a:ext cx="2971800" cy="465693"/>
          </a:xfrm>
          <a:prstGeom prst="rect">
            <a:avLst/>
          </a:prstGeom>
        </p:spPr>
        <p:txBody>
          <a:bodyPr vert="horz" lIns="92400" tIns="46200" rIns="92400" bIns="4620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846554"/>
            <a:ext cx="2971800" cy="465693"/>
          </a:xfrm>
          <a:prstGeom prst="rect">
            <a:avLst/>
          </a:prstGeom>
        </p:spPr>
        <p:txBody>
          <a:bodyPr vert="horz" lIns="92400" tIns="46200" rIns="92400" bIns="46200" rtlCol="0" anchor="b"/>
          <a:lstStyle>
            <a:lvl1pPr algn="r">
              <a:defRPr sz="1200"/>
            </a:lvl1pPr>
          </a:lstStyle>
          <a:p>
            <a:fld id="{48656FE8-17ED-47C0-B7AF-EC5342E2B963}" type="slidenum">
              <a:rPr lang="en-GB" smtClean="0"/>
              <a:pPr/>
              <a:t>‹#›</a:t>
            </a:fld>
            <a:endParaRPr lang="en-GB"/>
          </a:p>
        </p:txBody>
      </p:sp>
    </p:spTree>
    <p:extLst>
      <p:ext uri="{BB962C8B-B14F-4D97-AF65-F5344CB8AC3E}">
        <p14:creationId xmlns:p14="http://schemas.microsoft.com/office/powerpoint/2010/main" val="2897044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7</a:t>
            </a:fld>
            <a:endParaRPr lang="en-GB"/>
          </a:p>
        </p:txBody>
      </p:sp>
    </p:spTree>
    <p:extLst>
      <p:ext uri="{BB962C8B-B14F-4D97-AF65-F5344CB8AC3E}">
        <p14:creationId xmlns:p14="http://schemas.microsoft.com/office/powerpoint/2010/main" val="2078794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51</a:t>
            </a:fld>
            <a:endParaRPr lang="en-GB"/>
          </a:p>
        </p:txBody>
      </p:sp>
    </p:spTree>
    <p:extLst>
      <p:ext uri="{BB962C8B-B14F-4D97-AF65-F5344CB8AC3E}">
        <p14:creationId xmlns:p14="http://schemas.microsoft.com/office/powerpoint/2010/main" val="3519378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64</a:t>
            </a:fld>
            <a:endParaRPr lang="en-GB"/>
          </a:p>
        </p:txBody>
      </p:sp>
    </p:spTree>
    <p:extLst>
      <p:ext uri="{BB962C8B-B14F-4D97-AF65-F5344CB8AC3E}">
        <p14:creationId xmlns:p14="http://schemas.microsoft.com/office/powerpoint/2010/main" val="983753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70</a:t>
            </a:fld>
            <a:endParaRPr lang="en-GB" dirty="0"/>
          </a:p>
        </p:txBody>
      </p:sp>
    </p:spTree>
    <p:extLst>
      <p:ext uri="{BB962C8B-B14F-4D97-AF65-F5344CB8AC3E}">
        <p14:creationId xmlns:p14="http://schemas.microsoft.com/office/powerpoint/2010/main" val="3743283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71</a:t>
            </a:fld>
            <a:endParaRPr lang="en-GB" dirty="0"/>
          </a:p>
        </p:txBody>
      </p:sp>
    </p:spTree>
    <p:extLst>
      <p:ext uri="{BB962C8B-B14F-4D97-AF65-F5344CB8AC3E}">
        <p14:creationId xmlns:p14="http://schemas.microsoft.com/office/powerpoint/2010/main" val="417074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77</a:t>
            </a:fld>
            <a:endParaRPr lang="en-GB" dirty="0"/>
          </a:p>
        </p:txBody>
      </p:sp>
    </p:spTree>
    <p:extLst>
      <p:ext uri="{BB962C8B-B14F-4D97-AF65-F5344CB8AC3E}">
        <p14:creationId xmlns:p14="http://schemas.microsoft.com/office/powerpoint/2010/main" val="1432150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78</a:t>
            </a:fld>
            <a:endParaRPr lang="en-GB" dirty="0"/>
          </a:p>
        </p:txBody>
      </p:sp>
    </p:spTree>
    <p:extLst>
      <p:ext uri="{BB962C8B-B14F-4D97-AF65-F5344CB8AC3E}">
        <p14:creationId xmlns:p14="http://schemas.microsoft.com/office/powerpoint/2010/main" val="1660623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79</a:t>
            </a:fld>
            <a:endParaRPr lang="en-GB" dirty="0"/>
          </a:p>
        </p:txBody>
      </p:sp>
    </p:spTree>
    <p:extLst>
      <p:ext uri="{BB962C8B-B14F-4D97-AF65-F5344CB8AC3E}">
        <p14:creationId xmlns:p14="http://schemas.microsoft.com/office/powerpoint/2010/main" val="4217836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80</a:t>
            </a:fld>
            <a:endParaRPr lang="en-GB" dirty="0"/>
          </a:p>
        </p:txBody>
      </p:sp>
    </p:spTree>
    <p:extLst>
      <p:ext uri="{BB962C8B-B14F-4D97-AF65-F5344CB8AC3E}">
        <p14:creationId xmlns:p14="http://schemas.microsoft.com/office/powerpoint/2010/main" val="690227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92</a:t>
            </a:fld>
            <a:endParaRPr lang="en-GB" dirty="0"/>
          </a:p>
        </p:txBody>
      </p:sp>
    </p:spTree>
    <p:extLst>
      <p:ext uri="{BB962C8B-B14F-4D97-AF65-F5344CB8AC3E}">
        <p14:creationId xmlns:p14="http://schemas.microsoft.com/office/powerpoint/2010/main" val="24081987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93</a:t>
            </a:fld>
            <a:endParaRPr lang="en-GB" dirty="0"/>
          </a:p>
        </p:txBody>
      </p:sp>
    </p:spTree>
    <p:extLst>
      <p:ext uri="{BB962C8B-B14F-4D97-AF65-F5344CB8AC3E}">
        <p14:creationId xmlns:p14="http://schemas.microsoft.com/office/powerpoint/2010/main" val="1542973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96</a:t>
            </a:fld>
            <a:endParaRPr lang="en-GB" dirty="0"/>
          </a:p>
        </p:txBody>
      </p:sp>
    </p:spTree>
    <p:extLst>
      <p:ext uri="{BB962C8B-B14F-4D97-AF65-F5344CB8AC3E}">
        <p14:creationId xmlns:p14="http://schemas.microsoft.com/office/powerpoint/2010/main" val="714045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97</a:t>
            </a:fld>
            <a:endParaRPr lang="en-GB" dirty="0"/>
          </a:p>
        </p:txBody>
      </p:sp>
    </p:spTree>
    <p:extLst>
      <p:ext uri="{BB962C8B-B14F-4D97-AF65-F5344CB8AC3E}">
        <p14:creationId xmlns:p14="http://schemas.microsoft.com/office/powerpoint/2010/main" val="3774015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98</a:t>
            </a:fld>
            <a:endParaRPr lang="en-GB" dirty="0"/>
          </a:p>
        </p:txBody>
      </p:sp>
    </p:spTree>
    <p:extLst>
      <p:ext uri="{BB962C8B-B14F-4D97-AF65-F5344CB8AC3E}">
        <p14:creationId xmlns:p14="http://schemas.microsoft.com/office/powerpoint/2010/main" val="2907380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99</a:t>
            </a:fld>
            <a:endParaRPr lang="en-GB" dirty="0"/>
          </a:p>
        </p:txBody>
      </p:sp>
    </p:spTree>
    <p:extLst>
      <p:ext uri="{BB962C8B-B14F-4D97-AF65-F5344CB8AC3E}">
        <p14:creationId xmlns:p14="http://schemas.microsoft.com/office/powerpoint/2010/main" val="1259424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961042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3909264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1528681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2334604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2096779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572030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2090492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336520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3908437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976644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A8750D-25F0-4F31-828A-4B7FBDBA8593}"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2A38B3-B297-4A77-B8DF-9010FCFB809B}" type="slidenum">
              <a:rPr lang="en-GB" smtClean="0"/>
              <a:pPr/>
              <a:t>‹#›</a:t>
            </a:fld>
            <a:endParaRPr lang="en-GB"/>
          </a:p>
        </p:txBody>
      </p:sp>
    </p:spTree>
    <p:extLst>
      <p:ext uri="{BB962C8B-B14F-4D97-AF65-F5344CB8AC3E}">
        <p14:creationId xmlns:p14="http://schemas.microsoft.com/office/powerpoint/2010/main" val="201149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A8750D-25F0-4F31-828A-4B7FBDBA8593}" type="datetimeFigureOut">
              <a:rPr lang="en-GB" smtClean="0"/>
              <a:pPr/>
              <a:t>27/11/2017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2A38B3-B297-4A77-B8DF-9010FCFB809B}" type="slidenum">
              <a:rPr lang="en-GB" smtClean="0"/>
              <a:pPr/>
              <a:t>‹#›</a:t>
            </a:fld>
            <a:endParaRPr lang="en-GB"/>
          </a:p>
        </p:txBody>
      </p:sp>
    </p:spTree>
    <p:extLst>
      <p:ext uri="{BB962C8B-B14F-4D97-AF65-F5344CB8AC3E}">
        <p14:creationId xmlns:p14="http://schemas.microsoft.com/office/powerpoint/2010/main" val="3774708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betterbodychemistry.com/neurotechnology-tip/stick-youre-stressed/&amp;ei=ERtBVP7NBYyw7Aa49YD4BA&amp;bvm=bv.77648437,d.ZGU&amp;psig=AFQjCNEZKLr1qxEClkMs2INSq-Blj-mNTw&amp;ust=1413639234766845" TargetMode="External"/><Relationship Id="rId2" Type="http://schemas.openxmlformats.org/officeDocument/2006/relationships/image" Target="../media/image2.gif"/><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youtube.com/watch?v=DoY4Ri3i6PE"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7.jpeg"/><Relationship Id="rId2" Type="http://schemas.openxmlformats.org/officeDocument/2006/relationships/hyperlink" Target="http://www.hectorlegaspi.com/2011/04/official-flyer-samsung-galaxy-mini.html" TargetMode="External"/><Relationship Id="rId1" Type="http://schemas.openxmlformats.org/officeDocument/2006/relationships/slideLayout" Target="../slideLayouts/slideLayout7.xml"/><Relationship Id="rId6" Type="http://schemas.openxmlformats.org/officeDocument/2006/relationships/hyperlink" Target="https://www.superadrianme.com/wp-content/uploads/2013/11/Exclusive-Flyer-SITEX-2013-01.jpg" TargetMode="External"/><Relationship Id="rId5" Type="http://schemas.openxmlformats.org/officeDocument/2006/relationships/image" Target="../media/image16.jpeg"/><Relationship Id="rId4" Type="http://schemas.openxmlformats.org/officeDocument/2006/relationships/hyperlink" Target="http://obamapacman.com/wp-content/uploads/2011/04/Best-Buy-iPad-2-April-17-sunday-flyer.jpg"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www.snapsurveys.com/techadvqualquant.shtml"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google.co.uk/url?sa=i&amp;rct=j&amp;q=&amp;esrc=s&amp;source=images&amp;cd=&amp;cad=rja&amp;uact=8&amp;docid=cg7yrLIP1pTlOM&amp;tbnid=idLDzLnfsddDFM:&amp;ved=0CAcQjRw&amp;url=http://www.skillpath.co.uk/index.cfm/on-site/seminar/topic/Report-Writing&amp;ei=DSo9VJ2FI4izafy3gIgG&amp;bvm=bv.77161500,d.ZGU&amp;psig=AFQjCNGVf7iL2H6zi1EiHH4XQ-Ng4qDPxA&amp;ust=1413380889194010" TargetMode="Externa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www.snapsurveys.com/techadvqualquant.shtml"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emf"/></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8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84.xml.rels><?xml version="1.0" encoding="UTF-8" standalone="yes"?>
<Relationships xmlns="http://schemas.openxmlformats.org/package/2006/relationships"><Relationship Id="rId3" Type="http://schemas.openxmlformats.org/officeDocument/2006/relationships/hyperlink" Target="http://www.moredirt.co.uk/" TargetMode="External"/><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9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Tree>
    <p:extLst>
      <p:ext uri="{BB962C8B-B14F-4D97-AF65-F5344CB8AC3E}">
        <p14:creationId xmlns:p14="http://schemas.microsoft.com/office/powerpoint/2010/main" val="33795137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fad-an\Desktop\curve of forgetting.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8690" y="584775"/>
            <a:ext cx="7277100" cy="33620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11480" y="0"/>
            <a:ext cx="3440750" cy="584775"/>
          </a:xfrm>
          <a:prstGeom prst="rect">
            <a:avLst/>
          </a:prstGeom>
        </p:spPr>
        <p:txBody>
          <a:bodyPr wrap="none">
            <a:spAutoFit/>
          </a:bodyPr>
          <a:lstStyle/>
          <a:p>
            <a:r>
              <a:rPr lang="en-GB" sz="3200" b="1" dirty="0"/>
              <a:t>Curve of Forgetting</a:t>
            </a:r>
            <a:endParaRPr lang="en-GB" sz="3200" dirty="0"/>
          </a:p>
        </p:txBody>
      </p:sp>
      <p:sp>
        <p:nvSpPr>
          <p:cNvPr id="5" name="Rectangle 4"/>
          <p:cNvSpPr/>
          <p:nvPr/>
        </p:nvSpPr>
        <p:spPr>
          <a:xfrm>
            <a:off x="358140" y="4038600"/>
            <a:ext cx="8458200"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By day 2</a:t>
            </a:r>
            <a:r>
              <a:rPr lang="en-GB" dirty="0"/>
              <a:t>, if you have done nothing with the information you learned in that lecture, didn't think about it again, read it again, etc. you will have lost </a:t>
            </a:r>
            <a:r>
              <a:rPr lang="en-GB" b="1" dirty="0">
                <a:solidFill>
                  <a:srgbClr val="0070C0"/>
                </a:solidFill>
              </a:rPr>
              <a:t>50%-80% </a:t>
            </a:r>
            <a:r>
              <a:rPr lang="en-GB" dirty="0"/>
              <a:t>of what you learned. </a:t>
            </a:r>
          </a:p>
        </p:txBody>
      </p:sp>
      <p:sp>
        <p:nvSpPr>
          <p:cNvPr id="6" name="Rectangle 5"/>
          <p:cNvSpPr/>
          <p:nvPr/>
        </p:nvSpPr>
        <p:spPr>
          <a:xfrm>
            <a:off x="411480" y="4872254"/>
            <a:ext cx="8351520" cy="646331"/>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By day 7</a:t>
            </a:r>
            <a:r>
              <a:rPr lang="en-GB" dirty="0"/>
              <a:t>, we remember even less, and by day 30, we retain about </a:t>
            </a:r>
            <a:r>
              <a:rPr lang="en-GB" b="1" dirty="0">
                <a:solidFill>
                  <a:srgbClr val="0070C0"/>
                </a:solidFill>
              </a:rPr>
              <a:t>2%-3% </a:t>
            </a:r>
            <a:r>
              <a:rPr lang="en-GB" dirty="0"/>
              <a:t>of the original hour! </a:t>
            </a:r>
          </a:p>
        </p:txBody>
      </p:sp>
      <p:sp>
        <p:nvSpPr>
          <p:cNvPr id="7" name="Rectangle 6"/>
          <p:cNvSpPr/>
          <p:nvPr/>
        </p:nvSpPr>
        <p:spPr>
          <a:xfrm>
            <a:off x="411480" y="5542214"/>
            <a:ext cx="8275320" cy="646331"/>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Reprocessing the same chunk of information sends a big signal to your brain to hold onto that data.</a:t>
            </a:r>
          </a:p>
        </p:txBody>
      </p:sp>
      <p:pic>
        <p:nvPicPr>
          <p:cNvPr id="8" name="Picture 2" descr="https://encrypted-tbn2.gstatic.com/images?q=tbn:ANd9GcRupuZe3rM4Rs5-eNdFtWZuM4JcKQg1ByHOMQ9HuAGNxfcGbFgEE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38800" y="1967749"/>
            <a:ext cx="2133600" cy="15169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514600" y="2819400"/>
            <a:ext cx="11430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Short term memory loss</a:t>
            </a:r>
            <a:endParaRPr lang="en-GB" sz="1200" b="1" dirty="0"/>
          </a:p>
        </p:txBody>
      </p:sp>
      <p:cxnSp>
        <p:nvCxnSpPr>
          <p:cNvPr id="11" name="Straight Arrow Connector 10"/>
          <p:cNvCxnSpPr/>
          <p:nvPr/>
        </p:nvCxnSpPr>
        <p:spPr>
          <a:xfrm flipV="1">
            <a:off x="3657600" y="2971800"/>
            <a:ext cx="533400" cy="152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5867400" y="152400"/>
            <a:ext cx="1600200" cy="461665"/>
          </a:xfrm>
          <a:prstGeom prst="rect">
            <a:avLst/>
          </a:prstGeom>
          <a:solidFill>
            <a:schemeClr val="bg1">
              <a:lumMod val="85000"/>
            </a:schemeClr>
          </a:solidFill>
          <a:ln w="9525">
            <a:solidFill>
              <a:schemeClr val="tx1"/>
            </a:solidFill>
          </a:ln>
        </p:spPr>
        <p:txBody>
          <a:bodyPr wrap="square" rtlCol="0">
            <a:spAutoFit/>
          </a:bodyPr>
          <a:lstStyle/>
          <a:p>
            <a:pPr algn="ctr"/>
            <a:r>
              <a:rPr lang="en-GB" sz="1200" b="1" dirty="0" smtClean="0"/>
              <a:t>Long term memory reinforced</a:t>
            </a:r>
            <a:endParaRPr lang="en-GB" sz="1200" b="1" dirty="0"/>
          </a:p>
        </p:txBody>
      </p:sp>
      <p:cxnSp>
        <p:nvCxnSpPr>
          <p:cNvPr id="14" name="Straight Arrow Connector 13"/>
          <p:cNvCxnSpPr>
            <a:stCxn id="12" idx="2"/>
          </p:cNvCxnSpPr>
          <p:nvPr/>
        </p:nvCxnSpPr>
        <p:spPr>
          <a:xfrm flipH="1">
            <a:off x="6172200" y="614065"/>
            <a:ext cx="495300" cy="681335"/>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9886723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61402" y="152400"/>
            <a:ext cx="8229600" cy="1143000"/>
          </a:xfrm>
        </p:spPr>
        <p:txBody>
          <a:bodyPr>
            <a:normAutofit/>
          </a:bodyPr>
          <a:lstStyle/>
          <a:p>
            <a:pPr eaLnBrk="1" hangingPunct="1"/>
            <a:r>
              <a:rPr lang="en-GB" altLang="en-US" sz="4000" dirty="0">
                <a:solidFill>
                  <a:srgbClr val="0070C0"/>
                </a:solidFill>
                <a:latin typeface="Times New Roman" panose="02020603050405020304" pitchFamily="18" charset="0"/>
                <a:cs typeface="Times New Roman" panose="02020603050405020304" pitchFamily="18" charset="0"/>
              </a:rPr>
              <a:t> </a:t>
            </a:r>
            <a:r>
              <a:rPr lang="en-GB" altLang="en-US" sz="4000" dirty="0" smtClean="0">
                <a:solidFill>
                  <a:srgbClr val="0070C0"/>
                </a:solidFill>
                <a:latin typeface="Times New Roman" panose="02020603050405020304" pitchFamily="18" charset="0"/>
                <a:cs typeface="Times New Roman" panose="02020603050405020304" pitchFamily="18" charset="0"/>
              </a:rPr>
              <a:t>In PREPARATION</a:t>
            </a:r>
          </a:p>
        </p:txBody>
      </p:sp>
      <p:sp>
        <p:nvSpPr>
          <p:cNvPr id="25603" name="Rectangle 3"/>
          <p:cNvSpPr>
            <a:spLocks noGrp="1" noChangeArrowheads="1"/>
          </p:cNvSpPr>
          <p:nvPr>
            <p:ph type="body" idx="1"/>
          </p:nvPr>
        </p:nvSpPr>
        <p:spPr>
          <a:xfrm>
            <a:off x="457200" y="1600200"/>
            <a:ext cx="8229600" cy="4852988"/>
          </a:xfrm>
        </p:spPr>
        <p:txBody>
          <a:bodyPr/>
          <a:lstStyle/>
          <a:p>
            <a:pPr eaLnBrk="1" hangingPunct="1">
              <a:buFontTx/>
              <a:buNone/>
            </a:pPr>
            <a:r>
              <a:rPr lang="en-GB" altLang="en-US" sz="2400" b="1" dirty="0" smtClean="0">
                <a:solidFill>
                  <a:srgbClr val="0070C0"/>
                </a:solidFill>
                <a:latin typeface="Trebuchet MS" pitchFamily="34" charset="0"/>
              </a:rPr>
              <a:t>Around the house put up lists of</a:t>
            </a:r>
          </a:p>
          <a:p>
            <a:pPr eaLnBrk="1" hangingPunct="1"/>
            <a:r>
              <a:rPr lang="en-GB" altLang="en-US" sz="2400" b="1" dirty="0" smtClean="0">
                <a:solidFill>
                  <a:srgbClr val="0070C0"/>
                </a:solidFill>
                <a:latin typeface="Trebuchet MS" pitchFamily="34" charset="0"/>
              </a:rPr>
              <a:t>Key facts</a:t>
            </a:r>
          </a:p>
          <a:p>
            <a:pPr eaLnBrk="1" hangingPunct="1"/>
            <a:r>
              <a:rPr lang="en-GB" altLang="en-US" sz="2400" b="1" dirty="0" smtClean="0">
                <a:solidFill>
                  <a:srgbClr val="0070C0"/>
                </a:solidFill>
                <a:latin typeface="Trebuchet MS" pitchFamily="34" charset="0"/>
              </a:rPr>
              <a:t>Formulae</a:t>
            </a:r>
          </a:p>
          <a:p>
            <a:pPr eaLnBrk="1" hangingPunct="1"/>
            <a:r>
              <a:rPr lang="en-GB" altLang="en-US" sz="2400" b="1" dirty="0" smtClean="0">
                <a:solidFill>
                  <a:srgbClr val="0070C0"/>
                </a:solidFill>
                <a:latin typeface="Trebuchet MS" pitchFamily="34" charset="0"/>
              </a:rPr>
              <a:t>Quotes</a:t>
            </a:r>
          </a:p>
          <a:p>
            <a:pPr eaLnBrk="1" hangingPunct="1"/>
            <a:r>
              <a:rPr lang="en-GB" altLang="en-US" sz="2400" b="1" dirty="0" smtClean="0">
                <a:solidFill>
                  <a:srgbClr val="0070C0"/>
                </a:solidFill>
                <a:latin typeface="Trebuchet MS" pitchFamily="34" charset="0"/>
              </a:rPr>
              <a:t>Examples</a:t>
            </a:r>
          </a:p>
          <a:p>
            <a:pPr eaLnBrk="1" hangingPunct="1">
              <a:buFontTx/>
              <a:buNone/>
            </a:pPr>
            <a:r>
              <a:rPr lang="en-GB" altLang="en-US" sz="2400" dirty="0" smtClean="0">
                <a:latin typeface="Trebuchet MS" pitchFamily="34" charset="0"/>
              </a:rPr>
              <a:t>Recite them aloud when you see them</a:t>
            </a:r>
          </a:p>
          <a:p>
            <a:pPr eaLnBrk="1" hangingPunct="1">
              <a:buFontTx/>
              <a:buNone/>
            </a:pPr>
            <a:r>
              <a:rPr lang="en-GB" altLang="en-US" sz="2400" dirty="0" smtClean="0">
                <a:latin typeface="Trebuchet MS" pitchFamily="34" charset="0"/>
              </a:rPr>
              <a:t>Do past papers under exam conditions</a:t>
            </a:r>
          </a:p>
          <a:p>
            <a:pPr eaLnBrk="1" hangingPunct="1"/>
            <a:r>
              <a:rPr lang="en-GB" altLang="en-US" sz="2400" dirty="0" smtClean="0">
                <a:latin typeface="Trebuchet MS" pitchFamily="34" charset="0"/>
              </a:rPr>
              <a:t>Identify areas of weakness and address them</a:t>
            </a:r>
          </a:p>
          <a:p>
            <a:pPr eaLnBrk="1" hangingPunct="1"/>
            <a:r>
              <a:rPr lang="en-GB" altLang="en-US" sz="2400" dirty="0" smtClean="0">
                <a:latin typeface="Trebuchet MS" pitchFamily="34" charset="0"/>
              </a:rPr>
              <a:t>Become comfortable with the vocabulary used</a:t>
            </a:r>
          </a:p>
          <a:p>
            <a:pPr eaLnBrk="1" hangingPunct="1"/>
            <a:r>
              <a:rPr lang="en-GB" altLang="en-US" sz="2400" dirty="0" smtClean="0">
                <a:latin typeface="Trebuchet MS" pitchFamily="34" charset="0"/>
              </a:rPr>
              <a:t>Perfect the pace you must work at</a:t>
            </a:r>
          </a:p>
          <a:p>
            <a:pPr eaLnBrk="1" hangingPunct="1"/>
            <a:r>
              <a:rPr lang="en-GB" altLang="en-US" sz="2400" dirty="0" smtClean="0">
                <a:latin typeface="Trebuchet MS" pitchFamily="34" charset="0"/>
              </a:rPr>
              <a:t>Your timing is critical</a:t>
            </a:r>
          </a:p>
        </p:txBody>
      </p:sp>
      <p:pic>
        <p:nvPicPr>
          <p:cNvPr id="25604"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9000" y="304800"/>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145193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609600"/>
            <a:ext cx="8229600" cy="747238"/>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Assignments + Exams</a:t>
            </a:r>
          </a:p>
        </p:txBody>
      </p:sp>
      <p:sp>
        <p:nvSpPr>
          <p:cNvPr id="24579" name="Rectangle 3"/>
          <p:cNvSpPr>
            <a:spLocks noGrp="1" noChangeArrowheads="1"/>
          </p:cNvSpPr>
          <p:nvPr>
            <p:ph type="body" idx="1"/>
          </p:nvPr>
        </p:nvSpPr>
        <p:spPr>
          <a:xfrm>
            <a:off x="457200" y="1600200"/>
            <a:ext cx="8229600" cy="5068888"/>
          </a:xfrm>
        </p:spPr>
        <p:txBody>
          <a:bodyPr>
            <a:normAutofit fontScale="92500" lnSpcReduction="20000"/>
          </a:bodyPr>
          <a:lstStyle/>
          <a:p>
            <a:pPr eaLnBrk="1" hangingPunct="1">
              <a:buFontTx/>
              <a:buNone/>
            </a:pPr>
            <a:r>
              <a:rPr lang="en-GB" altLang="en-US" sz="2400" dirty="0" smtClean="0">
                <a:latin typeface="Trebuchet MS" pitchFamily="34" charset="0"/>
              </a:rPr>
              <a:t>The secrets to success:</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Have genuine faith in your preparation.</a:t>
            </a:r>
          </a:p>
          <a:p>
            <a:pPr eaLnBrk="1" hangingPunct="1"/>
            <a:r>
              <a:rPr lang="en-GB" altLang="en-US" sz="2400" dirty="0" smtClean="0">
                <a:latin typeface="Trebuchet MS" pitchFamily="34" charset="0"/>
              </a:rPr>
              <a:t>Don’t leave anything to chance.</a:t>
            </a:r>
          </a:p>
          <a:p>
            <a:pPr eaLnBrk="1" hangingPunct="1">
              <a:buFontTx/>
              <a:buNone/>
            </a:pPr>
            <a:r>
              <a:rPr lang="en-GB" altLang="en-US" sz="2400" dirty="0" smtClean="0">
                <a:latin typeface="Trebuchet MS" pitchFamily="34" charset="0"/>
              </a:rPr>
              <a:t>   Know exactly what is required for each assessment.</a:t>
            </a:r>
          </a:p>
          <a:p>
            <a:pPr eaLnBrk="1" hangingPunct="1"/>
            <a:r>
              <a:rPr lang="en-GB" altLang="en-US" sz="2400" dirty="0" smtClean="0">
                <a:latin typeface="Trebuchet MS" pitchFamily="34" charset="0"/>
              </a:rPr>
              <a:t>Understand each subject as fully as possible.</a:t>
            </a:r>
          </a:p>
          <a:p>
            <a:pPr eaLnBrk="1" hangingPunct="1"/>
            <a:r>
              <a:rPr lang="en-GB" altLang="en-US" sz="2400" dirty="0" smtClean="0">
                <a:latin typeface="Trebuchet MS" pitchFamily="34" charset="0"/>
              </a:rPr>
              <a:t>Quiz your Lecturers, and each other.</a:t>
            </a:r>
          </a:p>
          <a:p>
            <a:pPr eaLnBrk="1" hangingPunct="1"/>
            <a:r>
              <a:rPr lang="en-GB" altLang="en-US" sz="2400" dirty="0" smtClean="0">
                <a:latin typeface="Trebuchet MS" pitchFamily="34" charset="0"/>
              </a:rPr>
              <a:t>Know the format of the task that will be presented.</a:t>
            </a:r>
          </a:p>
          <a:p>
            <a:pPr eaLnBrk="1" hangingPunct="1"/>
            <a:endParaRPr lang="en-GB" altLang="en-US" sz="2400" dirty="0" smtClean="0">
              <a:latin typeface="Trebuchet MS" pitchFamily="34" charset="0"/>
            </a:endParaRPr>
          </a:p>
          <a:p>
            <a:pPr eaLnBrk="1" hangingPunct="1">
              <a:buFontTx/>
              <a:buNone/>
            </a:pPr>
            <a:r>
              <a:rPr lang="en-GB" altLang="en-US" sz="2400" dirty="0" smtClean="0">
                <a:latin typeface="Trebuchet MS" pitchFamily="34" charset="0"/>
              </a:rPr>
              <a:t>		Multiple choice</a:t>
            </a:r>
          </a:p>
          <a:p>
            <a:pPr eaLnBrk="1" hangingPunct="1">
              <a:buFontTx/>
              <a:buNone/>
            </a:pPr>
            <a:r>
              <a:rPr lang="en-GB" altLang="en-US" sz="2400" dirty="0" smtClean="0">
                <a:latin typeface="Trebuchet MS" pitchFamily="34" charset="0"/>
              </a:rPr>
              <a:t>		Short answer</a:t>
            </a:r>
          </a:p>
          <a:p>
            <a:pPr eaLnBrk="1" hangingPunct="1">
              <a:buFontTx/>
              <a:buNone/>
            </a:pPr>
            <a:r>
              <a:rPr lang="en-GB" altLang="en-US" sz="2400" dirty="0" smtClean="0">
                <a:latin typeface="Trebuchet MS" pitchFamily="34" charset="0"/>
              </a:rPr>
              <a:t>		Essays</a:t>
            </a:r>
          </a:p>
          <a:p>
            <a:pPr eaLnBrk="1" hangingPunct="1">
              <a:buFontTx/>
              <a:buNone/>
            </a:pPr>
            <a:r>
              <a:rPr lang="en-GB" altLang="en-US" sz="2400" dirty="0">
                <a:latin typeface="Trebuchet MS" pitchFamily="34" charset="0"/>
              </a:rPr>
              <a:t>	</a:t>
            </a:r>
            <a:r>
              <a:rPr lang="en-GB" altLang="en-US" sz="2400" dirty="0" smtClean="0">
                <a:latin typeface="Trebuchet MS" pitchFamily="34" charset="0"/>
              </a:rPr>
              <a:t>	Report</a:t>
            </a:r>
          </a:p>
          <a:p>
            <a:pPr eaLnBrk="1" hangingPunct="1">
              <a:buFontTx/>
              <a:buNone/>
            </a:pPr>
            <a:r>
              <a:rPr lang="en-GB" altLang="en-US" sz="2400" dirty="0" smtClean="0">
                <a:latin typeface="Trebuchet MS" pitchFamily="34" charset="0"/>
              </a:rPr>
              <a:t>		Software</a:t>
            </a:r>
          </a:p>
          <a:p>
            <a:pPr eaLnBrk="1" hangingPunct="1">
              <a:buFontTx/>
              <a:buNone/>
            </a:pPr>
            <a:r>
              <a:rPr lang="en-GB" altLang="en-US" sz="2400" dirty="0" smtClean="0">
                <a:latin typeface="Trebuchet MS" pitchFamily="34" charset="0"/>
              </a:rPr>
              <a:t>		Practical Testing</a:t>
            </a:r>
          </a:p>
        </p:txBody>
      </p:sp>
      <p:pic>
        <p:nvPicPr>
          <p:cNvPr id="24580"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5200" y="213838"/>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943600" y="5334000"/>
            <a:ext cx="2514600" cy="830997"/>
          </a:xfrm>
          <a:prstGeom prst="rect">
            <a:avLst/>
          </a:prstGeom>
          <a:noFill/>
        </p:spPr>
        <p:txBody>
          <a:bodyPr wrap="square" rtlCol="0">
            <a:spAutoFit/>
          </a:bodyPr>
          <a:lstStyle/>
          <a:p>
            <a:pPr algn="ctr"/>
            <a:r>
              <a:rPr lang="en-GB" sz="2400" b="1" dirty="0" smtClean="0">
                <a:solidFill>
                  <a:srgbClr val="0070C0"/>
                </a:solidFill>
              </a:rPr>
              <a:t>ANY QUESTIONS ??</a:t>
            </a:r>
            <a:endParaRPr lang="en-GB" sz="2400" b="1" dirty="0">
              <a:solidFill>
                <a:srgbClr val="0070C0"/>
              </a:solidFill>
            </a:endParaRPr>
          </a:p>
        </p:txBody>
      </p:sp>
      <p:cxnSp>
        <p:nvCxnSpPr>
          <p:cNvPr id="7" name="Straight Arrow Connector 6"/>
          <p:cNvCxnSpPr/>
          <p:nvPr/>
        </p:nvCxnSpPr>
        <p:spPr>
          <a:xfrm>
            <a:off x="2057400" y="4343400"/>
            <a:ext cx="0" cy="2286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265076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304800"/>
            <a:ext cx="8229600" cy="1143000"/>
          </a:xfrm>
        </p:spPr>
        <p:txBody>
          <a:bodyPr>
            <a:normAutofit/>
          </a:bodyPr>
          <a:lstStyle/>
          <a:p>
            <a:pPr eaLnBrk="1" hangingPunct="1"/>
            <a:r>
              <a:rPr lang="en-GB" altLang="en-US" sz="4000" dirty="0" smtClean="0">
                <a:solidFill>
                  <a:srgbClr val="0070C0"/>
                </a:solidFill>
                <a:latin typeface="Times New Roman" panose="02020603050405020304" pitchFamily="18" charset="0"/>
                <a:cs typeface="Times New Roman" panose="02020603050405020304" pitchFamily="18" charset="0"/>
              </a:rPr>
              <a:t>EXAM PREPARATION</a:t>
            </a:r>
          </a:p>
        </p:txBody>
      </p:sp>
      <p:sp>
        <p:nvSpPr>
          <p:cNvPr id="26627" name="Rectangle 3"/>
          <p:cNvSpPr>
            <a:spLocks noGrp="1" noChangeArrowheads="1"/>
          </p:cNvSpPr>
          <p:nvPr>
            <p:ph type="body" idx="1"/>
          </p:nvPr>
        </p:nvSpPr>
        <p:spPr>
          <a:xfrm>
            <a:off x="457200" y="1600200"/>
            <a:ext cx="8229600" cy="4997450"/>
          </a:xfrm>
        </p:spPr>
        <p:txBody>
          <a:bodyPr/>
          <a:lstStyle/>
          <a:p>
            <a:pPr eaLnBrk="1" hangingPunct="1">
              <a:buFontTx/>
              <a:buNone/>
            </a:pPr>
            <a:r>
              <a:rPr lang="en-GB" altLang="en-US" sz="2400" dirty="0" smtClean="0">
                <a:latin typeface="Trebuchet MS" pitchFamily="34" charset="0"/>
              </a:rPr>
              <a:t>Test your knowledge and understanding</a:t>
            </a:r>
          </a:p>
          <a:p>
            <a:pPr eaLnBrk="1" hangingPunct="1"/>
            <a:r>
              <a:rPr lang="en-GB" altLang="en-US" sz="2400" dirty="0" smtClean="0">
                <a:latin typeface="Trebuchet MS" pitchFamily="34" charset="0"/>
              </a:rPr>
              <a:t>Discuss it, explain it</a:t>
            </a:r>
          </a:p>
          <a:p>
            <a:pPr eaLnBrk="1" hangingPunct="1"/>
            <a:r>
              <a:rPr lang="en-GB" altLang="en-US" sz="2400" dirty="0" smtClean="0">
                <a:latin typeface="Trebuchet MS" pitchFamily="34" charset="0"/>
              </a:rPr>
              <a:t>Justify it with friends</a:t>
            </a:r>
          </a:p>
          <a:p>
            <a:pPr eaLnBrk="1" hangingPunct="1"/>
            <a:r>
              <a:rPr lang="en-GB" altLang="en-US" sz="2400" dirty="0" smtClean="0">
                <a:latin typeface="Trebuchet MS" pitchFamily="34" charset="0"/>
              </a:rPr>
              <a:t>Question each other</a:t>
            </a:r>
          </a:p>
          <a:p>
            <a:pPr eaLnBrk="1" hangingPunct="1">
              <a:buFontTx/>
              <a:buNone/>
            </a:pPr>
            <a:r>
              <a:rPr lang="en-GB" altLang="en-US" sz="2400" dirty="0" smtClean="0">
                <a:latin typeface="Trebuchet MS" pitchFamily="34" charset="0"/>
              </a:rPr>
              <a:t>List any improvements needed</a:t>
            </a:r>
          </a:p>
          <a:p>
            <a:pPr eaLnBrk="1" hangingPunct="1"/>
            <a:r>
              <a:rPr lang="en-GB" altLang="en-US" sz="2400" dirty="0" smtClean="0">
                <a:latin typeface="Trebuchet MS" pitchFamily="34" charset="0"/>
              </a:rPr>
              <a:t>Work through them systematically</a:t>
            </a:r>
          </a:p>
          <a:p>
            <a:pPr eaLnBrk="1" hangingPunct="1"/>
            <a:r>
              <a:rPr lang="en-GB" altLang="en-US" sz="2400" dirty="0" smtClean="0">
                <a:latin typeface="Trebuchet MS" pitchFamily="34" charset="0"/>
              </a:rPr>
              <a:t>Retest your knowledge</a:t>
            </a:r>
          </a:p>
          <a:p>
            <a:pPr eaLnBrk="1" hangingPunct="1">
              <a:buFontTx/>
              <a:buNone/>
            </a:pPr>
            <a:r>
              <a:rPr lang="en-GB" altLang="en-US" sz="2400" dirty="0" smtClean="0">
                <a:latin typeface="Trebuchet MS" pitchFamily="34" charset="0"/>
              </a:rPr>
              <a:t>   Be thorough and focused – have a Study Timetable in your study area</a:t>
            </a:r>
          </a:p>
          <a:p>
            <a:pPr eaLnBrk="1" hangingPunct="1">
              <a:buFontTx/>
              <a:buNone/>
            </a:pPr>
            <a:endParaRPr lang="en-GB" altLang="en-US" sz="2400" dirty="0" smtClean="0">
              <a:latin typeface="Trebuchet MS" pitchFamily="34" charset="0"/>
            </a:endParaRPr>
          </a:p>
        </p:txBody>
      </p:sp>
      <p:pic>
        <p:nvPicPr>
          <p:cNvPr id="26628" name="Picture 4" descr="boystud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600" y="304800"/>
            <a:ext cx="1582738" cy="1312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49551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5" name="Rectangle 3"/>
          <p:cNvSpPr>
            <a:spLocks noGrp="1" noChangeArrowheads="1"/>
          </p:cNvSpPr>
          <p:nvPr>
            <p:ph type="body" idx="1"/>
          </p:nvPr>
        </p:nvSpPr>
        <p:spPr>
          <a:xfrm>
            <a:off x="381000" y="762000"/>
            <a:ext cx="8229600" cy="5903912"/>
          </a:xfrm>
        </p:spPr>
        <p:txBody>
          <a:bodyPr/>
          <a:lstStyle/>
          <a:p>
            <a:pPr eaLnBrk="1" hangingPunct="1">
              <a:buFontTx/>
              <a:buNone/>
            </a:pPr>
            <a:r>
              <a:rPr lang="en-GB" altLang="en-US" sz="2400" dirty="0" smtClean="0">
                <a:latin typeface="Trebuchet MS" pitchFamily="34" charset="0"/>
              </a:rPr>
              <a:t>The key is to study actively :</a:t>
            </a:r>
          </a:p>
          <a:p>
            <a:pPr eaLnBrk="1" hangingPunct="1">
              <a:buFontTx/>
              <a:buNone/>
            </a:pPr>
            <a:endParaRPr lang="en-GB" altLang="en-US" sz="2400" dirty="0" smtClean="0">
              <a:latin typeface="Trebuchet MS" pitchFamily="34" charset="0"/>
            </a:endParaRPr>
          </a:p>
          <a:p>
            <a:pPr eaLnBrk="1" hangingPunct="1"/>
            <a:r>
              <a:rPr lang="en-GB" altLang="en-US" sz="2400" dirty="0" smtClean="0">
                <a:latin typeface="Trebuchet MS" pitchFamily="34" charset="0"/>
              </a:rPr>
              <a:t>Take notes</a:t>
            </a:r>
          </a:p>
          <a:p>
            <a:pPr marL="0" indent="0">
              <a:buNone/>
            </a:pPr>
            <a:r>
              <a:rPr lang="en-GB" altLang="en-US" sz="2400" dirty="0" smtClean="0">
                <a:latin typeface="Trebuchet MS" pitchFamily="34" charset="0"/>
              </a:rPr>
              <a:t>   Don’t </a:t>
            </a:r>
            <a:r>
              <a:rPr lang="en-GB" altLang="en-US" sz="2400" u="sng" dirty="0">
                <a:latin typeface="Trebuchet MS" pitchFamily="34" charset="0"/>
              </a:rPr>
              <a:t>just</a:t>
            </a:r>
            <a:r>
              <a:rPr lang="en-GB" altLang="en-US" sz="2400" dirty="0">
                <a:latin typeface="Trebuchet MS" pitchFamily="34" charset="0"/>
              </a:rPr>
              <a:t> read</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r>
              <a:rPr lang="en-GB" altLang="en-US" sz="2400" dirty="0" smtClean="0">
                <a:latin typeface="Trebuchet MS" pitchFamily="34" charset="0"/>
              </a:rPr>
              <a:t>Test yourself</a:t>
            </a: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endParaRPr lang="en-GB" altLang="en-US" sz="2400" dirty="0" smtClean="0">
              <a:latin typeface="Trebuchet MS" pitchFamily="34" charset="0"/>
            </a:endParaRPr>
          </a:p>
          <a:p>
            <a:pPr eaLnBrk="1" hangingPunct="1">
              <a:buFontTx/>
              <a:buNone/>
            </a:pPr>
            <a:r>
              <a:rPr lang="en-GB" altLang="en-US" sz="2400" i="1" dirty="0" smtClean="0">
                <a:latin typeface="Trebuchet MS" pitchFamily="34" charset="0"/>
              </a:rPr>
              <a:t>‘ Many drops fill the bucket ‘</a:t>
            </a:r>
          </a:p>
        </p:txBody>
      </p:sp>
      <p:pic>
        <p:nvPicPr>
          <p:cNvPr id="23556" name="Picture 5" descr="pe01718_"/>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5963" y="260350"/>
            <a:ext cx="2146300" cy="208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7" descr="bookworm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2138" y="2133600"/>
            <a:ext cx="2578100" cy="224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9" descr="water%20dripping%20from%20tap%20compresse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88125" y="4437063"/>
            <a:ext cx="1905000"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928773"/>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331640" y="1556792"/>
            <a:ext cx="7391400" cy="369332"/>
          </a:xfrm>
          <a:prstGeom prst="rect">
            <a:avLst/>
          </a:prstGeom>
          <a:noFill/>
        </p:spPr>
        <p:txBody>
          <a:bodyPr wrap="square" rtlCol="0">
            <a:spAutoFit/>
          </a:bodyPr>
          <a:lstStyle/>
          <a:p>
            <a:r>
              <a:rPr lang="en-GB" dirty="0" smtClean="0"/>
              <a:t>Reference HANDOUT – THE HARVARD SYSTEM SUMMARY NOTES</a:t>
            </a:r>
            <a:endParaRPr lang="en-GB" dirty="0"/>
          </a:p>
        </p:txBody>
      </p:sp>
      <p:sp>
        <p:nvSpPr>
          <p:cNvPr id="3" name="TextBox 2"/>
          <p:cNvSpPr txBox="1"/>
          <p:nvPr/>
        </p:nvSpPr>
        <p:spPr>
          <a:xfrm>
            <a:off x="2339752" y="2924944"/>
            <a:ext cx="5715000" cy="369332"/>
          </a:xfrm>
          <a:prstGeom prst="rect">
            <a:avLst/>
          </a:prstGeom>
          <a:noFill/>
        </p:spPr>
        <p:txBody>
          <a:bodyPr wrap="square" rtlCol="0">
            <a:spAutoFit/>
          </a:bodyPr>
          <a:lstStyle/>
          <a:p>
            <a:r>
              <a:rPr lang="en-GB" dirty="0" smtClean="0"/>
              <a:t>REFERENCES EXERCISE – WORK IN GROUPS OF 2</a:t>
            </a:r>
            <a:endParaRPr lang="en-GB" dirty="0"/>
          </a:p>
        </p:txBody>
      </p:sp>
    </p:spTree>
    <p:extLst>
      <p:ext uri="{BB962C8B-B14F-4D97-AF65-F5344CB8AC3E}">
        <p14:creationId xmlns:p14="http://schemas.microsoft.com/office/powerpoint/2010/main" val="8821483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755576" y="491480"/>
            <a:ext cx="6480720" cy="646331"/>
          </a:xfrm>
          <a:prstGeom prst="rect">
            <a:avLst/>
          </a:prstGeom>
          <a:noFill/>
        </p:spPr>
        <p:txBody>
          <a:bodyPr wrap="square" rtlCol="0">
            <a:spAutoFit/>
          </a:bodyPr>
          <a:lstStyle/>
          <a:p>
            <a:r>
              <a:rPr lang="en-GB" sz="3600" b="1" dirty="0">
                <a:solidFill>
                  <a:srgbClr val="FF0000"/>
                </a:solidFill>
              </a:rPr>
              <a:t>Note Taking Exercise:</a:t>
            </a:r>
          </a:p>
        </p:txBody>
      </p:sp>
      <p:sp>
        <p:nvSpPr>
          <p:cNvPr id="5" name="Rectangle 4"/>
          <p:cNvSpPr/>
          <p:nvPr/>
        </p:nvSpPr>
        <p:spPr>
          <a:xfrm>
            <a:off x="1495433" y="1556792"/>
            <a:ext cx="5993244" cy="707886"/>
          </a:xfrm>
          <a:prstGeom prst="rect">
            <a:avLst/>
          </a:prstGeom>
        </p:spPr>
        <p:txBody>
          <a:bodyPr wrap="none">
            <a:spAutoFit/>
          </a:bodyPr>
          <a:lstStyle/>
          <a:p>
            <a:pPr algn="ctr"/>
            <a:r>
              <a:rPr lang="en-GB" sz="4000" dirty="0"/>
              <a:t>THE LEADENHALL BUILDING</a:t>
            </a:r>
          </a:p>
        </p:txBody>
      </p:sp>
      <p:sp>
        <p:nvSpPr>
          <p:cNvPr id="6" name="Rectangle 5"/>
          <p:cNvSpPr/>
          <p:nvPr/>
        </p:nvSpPr>
        <p:spPr>
          <a:xfrm>
            <a:off x="2609809" y="2315364"/>
            <a:ext cx="3764492" cy="646331"/>
          </a:xfrm>
          <a:prstGeom prst="rect">
            <a:avLst/>
          </a:prstGeom>
        </p:spPr>
        <p:txBody>
          <a:bodyPr wrap="none">
            <a:spAutoFit/>
          </a:bodyPr>
          <a:lstStyle/>
          <a:p>
            <a:pPr algn="ctr"/>
            <a:r>
              <a:rPr lang="en-GB" sz="3600" dirty="0"/>
              <a:t>Building the Future</a:t>
            </a:r>
          </a:p>
        </p:txBody>
      </p:sp>
      <p:sp>
        <p:nvSpPr>
          <p:cNvPr id="7" name="TextBox 6"/>
          <p:cNvSpPr txBox="1"/>
          <p:nvPr/>
        </p:nvSpPr>
        <p:spPr>
          <a:xfrm>
            <a:off x="651269" y="4005064"/>
            <a:ext cx="7632848" cy="954107"/>
          </a:xfrm>
          <a:prstGeom prst="rect">
            <a:avLst/>
          </a:prstGeom>
          <a:noFill/>
        </p:spPr>
        <p:txBody>
          <a:bodyPr wrap="square" rtlCol="0">
            <a:spAutoFit/>
          </a:bodyPr>
          <a:lstStyle/>
          <a:p>
            <a:pPr algn="ctr"/>
            <a:r>
              <a:rPr lang="en-GB" sz="2800" b="1" dirty="0" smtClean="0">
                <a:solidFill>
                  <a:srgbClr val="0070C0"/>
                </a:solidFill>
              </a:rPr>
              <a:t>What would you tell people if you only had 1 minute to talk about the subject?</a:t>
            </a:r>
            <a:endParaRPr lang="en-GB" sz="2800" b="1" dirty="0">
              <a:solidFill>
                <a:srgbClr val="0070C0"/>
              </a:solidFill>
            </a:endParaRPr>
          </a:p>
        </p:txBody>
      </p:sp>
      <p:sp>
        <p:nvSpPr>
          <p:cNvPr id="8" name="TextBox 7"/>
          <p:cNvSpPr txBox="1"/>
          <p:nvPr/>
        </p:nvSpPr>
        <p:spPr>
          <a:xfrm>
            <a:off x="3347864" y="4998466"/>
            <a:ext cx="2533236" cy="584775"/>
          </a:xfrm>
          <a:prstGeom prst="rect">
            <a:avLst/>
          </a:prstGeom>
          <a:noFill/>
        </p:spPr>
        <p:txBody>
          <a:bodyPr wrap="square" rtlCol="0">
            <a:spAutoFit/>
          </a:bodyPr>
          <a:lstStyle/>
          <a:p>
            <a:r>
              <a:rPr lang="en-GB" sz="3200" dirty="0" smtClean="0">
                <a:solidFill>
                  <a:srgbClr val="0070C0"/>
                </a:solidFill>
              </a:rPr>
              <a:t>Elevator Talk!</a:t>
            </a:r>
            <a:endParaRPr lang="en-GB" sz="3200" dirty="0">
              <a:solidFill>
                <a:srgbClr val="0070C0"/>
              </a:solidFill>
            </a:endParaRPr>
          </a:p>
        </p:txBody>
      </p:sp>
    </p:spTree>
    <p:extLst>
      <p:ext uri="{BB962C8B-B14F-4D97-AF65-F5344CB8AC3E}">
        <p14:creationId xmlns:p14="http://schemas.microsoft.com/office/powerpoint/2010/main" val="24599445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1475656" y="2492896"/>
            <a:ext cx="6552727" cy="646331"/>
          </a:xfrm>
          <a:prstGeom prst="rect">
            <a:avLst/>
          </a:prstGeom>
          <a:noFill/>
        </p:spPr>
        <p:txBody>
          <a:bodyPr wrap="square" rtlCol="0">
            <a:spAutoFit/>
          </a:bodyPr>
          <a:lstStyle/>
          <a:p>
            <a:r>
              <a:rPr lang="en-GB" sz="3600" b="1" dirty="0" smtClean="0">
                <a:solidFill>
                  <a:srgbClr val="0070C0"/>
                </a:solidFill>
              </a:rPr>
              <a:t>Introduction to Report Writing</a:t>
            </a:r>
            <a:endParaRPr lang="en-GB" sz="3600" b="1" dirty="0">
              <a:solidFill>
                <a:srgbClr val="0070C0"/>
              </a:solidFill>
            </a:endParaRPr>
          </a:p>
        </p:txBody>
      </p:sp>
      <p:sp>
        <p:nvSpPr>
          <p:cNvPr id="4" name="Rectangle 3"/>
          <p:cNvSpPr/>
          <p:nvPr/>
        </p:nvSpPr>
        <p:spPr>
          <a:xfrm>
            <a:off x="2123728" y="3405962"/>
            <a:ext cx="4896544" cy="369332"/>
          </a:xfrm>
          <a:prstGeom prst="rect">
            <a:avLst/>
          </a:prstGeom>
        </p:spPr>
        <p:txBody>
          <a:bodyPr wrap="square">
            <a:spAutoFit/>
          </a:bodyPr>
          <a:lstStyle/>
          <a:p>
            <a:r>
              <a:rPr lang="en-GB" u="sng" dirty="0">
                <a:hlinkClick r:id="rId2"/>
              </a:rPr>
              <a:t>http://www.youtube.com/watch?v=DoY4Ri3i6PE</a:t>
            </a:r>
            <a:endParaRPr lang="en-GB" dirty="0"/>
          </a:p>
        </p:txBody>
      </p:sp>
    </p:spTree>
    <p:extLst>
      <p:ext uri="{BB962C8B-B14F-4D97-AF65-F5344CB8AC3E}">
        <p14:creationId xmlns:p14="http://schemas.microsoft.com/office/powerpoint/2010/main" val="25864588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63754" y="1307669"/>
            <a:ext cx="7344816" cy="2677656"/>
          </a:xfrm>
          <a:prstGeom prst="rect">
            <a:avLst/>
          </a:prstGeom>
        </p:spPr>
        <p:txBody>
          <a:bodyPr wrap="square">
            <a:spAutoFit/>
          </a:bodyPr>
          <a:lstStyle/>
          <a:p>
            <a:pPr marL="342900" indent="-342900" algn="just">
              <a:buFont typeface="Arial" panose="020B0604020202020204" pitchFamily="34" charset="0"/>
              <a:buChar char="•"/>
            </a:pPr>
            <a:r>
              <a:rPr lang="en-US" sz="2400" dirty="0" smtClean="0"/>
              <a:t>It is a very formal document that is written for a variety of purposes, generally in </a:t>
            </a:r>
            <a:r>
              <a:rPr lang="en-US" sz="2400" b="1" dirty="0" smtClean="0">
                <a:solidFill>
                  <a:srgbClr val="0070C0"/>
                </a:solidFill>
              </a:rPr>
              <a:t>sciences, social sciences, engineering and business disciplines.</a:t>
            </a:r>
          </a:p>
          <a:p>
            <a:pPr algn="just"/>
            <a:endParaRPr lang="en-US" sz="2400" dirty="0" smtClean="0"/>
          </a:p>
          <a:p>
            <a:pPr marL="342900" indent="-342900" algn="just">
              <a:buFont typeface="Arial" panose="020B0604020202020204" pitchFamily="34" charset="0"/>
              <a:buChar char="•"/>
            </a:pPr>
            <a:r>
              <a:rPr lang="en-US" sz="2400" dirty="0" smtClean="0"/>
              <a:t> However, reports are also written for various types of </a:t>
            </a:r>
            <a:r>
              <a:rPr lang="en-US" sz="2400" b="1" dirty="0" smtClean="0">
                <a:solidFill>
                  <a:srgbClr val="0070C0"/>
                </a:solidFill>
              </a:rPr>
              <a:t>academic pursuits </a:t>
            </a:r>
            <a:r>
              <a:rPr lang="en-US" sz="2400" dirty="0" smtClean="0"/>
              <a:t>such as a </a:t>
            </a:r>
            <a:r>
              <a:rPr lang="en-US" sz="2400" b="1" dirty="0" smtClean="0">
                <a:solidFill>
                  <a:srgbClr val="0070C0"/>
                </a:solidFill>
              </a:rPr>
              <a:t>research report, a technical experiment report or  a topic essay.</a:t>
            </a:r>
            <a:endParaRPr lang="en-GB" sz="2400" b="1" dirty="0">
              <a:solidFill>
                <a:srgbClr val="0070C0"/>
              </a:solidFill>
            </a:endParaRPr>
          </a:p>
        </p:txBody>
      </p:sp>
      <p:sp>
        <p:nvSpPr>
          <p:cNvPr id="3" name="Rectangle 2"/>
          <p:cNvSpPr/>
          <p:nvPr/>
        </p:nvSpPr>
        <p:spPr>
          <a:xfrm>
            <a:off x="611560" y="476672"/>
            <a:ext cx="4604337" cy="830997"/>
          </a:xfrm>
          <a:prstGeom prst="rect">
            <a:avLst/>
          </a:prstGeom>
        </p:spPr>
        <p:txBody>
          <a:bodyPr wrap="none">
            <a:spAutoFit/>
          </a:bodyPr>
          <a:lstStyle/>
          <a:p>
            <a:r>
              <a:rPr lang="en-US" sz="4800" b="1" dirty="0" smtClean="0"/>
              <a:t>What is a report?</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15897" y="4293096"/>
            <a:ext cx="1895475" cy="2409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37299" y="4226420"/>
            <a:ext cx="1800225" cy="2543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7623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p:cNvSpPr/>
          <p:nvPr/>
        </p:nvSpPr>
        <p:spPr>
          <a:xfrm>
            <a:off x="539552" y="576180"/>
            <a:ext cx="4572000" cy="1384995"/>
          </a:xfrm>
          <a:prstGeom prst="rect">
            <a:avLst/>
          </a:prstGeom>
        </p:spPr>
        <p:txBody>
          <a:bodyPr>
            <a:spAutoFit/>
          </a:bodyPr>
          <a:lstStyle/>
          <a:p>
            <a:r>
              <a:rPr lang="en-US" sz="4800" b="1" dirty="0"/>
              <a:t>Types of </a:t>
            </a:r>
            <a:r>
              <a:rPr lang="en-US" sz="4800" b="1" dirty="0" smtClean="0"/>
              <a:t>Reports</a:t>
            </a:r>
            <a:endParaRPr lang="en-GB" sz="4800" dirty="0"/>
          </a:p>
          <a:p>
            <a:endParaRPr lang="en-US" dirty="0" smtClean="0"/>
          </a:p>
          <a:p>
            <a:r>
              <a:rPr lang="en-US" dirty="0" smtClean="0"/>
              <a:t>Reports  </a:t>
            </a:r>
            <a:r>
              <a:rPr lang="en-US" dirty="0"/>
              <a:t>can be classified in the following </a:t>
            </a:r>
            <a:r>
              <a:rPr lang="en-US" dirty="0" smtClean="0"/>
              <a:t>way</a:t>
            </a:r>
            <a:endParaRPr lang="en-GB" dirty="0"/>
          </a:p>
        </p:txBody>
      </p:sp>
      <p:pic>
        <p:nvPicPr>
          <p:cNvPr id="2070" name="Picture 2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2132856"/>
            <a:ext cx="8424935" cy="36283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5508104" y="4725144"/>
            <a:ext cx="2808312" cy="1368152"/>
          </a:xfrm>
          <a:prstGeom prst="rect">
            <a:avLst/>
          </a:prstGeom>
          <a:solidFill>
            <a:schemeClr val="bg1"/>
          </a:solidFill>
        </p:spPr>
        <p:txBody>
          <a:bodyPr wrap="square" rtlCol="0">
            <a:spAutoFit/>
          </a:bodyPr>
          <a:lstStyle/>
          <a:p>
            <a:endParaRPr lang="en-US" dirty="0"/>
          </a:p>
        </p:txBody>
      </p:sp>
      <p:cxnSp>
        <p:nvCxnSpPr>
          <p:cNvPr id="7" name="Straight Connector 6"/>
          <p:cNvCxnSpPr/>
          <p:nvPr/>
        </p:nvCxnSpPr>
        <p:spPr>
          <a:xfrm>
            <a:off x="5508104" y="4365104"/>
            <a:ext cx="0" cy="576064"/>
          </a:xfrm>
          <a:prstGeom prst="line">
            <a:avLst/>
          </a:prstGeom>
          <a:ln w="285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65351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476672"/>
            <a:ext cx="6892208" cy="830997"/>
          </a:xfrm>
          <a:prstGeom prst="rect">
            <a:avLst/>
          </a:prstGeom>
        </p:spPr>
        <p:txBody>
          <a:bodyPr wrap="none">
            <a:spAutoFit/>
          </a:bodyPr>
          <a:lstStyle/>
          <a:p>
            <a:pPr lvl="0"/>
            <a:r>
              <a:rPr lang="en-US" sz="4800" b="1" dirty="0" smtClean="0">
                <a:solidFill>
                  <a:prstClr val="black"/>
                </a:solidFill>
              </a:rPr>
              <a:t>Common Types </a:t>
            </a:r>
            <a:r>
              <a:rPr lang="en-US" sz="4800" b="1" dirty="0">
                <a:solidFill>
                  <a:prstClr val="black"/>
                </a:solidFill>
              </a:rPr>
              <a:t>of Reports</a:t>
            </a:r>
            <a:endParaRPr lang="en-GB" sz="4800" dirty="0">
              <a:solidFill>
                <a:prstClr val="black"/>
              </a:solidFill>
            </a:endParaRPr>
          </a:p>
        </p:txBody>
      </p:sp>
      <p:sp>
        <p:nvSpPr>
          <p:cNvPr id="5" name="Content Placeholder 2"/>
          <p:cNvSpPr txBox="1">
            <a:spLocks/>
          </p:cNvSpPr>
          <p:nvPr/>
        </p:nvSpPr>
        <p:spPr>
          <a:xfrm>
            <a:off x="827584" y="1527048"/>
            <a:ext cx="8503920" cy="45720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IN" dirty="0" smtClean="0"/>
              <a:t>Research Report</a:t>
            </a:r>
          </a:p>
          <a:p>
            <a:r>
              <a:rPr lang="en-US" dirty="0" smtClean="0"/>
              <a:t>Business Report</a:t>
            </a:r>
          </a:p>
          <a:p>
            <a:r>
              <a:rPr lang="en-US" dirty="0" smtClean="0"/>
              <a:t>Scientific Report</a:t>
            </a:r>
          </a:p>
          <a:p>
            <a:r>
              <a:rPr lang="en-US" dirty="0" smtClean="0"/>
              <a:t>Routine Report</a:t>
            </a:r>
          </a:p>
          <a:p>
            <a:r>
              <a:rPr lang="en-US" dirty="0" smtClean="0"/>
              <a:t>Investigative Report</a:t>
            </a:r>
          </a:p>
          <a:p>
            <a:r>
              <a:rPr lang="en-US" dirty="0" smtClean="0"/>
              <a:t>Project Report</a:t>
            </a:r>
          </a:p>
          <a:p>
            <a:r>
              <a:rPr lang="en-US" dirty="0" smtClean="0"/>
              <a:t>Director’s Report</a:t>
            </a:r>
            <a:endParaRPr lang="en-IN" dirty="0" smtClean="0"/>
          </a:p>
          <a:p>
            <a:endParaRPr lang="en-US" dirty="0"/>
          </a:p>
        </p:txBody>
      </p:sp>
      <p:pic>
        <p:nvPicPr>
          <p:cNvPr id="6" name="Picture 5" descr="3427.Reports.jpg"/>
          <p:cNvPicPr>
            <a:picLocks noChangeAspect="1"/>
          </p:cNvPicPr>
          <p:nvPr/>
        </p:nvPicPr>
        <p:blipFill>
          <a:blip r:embed="rId2" cstate="print"/>
          <a:stretch>
            <a:fillRect/>
          </a:stretch>
        </p:blipFill>
        <p:spPr>
          <a:xfrm>
            <a:off x="4495800" y="1828800"/>
            <a:ext cx="4392000" cy="291246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p:cNvSpPr txBox="1"/>
          <p:nvPr/>
        </p:nvSpPr>
        <p:spPr>
          <a:xfrm>
            <a:off x="4427984" y="6021288"/>
            <a:ext cx="3672408" cy="523220"/>
          </a:xfrm>
          <a:prstGeom prst="rect">
            <a:avLst/>
          </a:prstGeom>
          <a:noFill/>
        </p:spPr>
        <p:txBody>
          <a:bodyPr wrap="square" rtlCol="0">
            <a:spAutoFit/>
          </a:bodyPr>
          <a:lstStyle/>
          <a:p>
            <a:r>
              <a:rPr lang="en-GB" sz="2800" b="1" dirty="0" smtClean="0">
                <a:solidFill>
                  <a:srgbClr val="0070C0"/>
                </a:solidFill>
              </a:rPr>
              <a:t>Examples of each type?</a:t>
            </a:r>
            <a:endParaRPr lang="en-GB" sz="2800" b="1" dirty="0">
              <a:solidFill>
                <a:srgbClr val="0070C0"/>
              </a:solidFill>
            </a:endParaRPr>
          </a:p>
        </p:txBody>
      </p:sp>
    </p:spTree>
    <p:extLst>
      <p:ext uri="{BB962C8B-B14F-4D97-AF65-F5344CB8AC3E}">
        <p14:creationId xmlns:p14="http://schemas.microsoft.com/office/powerpoint/2010/main" val="41417590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539552" y="576180"/>
            <a:ext cx="8208912" cy="5509200"/>
          </a:xfrm>
          <a:prstGeom prst="rect">
            <a:avLst/>
          </a:prstGeom>
        </p:spPr>
        <p:txBody>
          <a:bodyPr wrap="square">
            <a:spAutoFit/>
          </a:bodyPr>
          <a:lstStyle/>
          <a:p>
            <a:r>
              <a:rPr lang="en-US" sz="4800" b="1" dirty="0"/>
              <a:t>Types of </a:t>
            </a:r>
            <a:r>
              <a:rPr lang="en-US" sz="4800" b="1" dirty="0" smtClean="0"/>
              <a:t>Reports</a:t>
            </a:r>
            <a:endParaRPr lang="en-GB" sz="4800" dirty="0"/>
          </a:p>
          <a:p>
            <a:endParaRPr lang="en-US" dirty="0" smtClean="0"/>
          </a:p>
          <a:p>
            <a:r>
              <a:rPr lang="en-US" sz="2200" dirty="0" smtClean="0"/>
              <a:t>Can also be classified according to :</a:t>
            </a:r>
          </a:p>
          <a:p>
            <a:endParaRPr lang="en-US" sz="2200" dirty="0"/>
          </a:p>
          <a:p>
            <a:pPr marL="285750" indent="-285750">
              <a:buFont typeface="Arial" panose="020B0604020202020204" pitchFamily="34" charset="0"/>
              <a:buChar char="•"/>
            </a:pPr>
            <a:r>
              <a:rPr lang="en-US" sz="2200" dirty="0" smtClean="0"/>
              <a:t>Usage </a:t>
            </a:r>
            <a:r>
              <a:rPr lang="en-US" sz="2200" dirty="0" smtClean="0">
                <a:sym typeface="Wingdings" panose="05000000000000000000" pitchFamily="2" charset="2"/>
              </a:rPr>
              <a:t> External / Internal</a:t>
            </a:r>
          </a:p>
          <a:p>
            <a:pPr marL="285750" indent="-285750">
              <a:buFont typeface="Arial" panose="020B0604020202020204" pitchFamily="34" charset="0"/>
              <a:buChar char="•"/>
            </a:pPr>
            <a:endParaRPr lang="en-US" sz="2200" dirty="0" smtClean="0">
              <a:sym typeface="Wingdings" panose="05000000000000000000" pitchFamily="2" charset="2"/>
            </a:endParaRPr>
          </a:p>
          <a:p>
            <a:pPr marL="285750" indent="-285750">
              <a:buFont typeface="Arial" panose="020B0604020202020204" pitchFamily="34" charset="0"/>
              <a:buChar char="•"/>
            </a:pPr>
            <a:r>
              <a:rPr lang="en-US" sz="2200" dirty="0" smtClean="0">
                <a:sym typeface="Wingdings" panose="05000000000000000000" pitchFamily="2" charset="2"/>
              </a:rPr>
              <a:t>Period  Specific / Routine</a:t>
            </a:r>
          </a:p>
          <a:p>
            <a:pPr marL="285750" indent="-285750">
              <a:buFont typeface="Arial" panose="020B0604020202020204" pitchFamily="34" charset="0"/>
              <a:buChar char="•"/>
            </a:pPr>
            <a:endParaRPr lang="en-US" sz="2200" dirty="0" smtClean="0">
              <a:sym typeface="Wingdings" panose="05000000000000000000" pitchFamily="2" charset="2"/>
            </a:endParaRPr>
          </a:p>
          <a:p>
            <a:pPr marL="285750" indent="-285750">
              <a:buFont typeface="Arial" panose="020B0604020202020204" pitchFamily="34" charset="0"/>
              <a:buChar char="•"/>
            </a:pPr>
            <a:r>
              <a:rPr lang="en-US" sz="2200" dirty="0" smtClean="0">
                <a:sym typeface="Wingdings" panose="05000000000000000000" pitchFamily="2" charset="2"/>
              </a:rPr>
              <a:t>Levels of Management  Top Management / Functional Management /   Junior Level Management / Functional Reports</a:t>
            </a:r>
          </a:p>
          <a:p>
            <a:endParaRPr lang="en-US" sz="2200" dirty="0" smtClean="0">
              <a:sym typeface="Wingdings" panose="05000000000000000000" pitchFamily="2" charset="2"/>
            </a:endParaRPr>
          </a:p>
          <a:p>
            <a:pPr marL="285750" indent="-285750">
              <a:buFont typeface="Arial" panose="020B0604020202020204" pitchFamily="34" charset="0"/>
              <a:buChar char="•"/>
            </a:pPr>
            <a:r>
              <a:rPr lang="en-US" sz="2200" dirty="0" smtClean="0">
                <a:sym typeface="Wingdings" panose="05000000000000000000" pitchFamily="2" charset="2"/>
              </a:rPr>
              <a:t>Corporate Reports  Statutory Reports / Directors’ Report/ Auditors Reports /  Non-Statutory reports</a:t>
            </a:r>
          </a:p>
          <a:p>
            <a:endParaRPr lang="en-US" sz="2200" dirty="0" smtClean="0">
              <a:sym typeface="Wingdings" panose="05000000000000000000" pitchFamily="2" charset="2"/>
            </a:endParaRPr>
          </a:p>
          <a:p>
            <a:pPr marL="285750" indent="-285750">
              <a:buFont typeface="Arial" panose="020B0604020202020204" pitchFamily="34" charset="0"/>
              <a:buChar char="•"/>
            </a:pPr>
            <a:r>
              <a:rPr lang="en-US" sz="2200" dirty="0" smtClean="0">
                <a:sym typeface="Wingdings" panose="05000000000000000000" pitchFamily="2" charset="2"/>
              </a:rPr>
              <a:t>Other Reports  Review / Cost – Audit / Interim</a:t>
            </a:r>
            <a:endParaRPr lang="en-GB" sz="2200" dirty="0"/>
          </a:p>
        </p:txBody>
      </p:sp>
    </p:spTree>
    <p:extLst>
      <p:ext uri="{BB962C8B-B14F-4D97-AF65-F5344CB8AC3E}">
        <p14:creationId xmlns:p14="http://schemas.microsoft.com/office/powerpoint/2010/main" val="34949460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404664"/>
            <a:ext cx="7992888" cy="6278642"/>
          </a:xfrm>
          <a:prstGeom prst="rect">
            <a:avLst/>
          </a:prstGeom>
        </p:spPr>
        <p:txBody>
          <a:bodyPr wrap="square">
            <a:spAutoFit/>
          </a:bodyPr>
          <a:lstStyle/>
          <a:p>
            <a:r>
              <a:rPr lang="en-GB" sz="4800" b="1" dirty="0" smtClean="0"/>
              <a:t>Purpose of a Report</a:t>
            </a:r>
            <a:endParaRPr lang="en-GB" sz="4800" dirty="0"/>
          </a:p>
          <a:p>
            <a:endParaRPr lang="en-US" dirty="0" smtClean="0"/>
          </a:p>
          <a:p>
            <a:pPr marL="285750" indent="-285750" algn="just">
              <a:buFont typeface="Arial" panose="020B0604020202020204" pitchFamily="34" charset="0"/>
              <a:buChar char="•"/>
            </a:pPr>
            <a:r>
              <a:rPr lang="en-US" sz="2400" dirty="0" smtClean="0"/>
              <a:t>A </a:t>
            </a:r>
            <a:r>
              <a:rPr lang="en-US" sz="2400" dirty="0"/>
              <a:t>report is an extremely official document that is written to serve a range of purposes. Reports play a crucial role in </a:t>
            </a:r>
            <a:r>
              <a:rPr lang="en-US" sz="2400" b="1" dirty="0">
                <a:solidFill>
                  <a:srgbClr val="0070C0"/>
                </a:solidFill>
              </a:rPr>
              <a:t>communication</a:t>
            </a:r>
            <a:r>
              <a:rPr lang="en-US" sz="2400" dirty="0"/>
              <a:t> in all types of businesses, </a:t>
            </a:r>
            <a:r>
              <a:rPr lang="en-US" sz="2400" dirty="0" smtClean="0"/>
              <a:t>organizations, professions</a:t>
            </a:r>
            <a:r>
              <a:rPr lang="en-US" sz="2400" dirty="0"/>
              <a:t> </a:t>
            </a:r>
            <a:r>
              <a:rPr lang="en-US" sz="2400" dirty="0" smtClean="0"/>
              <a:t>and academia.</a:t>
            </a:r>
          </a:p>
          <a:p>
            <a:pPr>
              <a:buFont typeface="+mj-lt"/>
              <a:buAutoNum type="arabicPeriod"/>
            </a:pPr>
            <a:endParaRPr lang="en-GB" sz="2400" b="0" dirty="0" smtClean="0">
              <a:solidFill>
                <a:srgbClr val="DD4B39"/>
              </a:solidFill>
              <a:effectLst/>
            </a:endParaRPr>
          </a:p>
          <a:p>
            <a:endParaRPr lang="en-US" sz="2400" dirty="0"/>
          </a:p>
          <a:p>
            <a:pPr marL="285750" indent="-285750">
              <a:buFont typeface="Arial" panose="020B0604020202020204" pitchFamily="34" charset="0"/>
              <a:buChar char="•"/>
            </a:pPr>
            <a:endParaRPr lang="en-US" sz="2400" dirty="0" smtClean="0"/>
          </a:p>
          <a:p>
            <a:pPr marL="285750" indent="-285750">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smtClean="0"/>
              <a:t>They</a:t>
            </a:r>
            <a:r>
              <a:rPr lang="en-US" sz="2400" dirty="0" smtClean="0">
                <a:solidFill>
                  <a:srgbClr val="FF0000"/>
                </a:solidFill>
              </a:rPr>
              <a:t> </a:t>
            </a:r>
            <a:r>
              <a:rPr lang="en-US" sz="2400" dirty="0">
                <a:solidFill>
                  <a:srgbClr val="0070C0"/>
                </a:solidFill>
              </a:rPr>
              <a:t>assist</a:t>
            </a:r>
            <a:r>
              <a:rPr lang="en-US" sz="2400" dirty="0">
                <a:solidFill>
                  <a:srgbClr val="FF0000"/>
                </a:solidFill>
              </a:rPr>
              <a:t> </a:t>
            </a:r>
            <a:r>
              <a:rPr lang="en-US" sz="2400" dirty="0"/>
              <a:t>people not only in</a:t>
            </a:r>
            <a:r>
              <a:rPr lang="en-US" sz="2400" dirty="0">
                <a:solidFill>
                  <a:srgbClr val="0070C0"/>
                </a:solidFill>
              </a:rPr>
              <a:t> </a:t>
            </a:r>
            <a:r>
              <a:rPr lang="en-US" sz="2400" b="1" dirty="0">
                <a:solidFill>
                  <a:srgbClr val="0070C0"/>
                </a:solidFill>
              </a:rPr>
              <a:t>recording the important happenings</a:t>
            </a:r>
            <a:r>
              <a:rPr lang="en-US" sz="2400" dirty="0"/>
              <a:t> but also in </a:t>
            </a:r>
            <a:r>
              <a:rPr lang="en-US" sz="2400" b="1" dirty="0">
                <a:solidFill>
                  <a:srgbClr val="0070C0"/>
                </a:solidFill>
              </a:rPr>
              <a:t>decision making </a:t>
            </a:r>
            <a:r>
              <a:rPr lang="en-US" sz="2400" dirty="0"/>
              <a:t>at all the levels. People are asked to write and present reports in </a:t>
            </a:r>
            <a:r>
              <a:rPr lang="en-US" sz="2400" b="1" dirty="0">
                <a:solidFill>
                  <a:srgbClr val="0070C0"/>
                </a:solidFill>
              </a:rPr>
              <a:t>every type of profession for different objectives. </a:t>
            </a:r>
            <a:endParaRPr lang="en-US" sz="2400" b="1" dirty="0" smtClean="0">
              <a:solidFill>
                <a:srgbClr val="0070C0"/>
              </a:solidFill>
            </a:endParaRPr>
          </a:p>
          <a:p>
            <a:pPr marL="285750" indent="-285750" algn="just">
              <a:buFont typeface="Arial" panose="020B0604020202020204" pitchFamily="34" charset="0"/>
              <a:buChar char="•"/>
            </a:pPr>
            <a:endParaRPr lang="en-US" sz="2400" dirty="0" smtClean="0"/>
          </a:p>
          <a:p>
            <a:pPr marL="285750" indent="-285750" algn="just">
              <a:buFont typeface="Arial" panose="020B0604020202020204" pitchFamily="34" charset="0"/>
              <a:buChar char="•"/>
            </a:pPr>
            <a:r>
              <a:rPr lang="en-US" sz="2600" b="1" dirty="0" smtClean="0">
                <a:solidFill>
                  <a:srgbClr val="0070C0"/>
                </a:solidFill>
              </a:rPr>
              <a:t>To deliver information, to instruct and to persuade.</a:t>
            </a:r>
            <a:endParaRPr lang="en-GB" sz="2600" b="1" dirty="0">
              <a:solidFill>
                <a:srgbClr val="0070C0"/>
              </a:solidFill>
            </a:endParaRPr>
          </a:p>
        </p:txBody>
      </p:sp>
      <p:pic>
        <p:nvPicPr>
          <p:cNvPr id="614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54577" y="2852936"/>
            <a:ext cx="2809875"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421201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80581" y="1157797"/>
            <a:ext cx="8239892" cy="4832092"/>
          </a:xfrm>
          <a:prstGeom prst="rect">
            <a:avLst/>
          </a:prstGeom>
        </p:spPr>
        <p:txBody>
          <a:bodyPr wrap="square">
            <a:spAutoFit/>
          </a:bodyPr>
          <a:lstStyle/>
          <a:p>
            <a:pPr lvl="0"/>
            <a:r>
              <a:rPr lang="en-US" sz="2400" dirty="0" smtClean="0"/>
              <a:t>Some important objectives of a report are:-</a:t>
            </a:r>
          </a:p>
          <a:p>
            <a:pPr lvl="0"/>
            <a:endParaRPr lang="en-US" sz="2000" dirty="0" smtClean="0"/>
          </a:p>
          <a:p>
            <a:pPr marL="285750" lvl="0" indent="-285750">
              <a:buFont typeface="Arial" panose="020B0604020202020204" pitchFamily="34" charset="0"/>
              <a:buChar char="•"/>
            </a:pPr>
            <a:r>
              <a:rPr lang="en-US" sz="2400" dirty="0" smtClean="0"/>
              <a:t>To </a:t>
            </a:r>
            <a:r>
              <a:rPr lang="en-US" sz="2400" dirty="0"/>
              <a:t>keep check and control over a business </a:t>
            </a:r>
            <a:endParaRPr lang="en-GB" sz="2400" dirty="0"/>
          </a:p>
          <a:p>
            <a:pPr marL="285750" lvl="0" indent="-285750">
              <a:buFont typeface="Arial" panose="020B0604020202020204" pitchFamily="34" charset="0"/>
              <a:buChar char="•"/>
            </a:pPr>
            <a:r>
              <a:rPr lang="en-US" sz="2400" dirty="0"/>
              <a:t>To execute new strategies and measures</a:t>
            </a:r>
            <a:endParaRPr lang="en-GB" sz="2400" dirty="0"/>
          </a:p>
          <a:p>
            <a:pPr marL="285750" lvl="0" indent="-285750">
              <a:buFont typeface="Arial" panose="020B0604020202020204" pitchFamily="34" charset="0"/>
              <a:buChar char="•"/>
            </a:pPr>
            <a:r>
              <a:rPr lang="en-US" sz="2400" dirty="0"/>
              <a:t>To keep a record of research work, events, schedules, timetables, milestones and happenings</a:t>
            </a:r>
            <a:endParaRPr lang="en-GB" sz="2400" dirty="0"/>
          </a:p>
          <a:p>
            <a:pPr marL="285750" lvl="0" indent="-285750">
              <a:buFont typeface="Arial" panose="020B0604020202020204" pitchFamily="34" charset="0"/>
              <a:buChar char="•"/>
            </a:pPr>
            <a:r>
              <a:rPr lang="en-US" sz="2400" dirty="0"/>
              <a:t>To record and clarify complex information for future generation</a:t>
            </a:r>
            <a:endParaRPr lang="en-GB" sz="2400" dirty="0"/>
          </a:p>
          <a:p>
            <a:pPr marL="285750" lvl="0" indent="-285750">
              <a:buFont typeface="Arial" panose="020B0604020202020204" pitchFamily="34" charset="0"/>
              <a:buChar char="•"/>
            </a:pPr>
            <a:r>
              <a:rPr lang="en-US" sz="2400" dirty="0"/>
              <a:t>To meet the requirements of legal and governmental regulations</a:t>
            </a:r>
            <a:endParaRPr lang="en-GB" sz="2400" dirty="0"/>
          </a:p>
          <a:p>
            <a:pPr marL="285750" lvl="0" indent="-285750">
              <a:buFont typeface="Arial" panose="020B0604020202020204" pitchFamily="34" charset="0"/>
              <a:buChar char="•"/>
            </a:pPr>
            <a:r>
              <a:rPr lang="en-US" sz="2400" dirty="0"/>
              <a:t>To study a particular situation in order to find an effective solution</a:t>
            </a:r>
            <a:endParaRPr lang="en-GB" sz="2400" dirty="0"/>
          </a:p>
          <a:p>
            <a:pPr marL="285750" lvl="0" indent="-285750">
              <a:buFont typeface="Arial" panose="020B0604020202020204" pitchFamily="34" charset="0"/>
              <a:buChar char="•"/>
            </a:pPr>
            <a:r>
              <a:rPr lang="en-US" sz="2400" b="1" dirty="0">
                <a:solidFill>
                  <a:srgbClr val="0070C0"/>
                </a:solidFill>
              </a:rPr>
              <a:t>To discuss, </a:t>
            </a:r>
            <a:r>
              <a:rPr lang="en-US" sz="2400" b="1" dirty="0" smtClean="0">
                <a:solidFill>
                  <a:srgbClr val="0070C0"/>
                </a:solidFill>
              </a:rPr>
              <a:t>analyse </a:t>
            </a:r>
            <a:r>
              <a:rPr lang="en-US" sz="2400" b="1" dirty="0">
                <a:solidFill>
                  <a:srgbClr val="0070C0"/>
                </a:solidFill>
              </a:rPr>
              <a:t>and evaluate </a:t>
            </a:r>
            <a:r>
              <a:rPr lang="en-US" sz="2400" b="1" dirty="0" smtClean="0">
                <a:solidFill>
                  <a:srgbClr val="0070C0"/>
                </a:solidFill>
              </a:rPr>
              <a:t>data</a:t>
            </a:r>
          </a:p>
        </p:txBody>
      </p:sp>
      <p:sp>
        <p:nvSpPr>
          <p:cNvPr id="3" name="Rectangle 2"/>
          <p:cNvSpPr/>
          <p:nvPr/>
        </p:nvSpPr>
        <p:spPr>
          <a:xfrm>
            <a:off x="611560" y="318804"/>
            <a:ext cx="5849358" cy="830997"/>
          </a:xfrm>
          <a:prstGeom prst="rect">
            <a:avLst/>
          </a:prstGeom>
        </p:spPr>
        <p:txBody>
          <a:bodyPr wrap="none">
            <a:spAutoFit/>
          </a:bodyPr>
          <a:lstStyle/>
          <a:p>
            <a:r>
              <a:rPr lang="en-GB" sz="4800" b="1" dirty="0" smtClean="0"/>
              <a:t>Objectives of a Report</a:t>
            </a:r>
            <a:endParaRPr lang="en-GB" sz="4800"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26695" y="306838"/>
            <a:ext cx="22098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02571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 calcmode="lin" valueType="num">
                                      <p:cBhvr additive="base">
                                        <p:cTn id="4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246" y="1019637"/>
            <a:ext cx="8455915" cy="6063198"/>
          </a:xfrm>
          <a:prstGeom prst="rect">
            <a:avLst/>
          </a:prstGeom>
        </p:spPr>
        <p:txBody>
          <a:bodyPr wrap="square">
            <a:spAutoFit/>
          </a:bodyPr>
          <a:lstStyle/>
          <a:p>
            <a:pPr marL="285750" lvl="0" indent="-285750">
              <a:buFont typeface="Arial" panose="020B0604020202020204" pitchFamily="34" charset="0"/>
              <a:buChar char="•"/>
            </a:pPr>
            <a:r>
              <a:rPr lang="en-US" sz="2400" dirty="0" smtClean="0"/>
              <a:t>To </a:t>
            </a:r>
            <a:r>
              <a:rPr lang="en-US" sz="2400" dirty="0"/>
              <a:t>present </a:t>
            </a:r>
            <a:r>
              <a:rPr lang="en-US" sz="2400" dirty="0" smtClean="0"/>
              <a:t>specific information to an individual, or </a:t>
            </a:r>
            <a:r>
              <a:rPr lang="en-US" sz="2400" dirty="0"/>
              <a:t>to a large number of people</a:t>
            </a:r>
            <a:endParaRPr lang="en-GB" sz="2400" dirty="0"/>
          </a:p>
          <a:p>
            <a:pPr marL="285750" lvl="0" indent="-285750">
              <a:buFont typeface="Arial" panose="020B0604020202020204" pitchFamily="34" charset="0"/>
              <a:buChar char="•"/>
            </a:pPr>
            <a:r>
              <a:rPr lang="en-US" sz="2400" dirty="0"/>
              <a:t>To present </a:t>
            </a:r>
            <a:r>
              <a:rPr lang="en-US" sz="2400" dirty="0" smtClean="0"/>
              <a:t>organised </a:t>
            </a:r>
            <a:r>
              <a:rPr lang="en-US" sz="2400" dirty="0"/>
              <a:t>information on a particular </a:t>
            </a:r>
            <a:r>
              <a:rPr lang="en-US" sz="2400" dirty="0" smtClean="0"/>
              <a:t>topic……</a:t>
            </a:r>
            <a:r>
              <a:rPr lang="en-US" sz="2400" b="1" dirty="0" smtClean="0">
                <a:solidFill>
                  <a:srgbClr val="0070C0"/>
                </a:solidFill>
              </a:rPr>
              <a:t>business???</a:t>
            </a:r>
            <a:endParaRPr lang="en-GB" sz="2400" b="1" dirty="0">
              <a:solidFill>
                <a:srgbClr val="0070C0"/>
              </a:solidFill>
            </a:endParaRPr>
          </a:p>
          <a:p>
            <a:pPr marL="285750" lvl="0" indent="-285750">
              <a:buFont typeface="Arial" panose="020B0604020202020204" pitchFamily="34" charset="0"/>
              <a:buChar char="•"/>
            </a:pPr>
            <a:r>
              <a:rPr lang="en-US" sz="2400" dirty="0"/>
              <a:t>To make current and future planning and implement it </a:t>
            </a:r>
            <a:r>
              <a:rPr lang="en-US" sz="2400" dirty="0" smtClean="0"/>
              <a:t>(DIR)</a:t>
            </a:r>
            <a:endParaRPr lang="en-GB" sz="2400" dirty="0"/>
          </a:p>
          <a:p>
            <a:pPr marL="285750" lvl="0" indent="-285750">
              <a:buFont typeface="Arial" panose="020B0604020202020204" pitchFamily="34" charset="0"/>
              <a:buChar char="•"/>
            </a:pPr>
            <a:r>
              <a:rPr lang="en-US" sz="2400" dirty="0"/>
              <a:t>To evaluate infrastructure, resources and </a:t>
            </a:r>
            <a:r>
              <a:rPr lang="en-US" sz="2400" dirty="0" smtClean="0"/>
              <a:t>manpower (PCM)</a:t>
            </a:r>
            <a:endParaRPr lang="en-GB" sz="2400" dirty="0"/>
          </a:p>
          <a:p>
            <a:pPr marL="285750" lvl="0" indent="-285750">
              <a:buFont typeface="Arial" panose="020B0604020202020204" pitchFamily="34" charset="0"/>
              <a:buChar char="•"/>
            </a:pPr>
            <a:r>
              <a:rPr lang="en-US" sz="2400" dirty="0"/>
              <a:t>To compare growth, profit, achievements of an </a:t>
            </a:r>
            <a:r>
              <a:rPr lang="en-US" sz="2400" dirty="0" smtClean="0"/>
              <a:t>organisation </a:t>
            </a:r>
            <a:r>
              <a:rPr lang="en-US" sz="2400" dirty="0"/>
              <a:t>with those of its </a:t>
            </a:r>
            <a:r>
              <a:rPr lang="en-US" sz="2400" dirty="0" smtClean="0"/>
              <a:t>competitors (QS)</a:t>
            </a:r>
            <a:endParaRPr lang="en-GB" sz="2400" dirty="0"/>
          </a:p>
          <a:p>
            <a:pPr marL="285750" lvl="0" indent="-285750">
              <a:buFont typeface="Arial" panose="020B0604020202020204" pitchFamily="34" charset="0"/>
              <a:buChar char="•"/>
            </a:pPr>
            <a:r>
              <a:rPr lang="en-US" sz="2400" dirty="0"/>
              <a:t>To give feedback, suggestions or recommendations on a particular </a:t>
            </a:r>
            <a:r>
              <a:rPr lang="en-US" sz="2400" dirty="0" smtClean="0"/>
              <a:t>problem (ECM)</a:t>
            </a:r>
            <a:endParaRPr lang="en-GB" sz="2400" dirty="0"/>
          </a:p>
          <a:p>
            <a:pPr marL="285750" lvl="0" indent="-285750">
              <a:buFont typeface="Arial" panose="020B0604020202020204" pitchFamily="34" charset="0"/>
              <a:buChar char="•"/>
            </a:pPr>
            <a:r>
              <a:rPr lang="en-US" sz="2400" dirty="0"/>
              <a:t>To help in taking vital decisions and </a:t>
            </a:r>
            <a:r>
              <a:rPr lang="en-US" sz="2400" dirty="0" smtClean="0"/>
              <a:t>actions (ENG)</a:t>
            </a:r>
          </a:p>
          <a:p>
            <a:pPr marL="285750" lvl="0" indent="-285750">
              <a:buFont typeface="Arial" panose="020B0604020202020204" pitchFamily="34" charset="0"/>
              <a:buChar char="•"/>
            </a:pPr>
            <a:r>
              <a:rPr lang="en-GB" sz="2400" dirty="0" smtClean="0"/>
              <a:t>To help reveal gaps in thinking</a:t>
            </a:r>
          </a:p>
          <a:p>
            <a:pPr marL="285750" indent="-285750">
              <a:buFont typeface="Arial" panose="020B0604020202020204" pitchFamily="34" charset="0"/>
              <a:buChar char="•"/>
            </a:pPr>
            <a:r>
              <a:rPr lang="en-US" sz="2400" dirty="0" smtClean="0"/>
              <a:t>To serve </a:t>
            </a:r>
            <a:r>
              <a:rPr lang="en-US" sz="2400" dirty="0"/>
              <a:t>as an important factor in determining </a:t>
            </a:r>
            <a:endParaRPr lang="en-US" sz="2400" dirty="0" smtClean="0"/>
          </a:p>
          <a:p>
            <a:r>
              <a:rPr lang="en-US" sz="2400" dirty="0"/>
              <a:t> </a:t>
            </a:r>
            <a:r>
              <a:rPr lang="en-US" sz="2400" dirty="0" smtClean="0"/>
              <a:t>    the </a:t>
            </a:r>
            <a:r>
              <a:rPr lang="en-US" sz="2400" dirty="0"/>
              <a:t>growth, progress or success of an </a:t>
            </a:r>
            <a:r>
              <a:rPr lang="en-US" sz="2400" dirty="0" smtClean="0"/>
              <a:t>organisation (ALL)</a:t>
            </a:r>
            <a:endParaRPr lang="en-US" sz="2400" dirty="0"/>
          </a:p>
          <a:p>
            <a:pPr marL="285750" indent="-285750">
              <a:buFont typeface="Arial" panose="020B0604020202020204" pitchFamily="34" charset="0"/>
              <a:buChar char="•"/>
            </a:pPr>
            <a:r>
              <a:rPr lang="en-US" sz="2800" b="1" dirty="0" smtClean="0">
                <a:solidFill>
                  <a:srgbClr val="0070C0"/>
                </a:solidFill>
              </a:rPr>
              <a:t>To </a:t>
            </a:r>
            <a:r>
              <a:rPr lang="en-US" sz="2800" b="1" dirty="0">
                <a:solidFill>
                  <a:srgbClr val="0070C0"/>
                </a:solidFill>
              </a:rPr>
              <a:t>inform, instruct and </a:t>
            </a:r>
            <a:r>
              <a:rPr lang="en-US" sz="2800" b="1" dirty="0" smtClean="0">
                <a:solidFill>
                  <a:srgbClr val="0070C0"/>
                </a:solidFill>
              </a:rPr>
              <a:t>persuade.</a:t>
            </a:r>
            <a:endParaRPr lang="en-GB" sz="2800" b="1" dirty="0">
              <a:solidFill>
                <a:srgbClr val="0070C0"/>
              </a:solidFill>
            </a:endParaRPr>
          </a:p>
          <a:p>
            <a:pPr marL="285750" lvl="0" indent="-285750">
              <a:buFont typeface="Arial" panose="020B0604020202020204" pitchFamily="34" charset="0"/>
              <a:buChar char="•"/>
            </a:pPr>
            <a:endParaRPr lang="en-GB" sz="2400" dirty="0"/>
          </a:p>
        </p:txBody>
      </p:sp>
      <p:sp>
        <p:nvSpPr>
          <p:cNvPr id="3" name="Rectangle 2"/>
          <p:cNvSpPr/>
          <p:nvPr/>
        </p:nvSpPr>
        <p:spPr>
          <a:xfrm>
            <a:off x="395536" y="188640"/>
            <a:ext cx="6181179" cy="830997"/>
          </a:xfrm>
          <a:prstGeom prst="rect">
            <a:avLst/>
          </a:prstGeom>
        </p:spPr>
        <p:txBody>
          <a:bodyPr wrap="none">
            <a:spAutoFit/>
          </a:bodyPr>
          <a:lstStyle/>
          <a:p>
            <a:r>
              <a:rPr lang="en-GB" sz="4800" b="1" dirty="0" smtClean="0"/>
              <a:t>Objectives of a Report </a:t>
            </a:r>
            <a:endParaRPr lang="en-GB" sz="4800" dirty="0"/>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25516" y="4365104"/>
            <a:ext cx="2018484" cy="15450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071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9" end="9"/>
                                            </p:txEl>
                                          </p:spTgt>
                                        </p:tgtEl>
                                        <p:attrNameLst>
                                          <p:attrName>style.visibility</p:attrName>
                                        </p:attrNameLst>
                                      </p:cBhvr>
                                      <p:to>
                                        <p:strVal val="visible"/>
                                      </p:to>
                                    </p:set>
                                    <p:anim calcmode="lin" valueType="num">
                                      <p:cBhvr additive="base">
                                        <p:cTn id="6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0" end="10"/>
                                            </p:txEl>
                                          </p:spTgt>
                                        </p:tgtEl>
                                        <p:attrNameLst>
                                          <p:attrName>style.visibility</p:attrName>
                                        </p:attrNameLst>
                                      </p:cBhvr>
                                      <p:to>
                                        <p:strVal val="visible"/>
                                      </p:to>
                                    </p:set>
                                    <p:anim calcmode="lin" valueType="num">
                                      <p:cBhvr additive="base">
                                        <p:cTn id="6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3" name="Content Placeholder 2"/>
          <p:cNvSpPr txBox="1">
            <a:spLocks/>
          </p:cNvSpPr>
          <p:nvPr/>
        </p:nvSpPr>
        <p:spPr>
          <a:xfrm>
            <a:off x="457200" y="1524000"/>
            <a:ext cx="8229600" cy="50292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800" dirty="0" smtClean="0"/>
              <a:t>It has </a:t>
            </a:r>
            <a:r>
              <a:rPr lang="en-US" sz="2800" dirty="0"/>
              <a:t>c</a:t>
            </a:r>
            <a:r>
              <a:rPr lang="en-US" sz="2800" dirty="0" smtClean="0"/>
              <a:t>lear thoughts</a:t>
            </a:r>
          </a:p>
          <a:p>
            <a:pPr>
              <a:buFont typeface="Arial" panose="020B0604020202020204" pitchFamily="34" charset="0"/>
              <a:buNone/>
            </a:pPr>
            <a:endParaRPr lang="en-US" sz="2800" dirty="0" smtClean="0"/>
          </a:p>
          <a:p>
            <a:r>
              <a:rPr lang="en-US" sz="2800" dirty="0" smtClean="0"/>
              <a:t>It is complete &amp; self-explanatory</a:t>
            </a:r>
          </a:p>
          <a:p>
            <a:pPr>
              <a:buFont typeface="Arial" panose="020B0604020202020204" pitchFamily="34" charset="0"/>
              <a:buNone/>
            </a:pPr>
            <a:endParaRPr lang="en-US" sz="2800" dirty="0" smtClean="0"/>
          </a:p>
          <a:p>
            <a:r>
              <a:rPr lang="en-US" sz="2800" dirty="0" smtClean="0"/>
              <a:t>It is comprehensive but compact</a:t>
            </a:r>
          </a:p>
          <a:p>
            <a:pPr>
              <a:buFont typeface="Arial" panose="020B0604020202020204" pitchFamily="34" charset="0"/>
              <a:buNone/>
            </a:pPr>
            <a:endParaRPr lang="en-US" sz="2800" dirty="0" smtClean="0"/>
          </a:p>
          <a:p>
            <a:r>
              <a:rPr lang="en-US" sz="2800" dirty="0" smtClean="0"/>
              <a:t>It is accurate in all aspects</a:t>
            </a:r>
          </a:p>
          <a:p>
            <a:pPr>
              <a:buFont typeface="Arial" panose="020B0604020202020204" pitchFamily="34" charset="0"/>
              <a:buNone/>
            </a:pPr>
            <a:endParaRPr lang="en-US" sz="2800" dirty="0" smtClean="0"/>
          </a:p>
          <a:p>
            <a:r>
              <a:rPr lang="en-US" sz="2800" dirty="0" smtClean="0"/>
              <a:t>It has suitable format for readers</a:t>
            </a:r>
          </a:p>
          <a:p>
            <a:pPr>
              <a:buFont typeface="Arial" panose="020B0604020202020204" pitchFamily="34" charset="0"/>
              <a:buNone/>
            </a:pPr>
            <a:endParaRPr lang="en-US" dirty="0" smtClean="0"/>
          </a:p>
        </p:txBody>
      </p:sp>
    </p:spTree>
    <p:extLst>
      <p:ext uri="{BB962C8B-B14F-4D97-AF65-F5344CB8AC3E}">
        <p14:creationId xmlns:p14="http://schemas.microsoft.com/office/powerpoint/2010/main" val="15635872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4" name="Content Placeholder 2"/>
          <p:cNvSpPr txBox="1">
            <a:spLocks/>
          </p:cNvSpPr>
          <p:nvPr/>
        </p:nvSpPr>
        <p:spPr>
          <a:xfrm>
            <a:off x="612648" y="1600200"/>
            <a:ext cx="8153400" cy="44958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It is factual</a:t>
            </a:r>
          </a:p>
          <a:p>
            <a:pPr>
              <a:buFont typeface="Arial" panose="020B0604020202020204" pitchFamily="34" charset="0"/>
              <a:buNone/>
            </a:pPr>
            <a:endParaRPr lang="en-US" dirty="0" smtClean="0"/>
          </a:p>
          <a:p>
            <a:r>
              <a:rPr lang="en-US" dirty="0" smtClean="0"/>
              <a:t>It has an impersonal style</a:t>
            </a:r>
          </a:p>
          <a:p>
            <a:pPr>
              <a:buFont typeface="Arial" panose="020B0604020202020204" pitchFamily="34" charset="0"/>
              <a:buNone/>
            </a:pPr>
            <a:endParaRPr lang="en-US" dirty="0" smtClean="0"/>
          </a:p>
          <a:p>
            <a:r>
              <a:rPr lang="en-US" dirty="0" smtClean="0"/>
              <a:t>It has a reference to relevant details</a:t>
            </a:r>
          </a:p>
          <a:p>
            <a:pPr>
              <a:buFont typeface="Arial" panose="020B0604020202020204" pitchFamily="34" charset="0"/>
              <a:buNone/>
            </a:pPr>
            <a:endParaRPr lang="en-US" dirty="0" smtClean="0"/>
          </a:p>
          <a:p>
            <a:r>
              <a:rPr lang="en-US" dirty="0" smtClean="0"/>
              <a:t>It follows an impartial approach</a:t>
            </a:r>
          </a:p>
        </p:txBody>
      </p:sp>
    </p:spTree>
    <p:extLst>
      <p:ext uri="{BB962C8B-B14F-4D97-AF65-F5344CB8AC3E}">
        <p14:creationId xmlns:p14="http://schemas.microsoft.com/office/powerpoint/2010/main" val="34405231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51520" y="152400"/>
            <a:ext cx="843528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800" b="1" dirty="0" smtClean="0"/>
              <a:t>Features of Good Report Writing</a:t>
            </a:r>
            <a:endParaRPr lang="en-US" sz="4800" b="1" dirty="0"/>
          </a:p>
        </p:txBody>
      </p:sp>
      <p:sp>
        <p:nvSpPr>
          <p:cNvPr id="5" name="Content Placeholder 2"/>
          <p:cNvSpPr txBox="1">
            <a:spLocks/>
          </p:cNvSpPr>
          <p:nvPr/>
        </p:nvSpPr>
        <p:spPr>
          <a:xfrm>
            <a:off x="457200" y="1295400"/>
            <a:ext cx="8229600" cy="518160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dirty="0" smtClean="0"/>
              <a:t>It has all essential technical details</a:t>
            </a:r>
          </a:p>
          <a:p>
            <a:pPr>
              <a:buFont typeface="Arial" panose="020B0604020202020204" pitchFamily="34" charset="0"/>
              <a:buNone/>
            </a:pPr>
            <a:endParaRPr lang="en-US" dirty="0" smtClean="0"/>
          </a:p>
          <a:p>
            <a:r>
              <a:rPr lang="en-US" dirty="0" smtClean="0"/>
              <a:t>It is a reliable document</a:t>
            </a:r>
          </a:p>
          <a:p>
            <a:pPr>
              <a:buFont typeface="Arial" panose="020B0604020202020204" pitchFamily="34" charset="0"/>
              <a:buNone/>
            </a:pPr>
            <a:endParaRPr lang="en-US" dirty="0" smtClean="0"/>
          </a:p>
          <a:p>
            <a:r>
              <a:rPr lang="en-US" dirty="0" smtClean="0"/>
              <a:t>It is arranged and presented in a logical manner</a:t>
            </a:r>
          </a:p>
        </p:txBody>
      </p:sp>
    </p:spTree>
    <p:extLst>
      <p:ext uri="{BB962C8B-B14F-4D97-AF65-F5344CB8AC3E}">
        <p14:creationId xmlns:p14="http://schemas.microsoft.com/office/powerpoint/2010/main" val="329513371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rc_mi" descr="Image result for Information Flyer for Samsung Galaxy">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1629" y="1031592"/>
            <a:ext cx="4527981" cy="5251306"/>
          </a:xfrm>
          <a:prstGeom prst="rect">
            <a:avLst/>
          </a:prstGeom>
          <a:noFill/>
          <a:ln w="12700">
            <a:solidFill>
              <a:schemeClr val="tx1"/>
            </a:solidFill>
          </a:ln>
        </p:spPr>
      </p:pic>
      <p:pic>
        <p:nvPicPr>
          <p:cNvPr id="3" name="Picture 2" descr="http://obamapacman.com/wp-content/uploads/2011/04/Best-Buy-iPad-2-April-17-sunday-flyer-580x433.jpg">
            <a:hlinkClick r:id="rId4" tooltip="&quot;Best Buy iPad 2, April 17 sunday flyer&quo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75451" y="1055279"/>
            <a:ext cx="4268549" cy="4218419"/>
          </a:xfrm>
          <a:prstGeom prst="rect">
            <a:avLst/>
          </a:prstGeom>
          <a:noFill/>
          <a:ln w="12700">
            <a:solidFill>
              <a:schemeClr val="tx1"/>
            </a:solidFill>
          </a:ln>
        </p:spPr>
      </p:pic>
      <p:pic>
        <p:nvPicPr>
          <p:cNvPr id="4" name="Picture 3" descr="SITEX 2013: ASUS Flyers">
            <a:hlinkClick r:id="rId6"/>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491880" y="2330133"/>
            <a:ext cx="3121104" cy="4312226"/>
          </a:xfrm>
          <a:prstGeom prst="rect">
            <a:avLst/>
          </a:prstGeom>
          <a:noFill/>
          <a:ln w="19050">
            <a:solidFill>
              <a:schemeClr val="tx1"/>
            </a:solidFill>
          </a:ln>
        </p:spPr>
      </p:pic>
      <p:sp>
        <p:nvSpPr>
          <p:cNvPr id="5" name="TextBox 4"/>
          <p:cNvSpPr txBox="1"/>
          <p:nvPr/>
        </p:nvSpPr>
        <p:spPr>
          <a:xfrm>
            <a:off x="219711" y="188640"/>
            <a:ext cx="2376264" cy="646331"/>
          </a:xfrm>
          <a:prstGeom prst="rect">
            <a:avLst/>
          </a:prstGeom>
          <a:noFill/>
        </p:spPr>
        <p:txBody>
          <a:bodyPr wrap="square" rtlCol="0">
            <a:spAutoFit/>
          </a:bodyPr>
          <a:lstStyle/>
          <a:p>
            <a:r>
              <a:rPr lang="en-GB" sz="3600" dirty="0" smtClean="0"/>
              <a:t>EXERCISE</a:t>
            </a:r>
            <a:endParaRPr lang="en-US" sz="3600" dirty="0"/>
          </a:p>
        </p:txBody>
      </p:sp>
      <p:sp>
        <p:nvSpPr>
          <p:cNvPr id="6" name="TextBox 5"/>
          <p:cNvSpPr txBox="1"/>
          <p:nvPr/>
        </p:nvSpPr>
        <p:spPr>
          <a:xfrm>
            <a:off x="6876256" y="5696418"/>
            <a:ext cx="2798859" cy="523220"/>
          </a:xfrm>
          <a:prstGeom prst="rect">
            <a:avLst/>
          </a:prstGeom>
          <a:noFill/>
        </p:spPr>
        <p:txBody>
          <a:bodyPr wrap="square" rtlCol="0">
            <a:spAutoFit/>
          </a:bodyPr>
          <a:lstStyle/>
          <a:p>
            <a:r>
              <a:rPr lang="en-GB" sz="2800" b="1" dirty="0" smtClean="0">
                <a:solidFill>
                  <a:srgbClr val="0070C0"/>
                </a:solidFill>
              </a:rPr>
              <a:t> HANDOUTS</a:t>
            </a:r>
            <a:endParaRPr lang="en-GB" sz="2800" b="1" dirty="0">
              <a:solidFill>
                <a:srgbClr val="0070C0"/>
              </a:solidFill>
            </a:endParaRPr>
          </a:p>
        </p:txBody>
      </p:sp>
    </p:spTree>
    <p:extLst>
      <p:ext uri="{BB962C8B-B14F-4D97-AF65-F5344CB8AC3E}">
        <p14:creationId xmlns:p14="http://schemas.microsoft.com/office/powerpoint/2010/main" val="30341887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8642" y="332656"/>
            <a:ext cx="6408712" cy="2800767"/>
          </a:xfrm>
          <a:prstGeom prst="rect">
            <a:avLst/>
          </a:prstGeom>
          <a:noFill/>
        </p:spPr>
        <p:txBody>
          <a:bodyPr wrap="square" rtlCol="0">
            <a:spAutoFit/>
          </a:bodyPr>
          <a:lstStyle/>
          <a:p>
            <a:r>
              <a:rPr lang="en-GB" sz="4000" b="1" dirty="0" smtClean="0">
                <a:solidFill>
                  <a:srgbClr val="0070C0"/>
                </a:solidFill>
              </a:rPr>
              <a:t>Exercise:</a:t>
            </a:r>
          </a:p>
          <a:p>
            <a:endParaRPr lang="en-GB" sz="2800" dirty="0" smtClean="0"/>
          </a:p>
          <a:p>
            <a:r>
              <a:rPr lang="en-GB" sz="3600" b="1" dirty="0" smtClean="0">
                <a:solidFill>
                  <a:srgbClr val="0070C0"/>
                </a:solidFill>
              </a:rPr>
              <a:t>TO INFORM, </a:t>
            </a:r>
          </a:p>
          <a:p>
            <a:r>
              <a:rPr lang="en-GB" sz="3600" b="1" dirty="0" smtClean="0">
                <a:solidFill>
                  <a:srgbClr val="0070C0"/>
                </a:solidFill>
              </a:rPr>
              <a:t>TO INSTRUCT, </a:t>
            </a:r>
          </a:p>
          <a:p>
            <a:r>
              <a:rPr lang="en-GB" sz="3600" b="1" dirty="0" smtClean="0">
                <a:solidFill>
                  <a:srgbClr val="0070C0"/>
                </a:solidFill>
              </a:rPr>
              <a:t>TO PERSUADE</a:t>
            </a:r>
            <a:endParaRPr lang="en-GB" sz="3600" b="1" dirty="0">
              <a:solidFill>
                <a:srgbClr val="0070C0"/>
              </a:solidFill>
            </a:endParaRPr>
          </a:p>
        </p:txBody>
      </p:sp>
      <p:sp>
        <p:nvSpPr>
          <p:cNvPr id="3" name="TextBox 2"/>
          <p:cNvSpPr txBox="1"/>
          <p:nvPr/>
        </p:nvSpPr>
        <p:spPr>
          <a:xfrm>
            <a:off x="5940151" y="3051964"/>
            <a:ext cx="2798859"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
        <p:nvSpPr>
          <p:cNvPr id="4" name="TextBox 3"/>
          <p:cNvSpPr txBox="1"/>
          <p:nvPr/>
        </p:nvSpPr>
        <p:spPr>
          <a:xfrm>
            <a:off x="650356" y="4025150"/>
            <a:ext cx="7704856" cy="2246769"/>
          </a:xfrm>
          <a:prstGeom prst="rect">
            <a:avLst/>
          </a:prstGeom>
          <a:noFill/>
        </p:spPr>
        <p:txBody>
          <a:bodyPr wrap="square" rtlCol="0">
            <a:spAutoFit/>
          </a:bodyPr>
          <a:lstStyle/>
          <a:p>
            <a:pPr algn="just"/>
            <a:r>
              <a:rPr lang="en-GB" sz="2000" b="1" dirty="0" smtClean="0">
                <a:solidFill>
                  <a:srgbClr val="0070C0"/>
                </a:solidFill>
              </a:rPr>
              <a:t>Although the information can be taken in isolation, when put together the overall purpose of the text is ‘persuasive’ </a:t>
            </a:r>
          </a:p>
          <a:p>
            <a:pPr algn="just"/>
            <a:endParaRPr lang="en-GB" sz="2000" b="1" dirty="0" smtClean="0">
              <a:solidFill>
                <a:srgbClr val="0070C0"/>
              </a:solidFill>
            </a:endParaRPr>
          </a:p>
          <a:p>
            <a:pPr algn="just"/>
            <a:r>
              <a:rPr lang="en-GB" sz="2000" b="1" dirty="0" smtClean="0">
                <a:solidFill>
                  <a:srgbClr val="0070C0"/>
                </a:solidFill>
              </a:rPr>
              <a:t>We must recognise the relevance of </a:t>
            </a:r>
            <a:r>
              <a:rPr lang="en-GB" sz="2000" b="1" u="sng" dirty="0" smtClean="0">
                <a:solidFill>
                  <a:srgbClr val="0070C0"/>
                </a:solidFill>
              </a:rPr>
              <a:t>information provided</a:t>
            </a:r>
            <a:r>
              <a:rPr lang="en-GB" sz="2000" b="1" dirty="0" smtClean="0">
                <a:solidFill>
                  <a:srgbClr val="0070C0"/>
                </a:solidFill>
              </a:rPr>
              <a:t> is affected by the </a:t>
            </a:r>
            <a:r>
              <a:rPr lang="en-GB" sz="2000" b="1" u="sng" dirty="0" smtClean="0">
                <a:solidFill>
                  <a:srgbClr val="0070C0"/>
                </a:solidFill>
              </a:rPr>
              <a:t>overall persuasive purpose of the document. </a:t>
            </a:r>
          </a:p>
          <a:p>
            <a:pPr algn="just"/>
            <a:endParaRPr lang="en-GB" sz="2000" b="1" dirty="0" smtClean="0">
              <a:solidFill>
                <a:srgbClr val="0070C0"/>
              </a:solidFill>
            </a:endParaRPr>
          </a:p>
          <a:p>
            <a:pPr algn="just"/>
            <a:r>
              <a:rPr lang="en-GB" sz="2000" b="1" dirty="0" smtClean="0">
                <a:solidFill>
                  <a:srgbClr val="0070C0"/>
                </a:solidFill>
              </a:rPr>
              <a:t>Everything you read or write is written </a:t>
            </a:r>
            <a:r>
              <a:rPr lang="en-GB" sz="2000" b="1" u="sng" dirty="0" smtClean="0">
                <a:solidFill>
                  <a:srgbClr val="0070C0"/>
                </a:solidFill>
              </a:rPr>
              <a:t>for a specific purpose</a:t>
            </a:r>
            <a:r>
              <a:rPr lang="en-GB" sz="2000" b="1" dirty="0" smtClean="0">
                <a:solidFill>
                  <a:srgbClr val="0070C0"/>
                </a:solidFill>
              </a:rPr>
              <a:t>.</a:t>
            </a:r>
            <a:endParaRPr lang="en-GB" sz="2000" b="1" dirty="0">
              <a:solidFill>
                <a:srgbClr val="0070C0"/>
              </a:solidFill>
            </a:endParaRPr>
          </a:p>
        </p:txBody>
      </p:sp>
      <p:sp>
        <p:nvSpPr>
          <p:cNvPr id="6" name="Rectangle 5"/>
          <p:cNvSpPr/>
          <p:nvPr/>
        </p:nvSpPr>
        <p:spPr>
          <a:xfrm>
            <a:off x="7164288" y="6129005"/>
            <a:ext cx="1814279" cy="523220"/>
          </a:xfrm>
          <a:prstGeom prst="rect">
            <a:avLst/>
          </a:prstGeom>
        </p:spPr>
        <p:txBody>
          <a:bodyPr wrap="none">
            <a:spAutoFit/>
          </a:bodyPr>
          <a:lstStyle/>
          <a:p>
            <a:r>
              <a:rPr lang="en-GB" sz="2800" dirty="0" smtClean="0">
                <a:solidFill>
                  <a:srgbClr val="0070C0"/>
                </a:solidFill>
              </a:rPr>
              <a:t>15 </a:t>
            </a:r>
            <a:r>
              <a:rPr lang="en-GB" sz="2800" dirty="0">
                <a:solidFill>
                  <a:srgbClr val="0070C0"/>
                </a:solidFill>
              </a:rPr>
              <a:t>minutes</a:t>
            </a:r>
          </a:p>
        </p:txBody>
      </p:sp>
      <p:sp>
        <p:nvSpPr>
          <p:cNvPr id="5" name="TextBox 4"/>
          <p:cNvSpPr txBox="1"/>
          <p:nvPr/>
        </p:nvSpPr>
        <p:spPr>
          <a:xfrm>
            <a:off x="923247" y="3128908"/>
            <a:ext cx="2847108" cy="369332"/>
          </a:xfrm>
          <a:prstGeom prst="rect">
            <a:avLst/>
          </a:prstGeom>
          <a:noFill/>
        </p:spPr>
        <p:txBody>
          <a:bodyPr wrap="square" rtlCol="0">
            <a:spAutoFit/>
          </a:bodyPr>
          <a:lstStyle/>
          <a:p>
            <a:r>
              <a:rPr lang="en-GB" b="1" dirty="0" smtClean="0">
                <a:solidFill>
                  <a:srgbClr val="0070C0"/>
                </a:solidFill>
              </a:rPr>
              <a:t>Or a combination?</a:t>
            </a:r>
            <a:endParaRPr lang="en-GB" b="1" dirty="0">
              <a:solidFill>
                <a:srgbClr val="0070C0"/>
              </a:solidFill>
            </a:endParaRPr>
          </a:p>
        </p:txBody>
      </p:sp>
    </p:spTree>
    <p:extLst>
      <p:ext uri="{BB962C8B-B14F-4D97-AF65-F5344CB8AC3E}">
        <p14:creationId xmlns:p14="http://schemas.microsoft.com/office/powerpoint/2010/main" val="15440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178" y="671092"/>
            <a:ext cx="8787598" cy="830997"/>
          </a:xfrm>
          <a:prstGeom prst="rect">
            <a:avLst/>
          </a:prstGeom>
        </p:spPr>
        <p:txBody>
          <a:bodyPr wrap="none">
            <a:spAutoFit/>
          </a:bodyPr>
          <a:lstStyle/>
          <a:p>
            <a:r>
              <a:rPr lang="en-US" sz="4800" b="1" dirty="0"/>
              <a:t>  </a:t>
            </a:r>
            <a:r>
              <a:rPr lang="en-US" sz="4800" b="1" dirty="0" smtClean="0"/>
              <a:t> </a:t>
            </a:r>
            <a:r>
              <a:rPr lang="en-US" sz="4400" b="1" dirty="0" smtClean="0"/>
              <a:t>How This marketing is Presented….</a:t>
            </a:r>
            <a:endParaRPr lang="en-GB" sz="4400" b="1" dirty="0"/>
          </a:p>
        </p:txBody>
      </p:sp>
      <p:sp>
        <p:nvSpPr>
          <p:cNvPr id="3" name="Rectangle 2"/>
          <p:cNvSpPr/>
          <p:nvPr/>
        </p:nvSpPr>
        <p:spPr>
          <a:xfrm>
            <a:off x="701227" y="1484784"/>
            <a:ext cx="8352928" cy="4154984"/>
          </a:xfrm>
          <a:prstGeom prst="rect">
            <a:avLst/>
          </a:prstGeom>
        </p:spPr>
        <p:txBody>
          <a:bodyPr wrap="square">
            <a:spAutoFit/>
          </a:bodyPr>
          <a:lstStyle/>
          <a:p>
            <a:pPr marL="342900" lvl="0" indent="-342900">
              <a:buFont typeface="Arial" panose="020B0604020202020204" pitchFamily="34" charset="0"/>
              <a:buChar char="•"/>
            </a:pPr>
            <a:r>
              <a:rPr lang="en-US" sz="2400" b="1" dirty="0" smtClean="0">
                <a:solidFill>
                  <a:srgbClr val="0070C0"/>
                </a:solidFill>
              </a:rPr>
              <a:t>Precise</a:t>
            </a:r>
          </a:p>
          <a:p>
            <a:pPr marL="342900" lvl="0" indent="-342900">
              <a:buFont typeface="Arial" panose="020B0604020202020204" pitchFamily="34" charset="0"/>
              <a:buChar char="•"/>
            </a:pPr>
            <a:r>
              <a:rPr lang="en-US" sz="2400" b="1" dirty="0" smtClean="0">
                <a:solidFill>
                  <a:srgbClr val="0070C0"/>
                </a:solidFill>
              </a:rPr>
              <a:t>Factual</a:t>
            </a:r>
          </a:p>
          <a:p>
            <a:pPr marL="342900" lvl="0" indent="-342900">
              <a:buFont typeface="Arial" panose="020B0604020202020204" pitchFamily="34" charset="0"/>
              <a:buChar char="•"/>
            </a:pPr>
            <a:r>
              <a:rPr lang="en-US" sz="2400" b="1" dirty="0" smtClean="0">
                <a:solidFill>
                  <a:srgbClr val="0070C0"/>
                </a:solidFill>
              </a:rPr>
              <a:t>Relevant </a:t>
            </a:r>
            <a:r>
              <a:rPr lang="en-US" sz="2400" b="1" dirty="0">
                <a:solidFill>
                  <a:srgbClr val="0070C0"/>
                </a:solidFill>
              </a:rPr>
              <a:t>and </a:t>
            </a:r>
            <a:r>
              <a:rPr lang="en-US" sz="2400" b="1" dirty="0" smtClean="0">
                <a:solidFill>
                  <a:srgbClr val="0070C0"/>
                </a:solidFill>
              </a:rPr>
              <a:t>appropriate</a:t>
            </a:r>
          </a:p>
          <a:p>
            <a:pPr marL="342900" lvl="0" indent="-342900">
              <a:buFont typeface="Arial" panose="020B0604020202020204" pitchFamily="34" charset="0"/>
              <a:buChar char="•"/>
            </a:pPr>
            <a:r>
              <a:rPr lang="en-US" sz="2400" b="1" dirty="0" smtClean="0">
                <a:solidFill>
                  <a:srgbClr val="0070C0"/>
                </a:solidFill>
              </a:rPr>
              <a:t>Reader-centric</a:t>
            </a:r>
          </a:p>
          <a:p>
            <a:pPr marL="342900" lvl="0" indent="-342900">
              <a:buFont typeface="Arial" panose="020B0604020202020204" pitchFamily="34" charset="0"/>
              <a:buChar char="•"/>
            </a:pPr>
            <a:r>
              <a:rPr lang="en-US" sz="2400" b="1" dirty="0" smtClean="0">
                <a:solidFill>
                  <a:srgbClr val="0070C0"/>
                </a:solidFill>
              </a:rPr>
              <a:t>Highly objective – meet the specific goal of the report</a:t>
            </a:r>
          </a:p>
          <a:p>
            <a:pPr marL="342900" lvl="0" indent="-342900">
              <a:buFont typeface="Arial" panose="020B0604020202020204" pitchFamily="34" charset="0"/>
              <a:buChar char="•"/>
            </a:pPr>
            <a:r>
              <a:rPr lang="en-US" sz="2400" b="1" dirty="0" smtClean="0">
                <a:solidFill>
                  <a:srgbClr val="0070C0"/>
                </a:solidFill>
              </a:rPr>
              <a:t>Simple </a:t>
            </a:r>
            <a:r>
              <a:rPr lang="en-US" sz="2400" b="1" dirty="0">
                <a:solidFill>
                  <a:srgbClr val="0070C0"/>
                </a:solidFill>
              </a:rPr>
              <a:t>and </a:t>
            </a:r>
            <a:r>
              <a:rPr lang="en-US" sz="2400" b="1" dirty="0" smtClean="0">
                <a:solidFill>
                  <a:srgbClr val="0070C0"/>
                </a:solidFill>
              </a:rPr>
              <a:t>unambiguous. </a:t>
            </a:r>
            <a:endParaRPr lang="en-GB" sz="2400" b="1" dirty="0">
              <a:solidFill>
                <a:srgbClr val="0070C0"/>
              </a:solidFill>
            </a:endParaRPr>
          </a:p>
          <a:p>
            <a:pPr marL="342900" indent="-342900">
              <a:buFont typeface="Arial" panose="020B0604020202020204" pitchFamily="34" charset="0"/>
              <a:buChar char="•"/>
            </a:pPr>
            <a:r>
              <a:rPr lang="en-US" sz="2400" b="1" dirty="0" smtClean="0">
                <a:solidFill>
                  <a:srgbClr val="0070C0"/>
                </a:solidFill>
              </a:rPr>
              <a:t>As brief (concise) as possible, without losing it’s specific goal</a:t>
            </a:r>
            <a:endParaRPr lang="en-US" sz="2400" b="1" dirty="0">
              <a:solidFill>
                <a:srgbClr val="0070C0"/>
              </a:solidFill>
            </a:endParaRPr>
          </a:p>
          <a:p>
            <a:pPr marL="342900" lvl="0" indent="-342900">
              <a:buFont typeface="Arial" panose="020B0604020202020204" pitchFamily="34" charset="0"/>
              <a:buChar char="•"/>
            </a:pPr>
            <a:r>
              <a:rPr lang="en-US" sz="2400" b="1" dirty="0" smtClean="0">
                <a:solidFill>
                  <a:srgbClr val="0070C0"/>
                </a:solidFill>
              </a:rPr>
              <a:t>Well organised and well presented</a:t>
            </a:r>
          </a:p>
          <a:p>
            <a:pPr marL="342900" lvl="0" indent="-342900">
              <a:buFont typeface="Arial" panose="020B0604020202020204" pitchFamily="34" charset="0"/>
              <a:buChar char="•"/>
            </a:pPr>
            <a:r>
              <a:rPr lang="en-US" sz="2400" b="1" dirty="0" smtClean="0">
                <a:solidFill>
                  <a:srgbClr val="0070C0"/>
                </a:solidFill>
              </a:rPr>
              <a:t>Comprehensible</a:t>
            </a:r>
            <a:r>
              <a:rPr lang="en-US" sz="2400" b="1" dirty="0">
                <a:solidFill>
                  <a:srgbClr val="0070C0"/>
                </a:solidFill>
              </a:rPr>
              <a:t> </a:t>
            </a:r>
            <a:r>
              <a:rPr lang="en-US" sz="2400" b="1" dirty="0" smtClean="0">
                <a:solidFill>
                  <a:srgbClr val="0070C0"/>
                </a:solidFill>
              </a:rPr>
              <a:t>for its reader</a:t>
            </a:r>
            <a:endParaRPr lang="en-GB" sz="2400" b="1" dirty="0">
              <a:solidFill>
                <a:srgbClr val="0070C0"/>
              </a:solidFill>
            </a:endParaRPr>
          </a:p>
          <a:p>
            <a:pPr marL="342900" lvl="0" indent="-342900">
              <a:buFont typeface="Arial" panose="020B0604020202020204" pitchFamily="34" charset="0"/>
              <a:buChar char="•"/>
            </a:pPr>
            <a:r>
              <a:rPr lang="en-GB" sz="2400" b="1" dirty="0" smtClean="0">
                <a:solidFill>
                  <a:srgbClr val="0070C0"/>
                </a:solidFill>
              </a:rPr>
              <a:t>Spelling and Grammar </a:t>
            </a:r>
            <a:r>
              <a:rPr lang="en-GB" sz="2400" b="1" dirty="0">
                <a:solidFill>
                  <a:srgbClr val="0070C0"/>
                </a:solidFill>
              </a:rPr>
              <a:t>a</a:t>
            </a:r>
            <a:r>
              <a:rPr lang="en-GB" sz="2400" b="1" dirty="0" smtClean="0">
                <a:solidFill>
                  <a:srgbClr val="0070C0"/>
                </a:solidFill>
              </a:rPr>
              <a:t>ccurate</a:t>
            </a:r>
          </a:p>
          <a:p>
            <a:pPr marL="342900" lvl="0" indent="-342900">
              <a:buFont typeface="Arial" panose="020B0604020202020204" pitchFamily="34" charset="0"/>
              <a:buChar char="•"/>
            </a:pPr>
            <a:r>
              <a:rPr lang="en-US" sz="2400" b="1" dirty="0" smtClean="0">
                <a:solidFill>
                  <a:srgbClr val="0070C0"/>
                </a:solidFill>
              </a:rPr>
              <a:t>Suitable </a:t>
            </a:r>
            <a:r>
              <a:rPr lang="en-US" sz="2400" b="1" dirty="0">
                <a:solidFill>
                  <a:srgbClr val="0070C0"/>
                </a:solidFill>
              </a:rPr>
              <a:t>Style and </a:t>
            </a:r>
            <a:r>
              <a:rPr lang="en-US" sz="2400" b="1" dirty="0" smtClean="0">
                <a:solidFill>
                  <a:srgbClr val="0070C0"/>
                </a:solidFill>
              </a:rPr>
              <a:t>Professional Layout</a:t>
            </a:r>
            <a:endParaRPr lang="en-GB" sz="2400" b="1" dirty="0">
              <a:solidFill>
                <a:srgbClr val="0070C0"/>
              </a:solidFill>
            </a:endParaRPr>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70949" y="4173000"/>
            <a:ext cx="1685605" cy="1754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AutoShape 4" descr="data:image/jpeg;base64,/9j/4AAQSkZJRgABAQAAAQABAAD/2wCEAAkGBhISEBQUEhIUFBMVFRsZFBcYFhgYGhYXFRUVGBkXExcZGygfGRokGhQVIC8gJCcpLCw4FR4xNTAqNSYrLCkBCQoKDgwOGg8PGiokHyUxLyosKjU1MjYwLCktLCopKSwpMC0pLCw1LiwsLCwpLC8pLCwpKSwpLCwsLC8pLDAsLP/AABEIAOEA4QMBIgACEQEDEQH/xAAbAAEAAgMBAQAAAAAAAAAAAAAABQYBAwQCB//EAEMQAAIBAgMFBQUEBgkFAQAAAAECAAMRBBIhBQYxQVETImFxkTKBobHBQlLR8AcUI2JysiQzU4KSwtLh8RY0c4OiFf/EABsBAQACAwEBAAAAAAAAAAAAAAADBAECBQYH/8QAMBEAAQMDAgQEBQUBAQAAAAAAAQACEQMEIRIxBRNBUSJhcdGBkaGx8BQVMsHh8Qb/2gAMAwEAAhEDEQA/APuMREIkREIkREIkREIkREIkREIkROTFbVpU2yu1mte1idL2voOohF1xObB7Rp1b5DfLa+hHG9uI8DOmESIiESJo/Wlz5CRmtcC+uW9r26Xm+ESIiESIiESIiESIiESIiESIiESIiESIiESJA7X21UpVgiqpBTNck3vmII093rOY7exFr5Et1s/4zm1uJ29F5Y8mRvgqM1GgwVZ4lXXbmJPBUPkrn/NPA23iSbWS/TI9/TPIP3u1xk58itec1WuJVW2nihYEAX4fs218rnWKm0MUBdrAdTTt84PGrcSYdjyTnN81apVN5v8AuV/8Q/naYpbQxLGysCfCmJivWxK+0bX4Xpr+E0/fbfTrAdHeMfdY5zd8rr3UOtX+786ksOYSoU8XXJsHufBE/wBM6lw+M+83+GkP8szT41SqiabHn0H+rIrA7Aqy5h1jNKnWqYlPaqOPcvwOWav1yt/bP6j8JC//ANBQYdLmOB9P9WprtG4K37xj+kqQSCtMEEaEXduB907dmbf4LVsDybgref3T8PKcdPZdZ+82Zja12Otvfy1PrPOJ2RUUapcc7WM5Lry8ZcOuaVN2g9CDtH5lR63h2oAwrWGmZVNn7XalZWu1Pl95fLqPD06Sy4fEq6hlIIPAj86GeosuIUrxssOeo6hWWVA8YW6IiX1ukREIkREIkREIkREIkREIkREIqzvSlqtJuoZf5SPrJHZ79thip4gFfTgfl6Tk3uTuUm6VLf4lYfO00bvYrLUyng4+I1H1nma7xR4npd/Go2D9h9o+KrExUz1UpsNctG507xv7jb6TVVwlsWjDg1z7wpv9Ju22wWg1tL6f4mufrNmzMQKtNGOrDQ+BAsfUfOXOTTJZaHdga4H0MH881JAwztlce26tqtHwN/8A6X8J27Vw5ekQoubi3r+EhN4q37YDoo+ZP4SfxNcikzra4W4v5XkVJzatW6Y/bHy0wfstQZLgVF7JwFRKt2WwsRxH4zbvEvdQ+J+X+004DbdR6iq2WxNtAb8D+9OreAfsh4MPkZUAtzwyq23JLRO/fBWvh5Z0rbsjCBKYPNhcnz4CcNbb7ZjlUZQed7n8JI7KrhqS9QLHzEgMTs91YjKSL6EAm4i+q1qFpR/R4b1geQj55R5LWDQrDQqrWp3I0PEGQQVaVfvAlVOnDppJnZGHKUgG0JJNul5CbVqhqzEctPQW+c14s8i2o3DwOYCPtJ+qxVPhDjupDE7buAKQOYnmPkJJYUtkGe2a2v58pC7GrKmYlHJ4Aqt7TztXaTMcozKttQRYnz8JvR4kadH9VXfJOAwbD/fNZFSG63H4Lkx+U1Gy+zfT/b33mnDYl6TZqZ4+0p4N59D4zE8PU5cSeAGpJ8BznkW3FTn82ngkzjzVTUdUhWnZ21UqjTRh7SHiPLqPGdwMrmzNgtmWpUJQjVVU97++RwHgPf0liCz6VY1K9SiHV2w78+S6LCSPEvUREurdIiIRIiIRIiIRIiIRIiIRRe8OCarQKoAWzKRc24MDx8ryAXZmIUghNQbizLxEucTnXfDqN08PfMjaFG6mHGSqhjHxbrldLi9+KDX1mrCV8VRuEQ2OpHdP1lzZp4pMGFxYg8CNR7jIDwlnM5nMfq7zn7LHKEzJVIxbVqjFnptc9B00nb/+xiMmQ0jbLl/q2va1uRlsNMdB6THYr90egmreEBhc5tRwLt9s/RY5UbEqlYepURgwpvcG4ujfhOzF7aeomVktre4Vhw85aRSXoPSVzfDGVKRo9m7Jmz3seNgpF/jIWcF5bHU2VXBp3EBYFGBAK4MNtI0zdSR1uDY+Ykiu9vVVv/Fb4WM1bo7Rq1XqCo7MAotflqbyz5BN6HCq1u3TSrkDtAP3RtIt2cqxiN5ywsCqjwNz6yOGIXqPWXY0F+6PQTU2Dpc0T/Cv4SrdcDrXLtVStPw/1auol25UFszawpqRlzXN+PgB9Jz4/F9o5a1tBp5Tnq61qiotz2jBVUcg1vcPhJTA7DXjXYE/cB0H8R+0fDh5zkU7e9uh+kB8DTExjH1UQa93g6BcGDwVSt7AsvNzw/u/ePl6yxbO2QlLUC7Hix4ny6DwE6VqqNBw8uE3T1FjwqhaCQJd39uysspNYsATMROspUiIhEiIhEiIhEiIhEiIhEiIhEmurVCgkkADiTwE14rGKi3Y6cupPQCQOKxTVTdtFHBeQ8T1M5t9xGnaNzl3Qe6kZTLltxu0TUuq3VOvNvPoPyZ1bLxBShTAS9swPeC2ysRzmipsxlUtdbAX0/4mMJsoVQSbCxte17ziW1zeNuSajCXOGBMYlTOazTgqQO0rcTSHnVH4TW21x/aU/dmb5Tgq7OC1AnI2sfA8frN+OwCJkAvdm5nl+SJc/cboh5FNo0mDJ6rTltxlbG2yP7T0pN9TI/aD0q2XtDVbLfLZVW2YWPOSO0cAipdV1uOpnnZGGBzZl6WuPPheHXV9+oFv4QSJmCR19k0s06lFYXs6RJprVBPE9oBf0E2nHueCuf8A2OfkJs2io7VrDn9BJagRRSmp4sbe86/OwkNvcXdes9jqkBuCYG8wFlzWtAMKunF1C2UIM17W7xN/eZ14TC4nOpZAFBBOgGgPiZ72xTNOsHXS+o8xofp6zu2JjHqB85vYi2gHI9JJb1Kjrg0KtR2oHEREDOfVHAadQC4MXhqtNXamq0lLFnIN3Ys1zmPmeHKMLsqqyhnqlb8ASefhpr4TlxeLcswLsRmNhfQa6afSdeCrB+/XqXCHuqcoN9DewAvykDK9OrXLQXekwN8kx/SzpLW9Fx4rAPTr0VZic1QEG51AuTe58JbpVlxZrYyiSLAFiB0ARh696WmdjhujluNMkt1GJ+CiqTOUiInSUaREQiREQiREQiREQiREQiwTOHH7SWnpxY8F+rdBO4rIvGbCV2LKSjnUkagn95T9LStdc7lnkRq81s2Jyot3Z2zMbn4DwA5CZmK+HqU/bW6/eXUe/mvv9ZhKgPAz53dU6zHnnAz5q+0gjCncA2elY9Cp/PlaeQ3Y0R1+pP59JybLxapmDGwOov1/NvSNqY1XsFNwNT58B9Z6pt7TFmLiRrDdI7zgf1KrFh16eikmohmR+nxBEjdp1L1lH3bepN/wmcLthUQKQSR5cOXEyOrbQUuWJAN7jUe4H4SC+vaNWi0UjlxBcPT/AIFljCDlWHHYrs0uBfW3G3GatnY41C1wBa3Dxv8AhInEbWeqMuQkX+yjHh4zxSaut8qOt+JIVeH8XDjLDr+q65BphxpxkBvXPcei1DBpzuu9aGbEt0BufcBb4/Ke8fjaIezhmZenLgeo8JF01rOxCsuY6m1W56XYJeejsGueJUep+dpGxtyGOFKjlzi46o74xPTCydM5K7tr16dSjcMtxZgCRfXiLX42PwnNsbaFOkrZ2sSRpYk2t4CeKe6786noAPxm5N01+07H3n6Wlj9NdOri40tDojf64WNTdOlQj1bknqSfUzro7VRKTIVW5v3iQLXFtNJM092qA4rfz1+d510tlUl4Io9w+kho8HqscXcwAnynf1WTVBEQq5sE5sUpGoWmxvyuSg4+st08rTA4Cep2rS2FtSFMGYULnajKRES0tUiIhEiIhEiIhEiIhEiIhEiIhFgiVvb1bDUmUtmQuSM6WsDa/fU8fMayexBuQvXj5CVzfSiv6ujPwV1Nhpe4I1JPDvcZWumNfSdqAOOqlpZeAUak6i+jp95NdOrLxHxHjNQqoQ7EFwlJnChiLlSulx4GbtjUlrpQqISrUiVIH8OXUg8PYvf8J0YOotQrVREsyurPcqQbgZSALOdCb20tOLT4TR5ratM43g5xHT0nqpnOLZaeigKW9WF/sAp/eUP82v8ACd+G3spD2XpL4Gmy/ECbMJh+0w+IBCEtnAY2sC2Yixtc8RObY+6+WnVXEUkLX7jZuq8sut+drS2w3DCAwNIPWI+ynLbcgl0gjpPupajvJm4di/lVAPoZy7wtUxFJVGHbRw2hDAjKw0t/FIvZO7tB8MalW4K3JcN3coFwR3Tc+Fprr7IorTL0cTawvxsCL24ixv7uU3F5WDQ5zBtO/wDRWDbUi4ta47xt7Ls3YQ0KzNVUopTKNDxzA66S1ptWieFRfebfOVXCbKxRpqyYkC9PMCKjHMTwLXBBA8OvumrEYnG0heqaWW9szorAnp3QD624yY3mkS5jo7/hUQtdRhrxP55K7JiUOgZT5EGeMbWCU3Zr2VSxtxsoJ09JTUxdXKWqYenbMCGAcKwy2upW/X4Ga6m1Vy1l7NqZNNqZJqlkGcWBykXJ5zJvqUTMeoKwLSpMRPxVwwG0FqIHRsyHg3TwYcj4TtBnzTZdapQLOrgDKDxuji/2tOXDqLy57O2yKmi5Q1rtTLd4eWlrdPpNbO9FdsOw7t7La5tTRMtyO/upiJzLitQLAX5X71jzI/Np0zoKkkREIkREIkREIkREIkREIkREIkREItGIFrN04+RkRvFgjXwpVAS1hYWI1BU8baG6iT00thVPKYcA4QVkGDIVI2HVrYQPmpM1+QBJBsLnug9F/HWc27e8y4ZDTrK62N1OW9swGYMCQeIvcf8AP0NaQHATxVwaN7Sg+6URaFmnluiJjrv8lbNyHTrbM7/D5qjbtbdoqlRHfJw7Njqc2VhmPK9zf86SG6G0jUDAvUchhlLWJJynN7re+S2J3Swr8aSg+AA+WsjK/wCj2ifZZ19/43kbKFxT0wQQJ7iZ+a3dVov1SCCY84+y9brvfD1FVbim5Cg2JJy/aF7EHUWv/txY/FnKQ2FelbXOqCx7wLBhawFhbjzm2nubiKV+xxLLflqL+djr6RiaO0lRlZ6dRGBU3KjRtLXYLrr1kDm1hSDC04EYgj3UrXUzULw4Z7yD7Lqyo+CUvenSNMLcW7t3sCB0vb1nnabpQwYpu1Ri2dVa2b7V9TwFtLa8pF1sVilwvYPhmy2ADgFuDZvs3B+EzhdvUWw5oV1YPbKrWHL2bgkG4sBw1tNHXAgtIg6IkgxPUey3bQM6gZGqYBG3dT2yzUODp9kouF7mY6WAZe/rxnFtSviBQIr0ABls1RSDY+yDYsSdDMbJ2nh2wYoPWCMVYHiLXYkWJFunOacTsR+yfs8Z2iBSSuYm4AvyYjlMvqudRby8+HMEbx1BWrabW1Trx4uoPfoQtOExGDXD2a76WYW792a9wpIFvIzdtfZi0wuKpioh7rZdOJAA1JuOV1/J4d1kPbFhT7QqtwLgWNx3hfQn8ZjeLbFWrUZG7qI2iacRzYgm599pQFy39Lre0A7NgdR1lXeQ79Toa493Seh6QprYe8a1SqOStW9xewB6hD49P+JZlafJGYcOZ4AcT5CXvdfEYorlr0yEA7jsbP5MvE+ZsfOdDhnEKlfwVG/Hp8VTv7JlHxMPw9lYomFmZ21yUiIhEiIhEiIhEiIhEiIhEiIhEiIhEmqrWtoNT+eM1YzGqiMzMFRRdmY2AHUmfIt9f0gtiA1HDXSiQQzcHq/6U8OJ59JDVrNpCSuhYcOrXr9NMY6noPzsvsqHQX4zLMBxNp87r7+4dQhbFVCDTT9nTpm4OQZrsSoPevznNQ3ravc4XAYjEWNi7uFUHj3soIHEaZucc+ntKDhl0RJYQO5wPrC+iVdqUl41F9xv8pDbexy16Jp0gzMWU+zp3WDefLpKjh8ftOvhjiaNPCUaIR2BtncinmvbNm1up4gSM3SfE7TrPTr42uqqmayMFzd4C1hYAa9JobgSAAc7K03hD9D6j3tAZ/KMkfIf2rVs/tcKxd+zQFSP2jhBqVN7Fhr3fjNO0N/MOP6zE0H/AHUpmr8bW+MhN3t08MdrYnD1UNVKSXTOxuTenqxW19Hlnr4HE0ajLg8BgqFNT3a1QjvCw71kGYc+J5TAqPcJiOndHWdvSeGFxcYDujRByN5PyCgU3koYksuH2bUruupKr2PG/tFScvA2va9jOfC4ilVpV2FGrQq0KiI6PUDi7lgRqoYEZT6yU/RjXdsXtE1GVnLpmZPZJDVgSn7p5Sf2d+q45HqoisWde2U3BD0cwAqAHW19ORFpVdbNrszEmeg9PVT3D22r3Ma0wNOZJ3AMHpByBhVTZdSuX/owctwOTh/ePADznRtbCph6ZxGOrnvN7FEBndiCbZjZRoOWnjILau0a9Xa36qXvh1rhVo37KkVXWzhBqNDe4MjN9cY9baGRnR1VqaIKZvTUMEuE97anw8ABRpWdKkyHS6DEHafRdAUKtWo0khoLdZjfT0E/kL7PsjZFCmganTCkgG51bXqx1kkBPNJbKPKe56BrQ0QBC8e5xcZKRETZYSIiESIiESIiESIiESIiESIiEWCZG7a23Sw1I1Kz5UHAfac/dQczG2tovRos6UXruPZppxJ8eg62ufAz4TvFtnEYiuWxOYONAhBUIPuqp4D4nnK1xX5QwMrs8J4X+uqeJwDRv3PoP7UjvPvnUxtQB7ph1YEUlOtr8WP2nte2lh87LvPuJhaWA/WMKHcjK92YtmpsLcLW+0re4z54qgC548h9T4fOfWP0XbbFfCvh6tmalyOuak9+Pkcw8is59Aiq4tqbnZer4nTdY0adS1kMYfEBsQe/2nzU7gdgYZKCYd0pipUokP3VDvZVFRr2uTdhr4iQ+ydnNs/ZOKD+0prkHhm0yI3vsp98gt/96uy2nh3pMG/V1ubEWJdjnUnxQAe+SG9G+C47C1KGDoYmq1TL3hSOUAMrG58hbhLheyTG4wF51ttcaaZefBUIc6ekE7/Az/xSH6NXVtlZWGZVNVWHUEkke8NOfcfenCVsSaOGwa0B2ZbP3QzZSuhCjXjf2jwkXuthtqYfDtRSnh6Slyxas2ZlzKotkQn7t9RznDgNykoXZsbUDBbEYdGUkG11DsfpMN5kMgbbqSuLTXcGpU/kZbBJ75IGPmpnDYynQ3gxLVXWmpo6szBRqlA6k/wmce8WM2PVxD1KuJxGJZiLUqRYotgBZdAOX3uc6d3t2cBVr5TQd+6Wz1qjMSQR9nRefjL5g9iUKQtTpIn8KgfKSCk6CDG891UqX1Frmvp65DQ2cDb5lfLt3cfiMPXxDYDZ9Tsq2QUxVJXIEB43PeuSTxmzd/cPalN3dK64Y1Pby94kE34EW0J0N76+Jn1lUA4ACZzC9uc2FBuJOyifxWodWloGqAepMbTMj6KgUv0SUnbPia9WrUOrm4XMercTf3ye2duDgKNimHQsODN3iCOYLXsZYokgpsbsFTqXlxUEOeY7dPlssATMRJFVSIiESIiESIiESIiESIiESIiESIiEWCJyY/ZVGuuWtSSoOjqG9L8J2RCyCQZC+ab5bi4CioqXr0c7WJpqayqbE3dDdgunIynf9Ju1zhMRQxQP2adTJUt0ak9jy4az72yg8ZCbU3MweI/rKCE/eAsfUayu+2pP6R6Lt2nGrigNLnEjzz98/VUfdPCU8LgKtbEYZVq0aj5u0pDOQERkVc40uzWB8ZaaOxjiMQKrVHqYOphlK0y5CZ2IN8qkD2LepkdtX9GrvSNOljK4p3B7OoxqJcai1zces00qW1MHhDhxRp10CMtOojlXXNexIOjWvoARwk9NgY0NC1q1W3BNVrxrcTg4gHtOMHzUZutujhcW2KqUmq0MlcrRNJ7WS2l73Jvx485F7v7U2hWr9gtRXYBiFrqG9nkWKlgbeMlf0d7Zp4FatPGZ6DO6lc6OF0Wx7wFhO7czfericaKVVKT6PlqhbPZdeN7WI6Wk/ddOo6oOf4A9jQIJ6Y3GM+eVynbVanWajWwJNRFDN+rvmIU8GyHNp7xad+C32o3sMS9Jh9mujC3gSMyj4SB3+2hUw+1u1ptldUQqfcQQeoOoIliq7Cw+2Fo4pSaTA5a4A1OUarfqLizdG8AJggRJUFWzthTp1qrdLXD+TZw6NiDOD0hTeG2/UYXUU669abBv5SflObaO+dGmaBqq1MVWdcx+waZTVhxynPx5dJTd9qWzcOcmGRhiBoWp1GC07feJJu3gLeJm6tuRiK9CnUrbQpMB7GeoXVS9rqKl9ToPSY0jdQ0+G0AGVary1jpwRBONxE+W8L6dh8UCBqCCLhgbgg8CCPnOmfJ9n47GbIYJiUNTCsdCpzBSdb0m5HnlNr+HGfSNmbUp1qa1KTh6bcCOXgRxBHQzUthc67snW/iB1MOzhsfY+SkImAZmaqgkREIkREIkREIkREIkREIkREIkREIkREIkRPLuANYReokbW2mit33C2Vny8TlUd5rDlrNH/UytpTRnPp8NTCKTrYRHFmVWB6gGVvbO5OCCPVWkaborMDSY02uATYFdLnym3GbbqD23p0R4kZvTVvhIattumzBc1SuxNgPZBJ0Fi+v/AMyZlGo/LQVZotrjNOR9FXNpbtriGzDGVC9gP6QpOg4DtVv15iTe6mJxOz6JpvhHr0y5btMO61LXCi2TQ/Z+M6qtDECtSpdjTomrwa3akAcbknLcDXQToxe6b9tQY1qlVM9qmpXLx9nKe6NLeEm5MDxuHfv/AJ9V0zdVXUhRruaW7gek9RH3XyLECzsCCDc6EWPHmDLLuJsinXeoatCpXpoFORGA7xLWZlzKW0B4X48JaN69oZK70slOqiooAqrnym1yQT3r2I58pA7c2VWo4pBs+nWQtQV3FLtLZmaoNdTYWUd0mZexzWgnrsu/+5uuqPJI0Fww6cYg+RC7N89+Eak+DpYcqi2S76FQhFgtO1xa1tT7pVt3t5a2DqZqRup9tD7Ljx6HoRqPhJQbl4yvUZq70qdRjds7guT/AOOnc39JY9mfokpEXrV6jeCp2Y9WuflIZaBCNu+GWlvyCdU/yAkyeuf+K27uby0cXTz0jqPbpn2kPiOY6EaH4SaBvITY25uEwrZqNKz2tnLMzWPEXJk2BITHReKr8o1DyZ09J3WYiJhQpERCJERCJERCJERCJERCJERCJETw7wiPUt5yu7d3iFI5KY7SseQFwn8QHE/u+s4N4N7rXp4c3PBqnTwp/wCr06yP3JrWxf8AEjD5N/lnTpWZbTNaoMDMd/VdKlZlrDWqDbMd/VcFHEVhibvrVfuN2oNrVAF7w6WI0+Eldt4DE0+yQ1r9q2XKg7NQbqAO7a/tdOU7N5dpJQxBIw9NqhUNne58BZeVsvG81b2bco1kprRctVVwwygm2h4G3G9uHSWtbnvY8MABG+PwBW9Ze9jwwAEb4/AFja2Gp4BKYSklSo971KgzWta+VeA4/wDM7cZXWrs01KyKr5TksLd7NZCnMXsPjymrDYzaNZQDQpD9+otvflvx902191KlXv4rEM+UEhUAVRpwHT3CVTUaI5hyDJIMk+Q6KqajRHMOQZJBkny7L1s3enDmij4h1FWmSNbkk2tmUDqD63kXsHbOLBqdnQaqtRiwvdVVmNycx0tblflG63ZtiFUUqYXKTwzNcDTvMSfS0vgEgdWpjUGNwe/T0j3UDq9Mag1uD36eke6pD7m4jEVGqV3SmXNyFBYjS1hfQaDqZO4fdamFAqPVrACwD1Gy6fuAhfUGTcSKpXqPABOAon16jwATgLThsIlMWpoqDooAHwm6IkCgSIiESIiESIiESIiESIiESIiESIiESIiESc2MwK1UZHuVbiASL+FwQZ0xCKrYj9H9A+w9RP7wYejD6zgO49ek2ajXXML2JBUi4I4gnkTyl4iWW3dYCNXzz91Zbd1gI1fPP3XzXEbuYwVFarTNUZlzEPmuuYXvcg2tefQcHgKVMfs0VB+6AJ0xMVrh9aNXRa1rh9WNXRJ5qjunyM9RK6gXz7dA/wBKp/wt/LPoM+f7oj+lJ/C38s+gQiREQiREQiREQiREQiREQiREQiREQiREQiREQiREQiREQiREQiREQiREQioG6f8A3aeTfymX+IhEiIhEiIhEiIhEiIhEiIhEiIhEiIhF/9k="/>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p:cNvSpPr txBox="1"/>
          <p:nvPr/>
        </p:nvSpPr>
        <p:spPr>
          <a:xfrm>
            <a:off x="971600" y="5899287"/>
            <a:ext cx="2448272" cy="584775"/>
          </a:xfrm>
          <a:prstGeom prst="rect">
            <a:avLst/>
          </a:prstGeom>
          <a:noFill/>
        </p:spPr>
        <p:txBody>
          <a:bodyPr wrap="square" rtlCol="0">
            <a:spAutoFit/>
          </a:bodyPr>
          <a:lstStyle/>
          <a:p>
            <a:r>
              <a:rPr lang="en-GB" sz="3200" dirty="0" smtClean="0">
                <a:solidFill>
                  <a:srgbClr val="0070C0"/>
                </a:solidFill>
              </a:rPr>
              <a:t>10 minutes</a:t>
            </a:r>
            <a:endParaRPr lang="en-GB" sz="3200" dirty="0">
              <a:solidFill>
                <a:srgbClr val="0070C0"/>
              </a:solidFill>
            </a:endParaRPr>
          </a:p>
        </p:txBody>
      </p:sp>
      <p:sp>
        <p:nvSpPr>
          <p:cNvPr id="6" name="TextBox 5"/>
          <p:cNvSpPr txBox="1"/>
          <p:nvPr/>
        </p:nvSpPr>
        <p:spPr>
          <a:xfrm>
            <a:off x="6357276" y="6021288"/>
            <a:ext cx="2376264" cy="584775"/>
          </a:xfrm>
          <a:prstGeom prst="rect">
            <a:avLst/>
          </a:prstGeom>
          <a:noFill/>
        </p:spPr>
        <p:txBody>
          <a:bodyPr wrap="square" rtlCol="0">
            <a:spAutoFit/>
          </a:bodyPr>
          <a:lstStyle/>
          <a:p>
            <a:r>
              <a:rPr lang="en-GB" sz="3200" b="1" dirty="0" smtClean="0">
                <a:solidFill>
                  <a:srgbClr val="0070C0"/>
                </a:solidFill>
              </a:rPr>
              <a:t>Copy Down</a:t>
            </a:r>
            <a:endParaRPr lang="en-GB" sz="3200" b="1" dirty="0">
              <a:solidFill>
                <a:srgbClr val="0070C0"/>
              </a:solidFill>
            </a:endParaRPr>
          </a:p>
        </p:txBody>
      </p:sp>
      <p:sp>
        <p:nvSpPr>
          <p:cNvPr id="8" name="Rectangle 7"/>
          <p:cNvSpPr/>
          <p:nvPr/>
        </p:nvSpPr>
        <p:spPr>
          <a:xfrm>
            <a:off x="1139808" y="295541"/>
            <a:ext cx="5403210" cy="461665"/>
          </a:xfrm>
          <a:prstGeom prst="rect">
            <a:avLst/>
          </a:prstGeom>
        </p:spPr>
        <p:txBody>
          <a:bodyPr wrap="none">
            <a:spAutoFit/>
          </a:bodyPr>
          <a:lstStyle/>
          <a:p>
            <a:r>
              <a:rPr lang="en-GB" sz="2400" b="1" dirty="0"/>
              <a:t>From </a:t>
            </a:r>
            <a:r>
              <a:rPr lang="en-GB" sz="2400" b="1" dirty="0" smtClean="0"/>
              <a:t>what we </a:t>
            </a:r>
            <a:r>
              <a:rPr lang="en-GB" sz="2400" b="1" dirty="0"/>
              <a:t>have just </a:t>
            </a:r>
            <a:r>
              <a:rPr lang="en-GB" sz="2400" b="1" dirty="0" smtClean="0"/>
              <a:t>discussed….List  </a:t>
            </a:r>
            <a:endParaRPr lang="en-GB" sz="2400" dirty="0"/>
          </a:p>
        </p:txBody>
      </p:sp>
    </p:spTree>
    <p:extLst>
      <p:ext uri="{BB962C8B-B14F-4D97-AF65-F5344CB8AC3E}">
        <p14:creationId xmlns:p14="http://schemas.microsoft.com/office/powerpoint/2010/main" val="2950388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684281"/>
            <a:ext cx="6264696" cy="646331"/>
          </a:xfrm>
          <a:prstGeom prst="rect">
            <a:avLst/>
          </a:prstGeom>
          <a:noFill/>
        </p:spPr>
        <p:txBody>
          <a:bodyPr wrap="square" rtlCol="0">
            <a:spAutoFit/>
          </a:bodyPr>
          <a:lstStyle/>
          <a:p>
            <a:r>
              <a:rPr lang="en-GB" sz="3600" b="1" dirty="0" smtClean="0">
                <a:solidFill>
                  <a:srgbClr val="0070C0"/>
                </a:solidFill>
              </a:rPr>
              <a:t>REVERSE BRAIN STORM </a:t>
            </a:r>
            <a:endParaRPr lang="en-GB" sz="3600" b="1" dirty="0">
              <a:solidFill>
                <a:srgbClr val="0070C0"/>
              </a:solidFill>
            </a:endParaRPr>
          </a:p>
        </p:txBody>
      </p:sp>
      <p:sp>
        <p:nvSpPr>
          <p:cNvPr id="3" name="TextBox 2"/>
          <p:cNvSpPr txBox="1"/>
          <p:nvPr/>
        </p:nvSpPr>
        <p:spPr>
          <a:xfrm>
            <a:off x="611560" y="1484784"/>
            <a:ext cx="7848872" cy="1200329"/>
          </a:xfrm>
          <a:prstGeom prst="rect">
            <a:avLst/>
          </a:prstGeom>
          <a:noFill/>
        </p:spPr>
        <p:txBody>
          <a:bodyPr wrap="square" rtlCol="0">
            <a:spAutoFit/>
          </a:bodyPr>
          <a:lstStyle/>
          <a:p>
            <a:pPr algn="just"/>
            <a:r>
              <a:rPr lang="en-GB" sz="2400" dirty="0" smtClean="0"/>
              <a:t>An assignment has been set that asks you to complete an in depth study into the increasing role of Sustainability in developing SMART buildings in Construction.</a:t>
            </a:r>
            <a:endParaRPr lang="en-GB" sz="2400" b="1" dirty="0">
              <a:solidFill>
                <a:srgbClr val="0070C0"/>
              </a:solidFill>
            </a:endParaRPr>
          </a:p>
        </p:txBody>
      </p:sp>
      <p:sp>
        <p:nvSpPr>
          <p:cNvPr id="4" name="TextBox 3"/>
          <p:cNvSpPr txBox="1"/>
          <p:nvPr/>
        </p:nvSpPr>
        <p:spPr>
          <a:xfrm>
            <a:off x="683568" y="3284984"/>
            <a:ext cx="7704856" cy="1754326"/>
          </a:xfrm>
          <a:prstGeom prst="rect">
            <a:avLst/>
          </a:prstGeom>
          <a:noFill/>
        </p:spPr>
        <p:txBody>
          <a:bodyPr wrap="square" rtlCol="0">
            <a:spAutoFit/>
          </a:bodyPr>
          <a:lstStyle/>
          <a:p>
            <a:pPr algn="just"/>
            <a:r>
              <a:rPr lang="en-GB" sz="3600" b="1" dirty="0" smtClean="0">
                <a:solidFill>
                  <a:srgbClr val="0070C0"/>
                </a:solidFill>
              </a:rPr>
              <a:t>List 10 things that you could do to ensure you deliver the world’s worst ever report on this subject !</a:t>
            </a:r>
            <a:endParaRPr lang="en-GB" sz="3600" b="1" dirty="0">
              <a:solidFill>
                <a:srgbClr val="0070C0"/>
              </a:solidFill>
            </a:endParaRPr>
          </a:p>
        </p:txBody>
      </p:sp>
      <p:sp>
        <p:nvSpPr>
          <p:cNvPr id="5" name="TextBox 4"/>
          <p:cNvSpPr txBox="1"/>
          <p:nvPr/>
        </p:nvSpPr>
        <p:spPr>
          <a:xfrm>
            <a:off x="6407696" y="5877272"/>
            <a:ext cx="2736304" cy="584775"/>
          </a:xfrm>
          <a:prstGeom prst="rect">
            <a:avLst/>
          </a:prstGeom>
          <a:noFill/>
        </p:spPr>
        <p:txBody>
          <a:bodyPr wrap="square" rtlCol="0">
            <a:spAutoFit/>
          </a:bodyPr>
          <a:lstStyle/>
          <a:p>
            <a:r>
              <a:rPr lang="en-GB" sz="3200" b="1" dirty="0" smtClean="0">
                <a:solidFill>
                  <a:srgbClr val="0070C0"/>
                </a:solidFill>
              </a:rPr>
              <a:t>10 minutes</a:t>
            </a:r>
            <a:endParaRPr lang="en-GB" sz="3200" b="1" dirty="0">
              <a:solidFill>
                <a:srgbClr val="0070C0"/>
              </a:solidFill>
            </a:endParaRPr>
          </a:p>
        </p:txBody>
      </p:sp>
    </p:spTree>
    <p:extLst>
      <p:ext uri="{BB962C8B-B14F-4D97-AF65-F5344CB8AC3E}">
        <p14:creationId xmlns:p14="http://schemas.microsoft.com/office/powerpoint/2010/main" val="4830312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8898" y="1052736"/>
            <a:ext cx="7848872" cy="2677656"/>
          </a:xfrm>
          <a:prstGeom prst="rect">
            <a:avLst/>
          </a:prstGeom>
          <a:noFill/>
        </p:spPr>
        <p:txBody>
          <a:bodyPr wrap="square" rtlCol="0">
            <a:spAutoFit/>
          </a:bodyPr>
          <a:lstStyle/>
          <a:p>
            <a:pPr algn="just"/>
            <a:r>
              <a:rPr lang="en-GB" sz="2400" b="1" dirty="0" smtClean="0"/>
              <a:t>You are asked to write a full report for your boss on the effectiveness of social media in marketing the newest product from your company.</a:t>
            </a:r>
          </a:p>
          <a:p>
            <a:pPr algn="just"/>
            <a:endParaRPr lang="en-GB" sz="2400" b="1" dirty="0"/>
          </a:p>
          <a:p>
            <a:pPr algn="just"/>
            <a:r>
              <a:rPr lang="en-GB" sz="2400" b="1" dirty="0" smtClean="0"/>
              <a:t>Would it be more effective to write a report of 2,000 words long or a report of 500 words long, given that you do have a full week to complete the task?</a:t>
            </a:r>
            <a:endParaRPr lang="en-GB" sz="2400" b="1" dirty="0"/>
          </a:p>
        </p:txBody>
      </p:sp>
      <p:sp>
        <p:nvSpPr>
          <p:cNvPr id="4" name="TextBox 3"/>
          <p:cNvSpPr txBox="1"/>
          <p:nvPr/>
        </p:nvSpPr>
        <p:spPr>
          <a:xfrm>
            <a:off x="780906" y="3804141"/>
            <a:ext cx="7776864" cy="3077766"/>
          </a:xfrm>
          <a:prstGeom prst="rect">
            <a:avLst/>
          </a:prstGeom>
          <a:noFill/>
        </p:spPr>
        <p:txBody>
          <a:bodyPr wrap="square" rtlCol="0">
            <a:spAutoFit/>
          </a:bodyPr>
          <a:lstStyle/>
          <a:p>
            <a:pPr algn="just"/>
            <a:r>
              <a:rPr lang="en-GB" sz="2400" b="1" dirty="0" smtClean="0">
                <a:solidFill>
                  <a:srgbClr val="0070C0"/>
                </a:solidFill>
              </a:rPr>
              <a:t>It would be far more difficult to complete a 500 word version of the report given that all necessary information would still need to be included within it. </a:t>
            </a:r>
          </a:p>
          <a:p>
            <a:pPr algn="just"/>
            <a:r>
              <a:rPr lang="en-GB" sz="2400" b="1" dirty="0">
                <a:solidFill>
                  <a:srgbClr val="0070C0"/>
                </a:solidFill>
              </a:rPr>
              <a:t>T</a:t>
            </a:r>
            <a:r>
              <a:rPr lang="en-GB" sz="2400" b="1" dirty="0" smtClean="0">
                <a:solidFill>
                  <a:srgbClr val="0070C0"/>
                </a:solidFill>
              </a:rPr>
              <a:t>o condense all this information into just 500 words would call for excellent summary skills, but it can be done.</a:t>
            </a:r>
          </a:p>
          <a:p>
            <a:pPr algn="just"/>
            <a:r>
              <a:rPr lang="en-GB" sz="2400" b="1" dirty="0" smtClean="0">
                <a:solidFill>
                  <a:srgbClr val="0070C0"/>
                </a:solidFill>
              </a:rPr>
              <a:t>(large company policies)….</a:t>
            </a:r>
          </a:p>
          <a:p>
            <a:pPr algn="just"/>
            <a:r>
              <a:rPr lang="en-GB" sz="3200" b="1" dirty="0">
                <a:solidFill>
                  <a:srgbClr val="0070C0"/>
                </a:solidFill>
              </a:rPr>
              <a:t>Y</a:t>
            </a:r>
            <a:r>
              <a:rPr lang="en-GB" sz="3200" b="1" dirty="0" smtClean="0">
                <a:solidFill>
                  <a:srgbClr val="0070C0"/>
                </a:solidFill>
              </a:rPr>
              <a:t>ou will find this with your essays </a:t>
            </a:r>
          </a:p>
          <a:p>
            <a:pPr algn="just"/>
            <a:endParaRPr lang="en-GB" b="1" dirty="0">
              <a:solidFill>
                <a:srgbClr val="0070C0"/>
              </a:solidFill>
            </a:endParaRPr>
          </a:p>
        </p:txBody>
      </p:sp>
      <p:sp>
        <p:nvSpPr>
          <p:cNvPr id="5" name="TextBox 4"/>
          <p:cNvSpPr txBox="1"/>
          <p:nvPr/>
        </p:nvSpPr>
        <p:spPr>
          <a:xfrm>
            <a:off x="755576" y="332656"/>
            <a:ext cx="4176464" cy="646331"/>
          </a:xfrm>
          <a:prstGeom prst="rect">
            <a:avLst/>
          </a:prstGeom>
          <a:noFill/>
        </p:spPr>
        <p:txBody>
          <a:bodyPr wrap="square" rtlCol="0">
            <a:spAutoFit/>
          </a:bodyPr>
          <a:lstStyle/>
          <a:p>
            <a:r>
              <a:rPr lang="en-GB" sz="3600" b="1" dirty="0" smtClean="0"/>
              <a:t>Question ?</a:t>
            </a:r>
            <a:endParaRPr lang="en-US" sz="3600" b="1" dirty="0"/>
          </a:p>
        </p:txBody>
      </p:sp>
    </p:spTree>
    <p:extLst>
      <p:ext uri="{BB962C8B-B14F-4D97-AF65-F5344CB8AC3E}">
        <p14:creationId xmlns:p14="http://schemas.microsoft.com/office/powerpoint/2010/main" val="75434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60648"/>
            <a:ext cx="6126485" cy="830997"/>
          </a:xfrm>
          <a:prstGeom prst="rect">
            <a:avLst/>
          </a:prstGeom>
        </p:spPr>
        <p:txBody>
          <a:bodyPr wrap="none">
            <a:spAutoFit/>
          </a:bodyPr>
          <a:lstStyle/>
          <a:p>
            <a:pPr lvl="0"/>
            <a:r>
              <a:rPr lang="en-US" sz="4800" b="1" dirty="0" smtClean="0">
                <a:solidFill>
                  <a:prstClr val="black"/>
                </a:solidFill>
              </a:rPr>
              <a:t>Preparation </a:t>
            </a:r>
            <a:r>
              <a:rPr lang="en-US" sz="4800" b="1" dirty="0">
                <a:solidFill>
                  <a:prstClr val="black"/>
                </a:solidFill>
              </a:rPr>
              <a:t>&amp; Planning</a:t>
            </a:r>
          </a:p>
        </p:txBody>
      </p:sp>
      <p:sp>
        <p:nvSpPr>
          <p:cNvPr id="3" name="Rectangle 2"/>
          <p:cNvSpPr/>
          <p:nvPr/>
        </p:nvSpPr>
        <p:spPr>
          <a:xfrm>
            <a:off x="492375" y="1091645"/>
            <a:ext cx="7668381" cy="5262979"/>
          </a:xfrm>
          <a:prstGeom prst="rect">
            <a:avLst/>
          </a:prstGeom>
        </p:spPr>
        <p:txBody>
          <a:bodyPr wrap="none">
            <a:spAutoFit/>
          </a:bodyPr>
          <a:lstStyle/>
          <a:p>
            <a:r>
              <a:rPr lang="en-US" sz="2400" b="1" dirty="0" smtClean="0">
                <a:solidFill>
                  <a:srgbClr val="0070C0"/>
                </a:solidFill>
              </a:rPr>
              <a:t>- Assessing </a:t>
            </a:r>
            <a:r>
              <a:rPr lang="en-US" sz="2400" b="1" dirty="0">
                <a:solidFill>
                  <a:srgbClr val="0070C0"/>
                </a:solidFill>
              </a:rPr>
              <a:t>your </a:t>
            </a:r>
            <a:r>
              <a:rPr lang="en-US" sz="2400" b="1" dirty="0" smtClean="0">
                <a:solidFill>
                  <a:srgbClr val="0070C0"/>
                </a:solidFill>
              </a:rPr>
              <a:t>readership</a:t>
            </a:r>
          </a:p>
          <a:p>
            <a:endParaRPr lang="en-US" sz="2400" dirty="0"/>
          </a:p>
          <a:p>
            <a:pPr marL="342900" indent="-342900">
              <a:buFont typeface="Arial" panose="020B0604020202020204" pitchFamily="34" charset="0"/>
              <a:buChar char="•"/>
            </a:pPr>
            <a:r>
              <a:rPr lang="en-US" sz="2400" dirty="0" smtClean="0"/>
              <a:t>Identify and assess your readership </a:t>
            </a:r>
          </a:p>
          <a:p>
            <a:pPr marL="800100" lvl="1" indent="-342900">
              <a:buFont typeface="Arial" panose="020B0604020202020204" pitchFamily="34" charset="0"/>
              <a:buChar char="•"/>
            </a:pPr>
            <a:r>
              <a:rPr lang="en-US" sz="2400" dirty="0" smtClean="0"/>
              <a:t>Who are they?</a:t>
            </a:r>
          </a:p>
          <a:p>
            <a:pPr marL="800100" lvl="1" indent="-342900">
              <a:buFont typeface="Arial" panose="020B0604020202020204" pitchFamily="34" charset="0"/>
              <a:buChar char="•"/>
            </a:pPr>
            <a:r>
              <a:rPr lang="en-US" sz="2400" dirty="0" smtClean="0"/>
              <a:t>Are the readers alike or mixed?</a:t>
            </a:r>
          </a:p>
          <a:p>
            <a:pPr marL="800100" lvl="1" indent="-342900">
              <a:buFont typeface="Arial" panose="020B0604020202020204" pitchFamily="34" charset="0"/>
              <a:buChar char="•"/>
            </a:pPr>
            <a:r>
              <a:rPr lang="en-US" sz="2400" dirty="0" smtClean="0"/>
              <a:t>Are they used to reading  and understanding reports?</a:t>
            </a:r>
          </a:p>
          <a:p>
            <a:pPr marL="800100" lvl="1" indent="-342900">
              <a:buFont typeface="Arial" panose="020B0604020202020204" pitchFamily="34" charset="0"/>
              <a:buChar char="•"/>
            </a:pPr>
            <a:r>
              <a:rPr lang="en-US" sz="2400" dirty="0" smtClean="0"/>
              <a:t>How much time will they spend on the report?</a:t>
            </a:r>
          </a:p>
          <a:p>
            <a:pPr marL="800100" lvl="1" indent="-342900">
              <a:buFont typeface="Arial" panose="020B0604020202020204" pitchFamily="34" charset="0"/>
              <a:buChar char="•"/>
            </a:pPr>
            <a:r>
              <a:rPr lang="en-US" sz="2400" dirty="0" smtClean="0"/>
              <a:t>What do they already know?</a:t>
            </a:r>
          </a:p>
          <a:p>
            <a:pPr marL="800100" lvl="1" indent="-342900">
              <a:buFont typeface="Arial" panose="020B0604020202020204" pitchFamily="34" charset="0"/>
              <a:buChar char="•"/>
            </a:pPr>
            <a:r>
              <a:rPr lang="en-US" sz="2400" dirty="0" smtClean="0"/>
              <a:t>What else do they need to know?</a:t>
            </a:r>
          </a:p>
          <a:p>
            <a:pPr marL="342900" indent="-342900">
              <a:buFont typeface="Arial" panose="020B0604020202020204" pitchFamily="34" charset="0"/>
              <a:buChar char="•"/>
            </a:pPr>
            <a:r>
              <a:rPr lang="en-US" sz="2400" b="1" dirty="0" smtClean="0">
                <a:solidFill>
                  <a:srgbClr val="0070C0"/>
                </a:solidFill>
              </a:rPr>
              <a:t>Concentrate on points they will care about &amp; focus on </a:t>
            </a:r>
          </a:p>
          <a:p>
            <a:r>
              <a:rPr lang="en-US" sz="2400" b="1" dirty="0">
                <a:solidFill>
                  <a:srgbClr val="0070C0"/>
                </a:solidFill>
              </a:rPr>
              <a:t> </a:t>
            </a:r>
            <a:r>
              <a:rPr lang="en-US" sz="2400" b="1" dirty="0" smtClean="0">
                <a:solidFill>
                  <a:srgbClr val="0070C0"/>
                </a:solidFill>
              </a:rPr>
              <a:t>    </a:t>
            </a:r>
            <a:r>
              <a:rPr lang="en-US" sz="2400" dirty="0" smtClean="0"/>
              <a:t>their needs &amp; expectations</a:t>
            </a:r>
          </a:p>
          <a:p>
            <a:pPr marL="342900" indent="-342900">
              <a:buFont typeface="Arial" panose="020B0604020202020204" pitchFamily="34" charset="0"/>
              <a:buChar char="•"/>
            </a:pPr>
            <a:r>
              <a:rPr lang="en-US" sz="2400" dirty="0" smtClean="0"/>
              <a:t>Explain things they do not know</a:t>
            </a:r>
          </a:p>
          <a:p>
            <a:pPr marL="342900" indent="-342900">
              <a:buFont typeface="Arial" panose="020B0604020202020204" pitchFamily="34" charset="0"/>
              <a:buChar char="•"/>
            </a:pPr>
            <a:r>
              <a:rPr lang="en-US" sz="2400" dirty="0" smtClean="0"/>
              <a:t>Address questions and concerns they are likely to raise</a:t>
            </a:r>
          </a:p>
          <a:p>
            <a:pPr marL="342900" indent="-342900">
              <a:buFont typeface="Arial" panose="020B0604020202020204" pitchFamily="34" charset="0"/>
              <a:buChar char="•"/>
            </a:pPr>
            <a:r>
              <a:rPr lang="en-US" sz="2400" dirty="0" smtClean="0"/>
              <a:t>Make your report “reader-friendly”</a:t>
            </a:r>
            <a:endParaRPr lang="en-US" sz="2400" dirty="0"/>
          </a:p>
        </p:txBody>
      </p:sp>
    </p:spTree>
    <p:extLst>
      <p:ext uri="{BB962C8B-B14F-4D97-AF65-F5344CB8AC3E}">
        <p14:creationId xmlns:p14="http://schemas.microsoft.com/office/powerpoint/2010/main" val="190105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988840"/>
            <a:ext cx="7848872" cy="707886"/>
          </a:xfrm>
          <a:prstGeom prst="rect">
            <a:avLst/>
          </a:prstGeom>
          <a:noFill/>
        </p:spPr>
        <p:txBody>
          <a:bodyPr wrap="square" rtlCol="0">
            <a:spAutoFit/>
          </a:bodyPr>
          <a:lstStyle/>
          <a:p>
            <a:r>
              <a:rPr lang="en-GB" sz="4000" b="1" dirty="0" smtClean="0">
                <a:solidFill>
                  <a:srgbClr val="0070C0"/>
                </a:solidFill>
              </a:rPr>
              <a:t>Exercise : Who is the report for?</a:t>
            </a:r>
            <a:endParaRPr lang="en-GB" sz="4000" b="1" dirty="0">
              <a:solidFill>
                <a:srgbClr val="0070C0"/>
              </a:solidFill>
            </a:endParaRPr>
          </a:p>
        </p:txBody>
      </p:sp>
      <p:sp>
        <p:nvSpPr>
          <p:cNvPr id="3" name="TextBox 2"/>
          <p:cNvSpPr txBox="1"/>
          <p:nvPr/>
        </p:nvSpPr>
        <p:spPr>
          <a:xfrm>
            <a:off x="889987" y="5301208"/>
            <a:ext cx="3960440" cy="584775"/>
          </a:xfrm>
          <a:prstGeom prst="rect">
            <a:avLst/>
          </a:prstGeom>
          <a:noFill/>
        </p:spPr>
        <p:txBody>
          <a:bodyPr wrap="square" rtlCol="0">
            <a:spAutoFit/>
          </a:bodyPr>
          <a:lstStyle/>
          <a:p>
            <a:r>
              <a:rPr lang="en-GB" sz="3200" dirty="0" smtClean="0">
                <a:solidFill>
                  <a:srgbClr val="0070C0"/>
                </a:solidFill>
              </a:rPr>
              <a:t>Handout</a:t>
            </a:r>
            <a:endParaRPr lang="en-GB" sz="3200" dirty="0">
              <a:solidFill>
                <a:srgbClr val="0070C0"/>
              </a:solidFill>
            </a:endParaRPr>
          </a:p>
        </p:txBody>
      </p:sp>
      <p:sp>
        <p:nvSpPr>
          <p:cNvPr id="4" name="TextBox 3"/>
          <p:cNvSpPr txBox="1"/>
          <p:nvPr/>
        </p:nvSpPr>
        <p:spPr>
          <a:xfrm>
            <a:off x="2000284" y="3361138"/>
            <a:ext cx="5328592" cy="1200329"/>
          </a:xfrm>
          <a:prstGeom prst="rect">
            <a:avLst/>
          </a:prstGeom>
          <a:noFill/>
        </p:spPr>
        <p:txBody>
          <a:bodyPr wrap="square" rtlCol="0">
            <a:spAutoFit/>
          </a:bodyPr>
          <a:lstStyle/>
          <a:p>
            <a:pPr algn="ctr"/>
            <a:r>
              <a:rPr lang="en-GB" sz="2400" b="1" dirty="0" smtClean="0">
                <a:solidFill>
                  <a:srgbClr val="0070C0"/>
                </a:solidFill>
              </a:rPr>
              <a:t>You control the sales department of a retail company selling TV’s, Mobile Phones, Computers and Camera’s.</a:t>
            </a:r>
            <a:endParaRPr lang="en-GB" sz="2400" b="1" dirty="0">
              <a:solidFill>
                <a:srgbClr val="0070C0"/>
              </a:solidFill>
            </a:endParaRPr>
          </a:p>
        </p:txBody>
      </p:sp>
      <p:sp>
        <p:nvSpPr>
          <p:cNvPr id="5" name="Rectangle 4"/>
          <p:cNvSpPr/>
          <p:nvPr/>
        </p:nvSpPr>
        <p:spPr>
          <a:xfrm>
            <a:off x="7020272" y="6021288"/>
            <a:ext cx="1800200" cy="461665"/>
          </a:xfrm>
          <a:prstGeom prst="rect">
            <a:avLst/>
          </a:prstGeom>
        </p:spPr>
        <p:txBody>
          <a:bodyPr wrap="square">
            <a:spAutoFit/>
          </a:bodyPr>
          <a:lstStyle/>
          <a:p>
            <a:r>
              <a:rPr lang="en-GB" sz="2400" b="1" dirty="0">
                <a:solidFill>
                  <a:srgbClr val="0070C0"/>
                </a:solidFill>
              </a:rPr>
              <a:t>15 minutes</a:t>
            </a:r>
          </a:p>
        </p:txBody>
      </p:sp>
    </p:spTree>
    <p:extLst>
      <p:ext uri="{BB962C8B-B14F-4D97-AF65-F5344CB8AC3E}">
        <p14:creationId xmlns:p14="http://schemas.microsoft.com/office/powerpoint/2010/main" val="6891301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3628" y="1268760"/>
            <a:ext cx="6696744" cy="646331"/>
          </a:xfrm>
          <a:prstGeom prst="rect">
            <a:avLst/>
          </a:prstGeom>
          <a:noFill/>
        </p:spPr>
        <p:txBody>
          <a:bodyPr wrap="square" rtlCol="0">
            <a:spAutoFit/>
          </a:bodyPr>
          <a:lstStyle/>
          <a:p>
            <a:r>
              <a:rPr lang="en-GB" sz="3600" b="1" dirty="0" smtClean="0">
                <a:solidFill>
                  <a:srgbClr val="0070C0"/>
                </a:solidFill>
              </a:rPr>
              <a:t>What does this exercise show us?</a:t>
            </a:r>
            <a:endParaRPr lang="en-US" sz="3600" b="1" dirty="0">
              <a:solidFill>
                <a:srgbClr val="0070C0"/>
              </a:solidFill>
            </a:endParaRPr>
          </a:p>
        </p:txBody>
      </p:sp>
      <p:sp>
        <p:nvSpPr>
          <p:cNvPr id="3" name="Rectangle 2"/>
          <p:cNvSpPr/>
          <p:nvPr/>
        </p:nvSpPr>
        <p:spPr>
          <a:xfrm>
            <a:off x="1475656" y="2492896"/>
            <a:ext cx="6444716" cy="2308324"/>
          </a:xfrm>
          <a:prstGeom prst="rect">
            <a:avLst/>
          </a:prstGeom>
        </p:spPr>
        <p:txBody>
          <a:bodyPr wrap="square">
            <a:spAutoFit/>
          </a:bodyPr>
          <a:lstStyle/>
          <a:p>
            <a:pPr marL="342900" lvl="0" indent="-342900" algn="just">
              <a:buFont typeface="Arial" panose="020B0604020202020204" pitchFamily="34" charset="0"/>
              <a:buChar char="•"/>
            </a:pPr>
            <a:r>
              <a:rPr lang="en-US" sz="2400" b="1" dirty="0">
                <a:solidFill>
                  <a:srgbClr val="0070C0"/>
                </a:solidFill>
              </a:rPr>
              <a:t>Reports develop certain skills in the writer, particularly being </a:t>
            </a:r>
            <a:r>
              <a:rPr lang="en-US" sz="2400" b="1" dirty="0" smtClean="0">
                <a:solidFill>
                  <a:srgbClr val="0070C0"/>
                </a:solidFill>
              </a:rPr>
              <a:t>articulate, focusing on reader centricity  </a:t>
            </a:r>
            <a:r>
              <a:rPr lang="en-US" sz="2400" b="1" dirty="0">
                <a:solidFill>
                  <a:srgbClr val="0070C0"/>
                </a:solidFill>
              </a:rPr>
              <a:t>and being persuasive</a:t>
            </a:r>
            <a:r>
              <a:rPr lang="en-US" sz="2400" b="1" dirty="0" smtClean="0">
                <a:solidFill>
                  <a:srgbClr val="0070C0"/>
                </a:solidFill>
              </a:rPr>
              <a:t>.</a:t>
            </a:r>
          </a:p>
          <a:p>
            <a:pPr marL="342900" lvl="0" indent="-342900" algn="just">
              <a:buFont typeface="Arial" panose="020B0604020202020204" pitchFamily="34" charset="0"/>
              <a:buChar char="•"/>
            </a:pPr>
            <a:endParaRPr lang="en-GB" sz="2400" b="1" dirty="0">
              <a:solidFill>
                <a:srgbClr val="0070C0"/>
              </a:solidFill>
            </a:endParaRPr>
          </a:p>
          <a:p>
            <a:pPr marL="342900" lvl="0" indent="-342900" algn="just">
              <a:buFont typeface="Arial" panose="020B0604020202020204" pitchFamily="34" charset="0"/>
              <a:buChar char="•"/>
            </a:pPr>
            <a:r>
              <a:rPr lang="en-GB" sz="2400" b="1" dirty="0" smtClean="0">
                <a:solidFill>
                  <a:srgbClr val="0070C0"/>
                </a:solidFill>
              </a:rPr>
              <a:t>Choice of the correct words is vital for readability and focus.</a:t>
            </a:r>
            <a:endParaRPr lang="en-US" sz="2400" b="1" dirty="0">
              <a:solidFill>
                <a:srgbClr val="0070C0"/>
              </a:solidFill>
            </a:endParaRPr>
          </a:p>
        </p:txBody>
      </p:sp>
    </p:spTree>
    <p:extLst>
      <p:ext uri="{BB962C8B-B14F-4D97-AF65-F5344CB8AC3E}">
        <p14:creationId xmlns:p14="http://schemas.microsoft.com/office/powerpoint/2010/main" val="1635609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
        <p:nvSpPr>
          <p:cNvPr id="2" name="TextBox 1"/>
          <p:cNvSpPr txBox="1"/>
          <p:nvPr/>
        </p:nvSpPr>
        <p:spPr>
          <a:xfrm>
            <a:off x="3851920" y="4901951"/>
            <a:ext cx="1512168" cy="523220"/>
          </a:xfrm>
          <a:prstGeom prst="rect">
            <a:avLst/>
          </a:prstGeom>
          <a:noFill/>
        </p:spPr>
        <p:txBody>
          <a:bodyPr wrap="square" rtlCol="0">
            <a:spAutoFit/>
          </a:bodyPr>
          <a:lstStyle/>
          <a:p>
            <a:r>
              <a:rPr lang="en-GB" sz="2800" b="1" dirty="0" smtClean="0">
                <a:solidFill>
                  <a:srgbClr val="0070C0"/>
                </a:solidFill>
              </a:rPr>
              <a:t>PART 2</a:t>
            </a:r>
            <a:endParaRPr lang="en-GB" sz="2800" b="1" dirty="0">
              <a:solidFill>
                <a:srgbClr val="0070C0"/>
              </a:solidFill>
            </a:endParaRPr>
          </a:p>
        </p:txBody>
      </p:sp>
    </p:spTree>
    <p:extLst>
      <p:ext uri="{BB962C8B-B14F-4D97-AF65-F5344CB8AC3E}">
        <p14:creationId xmlns:p14="http://schemas.microsoft.com/office/powerpoint/2010/main" val="373191111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80728"/>
            <a:ext cx="8424936" cy="2308324"/>
          </a:xfrm>
          <a:prstGeom prst="rect">
            <a:avLst/>
          </a:prstGeom>
          <a:noFill/>
        </p:spPr>
        <p:txBody>
          <a:bodyPr wrap="square" rtlCol="0">
            <a:spAutoFit/>
          </a:bodyPr>
          <a:lstStyle/>
          <a:p>
            <a:r>
              <a:rPr lang="en-GB" sz="3600" b="1" dirty="0" smtClean="0">
                <a:solidFill>
                  <a:srgbClr val="0070C0"/>
                </a:solidFill>
              </a:rPr>
              <a:t>Exercise  - PRIORITIES</a:t>
            </a:r>
          </a:p>
          <a:p>
            <a:endParaRPr lang="en-GB" sz="3600" b="1" dirty="0" smtClean="0">
              <a:solidFill>
                <a:srgbClr val="0070C0"/>
              </a:solidFill>
            </a:endParaRPr>
          </a:p>
          <a:p>
            <a:r>
              <a:rPr lang="en-GB" sz="3600" b="1" dirty="0" smtClean="0">
                <a:solidFill>
                  <a:srgbClr val="0070C0"/>
                </a:solidFill>
              </a:rPr>
              <a:t>Collecting, analysing and logical priority handling of information… and its delivery. </a:t>
            </a:r>
            <a:endParaRPr lang="en-GB" sz="3600" b="1" dirty="0">
              <a:solidFill>
                <a:srgbClr val="0070C0"/>
              </a:solidFill>
            </a:endParaRPr>
          </a:p>
        </p:txBody>
      </p:sp>
      <p:sp>
        <p:nvSpPr>
          <p:cNvPr id="3" name="TextBox 2"/>
          <p:cNvSpPr txBox="1"/>
          <p:nvPr/>
        </p:nvSpPr>
        <p:spPr>
          <a:xfrm>
            <a:off x="6300192" y="5877272"/>
            <a:ext cx="2088232" cy="646331"/>
          </a:xfrm>
          <a:prstGeom prst="rect">
            <a:avLst/>
          </a:prstGeom>
          <a:noFill/>
        </p:spPr>
        <p:txBody>
          <a:bodyPr wrap="square" rtlCol="0">
            <a:spAutoFit/>
          </a:bodyPr>
          <a:lstStyle/>
          <a:p>
            <a:r>
              <a:rPr lang="en-GB" sz="3600" b="1" dirty="0" smtClean="0">
                <a:solidFill>
                  <a:srgbClr val="0070C0"/>
                </a:solidFill>
              </a:rPr>
              <a:t>Handout</a:t>
            </a:r>
            <a:endParaRPr lang="en-GB" sz="3600" b="1" dirty="0">
              <a:solidFill>
                <a:srgbClr val="0070C0"/>
              </a:solidFill>
            </a:endParaRPr>
          </a:p>
        </p:txBody>
      </p:sp>
      <p:sp>
        <p:nvSpPr>
          <p:cNvPr id="4" name="TextBox 3"/>
          <p:cNvSpPr txBox="1"/>
          <p:nvPr/>
        </p:nvSpPr>
        <p:spPr>
          <a:xfrm>
            <a:off x="5924694" y="5122058"/>
            <a:ext cx="2736304" cy="646331"/>
          </a:xfrm>
          <a:prstGeom prst="rect">
            <a:avLst/>
          </a:prstGeom>
          <a:noFill/>
        </p:spPr>
        <p:txBody>
          <a:bodyPr wrap="square" rtlCol="0">
            <a:spAutoFit/>
          </a:bodyPr>
          <a:lstStyle/>
          <a:p>
            <a:r>
              <a:rPr lang="en-GB" sz="3600" b="1" dirty="0" smtClean="0">
                <a:solidFill>
                  <a:srgbClr val="0070C0"/>
                </a:solidFill>
              </a:rPr>
              <a:t>20 minutes</a:t>
            </a:r>
            <a:endParaRPr lang="en-US" sz="3600" b="1" dirty="0">
              <a:solidFill>
                <a:srgbClr val="0070C0"/>
              </a:solidFill>
            </a:endParaRPr>
          </a:p>
        </p:txBody>
      </p:sp>
      <p:sp>
        <p:nvSpPr>
          <p:cNvPr id="5" name="TextBox 4"/>
          <p:cNvSpPr txBox="1"/>
          <p:nvPr/>
        </p:nvSpPr>
        <p:spPr>
          <a:xfrm>
            <a:off x="539552" y="3789040"/>
            <a:ext cx="7848872" cy="369332"/>
          </a:xfrm>
          <a:prstGeom prst="rect">
            <a:avLst/>
          </a:prstGeom>
          <a:noFill/>
        </p:spPr>
        <p:txBody>
          <a:bodyPr wrap="square" rtlCol="0">
            <a:spAutoFit/>
          </a:bodyPr>
          <a:lstStyle/>
          <a:p>
            <a:r>
              <a:rPr lang="en-GB" b="1" dirty="0" smtClean="0">
                <a:solidFill>
                  <a:srgbClr val="0070C0"/>
                </a:solidFill>
              </a:rPr>
              <a:t>How do you decide what is the highest priority and what is the lowest?</a:t>
            </a:r>
            <a:endParaRPr lang="en-GB" b="1" dirty="0">
              <a:solidFill>
                <a:srgbClr val="0070C0"/>
              </a:solidFill>
            </a:endParaRPr>
          </a:p>
        </p:txBody>
      </p:sp>
      <p:sp>
        <p:nvSpPr>
          <p:cNvPr id="6" name="TextBox 5"/>
          <p:cNvSpPr txBox="1"/>
          <p:nvPr/>
        </p:nvSpPr>
        <p:spPr>
          <a:xfrm>
            <a:off x="539552" y="4365104"/>
            <a:ext cx="4752528" cy="369332"/>
          </a:xfrm>
          <a:prstGeom prst="rect">
            <a:avLst/>
          </a:prstGeom>
          <a:noFill/>
        </p:spPr>
        <p:txBody>
          <a:bodyPr wrap="square" rtlCol="0">
            <a:spAutoFit/>
          </a:bodyPr>
          <a:lstStyle/>
          <a:p>
            <a:r>
              <a:rPr lang="en-GB" b="1" dirty="0" smtClean="0">
                <a:solidFill>
                  <a:srgbClr val="0070C0"/>
                </a:solidFill>
              </a:rPr>
              <a:t>Do priorities change with circumstance? How?</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251520" y="1052736"/>
            <a:ext cx="8352928" cy="23698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lang="en-GB" sz="3200" b="1" dirty="0" smtClean="0">
                <a:solidFill>
                  <a:srgbClr val="0070C0"/>
                </a:solidFill>
                <a:latin typeface="Calibri" pitchFamily="34" charset="0"/>
                <a:ea typeface="Calibri" pitchFamily="34" charset="0"/>
                <a:cs typeface="FranklinGothic-Book"/>
              </a:rPr>
              <a:t>“</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Thirty people, carrying banners and</a:t>
            </a:r>
            <a:r>
              <a:rPr kumimoji="0" lang="en-GB" sz="3200" b="1" i="0" u="none" strike="noStrike" cap="none" normalizeH="0" dirty="0" smtClean="0">
                <a:ln>
                  <a:noFill/>
                </a:ln>
                <a:solidFill>
                  <a:srgbClr val="0070C0"/>
                </a:solidFill>
                <a:effectLst/>
                <a:latin typeface="Calibri" pitchFamily="34" charset="0"/>
                <a:ea typeface="Calibri" pitchFamily="34" charset="0"/>
                <a:cs typeface="FranklinGothic-Book"/>
              </a:rPr>
              <a:t> </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shouting anti-government</a:t>
            </a:r>
            <a:r>
              <a:rPr kumimoji="0" lang="en-GB" sz="3200" b="1" i="0" u="none" strike="noStrike" cap="none" normalizeH="0" dirty="0" smtClean="0">
                <a:ln>
                  <a:noFill/>
                </a:ln>
                <a:solidFill>
                  <a:srgbClr val="0070C0"/>
                </a:solidFill>
                <a:effectLst/>
                <a:latin typeface="Calibri" pitchFamily="34" charset="0"/>
                <a:ea typeface="Calibri" pitchFamily="34" charset="0"/>
                <a:cs typeface="FranklinGothic-Book"/>
              </a:rPr>
              <a:t> </a:t>
            </a:r>
            <a:r>
              <a:rPr kumimoji="0" lang="en-GB" sz="3200" b="1" i="0" u="none" strike="noStrike" cap="none" normalizeH="0" baseline="0" dirty="0" smtClean="0">
                <a:ln>
                  <a:noFill/>
                </a:ln>
                <a:solidFill>
                  <a:srgbClr val="0070C0"/>
                </a:solidFill>
                <a:effectLst/>
                <a:latin typeface="Calibri" pitchFamily="34" charset="0"/>
                <a:ea typeface="Calibri" pitchFamily="34" charset="0"/>
                <a:cs typeface="FranklinGothic-Book"/>
              </a:rPr>
              <a:t>slogans, were gathered together in front of a town hall, to loudly protest against the new housing development.”</a:t>
            </a: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dirty="0" smtClean="0">
              <a:latin typeface="Calibri" pitchFamily="34" charset="0"/>
              <a:cs typeface="Arial" pitchFamily="34" charset="0"/>
            </a:endParaRPr>
          </a:p>
        </p:txBody>
      </p:sp>
      <p:sp>
        <p:nvSpPr>
          <p:cNvPr id="3" name="Rectangle 2"/>
          <p:cNvSpPr/>
          <p:nvPr/>
        </p:nvSpPr>
        <p:spPr>
          <a:xfrm>
            <a:off x="323528" y="260648"/>
            <a:ext cx="4572000" cy="646331"/>
          </a:xfrm>
          <a:prstGeom prst="rect">
            <a:avLst/>
          </a:prstGeom>
        </p:spPr>
        <p:txBody>
          <a:bodyPr>
            <a:spAutoFit/>
          </a:bodyPr>
          <a:lstStyle/>
          <a:p>
            <a:r>
              <a:rPr lang="en-GB" sz="3600" b="1" u="sng" dirty="0" smtClean="0">
                <a:solidFill>
                  <a:srgbClr val="0070C0"/>
                </a:solidFill>
              </a:rPr>
              <a:t>Appropriate  Language</a:t>
            </a:r>
            <a:endParaRPr lang="en-GB" sz="3600" b="1" u="sng" dirty="0">
              <a:solidFill>
                <a:srgbClr val="0070C0"/>
              </a:solidFill>
            </a:endParaRPr>
          </a:p>
        </p:txBody>
      </p:sp>
      <p:sp>
        <p:nvSpPr>
          <p:cNvPr id="4" name="Rectangle 3"/>
          <p:cNvSpPr/>
          <p:nvPr/>
        </p:nvSpPr>
        <p:spPr>
          <a:xfrm>
            <a:off x="467544" y="3429000"/>
            <a:ext cx="8208912" cy="2031325"/>
          </a:xfrm>
          <a:prstGeom prst="rect">
            <a:avLst/>
          </a:prstGeom>
        </p:spPr>
        <p:txBody>
          <a:bodyPr wrap="square">
            <a:spAutoFit/>
          </a:bodyPr>
          <a:lstStyle/>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1. Who would describe the scene as a riot? Why do you say that?</a:t>
            </a:r>
          </a:p>
          <a:p>
            <a:pPr lvl="0" algn="just" eaLnBrk="0" fontAlgn="base" hangingPunct="0">
              <a:spcBef>
                <a:spcPct val="0"/>
              </a:spcBef>
              <a:spcAft>
                <a:spcPct val="0"/>
              </a:spcAft>
            </a:pPr>
            <a:endParaRPr lang="en-GB" b="1" dirty="0" smtClean="0">
              <a:latin typeface="Arial"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2. Who would describe it as a peaceful protest? Why do you say that?</a:t>
            </a:r>
          </a:p>
          <a:p>
            <a:pPr lvl="0" algn="just" eaLnBrk="0" fontAlgn="base" hangingPunct="0">
              <a:spcBef>
                <a:spcPct val="0"/>
              </a:spcBef>
              <a:spcAft>
                <a:spcPct val="0"/>
              </a:spcAft>
            </a:pPr>
            <a:endParaRPr lang="en-GB" b="1" dirty="0" smtClean="0">
              <a:latin typeface="Arial"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ea typeface="Calibri" pitchFamily="34" charset="0"/>
                <a:cs typeface="FranklinGothic-Book"/>
              </a:rPr>
              <a:t>3. How could you re-write the sentence so it could only be interpreted in one way?</a:t>
            </a:r>
          </a:p>
          <a:p>
            <a:pPr lvl="0" algn="just" eaLnBrk="0" fontAlgn="base" hangingPunct="0">
              <a:spcBef>
                <a:spcPct val="0"/>
              </a:spcBef>
              <a:spcAft>
                <a:spcPct val="0"/>
              </a:spcAft>
            </a:pPr>
            <a:endParaRPr lang="en-GB" b="1" dirty="0" smtClean="0">
              <a:latin typeface="Calibri" pitchFamily="34" charset="0"/>
              <a:cs typeface="Arial" pitchFamily="34" charset="0"/>
            </a:endParaRPr>
          </a:p>
          <a:p>
            <a:pPr lvl="0" algn="just" eaLnBrk="0" fontAlgn="base" hangingPunct="0">
              <a:spcBef>
                <a:spcPct val="0"/>
              </a:spcBef>
              <a:spcAft>
                <a:spcPct val="0"/>
              </a:spcAft>
            </a:pPr>
            <a:r>
              <a:rPr lang="en-GB" b="1" dirty="0" smtClean="0">
                <a:latin typeface="Calibri" pitchFamily="34" charset="0"/>
                <a:cs typeface="Arial" pitchFamily="34" charset="0"/>
              </a:rPr>
              <a:t>4. What does this show us?</a:t>
            </a:r>
            <a:endParaRPr lang="en-GB" b="1" dirty="0" smtClean="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3568" y="692696"/>
            <a:ext cx="6544227" cy="830997"/>
          </a:xfrm>
          <a:prstGeom prst="rect">
            <a:avLst/>
          </a:prstGeom>
        </p:spPr>
        <p:txBody>
          <a:bodyPr wrap="none">
            <a:spAutoFit/>
          </a:bodyPr>
          <a:lstStyle/>
          <a:p>
            <a:r>
              <a:rPr lang="en-US" sz="4800" b="1" dirty="0" smtClean="0"/>
              <a:t>Steps in Writing a Report</a:t>
            </a:r>
            <a:endParaRPr lang="en-GB" sz="4800" dirty="0"/>
          </a:p>
        </p:txBody>
      </p:sp>
      <p:sp>
        <p:nvSpPr>
          <p:cNvPr id="3" name="Rectangle 2"/>
          <p:cNvSpPr/>
          <p:nvPr/>
        </p:nvSpPr>
        <p:spPr>
          <a:xfrm>
            <a:off x="323528" y="2132856"/>
            <a:ext cx="4585679" cy="2677656"/>
          </a:xfrm>
          <a:prstGeom prst="rect">
            <a:avLst/>
          </a:prstGeom>
        </p:spPr>
        <p:txBody>
          <a:bodyPr wrap="none">
            <a:spAutoFit/>
          </a:bodyPr>
          <a:lstStyle/>
          <a:p>
            <a:pPr marL="342900" indent="-342900">
              <a:buFont typeface="Arial" panose="020B0604020202020204" pitchFamily="34" charset="0"/>
              <a:buChar char="•"/>
            </a:pPr>
            <a:r>
              <a:rPr lang="en-US" sz="2400" b="1" dirty="0" smtClean="0">
                <a:solidFill>
                  <a:srgbClr val="0070C0"/>
                </a:solidFill>
              </a:rPr>
              <a:t>Step 1 – Preparation &amp; Planning</a:t>
            </a:r>
          </a:p>
          <a:p>
            <a:pPr marL="342900" indent="-342900">
              <a:buFont typeface="Arial" panose="020B0604020202020204" pitchFamily="34" charset="0"/>
              <a:buChar char="•"/>
            </a:pPr>
            <a:endParaRPr lang="en-US" sz="2400" b="1" dirty="0">
              <a:solidFill>
                <a:srgbClr val="0070C0"/>
              </a:solidFill>
            </a:endParaRPr>
          </a:p>
          <a:p>
            <a:pPr marL="342900" indent="-342900">
              <a:buFont typeface="Arial" panose="020B0604020202020204" pitchFamily="34" charset="0"/>
              <a:buChar char="•"/>
            </a:pPr>
            <a:r>
              <a:rPr lang="en-US" sz="2400" b="1" dirty="0" smtClean="0">
                <a:solidFill>
                  <a:srgbClr val="0070C0"/>
                </a:solidFill>
              </a:rPr>
              <a:t>Step 2 – Collecting &amp; Handling </a:t>
            </a:r>
          </a:p>
          <a:p>
            <a:r>
              <a:rPr lang="en-US" sz="2400" b="1" dirty="0">
                <a:solidFill>
                  <a:srgbClr val="0070C0"/>
                </a:solidFill>
              </a:rPr>
              <a:t> </a:t>
            </a:r>
            <a:r>
              <a:rPr lang="en-US" sz="2400" b="1" dirty="0" smtClean="0">
                <a:solidFill>
                  <a:srgbClr val="0070C0"/>
                </a:solidFill>
              </a:rPr>
              <a:t>                    Information</a:t>
            </a:r>
          </a:p>
          <a:p>
            <a:pPr marL="342900" indent="-342900">
              <a:buFont typeface="Arial" panose="020B0604020202020204" pitchFamily="34" charset="0"/>
              <a:buChar char="•"/>
            </a:pPr>
            <a:endParaRPr lang="en-US" sz="2400" b="1" dirty="0">
              <a:solidFill>
                <a:srgbClr val="0070C0"/>
              </a:solidFill>
            </a:endParaRPr>
          </a:p>
          <a:p>
            <a:pPr marL="342900" indent="-342900">
              <a:buFont typeface="Arial" panose="020B0604020202020204" pitchFamily="34" charset="0"/>
              <a:buChar char="•"/>
            </a:pPr>
            <a:r>
              <a:rPr lang="en-US" sz="2400" b="1" dirty="0" smtClean="0">
                <a:solidFill>
                  <a:srgbClr val="0070C0"/>
                </a:solidFill>
              </a:rPr>
              <a:t>Step 3 – Writing &amp; Revising </a:t>
            </a:r>
          </a:p>
          <a:p>
            <a:r>
              <a:rPr lang="en-US" sz="2400" b="1" dirty="0">
                <a:solidFill>
                  <a:srgbClr val="0070C0"/>
                </a:solidFill>
              </a:rPr>
              <a:t> </a:t>
            </a:r>
            <a:r>
              <a:rPr lang="en-US" sz="2400" b="1" dirty="0" smtClean="0">
                <a:solidFill>
                  <a:srgbClr val="0070C0"/>
                </a:solidFill>
              </a:rPr>
              <a:t>                    Your Report</a:t>
            </a:r>
            <a:endParaRPr lang="en-GB" sz="2400" b="1" dirty="0">
              <a:solidFill>
                <a:srgbClr val="0070C0"/>
              </a:solidFill>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71431" y="1536804"/>
            <a:ext cx="3703530" cy="49165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508104" y="2276872"/>
            <a:ext cx="3107164" cy="6480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17997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2996952"/>
            <a:ext cx="8300670" cy="830997"/>
          </a:xfrm>
          <a:prstGeom prst="rect">
            <a:avLst/>
          </a:prstGeom>
        </p:spPr>
        <p:txBody>
          <a:bodyPr wrap="none">
            <a:spAutoFit/>
          </a:bodyPr>
          <a:lstStyle/>
          <a:p>
            <a:pPr lvl="0"/>
            <a:r>
              <a:rPr lang="en-US" sz="4800" b="1" dirty="0">
                <a:solidFill>
                  <a:prstClr val="black"/>
                </a:solidFill>
              </a:rPr>
              <a:t>Step 1 – Preparation &amp; Planning</a:t>
            </a:r>
          </a:p>
        </p:txBody>
      </p:sp>
    </p:spTree>
    <p:extLst>
      <p:ext uri="{BB962C8B-B14F-4D97-AF65-F5344CB8AC3E}">
        <p14:creationId xmlns:p14="http://schemas.microsoft.com/office/powerpoint/2010/main" val="28982060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470636" y="1628800"/>
            <a:ext cx="8297578" cy="3046988"/>
          </a:xfrm>
          <a:prstGeom prst="rect">
            <a:avLst/>
          </a:prstGeom>
        </p:spPr>
        <p:txBody>
          <a:bodyPr wrap="square">
            <a:spAutoFit/>
          </a:bodyPr>
          <a:lstStyle/>
          <a:p>
            <a:pPr marL="342900" indent="-342900">
              <a:buFont typeface="Arial" panose="020B0604020202020204" pitchFamily="34" charset="0"/>
              <a:buChar char="•"/>
            </a:pPr>
            <a:r>
              <a:rPr lang="en-US" sz="2400" dirty="0" smtClean="0"/>
              <a:t>Preparation – </a:t>
            </a:r>
            <a:r>
              <a:rPr lang="en-US" sz="2400" b="1" i="1" dirty="0" smtClean="0"/>
              <a:t>“To fail to prepare is to prepare to fail”</a:t>
            </a:r>
          </a:p>
          <a:p>
            <a:pPr marL="342900" indent="-342900">
              <a:buFont typeface="Arial" panose="020B0604020202020204" pitchFamily="34" charset="0"/>
              <a:buChar char="•"/>
            </a:pPr>
            <a:endParaRPr lang="en-US" sz="2400" b="1" i="1" dirty="0"/>
          </a:p>
          <a:p>
            <a:pPr marL="342900" indent="-342900">
              <a:buFont typeface="Arial" panose="020B0604020202020204" pitchFamily="34" charset="0"/>
              <a:buChar char="•"/>
            </a:pPr>
            <a:r>
              <a:rPr lang="en-US" sz="2400" dirty="0" smtClean="0"/>
              <a:t>Before you write your report, you must :-</a:t>
            </a:r>
          </a:p>
          <a:p>
            <a:pPr lvl="1"/>
            <a:r>
              <a:rPr lang="en-US" sz="2400" dirty="0" smtClean="0"/>
              <a:t>1.- Set your objective</a:t>
            </a:r>
          </a:p>
          <a:p>
            <a:pPr lvl="1"/>
            <a:r>
              <a:rPr lang="en-US" sz="2400" dirty="0" smtClean="0"/>
              <a:t>2 - Assess your readership</a:t>
            </a:r>
          </a:p>
          <a:p>
            <a:pPr lvl="1"/>
            <a:r>
              <a:rPr lang="en-US" sz="2400" dirty="0" smtClean="0"/>
              <a:t>3 - Decide what information you will need</a:t>
            </a:r>
          </a:p>
          <a:p>
            <a:pPr lvl="1"/>
            <a:r>
              <a:rPr lang="en-US" sz="2400" dirty="0" smtClean="0"/>
              <a:t>4 - Prepare your skeletal framework</a:t>
            </a:r>
          </a:p>
          <a:p>
            <a:pPr lvl="1"/>
            <a:r>
              <a:rPr lang="en-US" sz="2400" dirty="0" smtClean="0"/>
              <a:t>5 - Test and revise it</a:t>
            </a:r>
            <a:endParaRPr lang="en-US" sz="2400" dirty="0"/>
          </a:p>
        </p:txBody>
      </p:sp>
    </p:spTree>
    <p:extLst>
      <p:ext uri="{BB962C8B-B14F-4D97-AF65-F5344CB8AC3E}">
        <p14:creationId xmlns:p14="http://schemas.microsoft.com/office/powerpoint/2010/main" val="25180515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470636" y="1628800"/>
            <a:ext cx="8297578" cy="4893647"/>
          </a:xfrm>
          <a:prstGeom prst="rect">
            <a:avLst/>
          </a:prstGeom>
        </p:spPr>
        <p:txBody>
          <a:bodyPr wrap="square">
            <a:spAutoFit/>
          </a:bodyPr>
          <a:lstStyle/>
          <a:p>
            <a:r>
              <a:rPr lang="en-US" sz="2400" dirty="0" smtClean="0"/>
              <a:t>1.1 </a:t>
            </a:r>
            <a:r>
              <a:rPr lang="en-US" sz="2400" b="1" dirty="0" smtClean="0">
                <a:solidFill>
                  <a:srgbClr val="0070C0"/>
                </a:solidFill>
              </a:rPr>
              <a:t>Setting your objective</a:t>
            </a:r>
          </a:p>
          <a:p>
            <a:endParaRPr lang="en-US" sz="2400" b="1" dirty="0">
              <a:solidFill>
                <a:srgbClr val="0070C0"/>
              </a:solidFill>
            </a:endParaRPr>
          </a:p>
          <a:p>
            <a:pPr marL="800100" lvl="1" indent="-342900">
              <a:buFont typeface="Arial" panose="020B0604020202020204" pitchFamily="34" charset="0"/>
              <a:buChar char="•"/>
            </a:pPr>
            <a:r>
              <a:rPr lang="en-US" sz="2400" dirty="0" smtClean="0"/>
              <a:t>An objective is </a:t>
            </a:r>
            <a:r>
              <a:rPr lang="en-US" sz="2400" b="1" dirty="0" smtClean="0">
                <a:solidFill>
                  <a:srgbClr val="0070C0"/>
                </a:solidFill>
              </a:rPr>
              <a:t>not what you intend to write, but what you intend to achieve. </a:t>
            </a:r>
          </a:p>
          <a:p>
            <a:pPr marL="800100" lvl="1" indent="-342900">
              <a:buFont typeface="Arial" panose="020B0604020202020204" pitchFamily="34" charset="0"/>
              <a:buChar char="•"/>
            </a:pPr>
            <a:r>
              <a:rPr lang="en-US" sz="2400" dirty="0" smtClean="0"/>
              <a:t>Possible objectives :-</a:t>
            </a:r>
          </a:p>
          <a:p>
            <a:pPr marL="1257300" lvl="2" indent="-342900">
              <a:buFont typeface="Arial" panose="020B0604020202020204" pitchFamily="34" charset="0"/>
              <a:buChar char="•"/>
            </a:pPr>
            <a:r>
              <a:rPr lang="en-US" sz="2400" dirty="0" smtClean="0"/>
              <a:t>To inform….</a:t>
            </a:r>
          </a:p>
          <a:p>
            <a:pPr marL="1257300" lvl="2" indent="-342900">
              <a:buFont typeface="Arial" panose="020B0604020202020204" pitchFamily="34" charset="0"/>
              <a:buChar char="•"/>
            </a:pPr>
            <a:r>
              <a:rPr lang="en-US" sz="2400" dirty="0" smtClean="0"/>
              <a:t>To describe…</a:t>
            </a:r>
          </a:p>
          <a:p>
            <a:pPr marL="1257300" lvl="2" indent="-342900">
              <a:buFont typeface="Arial" panose="020B0604020202020204" pitchFamily="34" charset="0"/>
              <a:buChar char="•"/>
            </a:pPr>
            <a:r>
              <a:rPr lang="en-US" sz="2400" dirty="0" smtClean="0"/>
              <a:t>To explain….</a:t>
            </a:r>
          </a:p>
          <a:p>
            <a:pPr marL="1257300" lvl="2" indent="-342900">
              <a:buFont typeface="Arial" panose="020B0604020202020204" pitchFamily="34" charset="0"/>
              <a:buChar char="•"/>
            </a:pPr>
            <a:r>
              <a:rPr lang="en-US" sz="2400" dirty="0" smtClean="0"/>
              <a:t>To evaluate….</a:t>
            </a:r>
          </a:p>
          <a:p>
            <a:pPr marL="1257300" lvl="2" indent="-342900">
              <a:buFont typeface="Arial" panose="020B0604020202020204" pitchFamily="34" charset="0"/>
              <a:buChar char="•"/>
            </a:pPr>
            <a:r>
              <a:rPr lang="en-US" sz="2400" dirty="0" smtClean="0"/>
              <a:t>To investigate</a:t>
            </a:r>
          </a:p>
          <a:p>
            <a:pPr marL="1257300" lvl="2" indent="-342900">
              <a:buFont typeface="Arial" panose="020B0604020202020204" pitchFamily="34" charset="0"/>
              <a:buChar char="•"/>
            </a:pPr>
            <a:r>
              <a:rPr lang="en-US" sz="2400" dirty="0" smtClean="0"/>
              <a:t>To persuade or recommend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endParaRPr lang="en-US" sz="2400" dirty="0" smtClean="0"/>
          </a:p>
        </p:txBody>
      </p:sp>
    </p:spTree>
    <p:extLst>
      <p:ext uri="{BB962C8B-B14F-4D97-AF65-F5344CB8AC3E}">
        <p14:creationId xmlns:p14="http://schemas.microsoft.com/office/powerpoint/2010/main" val="20793990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260648"/>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467544" y="1379677"/>
            <a:ext cx="7668381" cy="5262979"/>
          </a:xfrm>
          <a:prstGeom prst="rect">
            <a:avLst/>
          </a:prstGeom>
        </p:spPr>
        <p:txBody>
          <a:bodyPr wrap="none">
            <a:spAutoFit/>
          </a:bodyPr>
          <a:lstStyle/>
          <a:p>
            <a:r>
              <a:rPr lang="en-US" sz="2400" b="1" dirty="0">
                <a:solidFill>
                  <a:srgbClr val="0070C0"/>
                </a:solidFill>
              </a:rPr>
              <a:t>1.2 - Assess your </a:t>
            </a:r>
            <a:r>
              <a:rPr lang="en-US" sz="2400" b="1" dirty="0" smtClean="0">
                <a:solidFill>
                  <a:srgbClr val="0070C0"/>
                </a:solidFill>
              </a:rPr>
              <a:t>readership</a:t>
            </a:r>
          </a:p>
          <a:p>
            <a:endParaRPr lang="en-US" sz="2400" dirty="0"/>
          </a:p>
          <a:p>
            <a:pPr marL="342900" indent="-342900">
              <a:buFont typeface="Arial" panose="020B0604020202020204" pitchFamily="34" charset="0"/>
              <a:buChar char="•"/>
            </a:pPr>
            <a:r>
              <a:rPr lang="en-US" sz="2400" dirty="0" smtClean="0"/>
              <a:t>Identify and assess your readership </a:t>
            </a:r>
          </a:p>
          <a:p>
            <a:pPr marL="800100" lvl="1" indent="-342900">
              <a:buFont typeface="Arial" panose="020B0604020202020204" pitchFamily="34" charset="0"/>
              <a:buChar char="•"/>
            </a:pPr>
            <a:r>
              <a:rPr lang="en-US" sz="2400" dirty="0" smtClean="0"/>
              <a:t>Who are they?</a:t>
            </a:r>
          </a:p>
          <a:p>
            <a:pPr marL="800100" lvl="1" indent="-342900">
              <a:buFont typeface="Arial" panose="020B0604020202020204" pitchFamily="34" charset="0"/>
              <a:buChar char="•"/>
            </a:pPr>
            <a:r>
              <a:rPr lang="en-US" sz="2400" dirty="0" smtClean="0"/>
              <a:t>Are the readers alike or mixed?</a:t>
            </a:r>
          </a:p>
          <a:p>
            <a:pPr marL="800100" lvl="1" indent="-342900">
              <a:buFont typeface="Arial" panose="020B0604020202020204" pitchFamily="34" charset="0"/>
              <a:buChar char="•"/>
            </a:pPr>
            <a:r>
              <a:rPr lang="en-US" sz="2400" dirty="0" smtClean="0"/>
              <a:t>Are they used to reading  and understanding reports?</a:t>
            </a:r>
          </a:p>
          <a:p>
            <a:pPr marL="800100" lvl="1" indent="-342900">
              <a:buFont typeface="Arial" panose="020B0604020202020204" pitchFamily="34" charset="0"/>
              <a:buChar char="•"/>
            </a:pPr>
            <a:r>
              <a:rPr lang="en-US" sz="2400" dirty="0" smtClean="0"/>
              <a:t>How much time will they spend on the report?</a:t>
            </a:r>
          </a:p>
          <a:p>
            <a:pPr marL="800100" lvl="1" indent="-342900">
              <a:buFont typeface="Arial" panose="020B0604020202020204" pitchFamily="34" charset="0"/>
              <a:buChar char="•"/>
            </a:pPr>
            <a:r>
              <a:rPr lang="en-US" sz="2400" dirty="0" smtClean="0"/>
              <a:t>What do they already know?</a:t>
            </a:r>
          </a:p>
          <a:p>
            <a:pPr marL="800100" lvl="1" indent="-342900">
              <a:buFont typeface="Arial" panose="020B0604020202020204" pitchFamily="34" charset="0"/>
              <a:buChar char="•"/>
            </a:pPr>
            <a:r>
              <a:rPr lang="en-US" sz="2400" dirty="0" smtClean="0"/>
              <a:t>What else do they need to know?</a:t>
            </a:r>
          </a:p>
          <a:p>
            <a:pPr marL="342900" indent="-342900">
              <a:buFont typeface="Arial" panose="020B0604020202020204" pitchFamily="34" charset="0"/>
              <a:buChar char="•"/>
            </a:pPr>
            <a:r>
              <a:rPr lang="en-US" sz="2400" b="1" dirty="0" smtClean="0">
                <a:solidFill>
                  <a:srgbClr val="0070C0"/>
                </a:solidFill>
              </a:rPr>
              <a:t>Concentrate on points they will care about &amp; focus on </a:t>
            </a:r>
          </a:p>
          <a:p>
            <a:r>
              <a:rPr lang="en-US" sz="2400" b="1" dirty="0">
                <a:solidFill>
                  <a:srgbClr val="0070C0"/>
                </a:solidFill>
              </a:rPr>
              <a:t> </a:t>
            </a:r>
            <a:r>
              <a:rPr lang="en-US" sz="2400" b="1" dirty="0" smtClean="0">
                <a:solidFill>
                  <a:srgbClr val="0070C0"/>
                </a:solidFill>
              </a:rPr>
              <a:t>    </a:t>
            </a:r>
            <a:r>
              <a:rPr lang="en-US" sz="2400" dirty="0" smtClean="0"/>
              <a:t>their needs &amp; expectations</a:t>
            </a:r>
          </a:p>
          <a:p>
            <a:pPr marL="342900" indent="-342900">
              <a:buFont typeface="Arial" panose="020B0604020202020204" pitchFamily="34" charset="0"/>
              <a:buChar char="•"/>
            </a:pPr>
            <a:r>
              <a:rPr lang="en-US" sz="2400" dirty="0" smtClean="0"/>
              <a:t>Explain things they do not know</a:t>
            </a:r>
          </a:p>
          <a:p>
            <a:pPr marL="342900" indent="-342900">
              <a:buFont typeface="Arial" panose="020B0604020202020204" pitchFamily="34" charset="0"/>
              <a:buChar char="•"/>
            </a:pPr>
            <a:r>
              <a:rPr lang="en-US" sz="2400" dirty="0" smtClean="0"/>
              <a:t>Address questions and concerns they are likely to raise</a:t>
            </a:r>
          </a:p>
          <a:p>
            <a:pPr marL="342900" indent="-342900">
              <a:buFont typeface="Arial" panose="020B0604020202020204" pitchFamily="34" charset="0"/>
              <a:buChar char="•"/>
            </a:pPr>
            <a:r>
              <a:rPr lang="en-US" sz="2400" dirty="0" smtClean="0"/>
              <a:t>Make your report “reader-friendly”</a:t>
            </a:r>
            <a:endParaRPr lang="en-US" sz="2400" dirty="0"/>
          </a:p>
        </p:txBody>
      </p:sp>
    </p:spTree>
    <p:extLst>
      <p:ext uri="{BB962C8B-B14F-4D97-AF65-F5344CB8AC3E}">
        <p14:creationId xmlns:p14="http://schemas.microsoft.com/office/powerpoint/2010/main" val="14252981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436742" y="1556792"/>
            <a:ext cx="6583530" cy="4524315"/>
          </a:xfrm>
          <a:prstGeom prst="rect">
            <a:avLst/>
          </a:prstGeom>
        </p:spPr>
        <p:txBody>
          <a:bodyPr wrap="square">
            <a:spAutoFit/>
          </a:bodyPr>
          <a:lstStyle/>
          <a:p>
            <a:r>
              <a:rPr lang="en-US" sz="2400" b="1" dirty="0">
                <a:solidFill>
                  <a:srgbClr val="0070C0"/>
                </a:solidFill>
              </a:rPr>
              <a:t>1.3 - Decide what information you will </a:t>
            </a:r>
            <a:r>
              <a:rPr lang="en-US" sz="2400" b="1" dirty="0" smtClean="0">
                <a:solidFill>
                  <a:srgbClr val="0070C0"/>
                </a:solidFill>
              </a:rPr>
              <a:t>need</a:t>
            </a:r>
          </a:p>
          <a:p>
            <a:endParaRPr lang="en-US" sz="2400" dirty="0">
              <a:solidFill>
                <a:prstClr val="black"/>
              </a:solidFill>
            </a:endParaRPr>
          </a:p>
          <a:p>
            <a:pPr marL="342900" indent="-342900">
              <a:buFont typeface="Arial" panose="020B0604020202020204" pitchFamily="34" charset="0"/>
              <a:buChar char="•"/>
            </a:pPr>
            <a:r>
              <a:rPr lang="en-US" sz="2400" dirty="0" smtClean="0">
                <a:solidFill>
                  <a:prstClr val="black"/>
                </a:solidFill>
              </a:rPr>
              <a:t>Decide on how much information you need to use in your report ( v. little vs a great deal, </a:t>
            </a:r>
          </a:p>
          <a:p>
            <a:r>
              <a:rPr lang="en-US" sz="2400" dirty="0">
                <a:solidFill>
                  <a:prstClr val="black"/>
                </a:solidFill>
              </a:rPr>
              <a:t> </a:t>
            </a:r>
            <a:r>
              <a:rPr lang="en-US" sz="2400" dirty="0" smtClean="0">
                <a:solidFill>
                  <a:prstClr val="black"/>
                </a:solidFill>
              </a:rPr>
              <a:t>    recent or old information etc.)</a:t>
            </a:r>
          </a:p>
          <a:p>
            <a:pPr marL="342900" indent="-342900">
              <a:buFont typeface="Arial" panose="020B0604020202020204" pitchFamily="34" charset="0"/>
              <a:buChar char="•"/>
            </a:pPr>
            <a:r>
              <a:rPr lang="en-US" sz="2400" dirty="0" smtClean="0">
                <a:solidFill>
                  <a:prstClr val="black"/>
                </a:solidFill>
              </a:rPr>
              <a:t>Draw up a general list of areas you will need to cover. Ask questions using 5W , 1H</a:t>
            </a:r>
          </a:p>
          <a:p>
            <a:r>
              <a:rPr lang="en-US" sz="2400" dirty="0" smtClean="0">
                <a:solidFill>
                  <a:prstClr val="black"/>
                </a:solidFill>
              </a:rPr>
              <a:t>     </a:t>
            </a:r>
            <a:r>
              <a:rPr lang="en-US" sz="2400" b="1" dirty="0" smtClean="0">
                <a:solidFill>
                  <a:srgbClr val="0070C0"/>
                </a:solidFill>
              </a:rPr>
              <a:t>(Who, What, Where, When , Why and How)</a:t>
            </a:r>
          </a:p>
          <a:p>
            <a:pPr marL="342900" indent="-342900">
              <a:buFont typeface="Arial" panose="020B0604020202020204" pitchFamily="34" charset="0"/>
              <a:buChar char="•"/>
            </a:pPr>
            <a:r>
              <a:rPr lang="en-US" sz="2400" dirty="0" smtClean="0">
                <a:solidFill>
                  <a:prstClr val="black"/>
                </a:solidFill>
              </a:rPr>
              <a:t>Check that the questions raised and answers provided meet the objectives set for the report</a:t>
            </a:r>
          </a:p>
          <a:p>
            <a:pPr marL="342900" indent="-342900">
              <a:buFont typeface="Arial" panose="020B0604020202020204" pitchFamily="34" charset="0"/>
              <a:buChar char="•"/>
            </a:pPr>
            <a:r>
              <a:rPr lang="en-US" sz="2400" dirty="0" smtClean="0">
                <a:solidFill>
                  <a:prstClr val="black"/>
                </a:solidFill>
              </a:rPr>
              <a:t>Try to cover a “complete picture” of information &amp; include only relevant information</a:t>
            </a:r>
            <a:endParaRPr lang="en-US" sz="2400" dirty="0">
              <a:solidFill>
                <a:prstClr val="black"/>
              </a:solidFill>
            </a:endParaRPr>
          </a:p>
        </p:txBody>
      </p:sp>
      <p:pic>
        <p:nvPicPr>
          <p:cNvPr id="4"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1685558"/>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7719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611560" y="1379677"/>
            <a:ext cx="8156654" cy="4893647"/>
          </a:xfrm>
          <a:prstGeom prst="rect">
            <a:avLst/>
          </a:prstGeom>
        </p:spPr>
        <p:txBody>
          <a:bodyPr wrap="square">
            <a:spAutoFit/>
          </a:bodyPr>
          <a:lstStyle/>
          <a:p>
            <a:r>
              <a:rPr lang="en-US" sz="2400" b="1" dirty="0">
                <a:solidFill>
                  <a:srgbClr val="0070C0"/>
                </a:solidFill>
              </a:rPr>
              <a:t>1.4 - Prepare your skeletal </a:t>
            </a:r>
            <a:r>
              <a:rPr lang="en-US" sz="2400" b="1" dirty="0" smtClean="0">
                <a:solidFill>
                  <a:srgbClr val="0070C0"/>
                </a:solidFill>
              </a:rPr>
              <a:t>framework</a:t>
            </a:r>
          </a:p>
          <a:p>
            <a:endParaRPr lang="en-US" sz="2400" dirty="0"/>
          </a:p>
          <a:p>
            <a:pPr marL="342900" indent="-342900">
              <a:buFont typeface="Arial" panose="020B0604020202020204" pitchFamily="34" charset="0"/>
              <a:buChar char="•"/>
            </a:pPr>
            <a:r>
              <a:rPr lang="en-US" sz="2400" dirty="0" smtClean="0"/>
              <a:t>The skeletal framework is the overall plan and structure of your report. </a:t>
            </a:r>
          </a:p>
          <a:p>
            <a:pPr marL="342900" indent="-342900">
              <a:buFont typeface="Arial" panose="020B0604020202020204" pitchFamily="34" charset="0"/>
              <a:buChar char="•"/>
            </a:pPr>
            <a:r>
              <a:rPr lang="en-US" sz="2400" dirty="0" smtClean="0"/>
              <a:t>3 stages involved in the preparation of a skeletal framework</a:t>
            </a:r>
          </a:p>
          <a:p>
            <a:pPr marL="800100" lvl="1" indent="-342900">
              <a:buFont typeface="Arial" panose="020B0604020202020204" pitchFamily="34" charset="0"/>
              <a:buChar char="•"/>
            </a:pPr>
            <a:r>
              <a:rPr lang="en-US" sz="2400" dirty="0" smtClean="0"/>
              <a:t>Write a </a:t>
            </a:r>
            <a:r>
              <a:rPr lang="en-US" sz="2400" b="1" i="1" dirty="0" smtClean="0">
                <a:solidFill>
                  <a:srgbClr val="0070C0"/>
                </a:solidFill>
              </a:rPr>
              <a:t>working title</a:t>
            </a:r>
            <a:r>
              <a:rPr lang="en-US" sz="2400" dirty="0" smtClean="0"/>
              <a:t>, which exactly defines the subject matter of the document. (</a:t>
            </a:r>
            <a:r>
              <a:rPr lang="en-US" sz="2400" b="1" dirty="0" smtClean="0">
                <a:solidFill>
                  <a:srgbClr val="0070C0"/>
                </a:solidFill>
              </a:rPr>
              <a:t>This may be ‘quirky’ </a:t>
            </a:r>
            <a:r>
              <a:rPr lang="en-US" sz="2400" dirty="0" smtClean="0"/>
              <a:t>to grab the interest of the reader).</a:t>
            </a:r>
          </a:p>
          <a:p>
            <a:pPr marL="800100" lvl="1" indent="-342900">
              <a:buFont typeface="Arial" panose="020B0604020202020204" pitchFamily="34" charset="0"/>
              <a:buChar char="•"/>
            </a:pPr>
            <a:r>
              <a:rPr lang="en-US" sz="2400" dirty="0" smtClean="0"/>
              <a:t>Consider the </a:t>
            </a:r>
            <a:r>
              <a:rPr lang="en-US" sz="2400" b="1" i="1" dirty="0" smtClean="0">
                <a:solidFill>
                  <a:srgbClr val="0070C0"/>
                </a:solidFill>
              </a:rPr>
              <a:t>overall structure </a:t>
            </a:r>
            <a:r>
              <a:rPr lang="en-US" sz="2400" dirty="0" smtClean="0"/>
              <a:t>of the report</a:t>
            </a:r>
          </a:p>
          <a:p>
            <a:pPr marL="800100" lvl="1" indent="-342900">
              <a:buFont typeface="Arial" panose="020B0604020202020204" pitchFamily="34" charset="0"/>
              <a:buChar char="•"/>
            </a:pPr>
            <a:r>
              <a:rPr lang="en-US" sz="2400" dirty="0" smtClean="0"/>
              <a:t>Consider </a:t>
            </a:r>
            <a:r>
              <a:rPr lang="en-US" sz="2400" b="1" dirty="0" smtClean="0">
                <a:solidFill>
                  <a:srgbClr val="0070C0"/>
                </a:solidFill>
              </a:rPr>
              <a:t>how information will be presented </a:t>
            </a:r>
            <a:r>
              <a:rPr lang="en-US" sz="2400" b="1" i="1" dirty="0" smtClean="0">
                <a:solidFill>
                  <a:srgbClr val="0070C0"/>
                </a:solidFill>
              </a:rPr>
              <a:t>within the main body of the text.</a:t>
            </a:r>
          </a:p>
          <a:p>
            <a:endParaRPr lang="en-US" sz="2400" dirty="0"/>
          </a:p>
          <a:p>
            <a:endParaRPr lang="en-US" sz="2400" dirty="0"/>
          </a:p>
        </p:txBody>
      </p:sp>
      <p:sp>
        <p:nvSpPr>
          <p:cNvPr id="4" name="TextBox 3"/>
          <p:cNvSpPr txBox="1"/>
          <p:nvPr/>
        </p:nvSpPr>
        <p:spPr>
          <a:xfrm>
            <a:off x="1475656" y="5733256"/>
            <a:ext cx="6912768" cy="461665"/>
          </a:xfrm>
          <a:prstGeom prst="rect">
            <a:avLst/>
          </a:prstGeom>
          <a:noFill/>
        </p:spPr>
        <p:txBody>
          <a:bodyPr wrap="square" rtlCol="0">
            <a:spAutoFit/>
          </a:bodyPr>
          <a:lstStyle/>
          <a:p>
            <a:r>
              <a:rPr lang="en-GB" sz="2400" dirty="0" smtClean="0"/>
              <a:t>Example : Ways of laying out an assignment answer?</a:t>
            </a:r>
            <a:endParaRPr lang="en-US" sz="2400" dirty="0"/>
          </a:p>
        </p:txBody>
      </p:sp>
    </p:spTree>
    <p:extLst>
      <p:ext uri="{BB962C8B-B14F-4D97-AF65-F5344CB8AC3E}">
        <p14:creationId xmlns:p14="http://schemas.microsoft.com/office/powerpoint/2010/main" val="2487719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924943"/>
            <a:ext cx="8640960" cy="1200329"/>
          </a:xfrm>
          <a:prstGeom prst="rect">
            <a:avLst/>
          </a:prstGeom>
          <a:noFill/>
        </p:spPr>
        <p:txBody>
          <a:bodyPr wrap="square" rtlCol="0">
            <a:spAutoFit/>
          </a:bodyPr>
          <a:lstStyle/>
          <a:p>
            <a:r>
              <a:rPr lang="en-GB" sz="3600" b="1" dirty="0" smtClean="0">
                <a:solidFill>
                  <a:srgbClr val="0070C0"/>
                </a:solidFill>
              </a:rPr>
              <a:t>                    Report Layout and Appropriate</a:t>
            </a:r>
          </a:p>
          <a:p>
            <a:r>
              <a:rPr lang="en-GB" sz="3600" b="1" dirty="0">
                <a:solidFill>
                  <a:srgbClr val="0070C0"/>
                </a:solidFill>
              </a:rPr>
              <a:t> </a:t>
            </a:r>
            <a:r>
              <a:rPr lang="en-GB" sz="3600" b="1" dirty="0" smtClean="0">
                <a:solidFill>
                  <a:srgbClr val="0070C0"/>
                </a:solidFill>
              </a:rPr>
              <a:t>                                       Language</a:t>
            </a:r>
            <a:endParaRPr lang="en-GB" sz="3600" b="1" dirty="0">
              <a:solidFill>
                <a:srgbClr val="0070C0"/>
              </a:solidFill>
            </a:endParaRPr>
          </a:p>
        </p:txBody>
      </p:sp>
      <p:sp>
        <p:nvSpPr>
          <p:cNvPr id="3" name="TextBox 2"/>
          <p:cNvSpPr txBox="1"/>
          <p:nvPr/>
        </p:nvSpPr>
        <p:spPr>
          <a:xfrm>
            <a:off x="2987824" y="1844824"/>
            <a:ext cx="5688632" cy="646331"/>
          </a:xfrm>
          <a:prstGeom prst="rect">
            <a:avLst/>
          </a:prstGeom>
          <a:noFill/>
        </p:spPr>
        <p:txBody>
          <a:bodyPr wrap="square" rtlCol="0">
            <a:spAutoFit/>
          </a:bodyPr>
          <a:lstStyle/>
          <a:p>
            <a:r>
              <a:rPr lang="en-GB" sz="3600" b="1" dirty="0" smtClean="0">
                <a:solidFill>
                  <a:srgbClr val="0070C0"/>
                </a:solidFill>
              </a:rPr>
              <a:t>APPROPRIATE SEQUENCE</a:t>
            </a:r>
            <a:endParaRPr lang="en-GB" sz="3600" b="1" dirty="0">
              <a:solidFill>
                <a:srgbClr val="0070C0"/>
              </a:solidFill>
            </a:endParaRPr>
          </a:p>
        </p:txBody>
      </p:sp>
      <p:sp>
        <p:nvSpPr>
          <p:cNvPr id="4" name="Rectangle 3"/>
          <p:cNvSpPr/>
          <p:nvPr/>
        </p:nvSpPr>
        <p:spPr>
          <a:xfrm>
            <a:off x="683568" y="1819485"/>
            <a:ext cx="2162836" cy="646331"/>
          </a:xfrm>
          <a:prstGeom prst="rect">
            <a:avLst/>
          </a:prstGeom>
        </p:spPr>
        <p:txBody>
          <a:bodyPr wrap="none">
            <a:spAutoFit/>
          </a:bodyPr>
          <a:lstStyle/>
          <a:p>
            <a:r>
              <a:rPr lang="en-GB" sz="3600" b="1" dirty="0">
                <a:solidFill>
                  <a:srgbClr val="0070C0"/>
                </a:solidFill>
              </a:rPr>
              <a:t>Exercise  : </a:t>
            </a:r>
            <a:endParaRPr lang="en-GB" sz="3600" dirty="0"/>
          </a:p>
        </p:txBody>
      </p:sp>
      <p:sp>
        <p:nvSpPr>
          <p:cNvPr id="5" name="TextBox 4"/>
          <p:cNvSpPr txBox="1"/>
          <p:nvPr/>
        </p:nvSpPr>
        <p:spPr>
          <a:xfrm>
            <a:off x="6228184" y="5716876"/>
            <a:ext cx="2232248" cy="646331"/>
          </a:xfrm>
          <a:prstGeom prst="rect">
            <a:avLst/>
          </a:prstGeom>
          <a:noFill/>
        </p:spPr>
        <p:txBody>
          <a:bodyPr wrap="square" rtlCol="0">
            <a:spAutoFit/>
          </a:bodyPr>
          <a:lstStyle/>
          <a:p>
            <a:r>
              <a:rPr lang="en-GB" sz="3600" dirty="0" smtClean="0"/>
              <a:t>HANDOUT </a:t>
            </a:r>
            <a:endParaRPr lang="en-GB" sz="3600" dirty="0"/>
          </a:p>
        </p:txBody>
      </p:sp>
      <p:sp>
        <p:nvSpPr>
          <p:cNvPr id="6" name="TextBox 5"/>
          <p:cNvSpPr txBox="1"/>
          <p:nvPr/>
        </p:nvSpPr>
        <p:spPr>
          <a:xfrm>
            <a:off x="683568" y="5877272"/>
            <a:ext cx="2808312" cy="523220"/>
          </a:xfrm>
          <a:prstGeom prst="rect">
            <a:avLst/>
          </a:prstGeom>
          <a:noFill/>
        </p:spPr>
        <p:txBody>
          <a:bodyPr wrap="square" rtlCol="0">
            <a:spAutoFit/>
          </a:bodyPr>
          <a:lstStyle/>
          <a:p>
            <a:r>
              <a:rPr lang="en-GB" sz="2800" dirty="0" smtClean="0"/>
              <a:t>10 minutes</a:t>
            </a:r>
            <a:endParaRPr lang="en-US" sz="2800" dirty="0"/>
          </a:p>
        </p:txBody>
      </p:sp>
    </p:spTree>
    <p:extLst>
      <p:ext uri="{BB962C8B-B14F-4D97-AF65-F5344CB8AC3E}">
        <p14:creationId xmlns:p14="http://schemas.microsoft.com/office/powerpoint/2010/main" val="33683299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51520" y="141534"/>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3" name="Rectangle 2"/>
          <p:cNvSpPr/>
          <p:nvPr/>
        </p:nvSpPr>
        <p:spPr>
          <a:xfrm>
            <a:off x="179512" y="972531"/>
            <a:ext cx="8856983" cy="4524315"/>
          </a:xfrm>
          <a:prstGeom prst="rect">
            <a:avLst/>
          </a:prstGeom>
        </p:spPr>
        <p:txBody>
          <a:bodyPr wrap="square">
            <a:spAutoFit/>
          </a:bodyPr>
          <a:lstStyle/>
          <a:p>
            <a:r>
              <a:rPr lang="en-US" sz="2400" b="1" dirty="0">
                <a:solidFill>
                  <a:srgbClr val="0070C0"/>
                </a:solidFill>
              </a:rPr>
              <a:t>1.5 - Test and revise your skeletal </a:t>
            </a:r>
            <a:r>
              <a:rPr lang="en-US" sz="2400" b="1" dirty="0" smtClean="0">
                <a:solidFill>
                  <a:srgbClr val="0070C0"/>
                </a:solidFill>
              </a:rPr>
              <a:t>framework</a:t>
            </a:r>
          </a:p>
          <a:p>
            <a:endParaRPr lang="en-US" sz="2400" dirty="0"/>
          </a:p>
          <a:p>
            <a:pPr marL="342900" indent="-342900">
              <a:buFont typeface="Arial" panose="020B0604020202020204" pitchFamily="34" charset="0"/>
              <a:buChar char="•"/>
            </a:pPr>
            <a:r>
              <a:rPr lang="en-US" sz="2000" b="1" dirty="0" smtClean="0">
                <a:solidFill>
                  <a:srgbClr val="0070C0"/>
                </a:solidFill>
              </a:rPr>
              <a:t>Test 1 </a:t>
            </a:r>
            <a:r>
              <a:rPr lang="en-US" sz="2000" dirty="0" smtClean="0"/>
              <a:t>- </a:t>
            </a:r>
            <a:r>
              <a:rPr lang="en-US" sz="2000" b="1" dirty="0" smtClean="0">
                <a:solidFill>
                  <a:srgbClr val="0070C0"/>
                </a:solidFill>
              </a:rPr>
              <a:t>Necessity test </a:t>
            </a:r>
            <a:r>
              <a:rPr lang="en-US" sz="2000" dirty="0" smtClean="0"/>
              <a:t>(Only include if the item serves a useful purpose)</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2 </a:t>
            </a:r>
            <a:r>
              <a:rPr lang="en-US" sz="2000" dirty="0" smtClean="0"/>
              <a:t>- </a:t>
            </a:r>
            <a:r>
              <a:rPr lang="en-US" sz="2000" b="1" dirty="0" smtClean="0">
                <a:solidFill>
                  <a:srgbClr val="0070C0"/>
                </a:solidFill>
              </a:rPr>
              <a:t>Inclusion test </a:t>
            </a:r>
            <a:r>
              <a:rPr lang="en-US" sz="2000" dirty="0" smtClean="0"/>
              <a:t>(Are all appropriate items included?)</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3 </a:t>
            </a:r>
            <a:r>
              <a:rPr lang="en-US" sz="2000" dirty="0" smtClean="0"/>
              <a:t>- </a:t>
            </a:r>
            <a:r>
              <a:rPr lang="en-US" sz="2000" b="1" dirty="0" smtClean="0">
                <a:solidFill>
                  <a:srgbClr val="0070C0"/>
                </a:solidFill>
              </a:rPr>
              <a:t>Exclusion test </a:t>
            </a:r>
            <a:r>
              <a:rPr lang="en-US" sz="2000" dirty="0" smtClean="0"/>
              <a:t>(Are all inappropriate items excluded?)</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a:t>
            </a:r>
            <a:r>
              <a:rPr lang="en-US" sz="2000" b="1" dirty="0">
                <a:solidFill>
                  <a:srgbClr val="0070C0"/>
                </a:solidFill>
              </a:rPr>
              <a:t>4</a:t>
            </a:r>
            <a:r>
              <a:rPr lang="en-US" sz="2000" b="1" dirty="0" smtClean="0">
                <a:solidFill>
                  <a:srgbClr val="0070C0"/>
                </a:solidFill>
              </a:rPr>
              <a:t> </a:t>
            </a:r>
            <a:r>
              <a:rPr lang="en-US" sz="2000" dirty="0" smtClean="0"/>
              <a:t>- </a:t>
            </a:r>
            <a:r>
              <a:rPr lang="en-US" sz="2000" b="1" dirty="0" smtClean="0">
                <a:solidFill>
                  <a:srgbClr val="0070C0"/>
                </a:solidFill>
              </a:rPr>
              <a:t>Sequence test </a:t>
            </a:r>
            <a:r>
              <a:rPr lang="en-US" sz="2000" dirty="0" smtClean="0"/>
              <a:t>(Are the items in the appropriate sequence?) </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5 </a:t>
            </a:r>
            <a:r>
              <a:rPr lang="en-US" sz="2000" dirty="0" smtClean="0"/>
              <a:t>- </a:t>
            </a:r>
            <a:r>
              <a:rPr lang="en-US" sz="2000" b="1" dirty="0" smtClean="0">
                <a:solidFill>
                  <a:srgbClr val="0070C0"/>
                </a:solidFill>
              </a:rPr>
              <a:t>Language test </a:t>
            </a:r>
            <a:r>
              <a:rPr lang="en-US" sz="2000" dirty="0" smtClean="0"/>
              <a:t>(Is there consistency in the language used…….</a:t>
            </a:r>
            <a:endParaRPr lang="en-US" sz="2000" dirty="0"/>
          </a:p>
          <a:p>
            <a:r>
              <a:rPr lang="en-US" sz="2000" dirty="0" smtClean="0"/>
              <a:t>                                 </a:t>
            </a:r>
            <a:r>
              <a:rPr lang="en-US" sz="2000" dirty="0"/>
              <a:t>i</a:t>
            </a:r>
            <a:r>
              <a:rPr lang="en-US" sz="2000" dirty="0" smtClean="0"/>
              <a:t>s presentation, grammar and spelling up to a good standard.</a:t>
            </a:r>
          </a:p>
          <a:p>
            <a:pPr marL="342900" indent="-342900">
              <a:buFont typeface="Arial" panose="020B0604020202020204" pitchFamily="34" charset="0"/>
              <a:buChar char="•"/>
            </a:pPr>
            <a:endParaRPr lang="en-US" sz="2000" dirty="0" smtClean="0"/>
          </a:p>
          <a:p>
            <a:pPr marL="342900" indent="-342900">
              <a:buFont typeface="Arial" panose="020B0604020202020204" pitchFamily="34" charset="0"/>
              <a:buChar char="•"/>
            </a:pPr>
            <a:r>
              <a:rPr lang="en-US" sz="2000" b="1" dirty="0" smtClean="0">
                <a:solidFill>
                  <a:srgbClr val="0070C0"/>
                </a:solidFill>
              </a:rPr>
              <a:t>Test 6 </a:t>
            </a:r>
            <a:r>
              <a:rPr lang="en-US" sz="2000" dirty="0" smtClean="0"/>
              <a:t>-</a:t>
            </a:r>
            <a:r>
              <a:rPr lang="en-US" sz="2000" b="1" dirty="0" smtClean="0">
                <a:solidFill>
                  <a:srgbClr val="0070C0"/>
                </a:solidFill>
              </a:rPr>
              <a:t>Numbering test </a:t>
            </a:r>
            <a:r>
              <a:rPr lang="en-US" sz="2000" dirty="0" smtClean="0"/>
              <a:t>(Is the numbering system appropriate and consistent?)</a:t>
            </a:r>
            <a:endParaRPr lang="en-US" sz="2000" dirty="0"/>
          </a:p>
        </p:txBody>
      </p:sp>
    </p:spTree>
    <p:extLst>
      <p:ext uri="{BB962C8B-B14F-4D97-AF65-F5344CB8AC3E}">
        <p14:creationId xmlns:p14="http://schemas.microsoft.com/office/powerpoint/2010/main" val="24877199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332656"/>
            <a:ext cx="8300670" cy="830997"/>
          </a:xfrm>
          <a:prstGeom prst="rect">
            <a:avLst/>
          </a:prstGeom>
        </p:spPr>
        <p:txBody>
          <a:bodyPr wrap="none">
            <a:spAutoFit/>
          </a:bodyPr>
          <a:lstStyle/>
          <a:p>
            <a:pPr lvl="0"/>
            <a:r>
              <a:rPr lang="en-US" sz="4800" b="1" dirty="0">
                <a:solidFill>
                  <a:prstClr val="black"/>
                </a:solidFill>
              </a:rPr>
              <a:t>Step 1 – Preparation &amp; Planning</a:t>
            </a:r>
          </a:p>
        </p:txBody>
      </p:sp>
      <p:sp>
        <p:nvSpPr>
          <p:cNvPr id="4" name="Rectangle 3"/>
          <p:cNvSpPr/>
          <p:nvPr/>
        </p:nvSpPr>
        <p:spPr>
          <a:xfrm>
            <a:off x="539552" y="1207564"/>
            <a:ext cx="8462060" cy="5139869"/>
          </a:xfrm>
          <a:prstGeom prst="rect">
            <a:avLst/>
          </a:prstGeom>
        </p:spPr>
        <p:txBody>
          <a:bodyPr wrap="none">
            <a:spAutoFit/>
          </a:bodyPr>
          <a:lstStyle/>
          <a:p>
            <a:r>
              <a:rPr lang="en-US" sz="2800" b="1" dirty="0" smtClean="0">
                <a:solidFill>
                  <a:srgbClr val="0070C0"/>
                </a:solidFill>
              </a:rPr>
              <a:t>Summary</a:t>
            </a:r>
          </a:p>
          <a:p>
            <a:endParaRPr lang="en-US" sz="2000" dirty="0"/>
          </a:p>
          <a:p>
            <a:r>
              <a:rPr lang="en-US" sz="2000" b="1" dirty="0" smtClean="0">
                <a:solidFill>
                  <a:srgbClr val="0070C0"/>
                </a:solidFill>
              </a:rPr>
              <a:t>1.</a:t>
            </a:r>
            <a:r>
              <a:rPr lang="en-US" sz="2000" b="1" dirty="0" smtClean="0"/>
              <a:t>    </a:t>
            </a:r>
            <a:r>
              <a:rPr lang="en-US" sz="2000" b="1" dirty="0" smtClean="0">
                <a:solidFill>
                  <a:srgbClr val="0070C0"/>
                </a:solidFill>
              </a:rPr>
              <a:t>Prepare &amp; Plan your report carefully. </a:t>
            </a:r>
          </a:p>
          <a:p>
            <a:r>
              <a:rPr lang="en-US" sz="2000" b="1" dirty="0">
                <a:solidFill>
                  <a:srgbClr val="0070C0"/>
                </a:solidFill>
              </a:rPr>
              <a:t> </a:t>
            </a:r>
            <a:r>
              <a:rPr lang="en-US" sz="2000" b="1" dirty="0" smtClean="0">
                <a:solidFill>
                  <a:srgbClr val="0070C0"/>
                </a:solidFill>
              </a:rPr>
              <a:t>      This will reduce time and effort  in writing and re-writing your report.</a:t>
            </a:r>
          </a:p>
          <a:p>
            <a:endParaRPr lang="en-US" sz="2000" b="1" dirty="0">
              <a:solidFill>
                <a:srgbClr val="0070C0"/>
              </a:solidFill>
            </a:endParaRPr>
          </a:p>
          <a:p>
            <a:pPr marL="342900" indent="-342900">
              <a:buAutoNum type="arabicPeriod" startAt="2"/>
            </a:pPr>
            <a:r>
              <a:rPr lang="en-US" sz="2000" b="1" dirty="0" smtClean="0">
                <a:solidFill>
                  <a:srgbClr val="0070C0"/>
                </a:solidFill>
              </a:rPr>
              <a:t>Be crystal clear about your objective</a:t>
            </a:r>
          </a:p>
          <a:p>
            <a:r>
              <a:rPr lang="en-US" sz="2000" b="1" dirty="0">
                <a:solidFill>
                  <a:srgbClr val="0070C0"/>
                </a:solidFill>
              </a:rPr>
              <a:t> </a:t>
            </a:r>
            <a:r>
              <a:rPr lang="en-US" sz="2000" b="1" dirty="0" smtClean="0">
                <a:solidFill>
                  <a:srgbClr val="0070C0"/>
                </a:solidFill>
              </a:rPr>
              <a:t>      Why are you writing this report? What effect do you want on the readers?</a:t>
            </a:r>
          </a:p>
          <a:p>
            <a:endParaRPr lang="en-US" sz="2000" b="1" dirty="0">
              <a:solidFill>
                <a:srgbClr val="0070C0"/>
              </a:solidFill>
            </a:endParaRPr>
          </a:p>
          <a:p>
            <a:pPr marL="342900" indent="-342900">
              <a:buAutoNum type="arabicPeriod" startAt="3"/>
            </a:pPr>
            <a:r>
              <a:rPr lang="en-US" sz="2000" b="1" dirty="0" smtClean="0">
                <a:solidFill>
                  <a:srgbClr val="0070C0"/>
                </a:solidFill>
              </a:rPr>
              <a:t>Know your audience as much as possible. </a:t>
            </a:r>
          </a:p>
          <a:p>
            <a:r>
              <a:rPr lang="en-US" sz="2000" b="1" dirty="0">
                <a:solidFill>
                  <a:srgbClr val="0070C0"/>
                </a:solidFill>
              </a:rPr>
              <a:t> </a:t>
            </a:r>
            <a:r>
              <a:rPr lang="en-US" sz="2000" b="1" dirty="0" smtClean="0">
                <a:solidFill>
                  <a:srgbClr val="0070C0"/>
                </a:solidFill>
              </a:rPr>
              <a:t>      Say different things in different ways to achieve your objective when</a:t>
            </a:r>
          </a:p>
          <a:p>
            <a:r>
              <a:rPr lang="en-US" sz="2000" b="1" dirty="0">
                <a:solidFill>
                  <a:srgbClr val="0070C0"/>
                </a:solidFill>
              </a:rPr>
              <a:t> </a:t>
            </a:r>
            <a:r>
              <a:rPr lang="en-US" sz="2000" b="1" dirty="0" smtClean="0">
                <a:solidFill>
                  <a:srgbClr val="0070C0"/>
                </a:solidFill>
              </a:rPr>
              <a:t>      addressing different people.  </a:t>
            </a:r>
          </a:p>
          <a:p>
            <a:endParaRPr lang="en-US" sz="2000" b="1" dirty="0">
              <a:solidFill>
                <a:srgbClr val="0070C0"/>
              </a:solidFill>
            </a:endParaRPr>
          </a:p>
          <a:p>
            <a:r>
              <a:rPr lang="en-US" sz="2000" b="1" dirty="0" smtClean="0">
                <a:solidFill>
                  <a:srgbClr val="0070C0"/>
                </a:solidFill>
              </a:rPr>
              <a:t>4.  Think carefully about the information you will need.</a:t>
            </a:r>
          </a:p>
          <a:p>
            <a:endParaRPr lang="en-US" sz="2000" b="1" dirty="0">
              <a:solidFill>
                <a:srgbClr val="0070C0"/>
              </a:solidFill>
            </a:endParaRPr>
          </a:p>
          <a:p>
            <a:r>
              <a:rPr lang="en-US" sz="2000" b="1" dirty="0" smtClean="0">
                <a:solidFill>
                  <a:srgbClr val="0070C0"/>
                </a:solidFill>
              </a:rPr>
              <a:t>5.  Spend as much time as necessary in designing, testing and revising your</a:t>
            </a:r>
          </a:p>
          <a:p>
            <a:r>
              <a:rPr lang="en-US" sz="2000" b="1" dirty="0">
                <a:solidFill>
                  <a:srgbClr val="0070C0"/>
                </a:solidFill>
              </a:rPr>
              <a:t> </a:t>
            </a:r>
            <a:r>
              <a:rPr lang="en-US" sz="2000" b="1" dirty="0" smtClean="0">
                <a:solidFill>
                  <a:srgbClr val="0070C0"/>
                </a:solidFill>
              </a:rPr>
              <a:t>    skeletal framework. </a:t>
            </a:r>
            <a:endParaRPr lang="en-GB" sz="2000" b="1" dirty="0">
              <a:solidFill>
                <a:srgbClr val="0070C0"/>
              </a:solidFill>
            </a:endParaRPr>
          </a:p>
        </p:txBody>
      </p:sp>
    </p:spTree>
    <p:extLst>
      <p:ext uri="{BB962C8B-B14F-4D97-AF65-F5344CB8AC3E}">
        <p14:creationId xmlns:p14="http://schemas.microsoft.com/office/powerpoint/2010/main" val="3434773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4" name="Content Placeholder 2"/>
          <p:cNvSpPr txBox="1">
            <a:spLocks/>
          </p:cNvSpPr>
          <p:nvPr/>
        </p:nvSpPr>
        <p:spPr>
          <a:xfrm>
            <a:off x="457200" y="1447800"/>
            <a:ext cx="8229600" cy="4953001"/>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2800" b="1" dirty="0" smtClean="0">
                <a:solidFill>
                  <a:srgbClr val="0070C0"/>
                </a:solidFill>
              </a:rPr>
              <a:t>1. Locate </a:t>
            </a:r>
            <a:r>
              <a:rPr lang="en-US" sz="2800" b="1" dirty="0">
                <a:solidFill>
                  <a:srgbClr val="0070C0"/>
                </a:solidFill>
              </a:rPr>
              <a:t>sources of relevant information</a:t>
            </a:r>
            <a:endParaRPr lang="en-US" sz="2800" b="1" dirty="0" smtClean="0">
              <a:solidFill>
                <a:srgbClr val="0070C0"/>
              </a:solidFill>
            </a:endParaRPr>
          </a:p>
          <a:p>
            <a:pPr marL="0" indent="0">
              <a:buNone/>
            </a:pPr>
            <a:endParaRPr lang="en-US" sz="1800" dirty="0" smtClean="0"/>
          </a:p>
          <a:p>
            <a:pPr marL="0" indent="0">
              <a:buNone/>
            </a:pPr>
            <a:r>
              <a:rPr lang="en-US" sz="2800" dirty="0" smtClean="0"/>
              <a:t>                         There are 2 types of data :</a:t>
            </a:r>
          </a:p>
          <a:p>
            <a:pPr marL="0" indent="0">
              <a:buNone/>
            </a:pPr>
            <a:r>
              <a:rPr lang="en-US" sz="2800" dirty="0" smtClean="0"/>
              <a:t>                                          -  Primary </a:t>
            </a:r>
          </a:p>
          <a:p>
            <a:pPr marL="0" indent="0">
              <a:buNone/>
            </a:pPr>
            <a:r>
              <a:rPr lang="en-US" sz="2800" dirty="0" smtClean="0"/>
              <a:t>                                          -  Secondary</a:t>
            </a:r>
          </a:p>
          <a:p>
            <a:pPr marL="0" indent="0">
              <a:buNone/>
            </a:pPr>
            <a:endParaRPr lang="en-US" sz="2000" b="1" dirty="0" smtClean="0">
              <a:solidFill>
                <a:srgbClr val="0070C0"/>
              </a:solidFill>
            </a:endParaRPr>
          </a:p>
        </p:txBody>
      </p:sp>
    </p:spTree>
    <p:extLst>
      <p:ext uri="{BB962C8B-B14F-4D97-AF65-F5344CB8AC3E}">
        <p14:creationId xmlns:p14="http://schemas.microsoft.com/office/powerpoint/2010/main" val="189742116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3768" y="1772816"/>
            <a:ext cx="4392488" cy="1077218"/>
          </a:xfrm>
          <a:prstGeom prst="rect">
            <a:avLst/>
          </a:prstGeom>
          <a:noFill/>
        </p:spPr>
        <p:txBody>
          <a:bodyPr wrap="square" rtlCol="0">
            <a:spAutoFit/>
          </a:bodyPr>
          <a:lstStyle/>
          <a:p>
            <a:pPr algn="ctr"/>
            <a:r>
              <a:rPr lang="en-GB" sz="3200" dirty="0" smtClean="0"/>
              <a:t>What are our Secondary sources of information?</a:t>
            </a:r>
            <a:endParaRPr lang="en-US" sz="3200" dirty="0"/>
          </a:p>
        </p:txBody>
      </p:sp>
    </p:spTree>
    <p:extLst>
      <p:ext uri="{BB962C8B-B14F-4D97-AF65-F5344CB8AC3E}">
        <p14:creationId xmlns:p14="http://schemas.microsoft.com/office/powerpoint/2010/main" val="104713149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4" name="Content Placeholder 2"/>
          <p:cNvSpPr txBox="1">
            <a:spLocks/>
          </p:cNvSpPr>
          <p:nvPr/>
        </p:nvSpPr>
        <p:spPr>
          <a:xfrm>
            <a:off x="457200" y="1556793"/>
            <a:ext cx="8229600" cy="4844008"/>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 typeface="Arial" panose="020B0604020202020204" pitchFamily="34" charset="0"/>
              <a:buNone/>
            </a:pPr>
            <a:r>
              <a:rPr lang="en-US" sz="5100" b="1" dirty="0" smtClean="0">
                <a:solidFill>
                  <a:srgbClr val="0070C0"/>
                </a:solidFill>
              </a:rPr>
              <a:t>Secondary data</a:t>
            </a:r>
          </a:p>
          <a:p>
            <a:pPr>
              <a:buFont typeface="Arial" panose="020B0604020202020204" pitchFamily="34" charset="0"/>
              <a:buNone/>
            </a:pPr>
            <a:endParaRPr lang="en-US" b="1" dirty="0" smtClean="0">
              <a:solidFill>
                <a:srgbClr val="0070C0"/>
              </a:solidFill>
            </a:endParaRPr>
          </a:p>
          <a:p>
            <a:pPr>
              <a:buFont typeface="Arial" panose="020B0604020202020204" pitchFamily="34" charset="0"/>
              <a:buNone/>
            </a:pPr>
            <a:r>
              <a:rPr lang="en-US" b="1" dirty="0" smtClean="0">
                <a:solidFill>
                  <a:srgbClr val="0070C0"/>
                </a:solidFill>
              </a:rPr>
              <a:t>Published</a:t>
            </a:r>
          </a:p>
          <a:p>
            <a:pPr>
              <a:buFont typeface="Arial" panose="020B0604020202020204" pitchFamily="34" charset="0"/>
              <a:buNone/>
            </a:pPr>
            <a:r>
              <a:rPr lang="en-US" dirty="0" smtClean="0"/>
              <a:t>   - internet resources</a:t>
            </a:r>
          </a:p>
          <a:p>
            <a:pPr>
              <a:buFont typeface="Arial" panose="020B0604020202020204" pitchFamily="34" charset="0"/>
              <a:buNone/>
            </a:pPr>
            <a:r>
              <a:rPr lang="en-US" dirty="0" smtClean="0"/>
              <a:t>   - journal, magazines, and newspaper articles</a:t>
            </a:r>
          </a:p>
          <a:p>
            <a:pPr>
              <a:buFont typeface="Arial" panose="020B0604020202020204" pitchFamily="34" charset="0"/>
              <a:buNone/>
            </a:pPr>
            <a:r>
              <a:rPr lang="en-US" dirty="0" smtClean="0"/>
              <a:t>   - books</a:t>
            </a:r>
          </a:p>
          <a:p>
            <a:pPr>
              <a:buFont typeface="Arial" panose="020B0604020202020204" pitchFamily="34" charset="0"/>
              <a:buNone/>
            </a:pPr>
            <a:r>
              <a:rPr lang="en-US" dirty="0" smtClean="0"/>
              <a:t>   - brochures and pamphlets</a:t>
            </a:r>
          </a:p>
          <a:p>
            <a:pPr>
              <a:buFont typeface="Arial" panose="020B0604020202020204" pitchFamily="34" charset="0"/>
              <a:buNone/>
            </a:pPr>
            <a:r>
              <a:rPr lang="en-US" dirty="0" smtClean="0"/>
              <a:t>   - technical reports</a:t>
            </a:r>
          </a:p>
          <a:p>
            <a:pPr>
              <a:buFont typeface="Arial" panose="020B0604020202020204" pitchFamily="34" charset="0"/>
              <a:buNone/>
            </a:pPr>
            <a:r>
              <a:rPr lang="en-US" b="1" dirty="0" smtClean="0">
                <a:solidFill>
                  <a:srgbClr val="0070C0"/>
                </a:solidFill>
              </a:rPr>
              <a:t>Unpublished</a:t>
            </a:r>
            <a:endParaRPr lang="en-US" dirty="0" smtClean="0">
              <a:solidFill>
                <a:srgbClr val="002060"/>
              </a:solidFill>
              <a:latin typeface="Britannic Bold" pitchFamily="34" charset="0"/>
            </a:endParaRPr>
          </a:p>
          <a:p>
            <a:pPr>
              <a:buFont typeface="Arial" panose="020B0604020202020204" pitchFamily="34" charset="0"/>
              <a:buNone/>
            </a:pPr>
            <a:r>
              <a:rPr lang="en-US" dirty="0" smtClean="0"/>
              <a:t>   - company records (reports and communications)</a:t>
            </a:r>
          </a:p>
          <a:p>
            <a:pPr>
              <a:buFont typeface="Arial" panose="020B0604020202020204" pitchFamily="34" charset="0"/>
              <a:buNone/>
            </a:pPr>
            <a:r>
              <a:rPr lang="en-US" dirty="0" smtClean="0"/>
              <a:t>   - legal documents ( e.g. court records)</a:t>
            </a:r>
          </a:p>
          <a:p>
            <a:pPr>
              <a:buFont typeface="Arial" panose="020B0604020202020204" pitchFamily="34" charset="0"/>
              <a:buNone/>
            </a:pPr>
            <a:r>
              <a:rPr lang="en-US" dirty="0" smtClean="0"/>
              <a:t>   - personal files (e.g.  expense records)</a:t>
            </a:r>
          </a:p>
          <a:p>
            <a:pPr>
              <a:buFont typeface="Arial" panose="020B0604020202020204" pitchFamily="34" charset="0"/>
              <a:buNone/>
            </a:pPr>
            <a:r>
              <a:rPr lang="en-US" dirty="0" smtClean="0"/>
              <a:t>   - Medical records</a:t>
            </a:r>
            <a:endParaRPr lang="en-US" dirty="0"/>
          </a:p>
        </p:txBody>
      </p:sp>
    </p:spTree>
    <p:extLst>
      <p:ext uri="{BB962C8B-B14F-4D97-AF65-F5344CB8AC3E}">
        <p14:creationId xmlns:p14="http://schemas.microsoft.com/office/powerpoint/2010/main" val="220447815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628800"/>
            <a:ext cx="8064896" cy="4524315"/>
          </a:xfrm>
          <a:prstGeom prst="rect">
            <a:avLst/>
          </a:prstGeom>
        </p:spPr>
        <p:txBody>
          <a:bodyPr wrap="square">
            <a:spAutoFit/>
          </a:bodyPr>
          <a:lstStyle/>
          <a:p>
            <a:r>
              <a:rPr lang="en-US" sz="3600" b="1" dirty="0">
                <a:solidFill>
                  <a:srgbClr val="0070C0"/>
                </a:solidFill>
              </a:rPr>
              <a:t>Primary </a:t>
            </a:r>
            <a:r>
              <a:rPr lang="en-US" sz="3600" b="1" dirty="0" smtClean="0">
                <a:solidFill>
                  <a:srgbClr val="0070C0"/>
                </a:solidFill>
              </a:rPr>
              <a:t>Data</a:t>
            </a:r>
          </a:p>
          <a:p>
            <a:endParaRPr lang="en-US" sz="2800" b="1" dirty="0">
              <a:solidFill>
                <a:srgbClr val="0070C0"/>
              </a:solidFill>
            </a:endParaRPr>
          </a:p>
          <a:p>
            <a:pPr marL="457200" indent="-457200" algn="just">
              <a:buFont typeface="Arial" panose="020B0604020202020204" pitchFamily="34" charset="0"/>
              <a:buChar char="•"/>
            </a:pPr>
            <a:r>
              <a:rPr lang="en-US" sz="2800" dirty="0"/>
              <a:t>C</a:t>
            </a:r>
            <a:r>
              <a:rPr lang="en-US" sz="2800" dirty="0" smtClean="0"/>
              <a:t>ollected </a:t>
            </a:r>
            <a:r>
              <a:rPr lang="en-US" sz="2800" b="1" dirty="0">
                <a:solidFill>
                  <a:srgbClr val="0070C0"/>
                </a:solidFill>
              </a:rPr>
              <a:t>by the </a:t>
            </a:r>
            <a:r>
              <a:rPr lang="en-US" sz="2800" b="1" dirty="0" smtClean="0">
                <a:solidFill>
                  <a:srgbClr val="0070C0"/>
                </a:solidFill>
              </a:rPr>
              <a:t>researcher alone</a:t>
            </a:r>
            <a:r>
              <a:rPr lang="en-US" sz="2800" dirty="0" smtClean="0"/>
              <a:t> </a:t>
            </a:r>
            <a:r>
              <a:rPr lang="en-US" sz="2800" dirty="0"/>
              <a:t>to solve a specific problem. </a:t>
            </a:r>
          </a:p>
          <a:p>
            <a:pPr marL="457200" indent="-457200" algn="just">
              <a:buFont typeface="Arial" panose="020B0604020202020204" pitchFamily="34" charset="0"/>
              <a:buChar char="•"/>
            </a:pPr>
            <a:r>
              <a:rPr lang="en-US" sz="2800" dirty="0"/>
              <a:t>R</a:t>
            </a:r>
            <a:r>
              <a:rPr lang="en-US" sz="2800" dirty="0" smtClean="0"/>
              <a:t>esearchers </a:t>
            </a:r>
            <a:r>
              <a:rPr lang="en-US" sz="2800" dirty="0"/>
              <a:t>have </a:t>
            </a:r>
            <a:r>
              <a:rPr lang="en-US" sz="2800" b="1" dirty="0">
                <a:solidFill>
                  <a:srgbClr val="0070C0"/>
                </a:solidFill>
              </a:rPr>
              <a:t>more control over its accuracy, completeness, objectivity, and relevance</a:t>
            </a:r>
            <a:r>
              <a:rPr lang="en-US" sz="2800" dirty="0" smtClean="0"/>
              <a:t>.</a:t>
            </a:r>
          </a:p>
          <a:p>
            <a:pPr marL="457200" indent="-457200" algn="just">
              <a:buFont typeface="Arial" panose="020B0604020202020204" pitchFamily="34" charset="0"/>
              <a:buChar char="•"/>
            </a:pPr>
            <a:r>
              <a:rPr lang="en-US" sz="2800" dirty="0" smtClean="0"/>
              <a:t>They can </a:t>
            </a:r>
            <a:r>
              <a:rPr lang="en-US" sz="2800" b="1" dirty="0" smtClean="0">
                <a:solidFill>
                  <a:srgbClr val="0070C0"/>
                </a:solidFill>
              </a:rPr>
              <a:t>focus the collection of the data to specifically answer the question</a:t>
            </a:r>
            <a:r>
              <a:rPr lang="en-US" sz="2800" dirty="0" smtClean="0"/>
              <a:t> they are attempting to answer.</a:t>
            </a:r>
            <a:endParaRPr lang="en-US" sz="2800" dirty="0"/>
          </a:p>
          <a:p>
            <a:pPr algn="just">
              <a:buFont typeface="Arial" panose="020B0604020202020204" pitchFamily="34" charset="0"/>
              <a:buNone/>
            </a:pPr>
            <a:r>
              <a:rPr lang="en-US" sz="2800" b="1" dirty="0">
                <a:solidFill>
                  <a:srgbClr val="002060"/>
                </a:solidFill>
              </a:rPr>
              <a:t> </a:t>
            </a:r>
            <a:endParaRPr lang="en-US" sz="2800" b="1" dirty="0"/>
          </a:p>
        </p:txBody>
      </p:sp>
    </p:spTree>
    <p:extLst>
      <p:ext uri="{BB962C8B-B14F-4D97-AF65-F5344CB8AC3E}">
        <p14:creationId xmlns:p14="http://schemas.microsoft.com/office/powerpoint/2010/main" val="364205671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83568" y="1700808"/>
            <a:ext cx="7776864" cy="4401205"/>
          </a:xfrm>
          <a:prstGeom prst="rect">
            <a:avLst/>
          </a:prstGeom>
        </p:spPr>
        <p:txBody>
          <a:bodyPr wrap="square">
            <a:spAutoFit/>
          </a:bodyPr>
          <a:lstStyle/>
          <a:p>
            <a:r>
              <a:rPr lang="en-US" sz="2800" b="1" dirty="0" smtClean="0">
                <a:solidFill>
                  <a:srgbClr val="0070C0"/>
                </a:solidFill>
              </a:rPr>
              <a:t>2. Obtain </a:t>
            </a:r>
            <a:r>
              <a:rPr lang="en-US" sz="2800" b="1" dirty="0">
                <a:solidFill>
                  <a:srgbClr val="0070C0"/>
                </a:solidFill>
              </a:rPr>
              <a:t>the </a:t>
            </a:r>
            <a:r>
              <a:rPr lang="en-US" sz="2800" b="1" dirty="0" smtClean="0">
                <a:solidFill>
                  <a:srgbClr val="0070C0"/>
                </a:solidFill>
              </a:rPr>
              <a:t>information</a:t>
            </a:r>
          </a:p>
          <a:p>
            <a:endParaRPr lang="en-US" sz="2800" dirty="0"/>
          </a:p>
          <a:p>
            <a:pPr>
              <a:buFont typeface="Arial" panose="020B0604020202020204" pitchFamily="34" charset="0"/>
              <a:buNone/>
            </a:pPr>
            <a:r>
              <a:rPr lang="en-US" sz="2800" dirty="0" smtClean="0"/>
              <a:t>Three  </a:t>
            </a:r>
            <a:r>
              <a:rPr lang="en-US" sz="2800" dirty="0"/>
              <a:t>main methods of </a:t>
            </a:r>
            <a:r>
              <a:rPr lang="en-US" sz="2800" b="1" dirty="0">
                <a:solidFill>
                  <a:srgbClr val="0070C0"/>
                </a:solidFill>
              </a:rPr>
              <a:t>primary data collection</a:t>
            </a:r>
            <a:r>
              <a:rPr lang="en-US" sz="2800" b="1" dirty="0" smtClean="0">
                <a:solidFill>
                  <a:srgbClr val="0070C0"/>
                </a:solidFill>
              </a:rPr>
              <a:t>:</a:t>
            </a:r>
          </a:p>
          <a:p>
            <a:pPr>
              <a:buFont typeface="Arial" panose="020B0604020202020204" pitchFamily="34" charset="0"/>
              <a:buNone/>
            </a:pPr>
            <a:endParaRPr lang="en-US" sz="2800" dirty="0"/>
          </a:p>
          <a:p>
            <a:pPr marL="633222" indent="-514350">
              <a:buFont typeface="Arial" panose="020B0604020202020204" pitchFamily="34" charset="0"/>
              <a:buAutoNum type="arabicPeriod"/>
            </a:pPr>
            <a:r>
              <a:rPr lang="en-US" sz="2800" dirty="0" smtClean="0"/>
              <a:t>Survey (Interview/Questionnaire)</a:t>
            </a:r>
          </a:p>
          <a:p>
            <a:pPr marL="633222" indent="-514350"/>
            <a:r>
              <a:rPr lang="en-US" sz="2800" dirty="0" smtClean="0"/>
              <a:t>	can be structured or un-structured</a:t>
            </a:r>
          </a:p>
          <a:p>
            <a:pPr marL="633222" indent="-514350">
              <a:buFont typeface="Arial" panose="020B0604020202020204" pitchFamily="34" charset="0"/>
              <a:buAutoNum type="arabicPeriod"/>
            </a:pPr>
            <a:endParaRPr lang="en-US" sz="2800" dirty="0"/>
          </a:p>
          <a:p>
            <a:pPr marL="633222" indent="-514350"/>
            <a:r>
              <a:rPr lang="en-US" sz="2800" dirty="0" smtClean="0"/>
              <a:t>2.   Observation </a:t>
            </a:r>
          </a:p>
          <a:p>
            <a:pPr marL="633222" indent="-514350"/>
            <a:endParaRPr lang="en-US" sz="2800" dirty="0"/>
          </a:p>
          <a:p>
            <a:pPr marL="633222" indent="-514350"/>
            <a:r>
              <a:rPr lang="en-US" sz="2800" dirty="0" smtClean="0"/>
              <a:t>3.   Experimentation</a:t>
            </a:r>
            <a:endParaRPr lang="en-US" sz="2800" dirty="0"/>
          </a:p>
        </p:txBody>
      </p:sp>
    </p:spTree>
    <p:extLst>
      <p:ext uri="{BB962C8B-B14F-4D97-AF65-F5344CB8AC3E}">
        <p14:creationId xmlns:p14="http://schemas.microsoft.com/office/powerpoint/2010/main" val="30891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4" name="TextBox 3"/>
          <p:cNvSpPr txBox="1"/>
          <p:nvPr/>
        </p:nvSpPr>
        <p:spPr>
          <a:xfrm>
            <a:off x="611560" y="1556792"/>
            <a:ext cx="7467600" cy="4401205"/>
          </a:xfrm>
          <a:prstGeom prst="rect">
            <a:avLst/>
          </a:prstGeom>
          <a:noFill/>
        </p:spPr>
        <p:txBody>
          <a:bodyPr wrap="square" rtlCol="0">
            <a:spAutoFit/>
          </a:bodyPr>
          <a:lstStyle/>
          <a:p>
            <a:pPr algn="just"/>
            <a:r>
              <a:rPr lang="en-US" sz="2800" b="1" dirty="0" smtClean="0">
                <a:solidFill>
                  <a:srgbClr val="0070C0"/>
                </a:solidFill>
              </a:rPr>
              <a:t>1. SURVEY</a:t>
            </a:r>
            <a:r>
              <a:rPr lang="en-US" sz="2800" b="1" dirty="0" smtClean="0"/>
              <a:t> </a:t>
            </a:r>
            <a:r>
              <a:rPr lang="en-US" sz="2800" dirty="0" smtClean="0"/>
              <a:t>- data collection method that gathers information through </a:t>
            </a:r>
            <a:r>
              <a:rPr lang="en-US" sz="2800" b="1" dirty="0" smtClean="0">
                <a:solidFill>
                  <a:srgbClr val="0070C0"/>
                </a:solidFill>
              </a:rPr>
              <a:t>questionnaires, telephone or email inquiries, or interviews.</a:t>
            </a:r>
          </a:p>
          <a:p>
            <a:pPr algn="just"/>
            <a:endParaRPr lang="en-US" sz="2800" b="1" dirty="0" smtClean="0"/>
          </a:p>
          <a:p>
            <a:pPr algn="just"/>
            <a:r>
              <a:rPr lang="en-US" sz="2800" b="1" dirty="0" smtClean="0">
                <a:solidFill>
                  <a:srgbClr val="0070C0"/>
                </a:solidFill>
              </a:rPr>
              <a:t>QUESTIONNAIRE</a:t>
            </a:r>
            <a:r>
              <a:rPr lang="en-US" sz="2800" b="1" dirty="0" smtClean="0"/>
              <a:t> </a:t>
            </a:r>
            <a:r>
              <a:rPr lang="en-US" sz="2800" dirty="0" smtClean="0"/>
              <a:t>– Written document </a:t>
            </a:r>
            <a:r>
              <a:rPr lang="en-US" sz="2800" b="1" dirty="0" smtClean="0">
                <a:solidFill>
                  <a:srgbClr val="0070C0"/>
                </a:solidFill>
              </a:rPr>
              <a:t>asking questions directly linked to the main focus topic </a:t>
            </a:r>
            <a:r>
              <a:rPr lang="en-US" sz="2800" dirty="0" smtClean="0"/>
              <a:t>being researched to obtain information from recipients. </a:t>
            </a:r>
          </a:p>
          <a:p>
            <a:pPr algn="just"/>
            <a:r>
              <a:rPr lang="en-US" sz="2800" dirty="0" smtClean="0"/>
              <a:t>This is considered the </a:t>
            </a:r>
            <a:r>
              <a:rPr lang="en-US" sz="2800" b="1" dirty="0" smtClean="0">
                <a:solidFill>
                  <a:srgbClr val="0070C0"/>
                </a:solidFill>
              </a:rPr>
              <a:t>most frequently used method in research.</a:t>
            </a:r>
            <a:endParaRPr lang="en-US" sz="2800" b="1" dirty="0">
              <a:solidFill>
                <a:srgbClr val="0070C0"/>
              </a:solidFill>
            </a:endParaRPr>
          </a:p>
        </p:txBody>
      </p:sp>
      <p:sp>
        <p:nvSpPr>
          <p:cNvPr id="3" name="TextBox 2"/>
          <p:cNvSpPr txBox="1"/>
          <p:nvPr/>
        </p:nvSpPr>
        <p:spPr>
          <a:xfrm>
            <a:off x="3419872" y="5957997"/>
            <a:ext cx="2448272" cy="523220"/>
          </a:xfrm>
          <a:prstGeom prst="rect">
            <a:avLst/>
          </a:prstGeom>
          <a:noFill/>
        </p:spPr>
        <p:txBody>
          <a:bodyPr wrap="square" rtlCol="0">
            <a:spAutoFit/>
          </a:bodyPr>
          <a:lstStyle/>
          <a:p>
            <a:r>
              <a:rPr lang="en-GB" sz="2800" dirty="0" smtClean="0"/>
              <a:t>Survey Monkey</a:t>
            </a:r>
            <a:endParaRPr lang="en-US" sz="2800" dirty="0"/>
          </a:p>
        </p:txBody>
      </p:sp>
    </p:spTree>
    <p:extLst>
      <p:ext uri="{BB962C8B-B14F-4D97-AF65-F5344CB8AC3E}">
        <p14:creationId xmlns:p14="http://schemas.microsoft.com/office/powerpoint/2010/main" val="18324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332656"/>
            <a:ext cx="7488832" cy="1754326"/>
          </a:xfrm>
          <a:prstGeom prst="rect">
            <a:avLst/>
          </a:prstGeom>
          <a:noFill/>
        </p:spPr>
        <p:txBody>
          <a:bodyPr wrap="square" rtlCol="0">
            <a:spAutoFit/>
          </a:bodyPr>
          <a:lstStyle/>
          <a:p>
            <a:pPr algn="ctr"/>
            <a:r>
              <a:rPr lang="en-US" sz="3600" dirty="0" smtClean="0"/>
              <a:t>Different considerations for </a:t>
            </a:r>
          </a:p>
          <a:p>
            <a:pPr algn="ctr"/>
            <a:r>
              <a:rPr lang="en-US" sz="3600" dirty="0" smtClean="0"/>
              <a:t>Telephone Survey, Interviews and Questionnaires?</a:t>
            </a:r>
            <a:endParaRPr lang="en-GB" sz="3600" dirty="0"/>
          </a:p>
        </p:txBody>
      </p:sp>
      <p:sp>
        <p:nvSpPr>
          <p:cNvPr id="4" name="TextBox 3"/>
          <p:cNvSpPr txBox="1"/>
          <p:nvPr/>
        </p:nvSpPr>
        <p:spPr>
          <a:xfrm>
            <a:off x="755576" y="2060848"/>
            <a:ext cx="4536504" cy="4247317"/>
          </a:xfrm>
          <a:prstGeom prst="rect">
            <a:avLst/>
          </a:prstGeom>
          <a:noFill/>
        </p:spPr>
        <p:txBody>
          <a:bodyPr wrap="square" rtlCol="0">
            <a:spAutoFit/>
          </a:bodyPr>
          <a:lstStyle/>
          <a:p>
            <a:r>
              <a:rPr lang="en-US" sz="2800" dirty="0" smtClean="0"/>
              <a:t>Flexibility of Choice</a:t>
            </a:r>
          </a:p>
          <a:p>
            <a:r>
              <a:rPr lang="en-US" sz="2800" dirty="0" smtClean="0"/>
              <a:t>Time</a:t>
            </a:r>
          </a:p>
          <a:p>
            <a:r>
              <a:rPr lang="en-US" sz="2800" dirty="0" smtClean="0"/>
              <a:t>Reading Body Language</a:t>
            </a:r>
          </a:p>
          <a:p>
            <a:r>
              <a:rPr lang="en-US" sz="2800" dirty="0" smtClean="0"/>
              <a:t>Explaining Issues</a:t>
            </a:r>
          </a:p>
          <a:p>
            <a:r>
              <a:rPr lang="en-US" sz="2800" dirty="0" smtClean="0"/>
              <a:t>Bias</a:t>
            </a:r>
          </a:p>
          <a:p>
            <a:r>
              <a:rPr lang="en-US" sz="2800" dirty="0" smtClean="0"/>
              <a:t>Respondents not relaxed?</a:t>
            </a:r>
          </a:p>
          <a:p>
            <a:r>
              <a:rPr lang="en-US" sz="2800" dirty="0" smtClean="0"/>
              <a:t>Consistency</a:t>
            </a:r>
          </a:p>
          <a:p>
            <a:r>
              <a:rPr lang="en-US" sz="2800" dirty="0" smtClean="0"/>
              <a:t>Anonymity</a:t>
            </a:r>
          </a:p>
          <a:p>
            <a:r>
              <a:rPr lang="en-US" sz="2800" dirty="0" smtClean="0"/>
              <a:t>Response Rates?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827584" y="1772816"/>
            <a:ext cx="7992888" cy="2492990"/>
          </a:xfrm>
          <a:prstGeom prst="rect">
            <a:avLst/>
          </a:prstGeom>
        </p:spPr>
        <p:txBody>
          <a:bodyPr wrap="square">
            <a:spAutoFit/>
          </a:bodyPr>
          <a:lstStyle/>
          <a:p>
            <a:r>
              <a:rPr lang="en-US" sz="2800" b="1" dirty="0" smtClean="0">
                <a:solidFill>
                  <a:srgbClr val="0070C0"/>
                </a:solidFill>
              </a:rPr>
              <a:t>       </a:t>
            </a:r>
            <a:r>
              <a:rPr lang="en-US" sz="3600" b="1" dirty="0" smtClean="0">
                <a:solidFill>
                  <a:srgbClr val="0070C0"/>
                </a:solidFill>
              </a:rPr>
              <a:t>Questionnaire format</a:t>
            </a:r>
          </a:p>
          <a:p>
            <a:endParaRPr lang="en-US" sz="3600" b="1" dirty="0" smtClean="0">
              <a:solidFill>
                <a:srgbClr val="0070C0"/>
              </a:solidFill>
            </a:endParaRPr>
          </a:p>
          <a:p>
            <a:endParaRPr lang="en-US" sz="2800" b="1" dirty="0">
              <a:solidFill>
                <a:srgbClr val="0070C0"/>
              </a:solidFill>
            </a:endParaRPr>
          </a:p>
          <a:p>
            <a:endParaRPr lang="en-US" sz="2800" b="1" dirty="0" smtClean="0">
              <a:solidFill>
                <a:srgbClr val="0070C0"/>
              </a:solidFill>
            </a:endParaRPr>
          </a:p>
          <a:p>
            <a:endParaRPr lang="en-US" sz="2800" b="1" dirty="0" smtClean="0">
              <a:solidFill>
                <a:srgbClr val="002060"/>
              </a:solidFill>
            </a:endParaRPr>
          </a:p>
        </p:txBody>
      </p:sp>
      <p:sp>
        <p:nvSpPr>
          <p:cNvPr id="4" name="Content Placeholder 2"/>
          <p:cNvSpPr txBox="1">
            <a:spLocks/>
          </p:cNvSpPr>
          <p:nvPr/>
        </p:nvSpPr>
        <p:spPr>
          <a:xfrm>
            <a:off x="590872" y="2492896"/>
            <a:ext cx="8229600" cy="4625609"/>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US" sz="2800" dirty="0" smtClean="0"/>
              <a:t>Use an </a:t>
            </a:r>
            <a:r>
              <a:rPr lang="en-US" sz="2800" b="1" dirty="0" smtClean="0">
                <a:solidFill>
                  <a:srgbClr val="0070C0"/>
                </a:solidFill>
              </a:rPr>
              <a:t>easy-to-answer format</a:t>
            </a:r>
            <a:r>
              <a:rPr lang="en-US" sz="2800" dirty="0" smtClean="0"/>
              <a:t>. </a:t>
            </a:r>
          </a:p>
          <a:p>
            <a:pPr algn="just"/>
            <a:endParaRPr lang="en-US" sz="2800" dirty="0" smtClean="0"/>
          </a:p>
          <a:p>
            <a:pPr algn="just"/>
            <a:r>
              <a:rPr lang="en-US" sz="2800" b="1" dirty="0" smtClean="0">
                <a:solidFill>
                  <a:srgbClr val="0070C0"/>
                </a:solidFill>
              </a:rPr>
              <a:t>To increase the likelihood that your target audience will cooperate</a:t>
            </a:r>
            <a:r>
              <a:rPr lang="en-US" sz="2800" dirty="0" smtClean="0"/>
              <a:t> and take your study seriously, </a:t>
            </a:r>
            <a:r>
              <a:rPr lang="en-US" sz="2800" b="1" dirty="0" smtClean="0">
                <a:solidFill>
                  <a:srgbClr val="0070C0"/>
                </a:solidFill>
              </a:rPr>
              <a:t>ensure that your questionnaire has a professional appearance</a:t>
            </a:r>
            <a:r>
              <a:rPr lang="en-US" sz="2800" dirty="0" smtClean="0"/>
              <a:t>: use simple and attractive format and proof  read carefully.</a:t>
            </a:r>
            <a:endParaRPr lang="en-US" sz="2800" dirty="0"/>
          </a:p>
        </p:txBody>
      </p:sp>
    </p:spTree>
    <p:extLst>
      <p:ext uri="{BB962C8B-B14F-4D97-AF65-F5344CB8AC3E}">
        <p14:creationId xmlns:p14="http://schemas.microsoft.com/office/powerpoint/2010/main" val="34609852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467544" y="1556792"/>
            <a:ext cx="7992888" cy="4401205"/>
          </a:xfrm>
          <a:prstGeom prst="rect">
            <a:avLst/>
          </a:prstGeom>
        </p:spPr>
        <p:txBody>
          <a:bodyPr wrap="square">
            <a:spAutoFit/>
          </a:bodyPr>
          <a:lstStyle/>
          <a:p>
            <a:r>
              <a:rPr lang="en-US" sz="2800" b="1" dirty="0" smtClean="0">
                <a:solidFill>
                  <a:srgbClr val="0070C0"/>
                </a:solidFill>
              </a:rPr>
              <a:t>Questionnaire structure</a:t>
            </a:r>
          </a:p>
          <a:p>
            <a:endParaRPr lang="en-US" sz="2800" b="1" dirty="0" smtClean="0">
              <a:solidFill>
                <a:srgbClr val="002060"/>
              </a:solidFill>
            </a:endParaRPr>
          </a:p>
          <a:p>
            <a:pPr marL="285750" indent="-285750" algn="just">
              <a:buFont typeface="Arial" panose="020B0604020202020204" pitchFamily="34" charset="0"/>
              <a:buChar char="•"/>
            </a:pPr>
            <a:r>
              <a:rPr lang="en-US" sz="2400" b="1" dirty="0" smtClean="0">
                <a:solidFill>
                  <a:srgbClr val="0070C0"/>
                </a:solidFill>
              </a:rPr>
              <a:t>Arrange </a:t>
            </a:r>
            <a:r>
              <a:rPr lang="en-US" sz="2400" b="1" dirty="0">
                <a:solidFill>
                  <a:srgbClr val="0070C0"/>
                </a:solidFill>
              </a:rPr>
              <a:t>the questions in some </a:t>
            </a:r>
            <a:r>
              <a:rPr lang="en-US" sz="3200" b="1" dirty="0">
                <a:solidFill>
                  <a:srgbClr val="0070C0"/>
                </a:solidFill>
              </a:rPr>
              <a:t>logical order</a:t>
            </a:r>
            <a:r>
              <a:rPr lang="en-US" sz="2400" b="1" dirty="0" smtClean="0">
                <a:solidFill>
                  <a:srgbClr val="0070C0"/>
                </a:solidFill>
              </a:rPr>
              <a:t>.</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Arrange the alternatives </a:t>
            </a:r>
            <a:r>
              <a:rPr lang="en-US" sz="2400" dirty="0" smtClean="0"/>
              <a:t>to answer </a:t>
            </a:r>
            <a:r>
              <a:rPr lang="en-US" sz="2400" dirty="0"/>
              <a:t>each </a:t>
            </a:r>
            <a:r>
              <a:rPr lang="en-US" sz="2400" dirty="0" smtClean="0"/>
              <a:t>one of those questions </a:t>
            </a:r>
            <a:r>
              <a:rPr lang="en-US" sz="2400" dirty="0"/>
              <a:t>in some logical order – such as </a:t>
            </a:r>
            <a:r>
              <a:rPr lang="en-US" sz="2400" b="1" dirty="0">
                <a:solidFill>
                  <a:srgbClr val="0070C0"/>
                </a:solidFill>
              </a:rPr>
              <a:t>numerical, chronological, or alphabetical</a:t>
            </a:r>
            <a:r>
              <a:rPr lang="en-US" sz="2400" b="1" dirty="0" smtClean="0">
                <a:solidFill>
                  <a:srgbClr val="0070C0"/>
                </a:solidFill>
              </a:rPr>
              <a:t>.</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b="1" dirty="0">
                <a:solidFill>
                  <a:srgbClr val="0070C0"/>
                </a:solidFill>
              </a:rPr>
              <a:t>Give the questionnaire a descriptive title</a:t>
            </a:r>
            <a:r>
              <a:rPr lang="en-US" sz="2400" dirty="0"/>
              <a:t>, provide </a:t>
            </a:r>
            <a:r>
              <a:rPr lang="en-US" sz="2400" b="1" dirty="0">
                <a:solidFill>
                  <a:srgbClr val="0070C0"/>
                </a:solidFill>
              </a:rPr>
              <a:t>whatever directions are necessary</a:t>
            </a:r>
            <a:r>
              <a:rPr lang="en-US" sz="2400" dirty="0"/>
              <a:t>, </a:t>
            </a:r>
            <a:r>
              <a:rPr lang="en-US" sz="2400" b="1" dirty="0" smtClean="0">
                <a:solidFill>
                  <a:srgbClr val="0070C0"/>
                </a:solidFill>
              </a:rPr>
              <a:t>explain what the research is for </a:t>
            </a:r>
            <a:r>
              <a:rPr lang="en-US" sz="2400" dirty="0" smtClean="0"/>
              <a:t>and </a:t>
            </a:r>
            <a:r>
              <a:rPr lang="en-US" sz="2400" b="1" dirty="0">
                <a:solidFill>
                  <a:srgbClr val="0070C0"/>
                </a:solidFill>
              </a:rPr>
              <a:t>include instructions for returning the questionnaire.</a:t>
            </a:r>
          </a:p>
        </p:txBody>
      </p:sp>
    </p:spTree>
    <p:extLst>
      <p:ext uri="{BB962C8B-B14F-4D97-AF65-F5344CB8AC3E}">
        <p14:creationId xmlns:p14="http://schemas.microsoft.com/office/powerpoint/2010/main" val="253434636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58060"/>
            <a:ext cx="8784976" cy="6494085"/>
          </a:xfrm>
          <a:prstGeom prst="rect">
            <a:avLst/>
          </a:prstGeom>
        </p:spPr>
        <p:txBody>
          <a:bodyPr wrap="square">
            <a:spAutoFit/>
          </a:bodyPr>
          <a:lstStyle/>
          <a:p>
            <a:r>
              <a:rPr lang="en-GB" sz="2800" b="1" dirty="0">
                <a:solidFill>
                  <a:srgbClr val="0070C0"/>
                </a:solidFill>
              </a:rPr>
              <a:t>Popular Survey </a:t>
            </a:r>
            <a:r>
              <a:rPr lang="en-GB" sz="2800" b="1" dirty="0" smtClean="0">
                <a:solidFill>
                  <a:srgbClr val="0070C0"/>
                </a:solidFill>
              </a:rPr>
              <a:t>Question Types</a:t>
            </a:r>
            <a:endParaRPr lang="en-GB" sz="2800" b="1" dirty="0">
              <a:solidFill>
                <a:srgbClr val="0070C0"/>
              </a:solidFill>
            </a:endParaRPr>
          </a:p>
          <a:p>
            <a:pPr algn="just"/>
            <a:r>
              <a:rPr lang="en-GB" dirty="0"/>
              <a:t>Below are some of the most commonly used survey question </a:t>
            </a:r>
            <a:r>
              <a:rPr lang="en-GB" dirty="0" smtClean="0"/>
              <a:t>types</a:t>
            </a:r>
          </a:p>
          <a:p>
            <a:pPr algn="just"/>
            <a:endParaRPr lang="en-GB" dirty="0"/>
          </a:p>
          <a:p>
            <a:pPr algn="just"/>
            <a:r>
              <a:rPr lang="en-GB" b="1" dirty="0">
                <a:solidFill>
                  <a:srgbClr val="0070C0"/>
                </a:solidFill>
              </a:rPr>
              <a:t>Multiple Choice Questions</a:t>
            </a:r>
          </a:p>
          <a:p>
            <a:pPr algn="just"/>
            <a:r>
              <a:rPr lang="en-GB" dirty="0"/>
              <a:t>This question type allows the survey taker to select one or more options from a list of answers that you define. You should use multiple choice questions when you have a fixed number of options</a:t>
            </a:r>
            <a:r>
              <a:rPr lang="en-GB" dirty="0" smtClean="0"/>
              <a:t>.</a:t>
            </a:r>
          </a:p>
          <a:p>
            <a:pPr algn="just"/>
            <a:endParaRPr lang="en-GB" dirty="0"/>
          </a:p>
          <a:p>
            <a:pPr algn="just"/>
            <a:r>
              <a:rPr lang="en-GB" b="1" dirty="0" smtClean="0">
                <a:solidFill>
                  <a:srgbClr val="0070C0"/>
                </a:solidFill>
              </a:rPr>
              <a:t>Rating </a:t>
            </a:r>
            <a:r>
              <a:rPr lang="en-GB" b="1" dirty="0">
                <a:solidFill>
                  <a:srgbClr val="0070C0"/>
                </a:solidFill>
              </a:rPr>
              <a:t>Scales</a:t>
            </a:r>
          </a:p>
          <a:p>
            <a:pPr algn="just"/>
            <a:r>
              <a:rPr lang="en-GB" dirty="0"/>
              <a:t>With rating scale questions, the survey taker selects a single rating for your question along an equally spaced continuum of possible choices. </a:t>
            </a:r>
            <a:r>
              <a:rPr lang="en-GB" dirty="0" smtClean="0"/>
              <a:t>  (Likert scale)</a:t>
            </a:r>
          </a:p>
          <a:p>
            <a:pPr algn="just"/>
            <a:endParaRPr lang="en-GB" dirty="0" smtClean="0"/>
          </a:p>
          <a:p>
            <a:pPr algn="just"/>
            <a:r>
              <a:rPr lang="en-GB" b="1" dirty="0" smtClean="0">
                <a:solidFill>
                  <a:srgbClr val="0070C0"/>
                </a:solidFill>
              </a:rPr>
              <a:t>Comment/Essay </a:t>
            </a:r>
            <a:r>
              <a:rPr lang="en-GB" b="1" dirty="0">
                <a:solidFill>
                  <a:srgbClr val="0070C0"/>
                </a:solidFill>
              </a:rPr>
              <a:t>Box </a:t>
            </a:r>
            <a:r>
              <a:rPr lang="en-GB" b="1" dirty="0" smtClean="0">
                <a:solidFill>
                  <a:srgbClr val="0070C0"/>
                </a:solidFill>
              </a:rPr>
              <a:t>Question</a:t>
            </a:r>
          </a:p>
          <a:p>
            <a:pPr algn="just"/>
            <a:r>
              <a:rPr lang="en-GB" dirty="0" smtClean="0"/>
              <a:t>Open-ended </a:t>
            </a:r>
            <a:r>
              <a:rPr lang="en-GB" dirty="0"/>
              <a:t>survey questions require respondents to type their answer into a comment box, and do not provide specific pre-set answer options. </a:t>
            </a:r>
            <a:endParaRPr lang="en-GB" dirty="0" smtClean="0"/>
          </a:p>
          <a:p>
            <a:pPr algn="just"/>
            <a:endParaRPr lang="en-GB" dirty="0" smtClean="0"/>
          </a:p>
          <a:p>
            <a:pPr algn="just"/>
            <a:r>
              <a:rPr lang="en-GB" b="1" dirty="0" smtClean="0">
                <a:solidFill>
                  <a:srgbClr val="0070C0"/>
                </a:solidFill>
              </a:rPr>
              <a:t>Demographic Questions</a:t>
            </a:r>
          </a:p>
          <a:p>
            <a:pPr algn="just"/>
            <a:r>
              <a:rPr lang="en-GB" dirty="0" smtClean="0"/>
              <a:t>To </a:t>
            </a:r>
            <a:r>
              <a:rPr lang="en-GB" dirty="0"/>
              <a:t>gather information about a respondent's background or income level, for example, demographic survey questions would serve you well</a:t>
            </a:r>
            <a:r>
              <a:rPr lang="en-GB" dirty="0" smtClean="0"/>
              <a:t>. </a:t>
            </a:r>
            <a:r>
              <a:rPr lang="en-GB" sz="2400" dirty="0" smtClean="0">
                <a:solidFill>
                  <a:srgbClr val="0070C0"/>
                </a:solidFill>
              </a:rPr>
              <a:t>Problems?</a:t>
            </a:r>
          </a:p>
          <a:p>
            <a:pPr algn="just"/>
            <a:endParaRPr lang="en-GB" dirty="0"/>
          </a:p>
          <a:p>
            <a:pPr algn="just"/>
            <a:r>
              <a:rPr lang="en-GB" sz="2000" b="1" dirty="0" smtClean="0">
                <a:solidFill>
                  <a:srgbClr val="0070C0"/>
                </a:solidFill>
              </a:rPr>
              <a:t>     Once </a:t>
            </a:r>
            <a:r>
              <a:rPr lang="en-GB" sz="2000" b="1" dirty="0">
                <a:solidFill>
                  <a:srgbClr val="0070C0"/>
                </a:solidFill>
              </a:rPr>
              <a:t>you get the hang of it, you'll quickly know which survey question </a:t>
            </a:r>
            <a:r>
              <a:rPr lang="en-GB" sz="2000" b="1" dirty="0" smtClean="0">
                <a:solidFill>
                  <a:srgbClr val="0070C0"/>
                </a:solidFill>
              </a:rPr>
              <a:t>and</a:t>
            </a:r>
          </a:p>
          <a:p>
            <a:pPr algn="just"/>
            <a:r>
              <a:rPr lang="en-GB" sz="2000" b="1" dirty="0">
                <a:solidFill>
                  <a:srgbClr val="0070C0"/>
                </a:solidFill>
              </a:rPr>
              <a:t> </a:t>
            </a:r>
            <a:r>
              <a:rPr lang="en-GB" sz="2000" b="1" dirty="0" smtClean="0">
                <a:solidFill>
                  <a:srgbClr val="0070C0"/>
                </a:solidFill>
              </a:rPr>
              <a:t>                                        answer </a:t>
            </a:r>
            <a:r>
              <a:rPr lang="en-GB" sz="2000" b="1" dirty="0">
                <a:solidFill>
                  <a:srgbClr val="0070C0"/>
                </a:solidFill>
              </a:rPr>
              <a:t>type to use and </a:t>
            </a:r>
            <a:r>
              <a:rPr lang="en-GB" sz="2000" b="1" dirty="0" smtClean="0">
                <a:solidFill>
                  <a:srgbClr val="0070C0"/>
                </a:solidFill>
              </a:rPr>
              <a:t>why.</a:t>
            </a:r>
            <a:endParaRPr lang="en-GB" sz="2000" b="1" dirty="0">
              <a:solidFill>
                <a:srgbClr val="0070C0"/>
              </a:solidFill>
            </a:endParaRPr>
          </a:p>
        </p:txBody>
      </p:sp>
    </p:spTree>
    <p:extLst>
      <p:ext uri="{BB962C8B-B14F-4D97-AF65-F5344CB8AC3E}">
        <p14:creationId xmlns:p14="http://schemas.microsoft.com/office/powerpoint/2010/main" val="358297987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395536" y="1124744"/>
            <a:ext cx="8280920" cy="5232202"/>
          </a:xfrm>
          <a:prstGeom prst="rect">
            <a:avLst/>
          </a:prstGeom>
        </p:spPr>
        <p:txBody>
          <a:bodyPr wrap="square">
            <a:spAutoFit/>
          </a:bodyPr>
          <a:lstStyle/>
          <a:p>
            <a:endParaRPr lang="en-GB" sz="2800" b="1" dirty="0"/>
          </a:p>
          <a:p>
            <a:pPr algn="just"/>
            <a:r>
              <a:rPr lang="en-GB" sz="2400" dirty="0"/>
              <a:t>I</a:t>
            </a:r>
            <a:r>
              <a:rPr lang="en-GB" sz="2400" dirty="0" smtClean="0"/>
              <a:t>s </a:t>
            </a:r>
            <a:r>
              <a:rPr lang="en-GB" sz="2400" dirty="0"/>
              <a:t>primarily </a:t>
            </a:r>
            <a:r>
              <a:rPr lang="en-GB" sz="2400" b="1" dirty="0">
                <a:solidFill>
                  <a:srgbClr val="0070C0"/>
                </a:solidFill>
              </a:rPr>
              <a:t>exploratory research</a:t>
            </a:r>
            <a:r>
              <a:rPr lang="en-GB" sz="2400" dirty="0"/>
              <a:t>. </a:t>
            </a:r>
            <a:endParaRPr lang="en-GB" sz="2400" dirty="0" smtClean="0"/>
          </a:p>
          <a:p>
            <a:pPr algn="just"/>
            <a:r>
              <a:rPr lang="en-GB" sz="2400" dirty="0" smtClean="0"/>
              <a:t>It </a:t>
            </a:r>
            <a:r>
              <a:rPr lang="en-GB" sz="2400" dirty="0"/>
              <a:t>is used to </a:t>
            </a:r>
            <a:r>
              <a:rPr lang="en-GB" sz="2400" b="1" dirty="0">
                <a:solidFill>
                  <a:srgbClr val="0070C0"/>
                </a:solidFill>
              </a:rPr>
              <a:t>gain an understanding of underlying reasons</a:t>
            </a:r>
            <a:r>
              <a:rPr lang="en-GB" sz="2400" dirty="0"/>
              <a:t>, </a:t>
            </a:r>
            <a:r>
              <a:rPr lang="en-GB" sz="2400" b="1" dirty="0">
                <a:solidFill>
                  <a:srgbClr val="0070C0"/>
                </a:solidFill>
              </a:rPr>
              <a:t>opinions, and motivations</a:t>
            </a:r>
            <a:r>
              <a:rPr lang="en-GB" sz="2400" dirty="0"/>
              <a:t>. It provides insights into the problem or helps to develop ideas or hypotheses for potential </a:t>
            </a:r>
            <a:r>
              <a:rPr lang="en-GB" sz="2400" dirty="0" smtClean="0"/>
              <a:t>quantitative (putting a value to) </a:t>
            </a:r>
            <a:r>
              <a:rPr lang="en-GB" sz="2400" dirty="0"/>
              <a:t>research. </a:t>
            </a:r>
            <a:endParaRPr lang="en-GB" sz="2400" dirty="0" smtClean="0"/>
          </a:p>
          <a:p>
            <a:pPr algn="just"/>
            <a:r>
              <a:rPr lang="en-GB" sz="2400" b="1" dirty="0" smtClean="0">
                <a:solidFill>
                  <a:srgbClr val="0070C0"/>
                </a:solidFill>
              </a:rPr>
              <a:t>It uncovers </a:t>
            </a:r>
            <a:r>
              <a:rPr lang="en-GB" sz="2400" b="1" dirty="0">
                <a:solidFill>
                  <a:srgbClr val="0070C0"/>
                </a:solidFill>
              </a:rPr>
              <a:t>trends in thought and </a:t>
            </a:r>
            <a:r>
              <a:rPr lang="en-GB" sz="2400" b="1" dirty="0" smtClean="0">
                <a:solidFill>
                  <a:srgbClr val="0070C0"/>
                </a:solidFill>
              </a:rPr>
              <a:t>opinions</a:t>
            </a:r>
            <a:r>
              <a:rPr lang="en-GB" sz="2400" dirty="0" smtClean="0"/>
              <a:t>.</a:t>
            </a:r>
          </a:p>
          <a:p>
            <a:pPr algn="just"/>
            <a:endParaRPr lang="en-GB" sz="2400" dirty="0" smtClean="0"/>
          </a:p>
          <a:p>
            <a:r>
              <a:rPr lang="en-GB" sz="2400" b="1" dirty="0" smtClean="0">
                <a:solidFill>
                  <a:srgbClr val="0070C0"/>
                </a:solidFill>
              </a:rPr>
              <a:t>Some </a:t>
            </a:r>
            <a:r>
              <a:rPr lang="en-GB" sz="2400" b="1" dirty="0">
                <a:solidFill>
                  <a:srgbClr val="0070C0"/>
                </a:solidFill>
              </a:rPr>
              <a:t>common methods </a:t>
            </a:r>
            <a:r>
              <a:rPr lang="en-GB" sz="2400" b="1" dirty="0" smtClean="0">
                <a:solidFill>
                  <a:srgbClr val="0070C0"/>
                </a:solidFill>
              </a:rPr>
              <a:t>include:</a:t>
            </a:r>
          </a:p>
          <a:p>
            <a:pPr marL="342900" indent="-342900">
              <a:buFont typeface="Arial" panose="020B0604020202020204" pitchFamily="34" charset="0"/>
              <a:buChar char="•"/>
            </a:pPr>
            <a:r>
              <a:rPr lang="en-GB" sz="2400" b="1" dirty="0" smtClean="0">
                <a:solidFill>
                  <a:srgbClr val="0070C0"/>
                </a:solidFill>
              </a:rPr>
              <a:t> </a:t>
            </a:r>
            <a:r>
              <a:rPr lang="en-GB" sz="2400" b="1" dirty="0">
                <a:solidFill>
                  <a:srgbClr val="0070C0"/>
                </a:solidFill>
              </a:rPr>
              <a:t>focus </a:t>
            </a:r>
            <a:r>
              <a:rPr lang="en-GB" sz="2400" b="1" dirty="0" smtClean="0">
                <a:solidFill>
                  <a:srgbClr val="0070C0"/>
                </a:solidFill>
              </a:rPr>
              <a:t>groups (</a:t>
            </a:r>
            <a:r>
              <a:rPr lang="en-GB" sz="2400" b="1" dirty="0">
                <a:solidFill>
                  <a:srgbClr val="0070C0"/>
                </a:solidFill>
              </a:rPr>
              <a:t>group </a:t>
            </a:r>
            <a:r>
              <a:rPr lang="en-GB" sz="2400" b="1" dirty="0" smtClean="0">
                <a:solidFill>
                  <a:srgbClr val="0070C0"/>
                </a:solidFill>
              </a:rPr>
              <a:t>discussions)</a:t>
            </a: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individual interviews</a:t>
            </a:r>
            <a:r>
              <a:rPr lang="en-GB" sz="2400" b="1" dirty="0">
                <a:solidFill>
                  <a:srgbClr val="0070C0"/>
                </a:solidFill>
              </a:rPr>
              <a:t>, </a:t>
            </a:r>
            <a:endParaRPr lang="en-GB" sz="2400" b="1" dirty="0" smtClean="0">
              <a:solidFill>
                <a:srgbClr val="0070C0"/>
              </a:solidFill>
            </a:endParaRP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participation/observations</a:t>
            </a:r>
            <a:r>
              <a:rPr lang="en-GB" sz="2400" b="1" dirty="0">
                <a:solidFill>
                  <a:srgbClr val="0070C0"/>
                </a:solidFill>
              </a:rPr>
              <a:t>. </a:t>
            </a:r>
            <a:endParaRPr lang="en-GB" sz="2400" b="1" dirty="0" smtClean="0">
              <a:solidFill>
                <a:srgbClr val="0070C0"/>
              </a:solidFill>
            </a:endParaRPr>
          </a:p>
          <a:p>
            <a:endParaRPr lang="en-GB" sz="2400" dirty="0"/>
          </a:p>
          <a:p>
            <a:pPr algn="just"/>
            <a:endParaRPr lang="en-GB" dirty="0"/>
          </a:p>
        </p:txBody>
      </p:sp>
      <p:pic>
        <p:nvPicPr>
          <p:cNvPr id="1028" name="Picture 4" descr="http://www.mymarketresearchmethods.com/wp-content/uploads/2011/10/sca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2279" y="3925510"/>
            <a:ext cx="4114800" cy="2733675"/>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940078"/>
            <a:ext cx="4199163" cy="584775"/>
          </a:xfrm>
          <a:prstGeom prst="rect">
            <a:avLst/>
          </a:prstGeom>
        </p:spPr>
        <p:txBody>
          <a:bodyPr wrap="none">
            <a:spAutoFit/>
          </a:bodyPr>
          <a:lstStyle/>
          <a:p>
            <a:r>
              <a:rPr lang="en-GB" sz="3200" b="1" dirty="0" smtClean="0">
                <a:hlinkClick r:id="rId4"/>
              </a:rPr>
              <a:t>1. Qualitative </a:t>
            </a:r>
            <a:r>
              <a:rPr lang="en-GB" sz="3200" b="1" dirty="0">
                <a:hlinkClick r:id="rId4"/>
              </a:rPr>
              <a:t>Research</a:t>
            </a:r>
            <a:r>
              <a:rPr lang="en-GB" sz="3200" b="1" dirty="0"/>
              <a:t> </a:t>
            </a:r>
          </a:p>
        </p:txBody>
      </p:sp>
      <p:sp>
        <p:nvSpPr>
          <p:cNvPr id="3" name="TextBox 2"/>
          <p:cNvSpPr txBox="1"/>
          <p:nvPr/>
        </p:nvSpPr>
        <p:spPr>
          <a:xfrm>
            <a:off x="395536" y="116632"/>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6" name="TextBox 5"/>
          <p:cNvSpPr txBox="1"/>
          <p:nvPr/>
        </p:nvSpPr>
        <p:spPr>
          <a:xfrm>
            <a:off x="179512" y="6150114"/>
            <a:ext cx="5256584" cy="400110"/>
          </a:xfrm>
          <a:prstGeom prst="rect">
            <a:avLst/>
          </a:prstGeom>
          <a:noFill/>
        </p:spPr>
        <p:txBody>
          <a:bodyPr wrap="square" rtlCol="0">
            <a:spAutoFit/>
          </a:bodyPr>
          <a:lstStyle/>
          <a:p>
            <a:r>
              <a:rPr lang="en-US" sz="2000" b="1" dirty="0" smtClean="0"/>
              <a:t>Difference between Objective and Subjective ?</a:t>
            </a:r>
            <a:endParaRPr lang="en-GB" sz="2000" b="1" dirty="0"/>
          </a:p>
        </p:txBody>
      </p:sp>
    </p:spTree>
    <p:extLst>
      <p:ext uri="{BB962C8B-B14F-4D97-AF65-F5344CB8AC3E}">
        <p14:creationId xmlns:p14="http://schemas.microsoft.com/office/powerpoint/2010/main" val="280139184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236" y="44446"/>
            <a:ext cx="8568952" cy="6186309"/>
          </a:xfrm>
          <a:prstGeom prst="rect">
            <a:avLst/>
          </a:prstGeom>
        </p:spPr>
        <p:txBody>
          <a:bodyPr wrap="square">
            <a:spAutoFit/>
          </a:bodyPr>
          <a:lstStyle/>
          <a:p>
            <a:r>
              <a:rPr lang="en-GB" sz="3600" b="1" dirty="0" smtClean="0">
                <a:solidFill>
                  <a:srgbClr val="0070C0"/>
                </a:solidFill>
                <a:hlinkClick r:id="rId2"/>
              </a:rPr>
              <a:t>2. Quantitative </a:t>
            </a:r>
            <a:r>
              <a:rPr lang="en-GB" sz="3600" b="1" dirty="0">
                <a:solidFill>
                  <a:srgbClr val="0070C0"/>
                </a:solidFill>
                <a:hlinkClick r:id="rId2"/>
              </a:rPr>
              <a:t>Research</a:t>
            </a:r>
            <a:r>
              <a:rPr lang="en-GB" sz="3600" b="1" dirty="0">
                <a:solidFill>
                  <a:srgbClr val="0070C0"/>
                </a:solidFill>
              </a:rPr>
              <a:t> </a:t>
            </a:r>
            <a:endParaRPr lang="en-GB" sz="3600" b="1" dirty="0" smtClean="0">
              <a:solidFill>
                <a:srgbClr val="0070C0"/>
              </a:solidFill>
            </a:endParaRPr>
          </a:p>
          <a:p>
            <a:pPr algn="just"/>
            <a:r>
              <a:rPr lang="en-GB" sz="2400" dirty="0" smtClean="0"/>
              <a:t>Is </a:t>
            </a:r>
            <a:r>
              <a:rPr lang="en-GB" sz="2400" b="1" dirty="0">
                <a:solidFill>
                  <a:srgbClr val="0070C0"/>
                </a:solidFill>
              </a:rPr>
              <a:t>used to quantify the problem </a:t>
            </a:r>
            <a:r>
              <a:rPr lang="en-GB" sz="2400" dirty="0"/>
              <a:t>by way of </a:t>
            </a:r>
            <a:r>
              <a:rPr lang="en-GB" sz="2400" b="1" dirty="0">
                <a:solidFill>
                  <a:srgbClr val="0070C0"/>
                </a:solidFill>
              </a:rPr>
              <a:t>generating numerical data</a:t>
            </a:r>
            <a:r>
              <a:rPr lang="en-GB" sz="2400" dirty="0"/>
              <a:t> or data that can be transformed into </a:t>
            </a:r>
            <a:r>
              <a:rPr lang="en-GB" sz="2400" b="1" dirty="0">
                <a:solidFill>
                  <a:srgbClr val="0070C0"/>
                </a:solidFill>
              </a:rPr>
              <a:t>useable statistics</a:t>
            </a:r>
            <a:r>
              <a:rPr lang="en-GB" sz="2400" dirty="0"/>
              <a:t>. It is used to </a:t>
            </a:r>
            <a:r>
              <a:rPr lang="en-GB" sz="2400" b="1" dirty="0">
                <a:solidFill>
                  <a:srgbClr val="0070C0"/>
                </a:solidFill>
              </a:rPr>
              <a:t>quantify</a:t>
            </a:r>
            <a:r>
              <a:rPr lang="en-GB" sz="2400" dirty="0"/>
              <a:t> </a:t>
            </a:r>
            <a:r>
              <a:rPr lang="en-GB" sz="2400" dirty="0">
                <a:solidFill>
                  <a:srgbClr val="0070C0"/>
                </a:solidFill>
              </a:rPr>
              <a:t>attitudes, opinions, </a:t>
            </a:r>
            <a:r>
              <a:rPr lang="en-GB" sz="2400" dirty="0" smtClean="0">
                <a:solidFill>
                  <a:srgbClr val="0070C0"/>
                </a:solidFill>
              </a:rPr>
              <a:t>behaviours</a:t>
            </a:r>
            <a:r>
              <a:rPr lang="en-GB" sz="2400" dirty="0"/>
              <a:t>, and other defined variables – and generalize results from a larger sample population</a:t>
            </a:r>
            <a:r>
              <a:rPr lang="en-GB" sz="2400" dirty="0" smtClean="0"/>
              <a:t>.</a:t>
            </a:r>
          </a:p>
          <a:p>
            <a:pPr algn="just"/>
            <a:endParaRPr lang="en-GB" sz="2400" dirty="0"/>
          </a:p>
          <a:p>
            <a:pPr algn="just"/>
            <a:endParaRPr lang="en-GB" sz="2400" dirty="0" smtClean="0"/>
          </a:p>
          <a:p>
            <a:pPr algn="just"/>
            <a:endParaRPr lang="en-GB" sz="2400" b="1" dirty="0" smtClean="0">
              <a:solidFill>
                <a:srgbClr val="0070C0"/>
              </a:solidFill>
            </a:endParaRPr>
          </a:p>
          <a:p>
            <a:pPr algn="just"/>
            <a:endParaRPr lang="en-GB" sz="2400" b="1" dirty="0">
              <a:solidFill>
                <a:srgbClr val="0070C0"/>
              </a:solidFill>
            </a:endParaRPr>
          </a:p>
          <a:p>
            <a:pPr algn="just"/>
            <a:endParaRPr lang="en-GB" sz="2400" b="1" dirty="0" smtClean="0">
              <a:solidFill>
                <a:srgbClr val="0070C0"/>
              </a:solidFill>
            </a:endParaRPr>
          </a:p>
          <a:p>
            <a:pPr algn="just"/>
            <a:endParaRPr lang="en-GB" sz="2400" b="1" dirty="0">
              <a:solidFill>
                <a:srgbClr val="0070C0"/>
              </a:solidFill>
            </a:endParaRPr>
          </a:p>
          <a:p>
            <a:pPr algn="just"/>
            <a:r>
              <a:rPr lang="en-GB" sz="2400" b="1" dirty="0" smtClean="0">
                <a:solidFill>
                  <a:srgbClr val="0070C0"/>
                </a:solidFill>
              </a:rPr>
              <a:t>Methods include:</a:t>
            </a:r>
          </a:p>
          <a:p>
            <a:pPr marL="342900" indent="-342900" algn="just">
              <a:buFont typeface="Arial" panose="020B0604020202020204" pitchFamily="34" charset="0"/>
              <a:buChar char="•"/>
            </a:pPr>
            <a:r>
              <a:rPr lang="en-GB" sz="2400" dirty="0" smtClean="0"/>
              <a:t>Statistical analysis of various </a:t>
            </a:r>
            <a:r>
              <a:rPr lang="en-GB" sz="2400" dirty="0"/>
              <a:t>forms of surveys – online surveys, paper surveys, mobile </a:t>
            </a:r>
            <a:r>
              <a:rPr lang="en-GB" sz="2400" dirty="0" smtClean="0"/>
              <a:t>surveys</a:t>
            </a:r>
          </a:p>
          <a:p>
            <a:pPr marL="342900" indent="-342900" algn="just">
              <a:buFont typeface="Arial" panose="020B0604020202020204" pitchFamily="34" charset="0"/>
              <a:buChar char="•"/>
            </a:pPr>
            <a:r>
              <a:rPr lang="en-GB" sz="2400" b="1" dirty="0" smtClean="0">
                <a:solidFill>
                  <a:srgbClr val="0070C0"/>
                </a:solidFill>
              </a:rPr>
              <a:t>‘</a:t>
            </a:r>
            <a:r>
              <a:rPr lang="en-GB" sz="2400" b="1" dirty="0">
                <a:solidFill>
                  <a:srgbClr val="0070C0"/>
                </a:solidFill>
              </a:rPr>
              <a:t>Key </a:t>
            </a:r>
            <a:r>
              <a:rPr lang="en-GB" sz="2400" b="1" dirty="0" smtClean="0">
                <a:solidFill>
                  <a:srgbClr val="0070C0"/>
                </a:solidFill>
              </a:rPr>
              <a:t>Informant’ Interviews </a:t>
            </a:r>
            <a:r>
              <a:rPr lang="en-GB" sz="2400" dirty="0" smtClean="0"/>
              <a:t>with response analysis</a:t>
            </a:r>
          </a:p>
          <a:p>
            <a:pPr marL="342900" indent="-342900" algn="just">
              <a:buFont typeface="Arial" panose="020B0604020202020204" pitchFamily="34" charset="0"/>
              <a:buChar char="•"/>
            </a:pPr>
            <a:r>
              <a:rPr lang="en-GB" sz="2400" b="1" dirty="0">
                <a:solidFill>
                  <a:srgbClr val="0070C0"/>
                </a:solidFill>
              </a:rPr>
              <a:t>S</a:t>
            </a:r>
            <a:r>
              <a:rPr lang="en-GB" sz="2400" b="1" dirty="0" smtClean="0">
                <a:solidFill>
                  <a:srgbClr val="0070C0"/>
                </a:solidFill>
              </a:rPr>
              <a:t>ystematic observations leading to a numeric data set.</a:t>
            </a:r>
            <a:endParaRPr lang="en-GB" sz="2400" b="1" dirty="0">
              <a:solidFill>
                <a:srgbClr val="0070C0"/>
              </a:solidFill>
            </a:endParaRPr>
          </a:p>
        </p:txBody>
      </p:sp>
      <p:pic>
        <p:nvPicPr>
          <p:cNvPr id="2050" name="Picture 2" descr="Bingo Balls - Geoff Black/E+/Getty Ima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2372621"/>
            <a:ext cx="2891545" cy="196775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308898" y="2276872"/>
            <a:ext cx="5472608" cy="1938992"/>
          </a:xfrm>
          <a:prstGeom prst="rect">
            <a:avLst/>
          </a:prstGeom>
        </p:spPr>
        <p:txBody>
          <a:bodyPr wrap="square">
            <a:spAutoFit/>
          </a:bodyPr>
          <a:lstStyle/>
          <a:p>
            <a:pPr algn="just"/>
            <a:r>
              <a:rPr lang="en-GB" sz="2400" dirty="0"/>
              <a:t>Quantitative Research </a:t>
            </a:r>
            <a:r>
              <a:rPr lang="en-GB" sz="2400" b="1" dirty="0">
                <a:solidFill>
                  <a:srgbClr val="0070C0"/>
                </a:solidFill>
              </a:rPr>
              <a:t>uses measurable data to </a:t>
            </a:r>
            <a:r>
              <a:rPr lang="en-GB" sz="2400" b="1" dirty="0" smtClean="0">
                <a:solidFill>
                  <a:srgbClr val="0070C0"/>
                </a:solidFill>
              </a:rPr>
              <a:t>formulate </a:t>
            </a:r>
            <a:r>
              <a:rPr lang="en-GB" sz="2400" b="1" dirty="0">
                <a:solidFill>
                  <a:srgbClr val="0070C0"/>
                </a:solidFill>
              </a:rPr>
              <a:t>facts and uncover patterns in </a:t>
            </a:r>
            <a:r>
              <a:rPr lang="en-GB" sz="2400" b="1" dirty="0" smtClean="0">
                <a:solidFill>
                  <a:srgbClr val="0070C0"/>
                </a:solidFill>
              </a:rPr>
              <a:t>research</a:t>
            </a:r>
            <a:r>
              <a:rPr lang="en-GB" sz="2400" dirty="0"/>
              <a:t>. Quantitative data collection </a:t>
            </a:r>
            <a:r>
              <a:rPr lang="en-GB" sz="2400" dirty="0" smtClean="0"/>
              <a:t>methods </a:t>
            </a:r>
            <a:r>
              <a:rPr lang="en-GB" sz="2400" dirty="0"/>
              <a:t>are more structured than Qualitative.</a:t>
            </a:r>
          </a:p>
        </p:txBody>
      </p:sp>
    </p:spTree>
    <p:extLst>
      <p:ext uri="{BB962C8B-B14F-4D97-AF65-F5344CB8AC3E}">
        <p14:creationId xmlns:p14="http://schemas.microsoft.com/office/powerpoint/2010/main" val="288879153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640960" cy="5693866"/>
          </a:xfrm>
          <a:prstGeom prst="rect">
            <a:avLst/>
          </a:prstGeom>
        </p:spPr>
        <p:txBody>
          <a:bodyPr wrap="square">
            <a:spAutoFit/>
          </a:bodyPr>
          <a:lstStyle/>
          <a:p>
            <a:r>
              <a:rPr lang="en-GB" sz="2800" b="1" dirty="0" smtClean="0">
                <a:solidFill>
                  <a:srgbClr val="0070C0"/>
                </a:solidFill>
              </a:rPr>
              <a:t>2. PARTICIPANT OBSERVATION</a:t>
            </a:r>
          </a:p>
          <a:p>
            <a:endParaRPr lang="en-GB" sz="2800" b="1" dirty="0">
              <a:solidFill>
                <a:srgbClr val="0070C0"/>
              </a:solidFill>
            </a:endParaRPr>
          </a:p>
          <a:p>
            <a:pPr algn="just"/>
            <a:r>
              <a:rPr lang="en-GB" sz="2200" dirty="0"/>
              <a:t>·  </a:t>
            </a:r>
            <a:r>
              <a:rPr lang="en-GB" sz="2200" b="1" dirty="0">
                <a:solidFill>
                  <a:srgbClr val="0070C0"/>
                </a:solidFill>
              </a:rPr>
              <a:t>O</a:t>
            </a:r>
            <a:r>
              <a:rPr lang="en-GB" sz="2200" b="1" dirty="0" smtClean="0">
                <a:solidFill>
                  <a:srgbClr val="0070C0"/>
                </a:solidFill>
              </a:rPr>
              <a:t>bservation is used to </a:t>
            </a:r>
            <a:r>
              <a:rPr lang="en-GB" sz="2200" b="1" dirty="0">
                <a:solidFill>
                  <a:srgbClr val="0070C0"/>
                </a:solidFill>
              </a:rPr>
              <a:t>research a culture or </a:t>
            </a:r>
            <a:r>
              <a:rPr lang="en-GB" sz="2200" b="1" dirty="0" smtClean="0">
                <a:solidFill>
                  <a:srgbClr val="0070C0"/>
                </a:solidFill>
              </a:rPr>
              <a:t>situation  from within.</a:t>
            </a:r>
          </a:p>
          <a:p>
            <a:pPr algn="just"/>
            <a:r>
              <a:rPr lang="en-GB" sz="2200" b="1" dirty="0" smtClean="0">
                <a:solidFill>
                  <a:srgbClr val="0070C0"/>
                </a:solidFill>
              </a:rPr>
              <a:t>   The observer usually </a:t>
            </a:r>
            <a:r>
              <a:rPr lang="en-GB" sz="2200" b="1" dirty="0">
                <a:solidFill>
                  <a:srgbClr val="0070C0"/>
                </a:solidFill>
              </a:rPr>
              <a:t>spends an extended period of time </a:t>
            </a:r>
            <a:r>
              <a:rPr lang="en-GB" sz="2200" b="1" dirty="0" smtClean="0">
                <a:solidFill>
                  <a:srgbClr val="0070C0"/>
                </a:solidFill>
              </a:rPr>
              <a:t>within the</a:t>
            </a:r>
          </a:p>
          <a:p>
            <a:pPr algn="just"/>
            <a:r>
              <a:rPr lang="en-GB" sz="2200" b="1" dirty="0" smtClean="0">
                <a:solidFill>
                  <a:srgbClr val="0070C0"/>
                </a:solidFill>
              </a:rPr>
              <a:t>   setting </a:t>
            </a:r>
            <a:r>
              <a:rPr lang="en-GB" sz="2200" b="1" dirty="0">
                <a:solidFill>
                  <a:srgbClr val="0070C0"/>
                </a:solidFill>
              </a:rPr>
              <a:t>to be studied and records ‘field notes</a:t>
            </a:r>
            <a:r>
              <a:rPr lang="en-GB" sz="2200" b="1" dirty="0" smtClean="0">
                <a:solidFill>
                  <a:srgbClr val="0070C0"/>
                </a:solidFill>
              </a:rPr>
              <a:t>’ of </a:t>
            </a:r>
            <a:r>
              <a:rPr lang="en-GB" sz="2200" b="1" dirty="0">
                <a:solidFill>
                  <a:srgbClr val="0070C0"/>
                </a:solidFill>
              </a:rPr>
              <a:t>his/her observations. </a:t>
            </a:r>
            <a:endParaRPr lang="en-GB" sz="2200" b="1" dirty="0" smtClean="0">
              <a:solidFill>
                <a:srgbClr val="0070C0"/>
              </a:solidFill>
            </a:endParaRPr>
          </a:p>
          <a:p>
            <a:pPr algn="just"/>
            <a:r>
              <a:rPr lang="en-GB" sz="2200" dirty="0" smtClean="0"/>
              <a:t>   This </a:t>
            </a:r>
            <a:r>
              <a:rPr lang="en-GB" sz="2200" dirty="0"/>
              <a:t>type of research may be called </a:t>
            </a:r>
            <a:r>
              <a:rPr lang="en-GB" sz="2200" b="1" dirty="0">
                <a:solidFill>
                  <a:srgbClr val="0070C0"/>
                </a:solidFill>
              </a:rPr>
              <a:t>“fieldwork</a:t>
            </a:r>
            <a:r>
              <a:rPr lang="en-GB" sz="2200" b="1" dirty="0" smtClean="0">
                <a:solidFill>
                  <a:srgbClr val="0070C0"/>
                </a:solidFill>
              </a:rPr>
              <a:t>”</a:t>
            </a:r>
            <a:r>
              <a:rPr lang="en-GB" sz="2200" dirty="0" smtClean="0"/>
              <a:t>.</a:t>
            </a:r>
          </a:p>
          <a:p>
            <a:pPr algn="just"/>
            <a:endParaRPr lang="en-GB" sz="2200" dirty="0"/>
          </a:p>
          <a:p>
            <a:pPr algn="just"/>
            <a:r>
              <a:rPr lang="en-GB" sz="2200" dirty="0" smtClean="0"/>
              <a:t>·  </a:t>
            </a:r>
            <a:r>
              <a:rPr lang="en-GB" sz="2200" b="1" dirty="0" smtClean="0">
                <a:solidFill>
                  <a:srgbClr val="0070C0"/>
                </a:solidFill>
              </a:rPr>
              <a:t>Participant </a:t>
            </a:r>
            <a:r>
              <a:rPr lang="en-GB" sz="2200" b="1" dirty="0">
                <a:solidFill>
                  <a:srgbClr val="0070C0"/>
                </a:solidFill>
              </a:rPr>
              <a:t>observation is useful when the focus of interest is </a:t>
            </a:r>
            <a:r>
              <a:rPr lang="en-GB" sz="2200" b="1" dirty="0" smtClean="0">
                <a:solidFill>
                  <a:srgbClr val="0070C0"/>
                </a:solidFill>
              </a:rPr>
              <a:t>how</a:t>
            </a:r>
          </a:p>
          <a:p>
            <a:pPr algn="just"/>
            <a:r>
              <a:rPr lang="en-GB" sz="2200" b="1" dirty="0">
                <a:solidFill>
                  <a:srgbClr val="0070C0"/>
                </a:solidFill>
              </a:rPr>
              <a:t> </a:t>
            </a:r>
            <a:r>
              <a:rPr lang="en-GB" sz="2200" b="1" dirty="0" smtClean="0">
                <a:solidFill>
                  <a:srgbClr val="0070C0"/>
                </a:solidFill>
              </a:rPr>
              <a:t>  </a:t>
            </a:r>
            <a:r>
              <a:rPr lang="en-GB" sz="2200" b="1" dirty="0">
                <a:solidFill>
                  <a:srgbClr val="0070C0"/>
                </a:solidFill>
              </a:rPr>
              <a:t>activities </a:t>
            </a:r>
            <a:r>
              <a:rPr lang="en-GB" sz="2200" b="1" dirty="0" smtClean="0">
                <a:solidFill>
                  <a:srgbClr val="0070C0"/>
                </a:solidFill>
              </a:rPr>
              <a:t>and interactions </a:t>
            </a:r>
            <a:r>
              <a:rPr lang="en-GB" sz="2200" b="1" dirty="0">
                <a:solidFill>
                  <a:srgbClr val="0070C0"/>
                </a:solidFill>
              </a:rPr>
              <a:t>within </a:t>
            </a:r>
            <a:r>
              <a:rPr lang="en-GB" sz="2200" b="1" dirty="0" smtClean="0">
                <a:solidFill>
                  <a:srgbClr val="0070C0"/>
                </a:solidFill>
              </a:rPr>
              <a:t>a  setting </a:t>
            </a:r>
            <a:r>
              <a:rPr lang="en-GB" sz="2200" b="1" dirty="0">
                <a:solidFill>
                  <a:srgbClr val="0070C0"/>
                </a:solidFill>
              </a:rPr>
              <a:t>give meaning to beliefs </a:t>
            </a:r>
            <a:r>
              <a:rPr lang="en-GB" sz="2200" b="1" dirty="0" smtClean="0">
                <a:solidFill>
                  <a:srgbClr val="0070C0"/>
                </a:solidFill>
              </a:rPr>
              <a:t>or</a:t>
            </a:r>
          </a:p>
          <a:p>
            <a:pPr algn="just"/>
            <a:r>
              <a:rPr lang="en-GB" sz="2200" b="1" dirty="0">
                <a:solidFill>
                  <a:srgbClr val="0070C0"/>
                </a:solidFill>
              </a:rPr>
              <a:t> </a:t>
            </a:r>
            <a:r>
              <a:rPr lang="en-GB" sz="2200" b="1" dirty="0" smtClean="0">
                <a:solidFill>
                  <a:srgbClr val="0070C0"/>
                </a:solidFill>
              </a:rPr>
              <a:t>  behaviours.</a:t>
            </a:r>
            <a:r>
              <a:rPr lang="en-GB" sz="2200" dirty="0" smtClean="0"/>
              <a:t> </a:t>
            </a:r>
          </a:p>
          <a:p>
            <a:pPr algn="just"/>
            <a:endParaRPr lang="en-GB" sz="2200" dirty="0" smtClean="0"/>
          </a:p>
          <a:p>
            <a:pPr algn="just"/>
            <a:r>
              <a:rPr lang="en-GB" sz="2200" dirty="0"/>
              <a:t> </a:t>
            </a:r>
            <a:r>
              <a:rPr lang="en-GB" sz="2200" dirty="0" smtClean="0"/>
              <a:t>  Good to </a:t>
            </a:r>
            <a:r>
              <a:rPr lang="en-GB" sz="2200" b="1" dirty="0" smtClean="0">
                <a:solidFill>
                  <a:srgbClr val="0070C0"/>
                </a:solidFill>
              </a:rPr>
              <a:t>use when the situation or </a:t>
            </a:r>
            <a:r>
              <a:rPr lang="en-GB" sz="2200" b="1" dirty="0">
                <a:solidFill>
                  <a:srgbClr val="0070C0"/>
                </a:solidFill>
              </a:rPr>
              <a:t>issue of interest is </a:t>
            </a:r>
            <a:r>
              <a:rPr lang="en-GB" sz="2200" b="1" dirty="0" smtClean="0">
                <a:solidFill>
                  <a:srgbClr val="0070C0"/>
                </a:solidFill>
              </a:rPr>
              <a:t>obscured, </a:t>
            </a:r>
          </a:p>
          <a:p>
            <a:pPr algn="just"/>
            <a:r>
              <a:rPr lang="en-GB" sz="2200" b="1" dirty="0">
                <a:solidFill>
                  <a:srgbClr val="0070C0"/>
                </a:solidFill>
              </a:rPr>
              <a:t> </a:t>
            </a:r>
            <a:r>
              <a:rPr lang="en-GB" sz="2200" b="1" dirty="0" smtClean="0">
                <a:solidFill>
                  <a:srgbClr val="0070C0"/>
                </a:solidFill>
              </a:rPr>
              <a:t>   not well researched previously or the facts are hidden from public !!</a:t>
            </a:r>
          </a:p>
          <a:p>
            <a:pPr algn="just"/>
            <a:endParaRPr lang="en-GB" sz="2200" dirty="0"/>
          </a:p>
          <a:p>
            <a:pPr algn="just"/>
            <a:r>
              <a:rPr lang="en-GB" sz="2200" dirty="0"/>
              <a:t> </a:t>
            </a:r>
            <a:r>
              <a:rPr lang="en-GB" sz="2200" dirty="0" smtClean="0"/>
              <a:t>  It’s  </a:t>
            </a:r>
            <a:r>
              <a:rPr lang="en-GB" sz="2200" dirty="0"/>
              <a:t>time-consuming and costly, as it can take a long time to uncover </a:t>
            </a:r>
            <a:r>
              <a:rPr lang="en-GB" sz="2200" dirty="0" smtClean="0"/>
              <a:t>the</a:t>
            </a:r>
          </a:p>
          <a:p>
            <a:pPr algn="just"/>
            <a:r>
              <a:rPr lang="en-GB" sz="2200" dirty="0"/>
              <a:t> </a:t>
            </a:r>
            <a:r>
              <a:rPr lang="en-GB" sz="2200" dirty="0" smtClean="0"/>
              <a:t>  hidden meanings of the data,  </a:t>
            </a:r>
            <a:r>
              <a:rPr lang="en-GB" sz="2200" dirty="0"/>
              <a:t>of the </a:t>
            </a:r>
            <a:r>
              <a:rPr lang="en-GB" sz="2200" dirty="0" smtClean="0"/>
              <a:t>situation or the context</a:t>
            </a:r>
            <a:r>
              <a:rPr lang="en-GB" sz="2200" dirty="0"/>
              <a:t>.</a:t>
            </a:r>
          </a:p>
        </p:txBody>
      </p:sp>
    </p:spTree>
    <p:extLst>
      <p:ext uri="{BB962C8B-B14F-4D97-AF65-F5344CB8AC3E}">
        <p14:creationId xmlns:p14="http://schemas.microsoft.com/office/powerpoint/2010/main" val="98657029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248164"/>
            <a:ext cx="4968552" cy="523220"/>
          </a:xfrm>
          <a:prstGeom prst="rect">
            <a:avLst/>
          </a:prstGeom>
          <a:noFill/>
        </p:spPr>
        <p:txBody>
          <a:bodyPr wrap="square" rtlCol="0">
            <a:spAutoFit/>
          </a:bodyPr>
          <a:lstStyle/>
          <a:p>
            <a:r>
              <a:rPr lang="en-GB" sz="2800" b="1" dirty="0" smtClean="0"/>
              <a:t>OBSERVATIONAL RESEARCH</a:t>
            </a:r>
            <a:endParaRPr lang="en-US" sz="2800" b="1" dirty="0"/>
          </a:p>
        </p:txBody>
      </p:sp>
      <p:sp>
        <p:nvSpPr>
          <p:cNvPr id="3" name="TextBox 2"/>
          <p:cNvSpPr txBox="1"/>
          <p:nvPr/>
        </p:nvSpPr>
        <p:spPr>
          <a:xfrm>
            <a:off x="683568" y="927884"/>
            <a:ext cx="2664296" cy="584775"/>
          </a:xfrm>
          <a:prstGeom prst="rect">
            <a:avLst/>
          </a:prstGeom>
          <a:noFill/>
        </p:spPr>
        <p:txBody>
          <a:bodyPr wrap="square" rtlCol="0">
            <a:spAutoFit/>
          </a:bodyPr>
          <a:lstStyle/>
          <a:p>
            <a:r>
              <a:rPr lang="en-GB" sz="3200" u="sng" dirty="0" smtClean="0"/>
              <a:t>ADVANTAGES</a:t>
            </a:r>
            <a:endParaRPr lang="en-US" sz="3200" u="sng" dirty="0"/>
          </a:p>
        </p:txBody>
      </p:sp>
      <p:sp>
        <p:nvSpPr>
          <p:cNvPr id="4" name="TextBox 3"/>
          <p:cNvSpPr txBox="1"/>
          <p:nvPr/>
        </p:nvSpPr>
        <p:spPr>
          <a:xfrm>
            <a:off x="5292080" y="927883"/>
            <a:ext cx="3744416" cy="584775"/>
          </a:xfrm>
          <a:prstGeom prst="rect">
            <a:avLst/>
          </a:prstGeom>
          <a:noFill/>
        </p:spPr>
        <p:txBody>
          <a:bodyPr wrap="square" rtlCol="0">
            <a:spAutoFit/>
          </a:bodyPr>
          <a:lstStyle/>
          <a:p>
            <a:r>
              <a:rPr lang="en-GB" sz="3200" u="sng" dirty="0" smtClean="0"/>
              <a:t>DIS-ADVANTAGES</a:t>
            </a:r>
            <a:endParaRPr lang="en-US" sz="3200" u="sng" dirty="0"/>
          </a:p>
        </p:txBody>
      </p:sp>
      <p:sp>
        <p:nvSpPr>
          <p:cNvPr id="5" name="TextBox 4"/>
          <p:cNvSpPr txBox="1"/>
          <p:nvPr/>
        </p:nvSpPr>
        <p:spPr>
          <a:xfrm>
            <a:off x="467544" y="1697920"/>
            <a:ext cx="3600400" cy="5816977"/>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t>Access to situations and people where questionnaires and interviews are not possible or are inappropriate to use.</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Access to people in real life situations</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Good for explaining meaning and context of the study</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Strong on validity and providing a more in depth understanding for the reader.</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US" dirty="0"/>
          </a:p>
        </p:txBody>
      </p:sp>
      <p:sp>
        <p:nvSpPr>
          <p:cNvPr id="6" name="TextBox 5"/>
          <p:cNvSpPr txBox="1"/>
          <p:nvPr/>
        </p:nvSpPr>
        <p:spPr>
          <a:xfrm>
            <a:off x="5292080" y="1713944"/>
            <a:ext cx="3384376" cy="4524315"/>
          </a:xfrm>
          <a:prstGeom prst="rect">
            <a:avLst/>
          </a:prstGeom>
          <a:noFill/>
        </p:spPr>
        <p:txBody>
          <a:bodyPr wrap="square" rtlCol="0">
            <a:spAutoFit/>
          </a:bodyPr>
          <a:lstStyle/>
          <a:p>
            <a:pPr marL="285750" indent="-285750" algn="just">
              <a:buFont typeface="Arial" panose="020B0604020202020204" pitchFamily="34" charset="0"/>
              <a:buChar char="•"/>
            </a:pPr>
            <a:r>
              <a:rPr lang="en-GB" b="1" dirty="0" smtClean="0"/>
              <a:t>Can be viewed as too subjective</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Time Consuming</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Depends on the Researcher</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Ethical Principles </a:t>
            </a:r>
            <a:r>
              <a:rPr lang="en-GB" b="1" dirty="0"/>
              <a:t> </a:t>
            </a:r>
            <a:r>
              <a:rPr lang="en-GB" b="1" dirty="0" smtClean="0"/>
              <a:t>an issue</a:t>
            </a:r>
          </a:p>
          <a:p>
            <a:pPr marL="285750" indent="-285750" algn="just">
              <a:buFont typeface="Arial" panose="020B0604020202020204" pitchFamily="34" charset="0"/>
              <a:buChar char="•"/>
            </a:pPr>
            <a:endParaRPr lang="en-GB" b="1" dirty="0"/>
          </a:p>
          <a:p>
            <a:pPr marL="285750" indent="-285750" algn="just">
              <a:buFont typeface="Arial" panose="020B0604020202020204" pitchFamily="34" charset="0"/>
              <a:buChar char="•"/>
            </a:pPr>
            <a:r>
              <a:rPr lang="en-GB" b="1" dirty="0" smtClean="0"/>
              <a:t>Overt – Researcher may affect situation and therefore the validity of study.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179875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30878" y="620688"/>
            <a:ext cx="6010235" cy="646331"/>
          </a:xfrm>
          <a:prstGeom prst="rect">
            <a:avLst/>
          </a:prstGeom>
        </p:spPr>
        <p:txBody>
          <a:bodyPr wrap="none">
            <a:spAutoFit/>
          </a:bodyPr>
          <a:lstStyle/>
          <a:p>
            <a:r>
              <a:rPr lang="en-GB" sz="3600" b="1" dirty="0">
                <a:solidFill>
                  <a:srgbClr val="0070C0"/>
                </a:solidFill>
              </a:rPr>
              <a:t>Exercise: Persuasive Argument</a:t>
            </a:r>
          </a:p>
        </p:txBody>
      </p:sp>
      <p:sp>
        <p:nvSpPr>
          <p:cNvPr id="3" name="TextBox 2"/>
          <p:cNvSpPr txBox="1"/>
          <p:nvPr/>
        </p:nvSpPr>
        <p:spPr>
          <a:xfrm>
            <a:off x="467544" y="1772816"/>
            <a:ext cx="8136904" cy="2062103"/>
          </a:xfrm>
          <a:prstGeom prst="rect">
            <a:avLst/>
          </a:prstGeom>
          <a:noFill/>
        </p:spPr>
        <p:txBody>
          <a:bodyPr wrap="square" rtlCol="0">
            <a:spAutoFit/>
          </a:bodyPr>
          <a:lstStyle/>
          <a:p>
            <a:pPr algn="ctr"/>
            <a:r>
              <a:rPr lang="en-GB" sz="3200" dirty="0" smtClean="0"/>
              <a:t>“SPEED CAMERAS ARE AN IMPORTANT ROAD SAFETY TOOL, CATCH ALL OFFENDERS  AND PROVIDE A VALUABLE SERVICE TO SOCIETY. THEIR NUMBERS SHOULD BE INCREASED”</a:t>
            </a:r>
            <a:endParaRPr lang="en-US" sz="3200" dirty="0"/>
          </a:p>
        </p:txBody>
      </p:sp>
      <p:sp>
        <p:nvSpPr>
          <p:cNvPr id="4" name="TextBox 3"/>
          <p:cNvSpPr txBox="1"/>
          <p:nvPr/>
        </p:nvSpPr>
        <p:spPr>
          <a:xfrm>
            <a:off x="6427423" y="5589240"/>
            <a:ext cx="2177025" cy="584775"/>
          </a:xfrm>
          <a:prstGeom prst="rect">
            <a:avLst/>
          </a:prstGeom>
          <a:noFill/>
        </p:spPr>
        <p:txBody>
          <a:bodyPr wrap="square" rtlCol="0">
            <a:spAutoFit/>
          </a:bodyPr>
          <a:lstStyle/>
          <a:p>
            <a:r>
              <a:rPr lang="en-GB" sz="3200" dirty="0" smtClean="0"/>
              <a:t>10 minutes</a:t>
            </a:r>
            <a:endParaRPr lang="en-US" sz="3200" dirty="0"/>
          </a:p>
        </p:txBody>
      </p:sp>
    </p:spTree>
    <p:extLst>
      <p:ext uri="{BB962C8B-B14F-4D97-AF65-F5344CB8AC3E}">
        <p14:creationId xmlns:p14="http://schemas.microsoft.com/office/powerpoint/2010/main" val="359761156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Tree>
    <p:extLst>
      <p:ext uri="{BB962C8B-B14F-4D97-AF65-F5344CB8AC3E}">
        <p14:creationId xmlns:p14="http://schemas.microsoft.com/office/powerpoint/2010/main" val="357682411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764704"/>
            <a:ext cx="8964488" cy="3785652"/>
          </a:xfrm>
          <a:prstGeom prst="rect">
            <a:avLst/>
          </a:prstGeom>
        </p:spPr>
        <p:txBody>
          <a:bodyPr wrap="square">
            <a:spAutoFit/>
          </a:bodyPr>
          <a:lstStyle/>
          <a:p>
            <a:pPr marL="457200" indent="-457200"/>
            <a:endParaRPr lang="en-GB" sz="2400" dirty="0" smtClean="0"/>
          </a:p>
          <a:p>
            <a:pPr marL="457200" indent="-457200">
              <a:buFont typeface="Arial" panose="020B0604020202020204" pitchFamily="34" charset="0"/>
              <a:buChar char="•"/>
            </a:pPr>
            <a:r>
              <a:rPr lang="en-GB" sz="2400" b="1" dirty="0" smtClean="0">
                <a:solidFill>
                  <a:srgbClr val="0070C0"/>
                </a:solidFill>
              </a:rPr>
              <a:t>Most central issues </a:t>
            </a:r>
            <a:r>
              <a:rPr lang="en-GB" sz="2400" b="1" dirty="0">
                <a:solidFill>
                  <a:srgbClr val="0070C0"/>
                </a:solidFill>
              </a:rPr>
              <a:t>are not black and white</a:t>
            </a:r>
            <a:r>
              <a:rPr lang="en-GB" sz="2400" dirty="0"/>
              <a:t>: there are usually </a:t>
            </a:r>
            <a:r>
              <a:rPr lang="en-GB" sz="2400" dirty="0" smtClean="0"/>
              <a:t>grey areas</a:t>
            </a:r>
            <a:r>
              <a:rPr lang="en-GB" sz="2400" dirty="0"/>
              <a:t> </a:t>
            </a:r>
            <a:r>
              <a:rPr lang="en-GB" sz="2400" dirty="0" smtClean="0"/>
              <a:t>or consequences of their application.</a:t>
            </a:r>
          </a:p>
          <a:p>
            <a:pPr marL="457200" indent="-457200">
              <a:buFont typeface="Arial" panose="020B0604020202020204" pitchFamily="34" charset="0"/>
              <a:buChar char="•"/>
            </a:pPr>
            <a:r>
              <a:rPr lang="en-GB" sz="2400" b="1" dirty="0" smtClean="0">
                <a:solidFill>
                  <a:srgbClr val="0070C0"/>
                </a:solidFill>
              </a:rPr>
              <a:t>A </a:t>
            </a:r>
            <a:r>
              <a:rPr lang="en-GB" sz="2400" b="1" dirty="0">
                <a:solidFill>
                  <a:srgbClr val="0070C0"/>
                </a:solidFill>
              </a:rPr>
              <a:t>clear understanding </a:t>
            </a:r>
            <a:r>
              <a:rPr lang="en-GB" sz="2400" dirty="0"/>
              <a:t>of </a:t>
            </a:r>
            <a:r>
              <a:rPr lang="en-GB" sz="2400" dirty="0" smtClean="0"/>
              <a:t>all the </a:t>
            </a:r>
            <a:r>
              <a:rPr lang="en-GB" sz="2400" dirty="0"/>
              <a:t>issues is vitally important in order </a:t>
            </a:r>
            <a:r>
              <a:rPr lang="en-GB" sz="2400" dirty="0" smtClean="0"/>
              <a:t>to weigh </a:t>
            </a:r>
            <a:r>
              <a:rPr lang="en-GB" sz="2400" dirty="0"/>
              <a:t>up options. </a:t>
            </a:r>
            <a:endParaRPr lang="en-GB" sz="2400" dirty="0" smtClean="0"/>
          </a:p>
          <a:p>
            <a:pPr marL="457200" indent="-457200">
              <a:buFont typeface="Arial" panose="020B0604020202020204" pitchFamily="34" charset="0"/>
              <a:buChar char="•"/>
            </a:pPr>
            <a:r>
              <a:rPr lang="en-GB" sz="2400" b="1" dirty="0" smtClean="0">
                <a:solidFill>
                  <a:srgbClr val="0070C0"/>
                </a:solidFill>
              </a:rPr>
              <a:t>To </a:t>
            </a:r>
            <a:r>
              <a:rPr lang="en-GB" sz="2400" b="1" dirty="0">
                <a:solidFill>
                  <a:srgbClr val="0070C0"/>
                </a:solidFill>
              </a:rPr>
              <a:t>have such an understanding often requires you </a:t>
            </a:r>
            <a:r>
              <a:rPr lang="en-GB" sz="2400" b="1" dirty="0" smtClean="0">
                <a:solidFill>
                  <a:srgbClr val="0070C0"/>
                </a:solidFill>
              </a:rPr>
              <a:t>to look </a:t>
            </a:r>
            <a:r>
              <a:rPr lang="en-GB" sz="2400" b="1" dirty="0">
                <a:solidFill>
                  <a:srgbClr val="0070C0"/>
                </a:solidFill>
              </a:rPr>
              <a:t>more </a:t>
            </a:r>
            <a:r>
              <a:rPr lang="en-GB" sz="2400" b="1" dirty="0" smtClean="0">
                <a:solidFill>
                  <a:srgbClr val="0070C0"/>
                </a:solidFill>
              </a:rPr>
              <a:t>deeply (through your own research, interview and questionnaire) </a:t>
            </a:r>
            <a:r>
              <a:rPr lang="en-GB" sz="2400" b="1" dirty="0">
                <a:solidFill>
                  <a:srgbClr val="0070C0"/>
                </a:solidFill>
              </a:rPr>
              <a:t>and to </a:t>
            </a:r>
            <a:r>
              <a:rPr lang="en-GB" sz="2400" b="1" u="sng" dirty="0">
                <a:solidFill>
                  <a:srgbClr val="0070C0"/>
                </a:solidFill>
              </a:rPr>
              <a:t>view situations from different perspectives</a:t>
            </a:r>
            <a:r>
              <a:rPr lang="en-GB" sz="2400" b="1" dirty="0" smtClean="0">
                <a:solidFill>
                  <a:srgbClr val="0070C0"/>
                </a:solidFill>
              </a:rPr>
              <a:t>.</a:t>
            </a:r>
          </a:p>
          <a:p>
            <a:pPr marL="457200" indent="-457200">
              <a:buFont typeface="Arial" panose="020B0604020202020204" pitchFamily="34" charset="0"/>
              <a:buChar char="•"/>
            </a:pPr>
            <a:r>
              <a:rPr lang="en-GB" sz="2400" dirty="0" smtClean="0"/>
              <a:t>Try </a:t>
            </a:r>
            <a:r>
              <a:rPr lang="en-GB" sz="2400" dirty="0"/>
              <a:t>standing in other people’s shoes to view a situation from </a:t>
            </a:r>
            <a:r>
              <a:rPr lang="en-GB" sz="2400" dirty="0" smtClean="0"/>
              <a:t>their perspectives</a:t>
            </a:r>
            <a:r>
              <a:rPr lang="en-GB" sz="2400" dirty="0"/>
              <a:t> </a:t>
            </a:r>
            <a:r>
              <a:rPr lang="en-GB" sz="2400" dirty="0" smtClean="0"/>
              <a:t>– (example – Research Study Choice)</a:t>
            </a:r>
            <a:endParaRPr lang="en-GB" sz="2400" dirty="0"/>
          </a:p>
        </p:txBody>
      </p:sp>
      <p:sp>
        <p:nvSpPr>
          <p:cNvPr id="3" name="Rectangle 2"/>
          <p:cNvSpPr/>
          <p:nvPr/>
        </p:nvSpPr>
        <p:spPr>
          <a:xfrm>
            <a:off x="1691680" y="19218"/>
            <a:ext cx="5361211" cy="584775"/>
          </a:xfrm>
          <a:prstGeom prst="rect">
            <a:avLst/>
          </a:prstGeom>
        </p:spPr>
        <p:txBody>
          <a:bodyPr wrap="none">
            <a:spAutoFit/>
          </a:bodyPr>
          <a:lstStyle/>
          <a:p>
            <a:pPr algn="ctr"/>
            <a:r>
              <a:rPr lang="en-GB" sz="3200" b="1" dirty="0">
                <a:solidFill>
                  <a:srgbClr val="0070C0"/>
                </a:solidFill>
              </a:rPr>
              <a:t>Exercise: Persuasive Argument</a:t>
            </a:r>
          </a:p>
        </p:txBody>
      </p:sp>
      <p:sp>
        <p:nvSpPr>
          <p:cNvPr id="4" name="TextBox 3"/>
          <p:cNvSpPr txBox="1"/>
          <p:nvPr/>
        </p:nvSpPr>
        <p:spPr>
          <a:xfrm>
            <a:off x="323528" y="4725144"/>
            <a:ext cx="8520911" cy="1323439"/>
          </a:xfrm>
          <a:prstGeom prst="rect">
            <a:avLst/>
          </a:prstGeom>
          <a:solidFill>
            <a:schemeClr val="bg1">
              <a:lumMod val="85000"/>
            </a:schemeClr>
          </a:solidFill>
          <a:ln>
            <a:solidFill>
              <a:schemeClr val="tx1"/>
            </a:solidFill>
          </a:ln>
        </p:spPr>
        <p:txBody>
          <a:bodyPr wrap="square" rtlCol="0">
            <a:spAutoFit/>
          </a:bodyPr>
          <a:lstStyle/>
          <a:p>
            <a:pPr algn="ctr"/>
            <a:r>
              <a:rPr lang="en-GB" sz="2400" b="1" dirty="0" smtClean="0">
                <a:solidFill>
                  <a:srgbClr val="0070C0"/>
                </a:solidFill>
              </a:rPr>
              <a:t>Be </a:t>
            </a:r>
            <a:r>
              <a:rPr lang="en-GB" sz="3200" b="1" dirty="0" smtClean="0">
                <a:solidFill>
                  <a:srgbClr val="0070C0"/>
                </a:solidFill>
              </a:rPr>
              <a:t>un-biased</a:t>
            </a:r>
            <a:r>
              <a:rPr lang="en-GB" sz="2400" b="1" dirty="0" smtClean="0">
                <a:solidFill>
                  <a:srgbClr val="0070C0"/>
                </a:solidFill>
              </a:rPr>
              <a:t> and impersonal in assessing all sides of the issue before presenting your report / essay / assignment’s </a:t>
            </a:r>
          </a:p>
          <a:p>
            <a:pPr algn="ctr"/>
            <a:r>
              <a:rPr lang="en-GB" sz="2400" b="1" dirty="0" smtClean="0">
                <a:solidFill>
                  <a:srgbClr val="0070C0"/>
                </a:solidFill>
              </a:rPr>
              <a:t>findings, conclusions and recommendations.</a:t>
            </a:r>
            <a:endParaRPr lang="en-GB" sz="2400" b="1" dirty="0">
              <a:solidFill>
                <a:srgbClr val="0070C0"/>
              </a:solidFill>
            </a:endParaRPr>
          </a:p>
        </p:txBody>
      </p:sp>
      <p:sp>
        <p:nvSpPr>
          <p:cNvPr id="5" name="TextBox 4"/>
          <p:cNvSpPr txBox="1"/>
          <p:nvPr/>
        </p:nvSpPr>
        <p:spPr>
          <a:xfrm>
            <a:off x="479527" y="603993"/>
            <a:ext cx="4104456" cy="461665"/>
          </a:xfrm>
          <a:prstGeom prst="rect">
            <a:avLst/>
          </a:prstGeom>
          <a:noFill/>
        </p:spPr>
        <p:txBody>
          <a:bodyPr wrap="square" rtlCol="0">
            <a:spAutoFit/>
          </a:bodyPr>
          <a:lstStyle/>
          <a:p>
            <a:r>
              <a:rPr lang="en-GB" sz="2400" b="1" dirty="0" smtClean="0">
                <a:solidFill>
                  <a:srgbClr val="0070C0"/>
                </a:solidFill>
              </a:rPr>
              <a:t>What has this shown us?</a:t>
            </a:r>
            <a:endParaRPr lang="en-US" sz="2400" b="1" dirty="0">
              <a:solidFill>
                <a:srgbClr val="0070C0"/>
              </a:solidFill>
            </a:endParaRPr>
          </a:p>
        </p:txBody>
      </p:sp>
    </p:spTree>
    <p:extLst>
      <p:ext uri="{BB962C8B-B14F-4D97-AF65-F5344CB8AC3E}">
        <p14:creationId xmlns:p14="http://schemas.microsoft.com/office/powerpoint/2010/main" val="2628815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1032" y="7450"/>
            <a:ext cx="8712968" cy="1077218"/>
          </a:xfrm>
          <a:prstGeom prst="rect">
            <a:avLst/>
          </a:prstGeom>
          <a:noFill/>
        </p:spPr>
        <p:txBody>
          <a:bodyPr wrap="square" rtlCol="0">
            <a:spAutoFit/>
          </a:bodyPr>
          <a:lstStyle/>
          <a:p>
            <a:r>
              <a:rPr lang="en-GB" sz="3200" b="1" dirty="0" smtClean="0">
                <a:solidFill>
                  <a:srgbClr val="0070C0"/>
                </a:solidFill>
              </a:rPr>
              <a:t>Exercise: Persuasive Argument – </a:t>
            </a:r>
          </a:p>
          <a:p>
            <a:r>
              <a:rPr lang="en-GB" sz="3000" b="1" dirty="0" smtClean="0">
                <a:solidFill>
                  <a:srgbClr val="0070C0"/>
                </a:solidFill>
              </a:rPr>
              <a:t>Assignment PART B</a:t>
            </a:r>
            <a:endParaRPr lang="en-GB" sz="3000" b="1" dirty="0">
              <a:solidFill>
                <a:srgbClr val="0070C0"/>
              </a:solidFill>
            </a:endParaRPr>
          </a:p>
        </p:txBody>
      </p:sp>
      <p:sp>
        <p:nvSpPr>
          <p:cNvPr id="3" name="TextBox 2"/>
          <p:cNvSpPr txBox="1"/>
          <p:nvPr/>
        </p:nvSpPr>
        <p:spPr>
          <a:xfrm>
            <a:off x="455649" y="1196751"/>
            <a:ext cx="8136904" cy="5170646"/>
          </a:xfrm>
          <a:prstGeom prst="rect">
            <a:avLst/>
          </a:prstGeom>
          <a:noFill/>
        </p:spPr>
        <p:txBody>
          <a:bodyPr wrap="square" rtlCol="0">
            <a:spAutoFit/>
          </a:bodyPr>
          <a:lstStyle/>
          <a:p>
            <a:pPr algn="just"/>
            <a:r>
              <a:rPr lang="en-GB" sz="2400" dirty="0" smtClean="0"/>
              <a:t>The local council where you live has decided to make all sports facilities free to the whole community to help promote healthy living and to support the country wide ‘social inclusion’ policy. This decision will include swimming pools, sports halls, football and rugby pitches, aerobic classes, mini golf and children’s weekend sports clubs. </a:t>
            </a:r>
          </a:p>
          <a:p>
            <a:pPr algn="just"/>
            <a:r>
              <a:rPr lang="en-GB" sz="2400" dirty="0" smtClean="0"/>
              <a:t>Of course, this will mean that other spending will need to be reduced. For example, the Council will no longer be extending CCTV coverage to the town centre and all free public transport services for the over 60’s will be suspended for the period of one year. Pre-school facilities for the under 4’s will also be suspended, and the age of beginning nursery school will now be from the child’s 4th birthday. </a:t>
            </a:r>
          </a:p>
          <a:p>
            <a:pPr algn="just"/>
            <a:endParaRPr lang="en-GB" dirty="0"/>
          </a:p>
        </p:txBody>
      </p:sp>
      <p:sp>
        <p:nvSpPr>
          <p:cNvPr id="4" name="TextBox 3"/>
          <p:cNvSpPr txBox="1"/>
          <p:nvPr/>
        </p:nvSpPr>
        <p:spPr>
          <a:xfrm>
            <a:off x="1043608" y="6136563"/>
            <a:ext cx="7344816" cy="461665"/>
          </a:xfrm>
          <a:prstGeom prst="rect">
            <a:avLst/>
          </a:prstGeom>
          <a:noFill/>
        </p:spPr>
        <p:txBody>
          <a:bodyPr wrap="square" rtlCol="0">
            <a:spAutoFit/>
          </a:bodyPr>
          <a:lstStyle/>
          <a:p>
            <a:r>
              <a:rPr lang="en-GB" sz="2400" b="1" dirty="0" smtClean="0">
                <a:solidFill>
                  <a:srgbClr val="0070C0"/>
                </a:solidFill>
              </a:rPr>
              <a:t>What are the arguments for and against this scenario?</a:t>
            </a:r>
            <a:endParaRPr lang="en-GB" sz="2400" b="1" dirty="0">
              <a:solidFill>
                <a:srgbClr val="0070C0"/>
              </a:solidFill>
            </a:endParaRPr>
          </a:p>
        </p:txBody>
      </p:sp>
    </p:spTree>
    <p:extLst>
      <p:ext uri="{BB962C8B-B14F-4D97-AF65-F5344CB8AC3E}">
        <p14:creationId xmlns:p14="http://schemas.microsoft.com/office/powerpoint/2010/main" val="77470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Tree>
    <p:extLst>
      <p:ext uri="{BB962C8B-B14F-4D97-AF65-F5344CB8AC3E}">
        <p14:creationId xmlns:p14="http://schemas.microsoft.com/office/powerpoint/2010/main" val="112027480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3.gstatic.com/images?q=tbn:ANd9GcTqH2ZDzKxbppbNy_CbKg0782iiqU9VJWaAIylFmbpdqVpTXUuC">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74" y="1628800"/>
            <a:ext cx="8670027"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0514" y="2889030"/>
            <a:ext cx="4631526" cy="972018"/>
          </a:xfrm>
          <a:prstGeom prst="rect">
            <a:avLst/>
          </a:prstGeom>
          <a:solidFill>
            <a:schemeClr val="tx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smtClean="0"/>
              <a:t>Prepare, Write &amp; Present Effective Reports</a:t>
            </a:r>
            <a:endParaRPr lang="en-GB" sz="2400" b="1" dirty="0"/>
          </a:p>
        </p:txBody>
      </p:sp>
      <p:sp>
        <p:nvSpPr>
          <p:cNvPr id="2" name="TextBox 1"/>
          <p:cNvSpPr txBox="1"/>
          <p:nvPr/>
        </p:nvSpPr>
        <p:spPr>
          <a:xfrm>
            <a:off x="3851920" y="4901951"/>
            <a:ext cx="1512168" cy="523220"/>
          </a:xfrm>
          <a:prstGeom prst="rect">
            <a:avLst/>
          </a:prstGeom>
          <a:noFill/>
        </p:spPr>
        <p:txBody>
          <a:bodyPr wrap="square" rtlCol="0">
            <a:spAutoFit/>
          </a:bodyPr>
          <a:lstStyle/>
          <a:p>
            <a:r>
              <a:rPr lang="en-GB" sz="2800" b="1" dirty="0" smtClean="0">
                <a:solidFill>
                  <a:srgbClr val="0070C0"/>
                </a:solidFill>
              </a:rPr>
              <a:t>PART 3</a:t>
            </a:r>
            <a:endParaRPr lang="en-GB" sz="2800" b="1" dirty="0">
              <a:solidFill>
                <a:srgbClr val="0070C0"/>
              </a:solidFill>
            </a:endParaRPr>
          </a:p>
        </p:txBody>
      </p:sp>
    </p:spTree>
    <p:extLst>
      <p:ext uri="{BB962C8B-B14F-4D97-AF65-F5344CB8AC3E}">
        <p14:creationId xmlns:p14="http://schemas.microsoft.com/office/powerpoint/2010/main" val="99456455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3648" y="2852934"/>
            <a:ext cx="6840760" cy="646331"/>
          </a:xfrm>
          <a:prstGeom prst="rect">
            <a:avLst/>
          </a:prstGeom>
        </p:spPr>
        <p:txBody>
          <a:bodyPr wrap="square">
            <a:spAutoFit/>
          </a:bodyPr>
          <a:lstStyle/>
          <a:p>
            <a:pPr lvl="0"/>
            <a:r>
              <a:rPr lang="en-US" sz="3600" b="1" dirty="0" smtClean="0">
                <a:solidFill>
                  <a:prstClr val="black"/>
                </a:solidFill>
              </a:rPr>
              <a:t>Collecting </a:t>
            </a:r>
            <a:r>
              <a:rPr lang="en-US" sz="3600" b="1" dirty="0">
                <a:solidFill>
                  <a:prstClr val="black"/>
                </a:solidFill>
              </a:rPr>
              <a:t>&amp; </a:t>
            </a:r>
            <a:r>
              <a:rPr lang="en-US" sz="3600" b="1" dirty="0" smtClean="0">
                <a:solidFill>
                  <a:prstClr val="black"/>
                </a:solidFill>
              </a:rPr>
              <a:t>Handling Information</a:t>
            </a:r>
            <a:endParaRPr lang="en-US" sz="3600" b="1" dirty="0">
              <a:solidFill>
                <a:prstClr val="black"/>
              </a:solidFill>
            </a:endParaRPr>
          </a:p>
        </p:txBody>
      </p:sp>
    </p:spTree>
    <p:extLst>
      <p:ext uri="{BB962C8B-B14F-4D97-AF65-F5344CB8AC3E}">
        <p14:creationId xmlns:p14="http://schemas.microsoft.com/office/powerpoint/2010/main" val="2331609475"/>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83568" y="1700808"/>
            <a:ext cx="7776864" cy="4401205"/>
          </a:xfrm>
          <a:prstGeom prst="rect">
            <a:avLst/>
          </a:prstGeom>
        </p:spPr>
        <p:txBody>
          <a:bodyPr wrap="square">
            <a:spAutoFit/>
          </a:bodyPr>
          <a:lstStyle/>
          <a:p>
            <a:r>
              <a:rPr lang="en-US" sz="2800" b="1" dirty="0" smtClean="0">
                <a:solidFill>
                  <a:srgbClr val="0070C0"/>
                </a:solidFill>
              </a:rPr>
              <a:t>2. Obtain </a:t>
            </a:r>
            <a:r>
              <a:rPr lang="en-US" sz="2800" b="1" dirty="0">
                <a:solidFill>
                  <a:srgbClr val="0070C0"/>
                </a:solidFill>
              </a:rPr>
              <a:t>the </a:t>
            </a:r>
            <a:r>
              <a:rPr lang="en-US" sz="2800" b="1" dirty="0" smtClean="0">
                <a:solidFill>
                  <a:srgbClr val="0070C0"/>
                </a:solidFill>
              </a:rPr>
              <a:t>information</a:t>
            </a:r>
          </a:p>
          <a:p>
            <a:endParaRPr lang="en-US" sz="2800" dirty="0"/>
          </a:p>
          <a:p>
            <a:pPr>
              <a:buFont typeface="Arial" panose="020B0604020202020204" pitchFamily="34" charset="0"/>
              <a:buNone/>
            </a:pPr>
            <a:r>
              <a:rPr lang="en-US" sz="2800" dirty="0" smtClean="0"/>
              <a:t>Three  </a:t>
            </a:r>
            <a:r>
              <a:rPr lang="en-US" sz="2800" dirty="0"/>
              <a:t>main methods of </a:t>
            </a:r>
            <a:r>
              <a:rPr lang="en-US" sz="2800" b="1" dirty="0">
                <a:solidFill>
                  <a:srgbClr val="0070C0"/>
                </a:solidFill>
              </a:rPr>
              <a:t>primary data collection</a:t>
            </a:r>
            <a:r>
              <a:rPr lang="en-US" sz="2800" b="1" dirty="0" smtClean="0">
                <a:solidFill>
                  <a:srgbClr val="0070C0"/>
                </a:solidFill>
              </a:rPr>
              <a:t>:</a:t>
            </a:r>
          </a:p>
          <a:p>
            <a:pPr>
              <a:buFont typeface="Arial" panose="020B0604020202020204" pitchFamily="34" charset="0"/>
              <a:buNone/>
            </a:pPr>
            <a:endParaRPr lang="en-US" sz="2800" dirty="0"/>
          </a:p>
          <a:p>
            <a:pPr marL="633222" indent="-514350">
              <a:buFont typeface="Arial" panose="020B0604020202020204" pitchFamily="34" charset="0"/>
              <a:buAutoNum type="arabicPeriod"/>
            </a:pPr>
            <a:r>
              <a:rPr lang="en-US" sz="2800" dirty="0" smtClean="0"/>
              <a:t>Survey (Interview/Questionnaire)</a:t>
            </a:r>
          </a:p>
          <a:p>
            <a:pPr marL="633222" indent="-514350"/>
            <a:r>
              <a:rPr lang="en-US" sz="2800" dirty="0" smtClean="0"/>
              <a:t>	can be structured or un-structured</a:t>
            </a:r>
          </a:p>
          <a:p>
            <a:pPr marL="633222" indent="-514350">
              <a:buFont typeface="Arial" panose="020B0604020202020204" pitchFamily="34" charset="0"/>
              <a:buAutoNum type="arabicPeriod"/>
            </a:pPr>
            <a:endParaRPr lang="en-US" sz="2800" dirty="0"/>
          </a:p>
          <a:p>
            <a:pPr marL="633222" indent="-514350"/>
            <a:r>
              <a:rPr lang="en-US" sz="2800" dirty="0" smtClean="0"/>
              <a:t>2.   Observation </a:t>
            </a:r>
          </a:p>
          <a:p>
            <a:pPr marL="633222" indent="-514350"/>
            <a:endParaRPr lang="en-US" sz="2800" dirty="0"/>
          </a:p>
          <a:p>
            <a:pPr marL="633222" indent="-514350"/>
            <a:r>
              <a:rPr lang="en-US" sz="2800" dirty="0" smtClean="0"/>
              <a:t>3.   Experimentation</a:t>
            </a:r>
            <a:endParaRPr lang="en-US" sz="2800" dirty="0"/>
          </a:p>
        </p:txBody>
      </p:sp>
    </p:spTree>
    <p:extLst>
      <p:ext uri="{BB962C8B-B14F-4D97-AF65-F5344CB8AC3E}">
        <p14:creationId xmlns:p14="http://schemas.microsoft.com/office/powerpoint/2010/main" val="57112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7056" y="692696"/>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3" name="Rectangle 2"/>
          <p:cNvSpPr/>
          <p:nvPr/>
        </p:nvSpPr>
        <p:spPr>
          <a:xfrm>
            <a:off x="755576" y="1772816"/>
            <a:ext cx="4199163" cy="584775"/>
          </a:xfrm>
          <a:prstGeom prst="rect">
            <a:avLst/>
          </a:prstGeom>
        </p:spPr>
        <p:txBody>
          <a:bodyPr wrap="none">
            <a:spAutoFit/>
          </a:bodyPr>
          <a:lstStyle/>
          <a:p>
            <a:r>
              <a:rPr lang="en-GB" sz="3200" b="1" dirty="0" smtClean="0">
                <a:hlinkClick r:id="rId2"/>
              </a:rPr>
              <a:t>1. Qualitative </a:t>
            </a:r>
            <a:r>
              <a:rPr lang="en-GB" sz="3200" b="1" dirty="0">
                <a:hlinkClick r:id="rId2"/>
              </a:rPr>
              <a:t>Research</a:t>
            </a:r>
            <a:r>
              <a:rPr lang="en-GB" sz="3200" b="1" dirty="0"/>
              <a:t> </a:t>
            </a:r>
          </a:p>
        </p:txBody>
      </p:sp>
      <p:sp>
        <p:nvSpPr>
          <p:cNvPr id="4" name="Rectangle 3"/>
          <p:cNvSpPr/>
          <p:nvPr/>
        </p:nvSpPr>
        <p:spPr>
          <a:xfrm>
            <a:off x="827584" y="2924944"/>
            <a:ext cx="4456669" cy="584775"/>
          </a:xfrm>
          <a:prstGeom prst="rect">
            <a:avLst/>
          </a:prstGeom>
        </p:spPr>
        <p:txBody>
          <a:bodyPr wrap="none">
            <a:spAutoFit/>
          </a:bodyPr>
          <a:lstStyle/>
          <a:p>
            <a:r>
              <a:rPr lang="en-GB" sz="3200" b="1" dirty="0" smtClean="0">
                <a:solidFill>
                  <a:srgbClr val="0070C0"/>
                </a:solidFill>
                <a:hlinkClick r:id="rId2"/>
              </a:rPr>
              <a:t>2. Quantitative Research</a:t>
            </a:r>
            <a:r>
              <a:rPr lang="en-GB" sz="3200" b="1" dirty="0" smtClean="0">
                <a:solidFill>
                  <a:srgbClr val="0070C0"/>
                </a:solidFill>
              </a:rPr>
              <a:t> </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395536" y="1124744"/>
            <a:ext cx="8280920" cy="5232202"/>
          </a:xfrm>
          <a:prstGeom prst="rect">
            <a:avLst/>
          </a:prstGeom>
        </p:spPr>
        <p:txBody>
          <a:bodyPr wrap="square">
            <a:spAutoFit/>
          </a:bodyPr>
          <a:lstStyle/>
          <a:p>
            <a:endParaRPr lang="en-GB" sz="2800" b="1" dirty="0"/>
          </a:p>
          <a:p>
            <a:pPr algn="just"/>
            <a:r>
              <a:rPr lang="en-GB" sz="2400" dirty="0"/>
              <a:t>I</a:t>
            </a:r>
            <a:r>
              <a:rPr lang="en-GB" sz="2400" dirty="0" smtClean="0"/>
              <a:t>s </a:t>
            </a:r>
            <a:r>
              <a:rPr lang="en-GB" sz="2400" dirty="0"/>
              <a:t>primarily </a:t>
            </a:r>
            <a:r>
              <a:rPr lang="en-GB" sz="2400" b="1" dirty="0">
                <a:solidFill>
                  <a:srgbClr val="0070C0"/>
                </a:solidFill>
              </a:rPr>
              <a:t>exploratory research</a:t>
            </a:r>
            <a:r>
              <a:rPr lang="en-GB" sz="2400" dirty="0"/>
              <a:t>. </a:t>
            </a:r>
            <a:endParaRPr lang="en-GB" sz="2400" dirty="0" smtClean="0"/>
          </a:p>
          <a:p>
            <a:pPr algn="just"/>
            <a:r>
              <a:rPr lang="en-GB" sz="2400" dirty="0" smtClean="0"/>
              <a:t>It </a:t>
            </a:r>
            <a:r>
              <a:rPr lang="en-GB" sz="2400" dirty="0"/>
              <a:t>is used to </a:t>
            </a:r>
            <a:r>
              <a:rPr lang="en-GB" sz="2400" b="1" dirty="0">
                <a:solidFill>
                  <a:srgbClr val="0070C0"/>
                </a:solidFill>
              </a:rPr>
              <a:t>gain an understanding of underlying reasons</a:t>
            </a:r>
            <a:r>
              <a:rPr lang="en-GB" sz="2400" dirty="0"/>
              <a:t>, </a:t>
            </a:r>
            <a:r>
              <a:rPr lang="en-GB" sz="2400" b="1" dirty="0">
                <a:solidFill>
                  <a:srgbClr val="0070C0"/>
                </a:solidFill>
              </a:rPr>
              <a:t>opinions, and motivations</a:t>
            </a:r>
            <a:r>
              <a:rPr lang="en-GB" sz="2400" dirty="0"/>
              <a:t>. It provides insights into the problem or helps to develop ideas or hypotheses for potential </a:t>
            </a:r>
            <a:r>
              <a:rPr lang="en-GB" sz="2400" dirty="0" smtClean="0"/>
              <a:t>quantitative (putting a value to) </a:t>
            </a:r>
            <a:r>
              <a:rPr lang="en-GB" sz="2400" dirty="0"/>
              <a:t>research. </a:t>
            </a:r>
            <a:endParaRPr lang="en-GB" sz="2400" dirty="0" smtClean="0"/>
          </a:p>
          <a:p>
            <a:pPr algn="just"/>
            <a:r>
              <a:rPr lang="en-GB" sz="2400" b="1" dirty="0" smtClean="0">
                <a:solidFill>
                  <a:srgbClr val="0070C0"/>
                </a:solidFill>
              </a:rPr>
              <a:t>It uncovers </a:t>
            </a:r>
            <a:r>
              <a:rPr lang="en-GB" sz="2400" b="1" dirty="0">
                <a:solidFill>
                  <a:srgbClr val="0070C0"/>
                </a:solidFill>
              </a:rPr>
              <a:t>trends in thought and </a:t>
            </a:r>
            <a:r>
              <a:rPr lang="en-GB" sz="2400" b="1" dirty="0" smtClean="0">
                <a:solidFill>
                  <a:srgbClr val="0070C0"/>
                </a:solidFill>
              </a:rPr>
              <a:t>opinions</a:t>
            </a:r>
            <a:r>
              <a:rPr lang="en-GB" sz="2400" dirty="0" smtClean="0"/>
              <a:t>.</a:t>
            </a:r>
          </a:p>
          <a:p>
            <a:pPr algn="just"/>
            <a:endParaRPr lang="en-GB" sz="2400" dirty="0" smtClean="0"/>
          </a:p>
          <a:p>
            <a:r>
              <a:rPr lang="en-GB" sz="2400" b="1" dirty="0" smtClean="0">
                <a:solidFill>
                  <a:srgbClr val="0070C0"/>
                </a:solidFill>
              </a:rPr>
              <a:t>Some </a:t>
            </a:r>
            <a:r>
              <a:rPr lang="en-GB" sz="2400" b="1" dirty="0">
                <a:solidFill>
                  <a:srgbClr val="0070C0"/>
                </a:solidFill>
              </a:rPr>
              <a:t>common methods </a:t>
            </a:r>
            <a:r>
              <a:rPr lang="en-GB" sz="2400" b="1" dirty="0" smtClean="0">
                <a:solidFill>
                  <a:srgbClr val="0070C0"/>
                </a:solidFill>
              </a:rPr>
              <a:t>include:</a:t>
            </a:r>
          </a:p>
          <a:p>
            <a:pPr marL="342900" indent="-342900">
              <a:buFont typeface="Arial" panose="020B0604020202020204" pitchFamily="34" charset="0"/>
              <a:buChar char="•"/>
            </a:pPr>
            <a:r>
              <a:rPr lang="en-GB" sz="2400" b="1" dirty="0" smtClean="0">
                <a:solidFill>
                  <a:srgbClr val="0070C0"/>
                </a:solidFill>
              </a:rPr>
              <a:t> </a:t>
            </a:r>
            <a:r>
              <a:rPr lang="en-GB" sz="2400" b="1" dirty="0">
                <a:solidFill>
                  <a:srgbClr val="0070C0"/>
                </a:solidFill>
              </a:rPr>
              <a:t>focus </a:t>
            </a:r>
            <a:r>
              <a:rPr lang="en-GB" sz="2400" b="1" dirty="0" smtClean="0">
                <a:solidFill>
                  <a:srgbClr val="0070C0"/>
                </a:solidFill>
              </a:rPr>
              <a:t>groups (</a:t>
            </a:r>
            <a:r>
              <a:rPr lang="en-GB" sz="2400" b="1" dirty="0">
                <a:solidFill>
                  <a:srgbClr val="0070C0"/>
                </a:solidFill>
              </a:rPr>
              <a:t>group </a:t>
            </a:r>
            <a:r>
              <a:rPr lang="en-GB" sz="2400" b="1" dirty="0" smtClean="0">
                <a:solidFill>
                  <a:srgbClr val="0070C0"/>
                </a:solidFill>
              </a:rPr>
              <a:t>discussions)</a:t>
            </a: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individual interviews</a:t>
            </a:r>
            <a:r>
              <a:rPr lang="en-GB" sz="2400" b="1" dirty="0">
                <a:solidFill>
                  <a:srgbClr val="0070C0"/>
                </a:solidFill>
              </a:rPr>
              <a:t>, </a:t>
            </a:r>
            <a:endParaRPr lang="en-GB" sz="2400" b="1" dirty="0" smtClean="0">
              <a:solidFill>
                <a:srgbClr val="0070C0"/>
              </a:solidFill>
            </a:endParaRP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participation/observations</a:t>
            </a:r>
            <a:r>
              <a:rPr lang="en-GB" sz="2400" b="1" dirty="0">
                <a:solidFill>
                  <a:srgbClr val="0070C0"/>
                </a:solidFill>
              </a:rPr>
              <a:t>. </a:t>
            </a:r>
            <a:endParaRPr lang="en-GB" sz="2400" b="1" dirty="0" smtClean="0">
              <a:solidFill>
                <a:srgbClr val="0070C0"/>
              </a:solidFill>
            </a:endParaRPr>
          </a:p>
          <a:p>
            <a:endParaRPr lang="en-GB" sz="2400" dirty="0"/>
          </a:p>
          <a:p>
            <a:pPr algn="just"/>
            <a:endParaRPr lang="en-GB" dirty="0"/>
          </a:p>
        </p:txBody>
      </p:sp>
      <p:pic>
        <p:nvPicPr>
          <p:cNvPr id="1028" name="Picture 4" descr="http://www.mymarketresearchmethods.com/wp-content/uploads/2011/10/sca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2279" y="3925510"/>
            <a:ext cx="4114800" cy="2733675"/>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940078"/>
            <a:ext cx="4199163" cy="584775"/>
          </a:xfrm>
          <a:prstGeom prst="rect">
            <a:avLst/>
          </a:prstGeom>
        </p:spPr>
        <p:txBody>
          <a:bodyPr wrap="none">
            <a:spAutoFit/>
          </a:bodyPr>
          <a:lstStyle/>
          <a:p>
            <a:r>
              <a:rPr lang="en-GB" sz="3200" b="1" dirty="0" smtClean="0">
                <a:hlinkClick r:id="rId4"/>
              </a:rPr>
              <a:t>1. Qualitative </a:t>
            </a:r>
            <a:r>
              <a:rPr lang="en-GB" sz="3200" b="1" dirty="0">
                <a:hlinkClick r:id="rId4"/>
              </a:rPr>
              <a:t>Research</a:t>
            </a:r>
            <a:r>
              <a:rPr lang="en-GB" sz="3200" b="1" dirty="0"/>
              <a:t> </a:t>
            </a:r>
          </a:p>
        </p:txBody>
      </p:sp>
      <p:sp>
        <p:nvSpPr>
          <p:cNvPr id="3" name="TextBox 2"/>
          <p:cNvSpPr txBox="1"/>
          <p:nvPr/>
        </p:nvSpPr>
        <p:spPr>
          <a:xfrm>
            <a:off x="395536" y="116632"/>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6" name="TextBox 5"/>
          <p:cNvSpPr txBox="1"/>
          <p:nvPr/>
        </p:nvSpPr>
        <p:spPr>
          <a:xfrm>
            <a:off x="179512" y="6150114"/>
            <a:ext cx="5256584" cy="400110"/>
          </a:xfrm>
          <a:prstGeom prst="rect">
            <a:avLst/>
          </a:prstGeom>
          <a:noFill/>
        </p:spPr>
        <p:txBody>
          <a:bodyPr wrap="square" rtlCol="0">
            <a:spAutoFit/>
          </a:bodyPr>
          <a:lstStyle/>
          <a:p>
            <a:r>
              <a:rPr lang="en-US" sz="2000" b="1" dirty="0" smtClean="0"/>
              <a:t>Difference between Objective and Subjective ?</a:t>
            </a:r>
            <a:endParaRPr lang="en-GB" sz="2000" b="1" dirty="0"/>
          </a:p>
        </p:txBody>
      </p:sp>
    </p:spTree>
    <p:extLst>
      <p:ext uri="{BB962C8B-B14F-4D97-AF65-F5344CB8AC3E}">
        <p14:creationId xmlns:p14="http://schemas.microsoft.com/office/powerpoint/2010/main" val="12631179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236" y="44446"/>
            <a:ext cx="8568952" cy="6186309"/>
          </a:xfrm>
          <a:prstGeom prst="rect">
            <a:avLst/>
          </a:prstGeom>
        </p:spPr>
        <p:txBody>
          <a:bodyPr wrap="square">
            <a:spAutoFit/>
          </a:bodyPr>
          <a:lstStyle/>
          <a:p>
            <a:r>
              <a:rPr lang="en-GB" sz="3600" b="1" dirty="0" smtClean="0">
                <a:solidFill>
                  <a:srgbClr val="0070C0"/>
                </a:solidFill>
                <a:hlinkClick r:id="rId2"/>
              </a:rPr>
              <a:t>2. Quantitative </a:t>
            </a:r>
            <a:r>
              <a:rPr lang="en-GB" sz="3600" b="1" dirty="0">
                <a:solidFill>
                  <a:srgbClr val="0070C0"/>
                </a:solidFill>
                <a:hlinkClick r:id="rId2"/>
              </a:rPr>
              <a:t>Research</a:t>
            </a:r>
            <a:r>
              <a:rPr lang="en-GB" sz="3600" b="1" dirty="0">
                <a:solidFill>
                  <a:srgbClr val="0070C0"/>
                </a:solidFill>
              </a:rPr>
              <a:t> </a:t>
            </a:r>
            <a:endParaRPr lang="en-GB" sz="3600" b="1" dirty="0" smtClean="0">
              <a:solidFill>
                <a:srgbClr val="0070C0"/>
              </a:solidFill>
            </a:endParaRPr>
          </a:p>
          <a:p>
            <a:pPr algn="just"/>
            <a:r>
              <a:rPr lang="en-GB" sz="2400" dirty="0" smtClean="0"/>
              <a:t>Is </a:t>
            </a:r>
            <a:r>
              <a:rPr lang="en-GB" sz="2400" b="1" dirty="0">
                <a:solidFill>
                  <a:srgbClr val="0070C0"/>
                </a:solidFill>
              </a:rPr>
              <a:t>used to quantify the problem </a:t>
            </a:r>
            <a:r>
              <a:rPr lang="en-GB" sz="2400" dirty="0"/>
              <a:t>by way of </a:t>
            </a:r>
            <a:r>
              <a:rPr lang="en-GB" sz="2400" b="1" dirty="0">
                <a:solidFill>
                  <a:srgbClr val="0070C0"/>
                </a:solidFill>
              </a:rPr>
              <a:t>generating numerical data</a:t>
            </a:r>
            <a:r>
              <a:rPr lang="en-GB" sz="2400" dirty="0"/>
              <a:t> or data that can be transformed into </a:t>
            </a:r>
            <a:r>
              <a:rPr lang="en-GB" sz="2400" b="1" dirty="0">
                <a:solidFill>
                  <a:srgbClr val="0070C0"/>
                </a:solidFill>
              </a:rPr>
              <a:t>useable statistics</a:t>
            </a:r>
            <a:r>
              <a:rPr lang="en-GB" sz="2400" dirty="0"/>
              <a:t>. It is used to </a:t>
            </a:r>
            <a:r>
              <a:rPr lang="en-GB" sz="2400" b="1" dirty="0">
                <a:solidFill>
                  <a:srgbClr val="0070C0"/>
                </a:solidFill>
              </a:rPr>
              <a:t>quantify</a:t>
            </a:r>
            <a:r>
              <a:rPr lang="en-GB" sz="2400" dirty="0"/>
              <a:t> </a:t>
            </a:r>
            <a:r>
              <a:rPr lang="en-GB" sz="2400" dirty="0">
                <a:solidFill>
                  <a:srgbClr val="0070C0"/>
                </a:solidFill>
              </a:rPr>
              <a:t>attitudes, opinions, </a:t>
            </a:r>
            <a:r>
              <a:rPr lang="en-GB" sz="2400" dirty="0" smtClean="0">
                <a:solidFill>
                  <a:srgbClr val="0070C0"/>
                </a:solidFill>
              </a:rPr>
              <a:t>behaviours</a:t>
            </a:r>
            <a:r>
              <a:rPr lang="en-GB" sz="2400" dirty="0"/>
              <a:t>, and other defined variables – and generalize results from a larger sample population</a:t>
            </a:r>
            <a:r>
              <a:rPr lang="en-GB" sz="2400" dirty="0" smtClean="0"/>
              <a:t>.</a:t>
            </a:r>
          </a:p>
          <a:p>
            <a:pPr algn="just"/>
            <a:endParaRPr lang="en-GB" sz="2400" dirty="0"/>
          </a:p>
          <a:p>
            <a:pPr algn="just"/>
            <a:endParaRPr lang="en-GB" sz="2400" dirty="0" smtClean="0"/>
          </a:p>
          <a:p>
            <a:pPr algn="just"/>
            <a:endParaRPr lang="en-GB" sz="2400" b="1" dirty="0" smtClean="0">
              <a:solidFill>
                <a:srgbClr val="0070C0"/>
              </a:solidFill>
            </a:endParaRPr>
          </a:p>
          <a:p>
            <a:pPr algn="just"/>
            <a:endParaRPr lang="en-GB" sz="2400" b="1" dirty="0">
              <a:solidFill>
                <a:srgbClr val="0070C0"/>
              </a:solidFill>
            </a:endParaRPr>
          </a:p>
          <a:p>
            <a:pPr algn="just"/>
            <a:endParaRPr lang="en-GB" sz="2400" b="1" dirty="0" smtClean="0">
              <a:solidFill>
                <a:srgbClr val="0070C0"/>
              </a:solidFill>
            </a:endParaRPr>
          </a:p>
          <a:p>
            <a:pPr algn="just"/>
            <a:endParaRPr lang="en-GB" sz="2400" b="1" dirty="0">
              <a:solidFill>
                <a:srgbClr val="0070C0"/>
              </a:solidFill>
            </a:endParaRPr>
          </a:p>
          <a:p>
            <a:pPr algn="just"/>
            <a:r>
              <a:rPr lang="en-GB" sz="2400" b="1" dirty="0" smtClean="0">
                <a:solidFill>
                  <a:srgbClr val="0070C0"/>
                </a:solidFill>
              </a:rPr>
              <a:t>Methods include:</a:t>
            </a:r>
          </a:p>
          <a:p>
            <a:pPr marL="342900" indent="-342900" algn="just">
              <a:buFont typeface="Arial" panose="020B0604020202020204" pitchFamily="34" charset="0"/>
              <a:buChar char="•"/>
            </a:pPr>
            <a:r>
              <a:rPr lang="en-GB" sz="2400" dirty="0" smtClean="0"/>
              <a:t>Statistical analysis of various </a:t>
            </a:r>
            <a:r>
              <a:rPr lang="en-GB" sz="2400" dirty="0"/>
              <a:t>forms of surveys – online surveys, paper surveys, mobile </a:t>
            </a:r>
            <a:r>
              <a:rPr lang="en-GB" sz="2400" dirty="0" smtClean="0"/>
              <a:t>surveys</a:t>
            </a:r>
          </a:p>
          <a:p>
            <a:pPr marL="342900" indent="-342900" algn="just">
              <a:buFont typeface="Arial" panose="020B0604020202020204" pitchFamily="34" charset="0"/>
              <a:buChar char="•"/>
            </a:pPr>
            <a:r>
              <a:rPr lang="en-GB" sz="2400" b="1" dirty="0" smtClean="0">
                <a:solidFill>
                  <a:srgbClr val="0070C0"/>
                </a:solidFill>
              </a:rPr>
              <a:t>‘</a:t>
            </a:r>
            <a:r>
              <a:rPr lang="en-GB" sz="2400" b="1" dirty="0">
                <a:solidFill>
                  <a:srgbClr val="0070C0"/>
                </a:solidFill>
              </a:rPr>
              <a:t>Key </a:t>
            </a:r>
            <a:r>
              <a:rPr lang="en-GB" sz="2400" b="1" dirty="0" smtClean="0">
                <a:solidFill>
                  <a:srgbClr val="0070C0"/>
                </a:solidFill>
              </a:rPr>
              <a:t>Informant’ Interviews </a:t>
            </a:r>
            <a:r>
              <a:rPr lang="en-GB" sz="2400" dirty="0" smtClean="0"/>
              <a:t>with response analysis</a:t>
            </a:r>
          </a:p>
          <a:p>
            <a:pPr marL="342900" indent="-342900" algn="just">
              <a:buFont typeface="Arial" panose="020B0604020202020204" pitchFamily="34" charset="0"/>
              <a:buChar char="•"/>
            </a:pPr>
            <a:r>
              <a:rPr lang="en-GB" sz="2400" b="1" dirty="0">
                <a:solidFill>
                  <a:srgbClr val="0070C0"/>
                </a:solidFill>
              </a:rPr>
              <a:t>S</a:t>
            </a:r>
            <a:r>
              <a:rPr lang="en-GB" sz="2400" b="1" dirty="0" smtClean="0">
                <a:solidFill>
                  <a:srgbClr val="0070C0"/>
                </a:solidFill>
              </a:rPr>
              <a:t>ystematic observations leading to a numeric data set.</a:t>
            </a:r>
            <a:endParaRPr lang="en-GB" sz="2400" b="1" dirty="0">
              <a:solidFill>
                <a:srgbClr val="0070C0"/>
              </a:solidFill>
            </a:endParaRPr>
          </a:p>
        </p:txBody>
      </p:sp>
      <p:pic>
        <p:nvPicPr>
          <p:cNvPr id="2050" name="Picture 2" descr="Bingo Balls - Geoff Black/E+/Getty Ima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2372621"/>
            <a:ext cx="2891545" cy="196775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308898" y="2276872"/>
            <a:ext cx="5472608" cy="1938992"/>
          </a:xfrm>
          <a:prstGeom prst="rect">
            <a:avLst/>
          </a:prstGeom>
        </p:spPr>
        <p:txBody>
          <a:bodyPr wrap="square">
            <a:spAutoFit/>
          </a:bodyPr>
          <a:lstStyle/>
          <a:p>
            <a:pPr algn="just"/>
            <a:r>
              <a:rPr lang="en-GB" sz="2400" dirty="0"/>
              <a:t>Quantitative Research </a:t>
            </a:r>
            <a:r>
              <a:rPr lang="en-GB" sz="2400" b="1" dirty="0">
                <a:solidFill>
                  <a:srgbClr val="0070C0"/>
                </a:solidFill>
              </a:rPr>
              <a:t>uses measurable data to </a:t>
            </a:r>
            <a:r>
              <a:rPr lang="en-GB" sz="2400" b="1" dirty="0" smtClean="0">
                <a:solidFill>
                  <a:srgbClr val="0070C0"/>
                </a:solidFill>
              </a:rPr>
              <a:t>formulate </a:t>
            </a:r>
            <a:r>
              <a:rPr lang="en-GB" sz="2400" b="1" dirty="0">
                <a:solidFill>
                  <a:srgbClr val="0070C0"/>
                </a:solidFill>
              </a:rPr>
              <a:t>facts and uncover patterns in </a:t>
            </a:r>
            <a:r>
              <a:rPr lang="en-GB" sz="2400" b="1" dirty="0" smtClean="0">
                <a:solidFill>
                  <a:srgbClr val="0070C0"/>
                </a:solidFill>
              </a:rPr>
              <a:t>research</a:t>
            </a:r>
            <a:r>
              <a:rPr lang="en-GB" sz="2400" dirty="0"/>
              <a:t>. Quantitative data collection </a:t>
            </a:r>
            <a:r>
              <a:rPr lang="en-GB" sz="2400" dirty="0" smtClean="0"/>
              <a:t>methods </a:t>
            </a:r>
            <a:r>
              <a:rPr lang="en-GB" sz="2400" dirty="0"/>
              <a:t>are more structured than Qualitative.</a:t>
            </a:r>
          </a:p>
        </p:txBody>
      </p:sp>
    </p:spTree>
    <p:extLst>
      <p:ext uri="{BB962C8B-B14F-4D97-AF65-F5344CB8AC3E}">
        <p14:creationId xmlns:p14="http://schemas.microsoft.com/office/powerpoint/2010/main" val="1769184280"/>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9392"/>
            <a:ext cx="8712968" cy="2031325"/>
          </a:xfrm>
          <a:prstGeom prst="rect">
            <a:avLst/>
          </a:prstGeom>
        </p:spPr>
        <p:txBody>
          <a:bodyPr wrap="square">
            <a:spAutoFit/>
          </a:bodyPr>
          <a:lstStyle/>
          <a:p>
            <a:endParaRPr lang="en-GB" dirty="0"/>
          </a:p>
          <a:p>
            <a:pPr algn="just"/>
            <a:r>
              <a:rPr lang="en-GB" sz="2400" b="1" dirty="0" smtClean="0">
                <a:solidFill>
                  <a:srgbClr val="0070C0"/>
                </a:solidFill>
              </a:rPr>
              <a:t>Possible research question:</a:t>
            </a:r>
          </a:p>
          <a:p>
            <a:pPr algn="just"/>
            <a:r>
              <a:rPr lang="en-GB" sz="2800" dirty="0" smtClean="0"/>
              <a:t>How </a:t>
            </a:r>
            <a:r>
              <a:rPr lang="en-GB" sz="2800" dirty="0"/>
              <a:t>is the work </a:t>
            </a:r>
            <a:r>
              <a:rPr lang="en-GB" sz="2800" dirty="0" smtClean="0"/>
              <a:t>on a construction site  </a:t>
            </a:r>
            <a:r>
              <a:rPr lang="en-GB" sz="2800" dirty="0"/>
              <a:t>affected by frequent vandalism to </a:t>
            </a:r>
            <a:r>
              <a:rPr lang="en-GB" sz="2800" dirty="0" smtClean="0"/>
              <a:t>site vehicles and plant during non working hours? </a:t>
            </a:r>
            <a:endParaRPr lang="en-GB" sz="2800" dirty="0"/>
          </a:p>
        </p:txBody>
      </p:sp>
      <p:sp>
        <p:nvSpPr>
          <p:cNvPr id="3" name="Rectangle 2"/>
          <p:cNvSpPr/>
          <p:nvPr/>
        </p:nvSpPr>
        <p:spPr>
          <a:xfrm>
            <a:off x="202285" y="2052820"/>
            <a:ext cx="8136904" cy="2062103"/>
          </a:xfrm>
          <a:prstGeom prst="rect">
            <a:avLst/>
          </a:prstGeom>
        </p:spPr>
        <p:txBody>
          <a:bodyPr wrap="square">
            <a:spAutoFit/>
          </a:bodyPr>
          <a:lstStyle/>
          <a:p>
            <a:pPr marL="342900" indent="-342900" algn="just">
              <a:buFont typeface="Arial" panose="020B0604020202020204" pitchFamily="34" charset="0"/>
              <a:buChar char="•"/>
            </a:pPr>
            <a:r>
              <a:rPr lang="en-GB" sz="2800" b="1" dirty="0">
                <a:solidFill>
                  <a:srgbClr val="0070C0"/>
                </a:solidFill>
              </a:rPr>
              <a:t>What kinds </a:t>
            </a:r>
            <a:r>
              <a:rPr lang="en-GB" sz="2800" b="1" dirty="0" smtClean="0">
                <a:solidFill>
                  <a:srgbClr val="0070C0"/>
                </a:solidFill>
              </a:rPr>
              <a:t>of qualitative data </a:t>
            </a:r>
            <a:r>
              <a:rPr lang="en-GB" sz="2800" b="1" dirty="0">
                <a:solidFill>
                  <a:srgbClr val="0070C0"/>
                </a:solidFill>
              </a:rPr>
              <a:t>collection methods could be used to investigate this topic? </a:t>
            </a:r>
            <a:endParaRPr lang="en-GB" sz="2800" b="1" dirty="0" smtClean="0">
              <a:solidFill>
                <a:srgbClr val="0070C0"/>
              </a:solidFill>
            </a:endParaRPr>
          </a:p>
          <a:p>
            <a:pPr algn="just"/>
            <a:endParaRPr lang="en-GB" sz="2400" b="1" dirty="0">
              <a:solidFill>
                <a:srgbClr val="0070C0"/>
              </a:solidFill>
            </a:endParaRPr>
          </a:p>
          <a:p>
            <a:pPr marL="342900" indent="-342900" algn="just">
              <a:buFont typeface="Arial" panose="020B0604020202020204" pitchFamily="34" charset="0"/>
              <a:buChar char="•"/>
            </a:pPr>
            <a:r>
              <a:rPr lang="en-GB" sz="2400" b="1" dirty="0" smtClean="0">
                <a:solidFill>
                  <a:srgbClr val="0070C0"/>
                </a:solidFill>
              </a:rPr>
              <a:t>List five </a:t>
            </a:r>
            <a:r>
              <a:rPr lang="en-GB" sz="2400" b="1" dirty="0">
                <a:solidFill>
                  <a:srgbClr val="0070C0"/>
                </a:solidFill>
              </a:rPr>
              <a:t>different sources of data that could be used by a researcher. </a:t>
            </a:r>
          </a:p>
        </p:txBody>
      </p:sp>
      <p:sp>
        <p:nvSpPr>
          <p:cNvPr id="4" name="Rectangle 3"/>
          <p:cNvSpPr/>
          <p:nvPr/>
        </p:nvSpPr>
        <p:spPr>
          <a:xfrm>
            <a:off x="299445" y="4149079"/>
            <a:ext cx="8136904" cy="2585323"/>
          </a:xfrm>
          <a:prstGeom prst="rect">
            <a:avLst/>
          </a:prstGeom>
        </p:spPr>
        <p:txBody>
          <a:bodyPr wrap="square">
            <a:spAutoFit/>
          </a:bodyPr>
          <a:lstStyle/>
          <a:p>
            <a:r>
              <a:rPr lang="en-GB" i="1" dirty="0"/>
              <a:t>You have probably listed some of the following: </a:t>
            </a:r>
            <a:endParaRPr lang="en-GB" dirty="0"/>
          </a:p>
          <a:p>
            <a:r>
              <a:rPr lang="en-GB" b="1" i="1" dirty="0">
                <a:solidFill>
                  <a:srgbClr val="0070C0"/>
                </a:solidFill>
              </a:rPr>
              <a:t>Transcripts of individual interviews with members of </a:t>
            </a:r>
            <a:r>
              <a:rPr lang="en-GB" b="1" i="1" dirty="0" smtClean="0">
                <a:solidFill>
                  <a:srgbClr val="0070C0"/>
                </a:solidFill>
              </a:rPr>
              <a:t>staff</a:t>
            </a:r>
            <a:endParaRPr lang="en-GB" b="1" dirty="0">
              <a:solidFill>
                <a:srgbClr val="0070C0"/>
              </a:solidFill>
            </a:endParaRPr>
          </a:p>
          <a:p>
            <a:r>
              <a:rPr lang="en-GB" b="1" i="1" dirty="0">
                <a:solidFill>
                  <a:srgbClr val="0070C0"/>
                </a:solidFill>
              </a:rPr>
              <a:t>Focus group transcripts </a:t>
            </a:r>
            <a:endParaRPr lang="en-GB" b="1" dirty="0">
              <a:solidFill>
                <a:srgbClr val="0070C0"/>
              </a:solidFill>
            </a:endParaRPr>
          </a:p>
          <a:p>
            <a:r>
              <a:rPr lang="en-GB" b="1" i="1" dirty="0">
                <a:solidFill>
                  <a:srgbClr val="0070C0"/>
                </a:solidFill>
              </a:rPr>
              <a:t>Field notes from </a:t>
            </a:r>
            <a:r>
              <a:rPr lang="en-GB" b="1" i="1" dirty="0" smtClean="0">
                <a:solidFill>
                  <a:srgbClr val="0070C0"/>
                </a:solidFill>
              </a:rPr>
              <a:t>observation</a:t>
            </a:r>
            <a:endParaRPr lang="en-GB" b="1" dirty="0">
              <a:solidFill>
                <a:srgbClr val="0070C0"/>
              </a:solidFill>
            </a:endParaRPr>
          </a:p>
          <a:p>
            <a:r>
              <a:rPr lang="en-GB" b="1" i="1" dirty="0">
                <a:solidFill>
                  <a:srgbClr val="0070C0"/>
                </a:solidFill>
              </a:rPr>
              <a:t>Copies of diary entries that staff members have been asked to complete each day </a:t>
            </a:r>
            <a:endParaRPr lang="en-GB" b="1" dirty="0">
              <a:solidFill>
                <a:srgbClr val="0070C0"/>
              </a:solidFill>
            </a:endParaRPr>
          </a:p>
          <a:p>
            <a:r>
              <a:rPr lang="en-GB" b="1" i="1" dirty="0">
                <a:solidFill>
                  <a:srgbClr val="0070C0"/>
                </a:solidFill>
              </a:rPr>
              <a:t>Critical incident recordings from specific episodes of vandalism </a:t>
            </a:r>
            <a:endParaRPr lang="en-GB" b="1" dirty="0">
              <a:solidFill>
                <a:srgbClr val="0070C0"/>
              </a:solidFill>
            </a:endParaRPr>
          </a:p>
          <a:p>
            <a:r>
              <a:rPr lang="en-GB" b="1" i="1" dirty="0" smtClean="0">
                <a:solidFill>
                  <a:srgbClr val="0070C0"/>
                </a:solidFill>
              </a:rPr>
              <a:t>Internal memos </a:t>
            </a:r>
            <a:r>
              <a:rPr lang="en-GB" b="1" i="1" dirty="0">
                <a:solidFill>
                  <a:srgbClr val="0070C0"/>
                </a:solidFill>
              </a:rPr>
              <a:t>and </a:t>
            </a:r>
            <a:r>
              <a:rPr lang="en-GB" b="1" i="1" dirty="0" smtClean="0">
                <a:solidFill>
                  <a:srgbClr val="0070C0"/>
                </a:solidFill>
              </a:rPr>
              <a:t>emails</a:t>
            </a:r>
            <a:endParaRPr lang="en-GB" b="1" dirty="0">
              <a:solidFill>
                <a:srgbClr val="0070C0"/>
              </a:solidFill>
            </a:endParaRPr>
          </a:p>
          <a:p>
            <a:r>
              <a:rPr lang="en-GB" b="1" i="1" dirty="0">
                <a:solidFill>
                  <a:srgbClr val="0070C0"/>
                </a:solidFill>
              </a:rPr>
              <a:t>Video </a:t>
            </a:r>
            <a:r>
              <a:rPr lang="en-GB" b="1" i="1" dirty="0" smtClean="0">
                <a:solidFill>
                  <a:srgbClr val="0070C0"/>
                </a:solidFill>
              </a:rPr>
              <a:t>recordings - CCTV </a:t>
            </a:r>
            <a:endParaRPr lang="en-GB" b="1" dirty="0">
              <a:solidFill>
                <a:srgbClr val="0070C0"/>
              </a:solidFill>
            </a:endParaRPr>
          </a:p>
          <a:p>
            <a:r>
              <a:rPr lang="en-GB" b="1" dirty="0" smtClean="0">
                <a:solidFill>
                  <a:srgbClr val="0070C0"/>
                </a:solidFill>
              </a:rPr>
              <a:t> </a:t>
            </a:r>
            <a:endParaRPr lang="en-GB" b="1" dirty="0">
              <a:solidFill>
                <a:srgbClr val="0070C0"/>
              </a:solidFill>
            </a:endParaRPr>
          </a:p>
        </p:txBody>
      </p:sp>
      <p:sp>
        <p:nvSpPr>
          <p:cNvPr id="5" name="TextBox 4"/>
          <p:cNvSpPr txBox="1"/>
          <p:nvPr/>
        </p:nvSpPr>
        <p:spPr>
          <a:xfrm>
            <a:off x="7236296" y="6203326"/>
            <a:ext cx="1728192" cy="461665"/>
          </a:xfrm>
          <a:prstGeom prst="rect">
            <a:avLst/>
          </a:prstGeom>
          <a:noFill/>
        </p:spPr>
        <p:txBody>
          <a:bodyPr wrap="square" rtlCol="0">
            <a:spAutoFit/>
          </a:bodyPr>
          <a:lstStyle/>
          <a:p>
            <a:r>
              <a:rPr lang="en-GB" sz="2400" b="1" dirty="0" smtClean="0">
                <a:solidFill>
                  <a:srgbClr val="0070C0"/>
                </a:solidFill>
              </a:rPr>
              <a:t>10 minutes</a:t>
            </a:r>
            <a:endParaRPr lang="en-US" sz="2400" b="1" dirty="0">
              <a:solidFill>
                <a:srgbClr val="0070C0"/>
              </a:solidFill>
            </a:endParaRPr>
          </a:p>
        </p:txBody>
      </p:sp>
    </p:spTree>
    <p:extLst>
      <p:ext uri="{BB962C8B-B14F-4D97-AF65-F5344CB8AC3E}">
        <p14:creationId xmlns:p14="http://schemas.microsoft.com/office/powerpoint/2010/main" val="1510599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5" name="Rectangle 4"/>
          <p:cNvSpPr/>
          <p:nvPr/>
        </p:nvSpPr>
        <p:spPr>
          <a:xfrm>
            <a:off x="636891" y="1412776"/>
            <a:ext cx="5406801" cy="5816977"/>
          </a:xfrm>
          <a:prstGeom prst="rect">
            <a:avLst/>
          </a:prstGeom>
        </p:spPr>
        <p:txBody>
          <a:bodyPr wrap="none">
            <a:spAutoFit/>
          </a:bodyPr>
          <a:lstStyle/>
          <a:p>
            <a:endParaRPr lang="en-US" sz="2000" dirty="0"/>
          </a:p>
          <a:p>
            <a:pPr marL="342900" indent="-342900">
              <a:buAutoNum type="arabicPeriod"/>
            </a:pPr>
            <a:r>
              <a:rPr lang="en-US" sz="2400" dirty="0" smtClean="0"/>
              <a:t>Locate sources of relevant information.</a:t>
            </a:r>
          </a:p>
          <a:p>
            <a:pPr marL="342900" indent="-342900">
              <a:buAutoNum type="arabicPeriod"/>
            </a:pPr>
            <a:endParaRPr lang="en-US" sz="2400" dirty="0" smtClean="0"/>
          </a:p>
          <a:p>
            <a:pPr marL="342900" indent="-342900">
              <a:buAutoNum type="arabicPeriod"/>
            </a:pPr>
            <a:r>
              <a:rPr lang="en-US" sz="2400" dirty="0" smtClean="0"/>
              <a:t>Obtain the information</a:t>
            </a:r>
          </a:p>
          <a:p>
            <a:pPr marL="342900" indent="-342900">
              <a:buAutoNum type="arabicPeriod"/>
            </a:pPr>
            <a:endParaRPr lang="en-US" sz="2400" dirty="0" smtClean="0"/>
          </a:p>
          <a:p>
            <a:pPr marL="342900" indent="-342900">
              <a:buAutoNum type="arabicPeriod"/>
            </a:pPr>
            <a:r>
              <a:rPr lang="en-US" sz="2400" dirty="0" smtClean="0"/>
              <a:t>Sort and group your findings</a:t>
            </a:r>
          </a:p>
          <a:p>
            <a:pPr marL="342900" indent="-342900">
              <a:buAutoNum type="arabicPeriod"/>
            </a:pPr>
            <a:endParaRPr lang="en-US" sz="2400" dirty="0" smtClean="0"/>
          </a:p>
          <a:p>
            <a:pPr marL="342900" indent="-342900">
              <a:buAutoNum type="arabicPeriod"/>
            </a:pPr>
            <a:r>
              <a:rPr lang="en-US" sz="2400" dirty="0" smtClean="0"/>
              <a:t>Evaluate your findings </a:t>
            </a:r>
          </a:p>
          <a:p>
            <a:pPr marL="342900" indent="-342900">
              <a:buAutoNum type="arabicPeriod"/>
            </a:pPr>
            <a:endParaRPr lang="en-US" sz="2400" dirty="0" smtClean="0"/>
          </a:p>
          <a:p>
            <a:pPr marL="342900" indent="-342900">
              <a:buAutoNum type="arabicPeriod"/>
            </a:pPr>
            <a:r>
              <a:rPr lang="en-US" sz="2400" dirty="0" smtClean="0"/>
              <a:t>Prioritise your findings</a:t>
            </a:r>
          </a:p>
          <a:p>
            <a:pPr marL="342900" indent="-342900">
              <a:buAutoNum type="arabicPeriod"/>
            </a:pPr>
            <a:endParaRPr lang="en-US" sz="2400" dirty="0" smtClean="0"/>
          </a:p>
          <a:p>
            <a:pPr marL="342900" indent="-342900">
              <a:buAutoNum type="arabicPeriod"/>
            </a:pPr>
            <a:r>
              <a:rPr lang="en-US" sz="2400" dirty="0" smtClean="0"/>
              <a:t>Check your findings</a:t>
            </a:r>
          </a:p>
          <a:p>
            <a:pPr marL="342900" indent="-342900">
              <a:buAutoNum type="arabicPeriod"/>
            </a:pPr>
            <a:endParaRPr lang="en-US" sz="2400" dirty="0" smtClean="0"/>
          </a:p>
          <a:p>
            <a:pPr marL="342900" indent="-342900">
              <a:buAutoNum type="arabicPeriod"/>
            </a:pPr>
            <a:r>
              <a:rPr lang="en-US" sz="2400" dirty="0" smtClean="0"/>
              <a:t>Acknowledge your sources</a:t>
            </a:r>
          </a:p>
          <a:p>
            <a:endParaRPr lang="en-US" sz="2000" dirty="0"/>
          </a:p>
          <a:p>
            <a:endParaRPr lang="en-US" sz="2000" dirty="0" smtClean="0"/>
          </a:p>
        </p:txBody>
      </p:sp>
    </p:spTree>
    <p:extLst>
      <p:ext uri="{BB962C8B-B14F-4D97-AF65-F5344CB8AC3E}">
        <p14:creationId xmlns:p14="http://schemas.microsoft.com/office/powerpoint/2010/main" val="23859106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1124744"/>
            <a:ext cx="8064896" cy="2923877"/>
          </a:xfrm>
          <a:prstGeom prst="rect">
            <a:avLst/>
          </a:prstGeom>
          <a:noFill/>
        </p:spPr>
        <p:txBody>
          <a:bodyPr wrap="square" rtlCol="0">
            <a:spAutoFit/>
          </a:bodyPr>
          <a:lstStyle/>
          <a:p>
            <a:r>
              <a:rPr lang="en-GB" sz="3200" dirty="0" smtClean="0"/>
              <a:t>STEP 1 : Preparation</a:t>
            </a:r>
          </a:p>
          <a:p>
            <a:endParaRPr lang="en-GB" sz="3200" dirty="0"/>
          </a:p>
          <a:p>
            <a:r>
              <a:rPr lang="en-GB" sz="2400" dirty="0" smtClean="0"/>
              <a:t>Focusing in on the specific requirement</a:t>
            </a:r>
          </a:p>
          <a:p>
            <a:r>
              <a:rPr lang="en-GB" sz="2400" dirty="0" smtClean="0"/>
              <a:t>Assessing your readership</a:t>
            </a:r>
          </a:p>
          <a:p>
            <a:r>
              <a:rPr lang="en-GB" sz="2400" dirty="0" smtClean="0"/>
              <a:t>The importance of presentation</a:t>
            </a:r>
          </a:p>
          <a:p>
            <a:r>
              <a:rPr lang="en-GB" sz="2400" dirty="0" smtClean="0"/>
              <a:t>Choosing your words </a:t>
            </a:r>
          </a:p>
          <a:p>
            <a:r>
              <a:rPr lang="en-GB" sz="2400" dirty="0" smtClean="0"/>
              <a:t>Looking at both sides of the argument</a:t>
            </a:r>
            <a:endParaRPr lang="en-US" sz="2400" dirty="0"/>
          </a:p>
        </p:txBody>
      </p:sp>
    </p:spTree>
    <p:extLst>
      <p:ext uri="{BB962C8B-B14F-4D97-AF65-F5344CB8AC3E}">
        <p14:creationId xmlns:p14="http://schemas.microsoft.com/office/powerpoint/2010/main" val="19801558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2401" y="2348880"/>
            <a:ext cx="7169999" cy="1200329"/>
          </a:xfrm>
          <a:prstGeom prst="rect">
            <a:avLst/>
          </a:prstGeom>
          <a:noFill/>
        </p:spPr>
        <p:txBody>
          <a:bodyPr wrap="square" rtlCol="0">
            <a:spAutoFit/>
          </a:bodyPr>
          <a:lstStyle/>
          <a:p>
            <a:r>
              <a:rPr lang="en-GB" sz="3600" b="1" dirty="0" smtClean="0">
                <a:solidFill>
                  <a:srgbClr val="0070C0"/>
                </a:solidFill>
              </a:rPr>
              <a:t>2. Obtaining the information by</a:t>
            </a:r>
          </a:p>
          <a:p>
            <a:r>
              <a:rPr lang="en-GB" sz="3600" b="1" dirty="0">
                <a:solidFill>
                  <a:srgbClr val="0070C0"/>
                </a:solidFill>
              </a:rPr>
              <a:t> </a:t>
            </a:r>
            <a:r>
              <a:rPr lang="en-GB" sz="3600" b="1" dirty="0" smtClean="0">
                <a:solidFill>
                  <a:srgbClr val="0070C0"/>
                </a:solidFill>
              </a:rPr>
              <a:t>         observation case study</a:t>
            </a:r>
            <a:endParaRPr lang="en-GB" sz="3600" b="1" dirty="0">
              <a:solidFill>
                <a:srgbClr val="0070C0"/>
              </a:solidFill>
            </a:endParaRPr>
          </a:p>
        </p:txBody>
      </p:sp>
    </p:spTree>
    <p:extLst>
      <p:ext uri="{BB962C8B-B14F-4D97-AF65-F5344CB8AC3E}">
        <p14:creationId xmlns:p14="http://schemas.microsoft.com/office/powerpoint/2010/main" val="255227368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lack_mountains.jpg"/>
          <p:cNvPicPr>
            <a:picLocks noChangeAspect="1"/>
          </p:cNvPicPr>
          <p:nvPr/>
        </p:nvPicPr>
        <p:blipFill>
          <a:blip r:embed="rId3" cstate="print"/>
          <a:stretch>
            <a:fillRect/>
          </a:stretch>
        </p:blipFill>
        <p:spPr>
          <a:xfrm>
            <a:off x="0" y="0"/>
            <a:ext cx="9144000" cy="7475292"/>
          </a:xfrm>
          <a:prstGeom prst="rect">
            <a:avLst/>
          </a:prstGeom>
        </p:spPr>
      </p:pic>
      <p:sp>
        <p:nvSpPr>
          <p:cNvPr id="2" name="Title 1"/>
          <p:cNvSpPr>
            <a:spLocks noGrp="1"/>
          </p:cNvSpPr>
          <p:nvPr>
            <p:ph type="ctrTitle"/>
          </p:nvPr>
        </p:nvSpPr>
        <p:spPr>
          <a:xfrm>
            <a:off x="1115616" y="692696"/>
            <a:ext cx="7358082" cy="1428760"/>
          </a:xfrm>
        </p:spPr>
        <p:txBody>
          <a:bodyPr>
            <a:noAutofit/>
          </a:bodyPr>
          <a:lstStyle/>
          <a:p>
            <a:pPr algn="ctr"/>
            <a:r>
              <a:rPr lang="en-GB" sz="6600" u="sng" dirty="0" smtClean="0">
                <a:solidFill>
                  <a:srgbClr val="FFFF00"/>
                </a:solidFill>
                <a:latin typeface="Constantia" pitchFamily="18" charset="0"/>
              </a:rPr>
              <a:t>Leisure in </a:t>
            </a:r>
            <a:br>
              <a:rPr lang="en-GB" sz="6600" u="sng" dirty="0" smtClean="0">
                <a:solidFill>
                  <a:srgbClr val="FFFF00"/>
                </a:solidFill>
                <a:latin typeface="Constantia" pitchFamily="18" charset="0"/>
              </a:rPr>
            </a:br>
            <a:r>
              <a:rPr lang="en-GB" sz="6600" u="sng" dirty="0" smtClean="0">
                <a:solidFill>
                  <a:srgbClr val="FFFF00"/>
                </a:solidFill>
                <a:latin typeface="Constantia" pitchFamily="18" charset="0"/>
              </a:rPr>
              <a:t>Natural Balance</a:t>
            </a:r>
            <a:endParaRPr lang="en-GB" sz="6600" u="sng" dirty="0">
              <a:solidFill>
                <a:srgbClr val="FFFF00"/>
              </a:solidFill>
              <a:latin typeface="Constantia" pitchFamily="18" charset="0"/>
            </a:endParaRPr>
          </a:p>
        </p:txBody>
      </p:sp>
      <p:sp>
        <p:nvSpPr>
          <p:cNvPr id="3" name="Subtitle 2"/>
          <p:cNvSpPr>
            <a:spLocks noGrp="1"/>
          </p:cNvSpPr>
          <p:nvPr>
            <p:ph type="subTitle" idx="1"/>
          </p:nvPr>
        </p:nvSpPr>
        <p:spPr>
          <a:xfrm>
            <a:off x="714348" y="2492896"/>
            <a:ext cx="8429652" cy="571504"/>
          </a:xfrm>
        </p:spPr>
        <p:txBody>
          <a:bodyPr>
            <a:noAutofit/>
          </a:bodyPr>
          <a:lstStyle/>
          <a:p>
            <a:pPr algn="ctr"/>
            <a:r>
              <a:rPr lang="en-GB" sz="2800" b="1" u="sng" dirty="0" smtClean="0">
                <a:solidFill>
                  <a:srgbClr val="FFFF00"/>
                </a:solidFill>
                <a:latin typeface="Constantia" pitchFamily="18" charset="0"/>
              </a:rPr>
              <a:t>Harmony or harm?</a:t>
            </a:r>
          </a:p>
        </p:txBody>
      </p:sp>
      <p:sp>
        <p:nvSpPr>
          <p:cNvPr id="6" name="TextBox 5"/>
          <p:cNvSpPr txBox="1"/>
          <p:nvPr/>
        </p:nvSpPr>
        <p:spPr>
          <a:xfrm>
            <a:off x="7092280" y="6519446"/>
            <a:ext cx="1963058" cy="338554"/>
          </a:xfrm>
          <a:prstGeom prst="rect">
            <a:avLst/>
          </a:prstGeom>
          <a:noFill/>
        </p:spPr>
        <p:txBody>
          <a:bodyPr wrap="square" rtlCol="0">
            <a:spAutoFit/>
          </a:bodyPr>
          <a:lstStyle/>
          <a:p>
            <a:r>
              <a:rPr lang="en-GB" sz="1600" b="1" dirty="0" smtClean="0">
                <a:solidFill>
                  <a:srgbClr val="FFFF00"/>
                </a:solidFill>
                <a:latin typeface="Constantia" pitchFamily="18" charset="0"/>
              </a:rPr>
              <a:t>Allan </a:t>
            </a:r>
            <a:r>
              <a:rPr lang="en-GB" sz="1600" b="1" dirty="0" err="1" smtClean="0">
                <a:solidFill>
                  <a:srgbClr val="FFFF00"/>
                </a:solidFill>
                <a:latin typeface="Constantia" pitchFamily="18" charset="0"/>
              </a:rPr>
              <a:t>Nantel</a:t>
            </a:r>
            <a:endParaRPr lang="en-GB" sz="1600" b="1" dirty="0">
              <a:solidFill>
                <a:srgbClr val="FFFF00"/>
              </a:solidFill>
              <a:latin typeface="Constantia" pitchFamily="18" charset="0"/>
            </a:endParaRPr>
          </a:p>
        </p:txBody>
      </p:sp>
      <p:sp>
        <p:nvSpPr>
          <p:cNvPr id="7" name="TextBox 6"/>
          <p:cNvSpPr txBox="1"/>
          <p:nvPr/>
        </p:nvSpPr>
        <p:spPr>
          <a:xfrm>
            <a:off x="971600" y="4077072"/>
            <a:ext cx="7632848" cy="830997"/>
          </a:xfrm>
          <a:prstGeom prst="rect">
            <a:avLst/>
          </a:prstGeom>
          <a:noFill/>
        </p:spPr>
        <p:txBody>
          <a:bodyPr wrap="square" rtlCol="0">
            <a:spAutoFit/>
          </a:bodyPr>
          <a:lstStyle/>
          <a:p>
            <a:pPr algn="ctr"/>
            <a:r>
              <a:rPr lang="en-GB" sz="2400" b="1" dirty="0" smtClean="0">
                <a:solidFill>
                  <a:srgbClr val="FFFF00"/>
                </a:solidFill>
                <a:latin typeface="Constantia" pitchFamily="18" charset="0"/>
              </a:rPr>
              <a:t>Establishing a numerical matrix to evaluate the impact of recreational use upon woodland.</a:t>
            </a:r>
            <a:endParaRPr lang="en-GB" sz="2400" b="1" dirty="0">
              <a:solidFill>
                <a:srgbClr val="FFFF00"/>
              </a:solidFill>
              <a:latin typeface="Constantia" pitchFamily="18" charset="0"/>
            </a:endParaRPr>
          </a:p>
        </p:txBody>
      </p:sp>
    </p:spTree>
    <p:extLst>
      <p:ext uri="{BB962C8B-B14F-4D97-AF65-F5344CB8AC3E}">
        <p14:creationId xmlns:p14="http://schemas.microsoft.com/office/powerpoint/2010/main" val="2627594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checkerboard(across)">
                                      <p:cBhvr>
                                        <p:cTn id="17"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Pertinent Issues </a:t>
            </a:r>
            <a:endParaRPr lang="en-GB" sz="4000" u="sng" dirty="0"/>
          </a:p>
        </p:txBody>
      </p:sp>
      <p:sp>
        <p:nvSpPr>
          <p:cNvPr id="3" name="Content Placeholder 2"/>
          <p:cNvSpPr>
            <a:spLocks noGrp="1"/>
          </p:cNvSpPr>
          <p:nvPr>
            <p:ph idx="1"/>
          </p:nvPr>
        </p:nvSpPr>
        <p:spPr>
          <a:xfrm>
            <a:off x="467544" y="980728"/>
            <a:ext cx="8229600" cy="5572164"/>
          </a:xfrm>
        </p:spPr>
        <p:txBody>
          <a:bodyPr>
            <a:normAutofit fontScale="77500" lnSpcReduction="20000"/>
          </a:bodyPr>
          <a:lstStyle/>
          <a:p>
            <a:pPr>
              <a:buNone/>
            </a:pPr>
            <a:r>
              <a:rPr lang="en-GB" sz="3300" b="1" dirty="0" smtClean="0">
                <a:solidFill>
                  <a:srgbClr val="0070C0"/>
                </a:solidFill>
              </a:rPr>
              <a:t>Encouragement  of Open Space recreation provides:</a:t>
            </a:r>
          </a:p>
          <a:p>
            <a:r>
              <a:rPr lang="en-GB" sz="1900" dirty="0" smtClean="0"/>
              <a:t>Health and Well being</a:t>
            </a:r>
          </a:p>
          <a:p>
            <a:pPr marL="914400" lvl="1" indent="-457200">
              <a:buFont typeface="+mj-lt"/>
              <a:buAutoNum type="alphaLcParenR"/>
            </a:pPr>
            <a:r>
              <a:rPr lang="en-GB" sz="1900" dirty="0" smtClean="0"/>
              <a:t>Physical in recreation</a:t>
            </a:r>
          </a:p>
          <a:p>
            <a:pPr marL="914400" lvl="1" indent="-457200">
              <a:buFont typeface="+mj-lt"/>
              <a:buAutoNum type="alphaLcParenR"/>
            </a:pPr>
            <a:r>
              <a:rPr lang="en-GB" sz="1900" dirty="0" smtClean="0"/>
              <a:t>Mental in education</a:t>
            </a:r>
          </a:p>
          <a:p>
            <a:pPr marL="914400" lvl="1" indent="-457200">
              <a:buFont typeface="+mj-lt"/>
              <a:buAutoNum type="alphaLcParenR"/>
            </a:pPr>
            <a:r>
              <a:rPr lang="en-GB" sz="1900" dirty="0" smtClean="0"/>
              <a:t>Spiritual in healing</a:t>
            </a:r>
          </a:p>
          <a:p>
            <a:pPr marL="914400" lvl="1" indent="-457200">
              <a:buNone/>
            </a:pPr>
            <a:r>
              <a:rPr lang="en-GB" sz="1900" dirty="0" smtClean="0"/>
              <a:t>Attempts to bring community together </a:t>
            </a:r>
          </a:p>
          <a:p>
            <a:pPr marL="914400" lvl="1" indent="-457200">
              <a:buNone/>
            </a:pPr>
            <a:r>
              <a:rPr lang="en-GB" sz="1900" dirty="0" smtClean="0"/>
              <a:t>Secure equity and access  for all</a:t>
            </a:r>
          </a:p>
          <a:p>
            <a:pPr>
              <a:buFont typeface="Wingdings" pitchFamily="2" charset="2"/>
              <a:buChar char="q"/>
            </a:pPr>
            <a:r>
              <a:rPr lang="en-GB" sz="3300" b="1" dirty="0" smtClean="0">
                <a:solidFill>
                  <a:srgbClr val="0070C0"/>
                </a:solidFill>
              </a:rPr>
              <a:t>There is conflict with nature :</a:t>
            </a:r>
          </a:p>
          <a:p>
            <a:r>
              <a:rPr lang="en-GB" sz="1900" dirty="0" smtClean="0"/>
              <a:t>Specimen Collection</a:t>
            </a:r>
          </a:p>
          <a:p>
            <a:r>
              <a:rPr lang="en-GB" sz="1900" dirty="0" smtClean="0"/>
              <a:t>Vandalism</a:t>
            </a:r>
          </a:p>
          <a:p>
            <a:r>
              <a:rPr lang="en-GB" sz="1900" dirty="0" smtClean="0"/>
              <a:t>Litter</a:t>
            </a:r>
          </a:p>
          <a:p>
            <a:r>
              <a:rPr lang="en-GB" sz="1900" dirty="0" smtClean="0"/>
              <a:t>Examples of activity with impact– </a:t>
            </a:r>
          </a:p>
          <a:p>
            <a:pPr marL="859536" lvl="1" indent="-457200">
              <a:buFont typeface="+mj-lt"/>
              <a:buAutoNum type="arabicPeriod"/>
            </a:pPr>
            <a:r>
              <a:rPr lang="en-GB" sz="1900" dirty="0" smtClean="0"/>
              <a:t>Ramblers</a:t>
            </a:r>
          </a:p>
          <a:p>
            <a:pPr marL="859536" lvl="1" indent="-457200">
              <a:buFont typeface="+mj-lt"/>
              <a:buAutoNum type="arabicPeriod"/>
            </a:pPr>
            <a:r>
              <a:rPr lang="en-GB" sz="1900" dirty="0" smtClean="0"/>
              <a:t>Mountain Biking</a:t>
            </a:r>
          </a:p>
          <a:p>
            <a:pPr marL="859536" lvl="1" indent="-457200">
              <a:buFont typeface="+mj-lt"/>
              <a:buAutoNum type="arabicPeriod"/>
            </a:pPr>
            <a:r>
              <a:rPr lang="en-GB" sz="1900" dirty="0" smtClean="0"/>
              <a:t>Scrambler Biking</a:t>
            </a:r>
          </a:p>
          <a:p>
            <a:pPr marL="859536" lvl="1" indent="-457200">
              <a:buFont typeface="+mj-lt"/>
              <a:buAutoNum type="arabicPeriod"/>
            </a:pPr>
            <a:r>
              <a:rPr lang="en-GB" sz="1900" dirty="0" smtClean="0"/>
              <a:t>Rallying</a:t>
            </a:r>
          </a:p>
          <a:p>
            <a:pPr marL="859536" lvl="1" indent="-457200">
              <a:buFont typeface="+mj-lt"/>
              <a:buAutoNum type="arabicPeriod"/>
            </a:pPr>
            <a:r>
              <a:rPr lang="en-GB" sz="1900" dirty="0" smtClean="0"/>
              <a:t>Fire Lighting</a:t>
            </a:r>
          </a:p>
          <a:p>
            <a:pPr>
              <a:buFont typeface="Wingdings" pitchFamily="2" charset="2"/>
              <a:buChar char="q"/>
            </a:pPr>
            <a:r>
              <a:rPr lang="en-GB" sz="3300" b="1" dirty="0" smtClean="0">
                <a:solidFill>
                  <a:srgbClr val="0070C0"/>
                </a:solidFill>
              </a:rPr>
              <a:t>There is conflict within Community:</a:t>
            </a:r>
          </a:p>
          <a:p>
            <a:r>
              <a:rPr lang="en-GB" sz="1900" dirty="0" smtClean="0"/>
              <a:t>Fear</a:t>
            </a:r>
          </a:p>
          <a:p>
            <a:r>
              <a:rPr lang="en-GB" sz="1900" dirty="0" smtClean="0"/>
              <a:t>Respect for others </a:t>
            </a:r>
          </a:p>
          <a:p>
            <a:r>
              <a:rPr lang="en-GB" sz="1900" dirty="0" smtClean="0"/>
              <a:t>Acceptability of actions within community</a:t>
            </a:r>
          </a:p>
          <a:p>
            <a:endParaRPr lang="en-GB" sz="1900" dirty="0" smtClean="0"/>
          </a:p>
          <a:p>
            <a:pPr marL="859536" lvl="1" indent="-457200">
              <a:buFont typeface="+mj-lt"/>
              <a:buAutoNum type="arabicPeriod"/>
            </a:pPr>
            <a:endParaRPr lang="en-GB" sz="1900" dirty="0" smtClean="0"/>
          </a:p>
          <a:p>
            <a:endParaRPr lang="en-GB" sz="2000" dirty="0"/>
          </a:p>
        </p:txBody>
      </p:sp>
      <p:pic>
        <p:nvPicPr>
          <p:cNvPr id="4" name="Picture 3" descr="Wales Rally.jpg"/>
          <p:cNvPicPr>
            <a:picLocks noChangeAspect="1"/>
          </p:cNvPicPr>
          <p:nvPr/>
        </p:nvPicPr>
        <p:blipFill>
          <a:blip r:embed="rId3" cstate="print"/>
          <a:stretch>
            <a:fillRect/>
          </a:stretch>
        </p:blipFill>
        <p:spPr>
          <a:xfrm>
            <a:off x="6732240" y="1556792"/>
            <a:ext cx="2016224" cy="1487967"/>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6732240" y="4725144"/>
            <a:ext cx="2016224" cy="1690589"/>
          </a:xfrm>
          <a:prstGeom prst="rect">
            <a:avLst/>
          </a:prstGeom>
          <a:noFill/>
          <a:ln w="9525">
            <a:noFill/>
            <a:miter lim="800000"/>
            <a:headEnd/>
            <a:tailEnd/>
          </a:ln>
        </p:spPr>
      </p:pic>
      <p:pic>
        <p:nvPicPr>
          <p:cNvPr id="7" name="Picture 6" descr="Picking wild flowers.jpg"/>
          <p:cNvPicPr>
            <a:picLocks noChangeAspect="1"/>
          </p:cNvPicPr>
          <p:nvPr/>
        </p:nvPicPr>
        <p:blipFill>
          <a:blip r:embed="rId5" cstate="print"/>
          <a:stretch>
            <a:fillRect/>
          </a:stretch>
        </p:blipFill>
        <p:spPr>
          <a:xfrm>
            <a:off x="6732240" y="3068960"/>
            <a:ext cx="2016224" cy="1631654"/>
          </a:xfrm>
          <a:prstGeom prst="rect">
            <a:avLst/>
          </a:prstGeom>
        </p:spPr>
      </p:pic>
    </p:spTree>
    <p:extLst>
      <p:ext uri="{BB962C8B-B14F-4D97-AF65-F5344CB8AC3E}">
        <p14:creationId xmlns:p14="http://schemas.microsoft.com/office/powerpoint/2010/main" val="1257313489"/>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12844"/>
            <a:ext cx="7776864" cy="5940088"/>
          </a:xfrm>
          <a:prstGeom prst="rect">
            <a:avLst/>
          </a:prstGeom>
        </p:spPr>
        <p:txBody>
          <a:bodyPr wrap="square">
            <a:spAutoFit/>
          </a:bodyPr>
          <a:lstStyle/>
          <a:p>
            <a:r>
              <a:rPr lang="en-GB" sz="2800" b="1" dirty="0"/>
              <a:t>	</a:t>
            </a:r>
            <a:endParaRPr lang="en-GB" sz="2800" dirty="0"/>
          </a:p>
          <a:p>
            <a:endParaRPr lang="en-GB" sz="2800" b="1" dirty="0"/>
          </a:p>
          <a:p>
            <a:r>
              <a:rPr lang="en-GB" dirty="0" smtClean="0"/>
              <a:t>For </a:t>
            </a:r>
            <a:r>
              <a:rPr lang="en-GB" dirty="0"/>
              <a:t>the purpose of </a:t>
            </a:r>
            <a:r>
              <a:rPr lang="en-GB" dirty="0" smtClean="0"/>
              <a:t>the damage analysis, what stressors can we consider:</a:t>
            </a:r>
          </a:p>
          <a:p>
            <a:endParaRPr lang="en-GB" dirty="0"/>
          </a:p>
          <a:p>
            <a:pPr lvl="0"/>
            <a:r>
              <a:rPr lang="en-GB" dirty="0"/>
              <a:t>Vandalism</a:t>
            </a:r>
          </a:p>
          <a:p>
            <a:pPr lvl="0"/>
            <a:r>
              <a:rPr lang="en-GB" dirty="0"/>
              <a:t>Tipping / Littering</a:t>
            </a:r>
          </a:p>
          <a:p>
            <a:pPr lvl="0"/>
            <a:r>
              <a:rPr lang="en-GB" dirty="0"/>
              <a:t>Camping</a:t>
            </a:r>
          </a:p>
          <a:p>
            <a:pPr lvl="0"/>
            <a:r>
              <a:rPr lang="en-GB" dirty="0"/>
              <a:t>Fire Lighting</a:t>
            </a:r>
          </a:p>
          <a:p>
            <a:pPr lvl="0"/>
            <a:r>
              <a:rPr lang="en-GB" dirty="0"/>
              <a:t>Mountain Biking</a:t>
            </a:r>
          </a:p>
          <a:p>
            <a:pPr lvl="0"/>
            <a:r>
              <a:rPr lang="en-GB" dirty="0"/>
              <a:t>Rally Cars</a:t>
            </a:r>
          </a:p>
          <a:p>
            <a:pPr lvl="0"/>
            <a:r>
              <a:rPr lang="en-GB" dirty="0"/>
              <a:t>Rally Biking</a:t>
            </a:r>
          </a:p>
          <a:p>
            <a:pPr lvl="0"/>
            <a:r>
              <a:rPr lang="en-GB" dirty="0"/>
              <a:t>Rambling</a:t>
            </a:r>
          </a:p>
          <a:p>
            <a:pPr lvl="0"/>
            <a:r>
              <a:rPr lang="en-GB" dirty="0"/>
              <a:t>Trampling </a:t>
            </a:r>
          </a:p>
          <a:p>
            <a:pPr lvl="0"/>
            <a:r>
              <a:rPr lang="en-GB" dirty="0"/>
              <a:t>Shooting</a:t>
            </a:r>
          </a:p>
          <a:p>
            <a:pPr lvl="0"/>
            <a:r>
              <a:rPr lang="en-GB" dirty="0"/>
              <a:t>Horse Riding</a:t>
            </a:r>
          </a:p>
          <a:p>
            <a:pPr lvl="0"/>
            <a:r>
              <a:rPr lang="en-GB" dirty="0"/>
              <a:t>Dog-walking</a:t>
            </a:r>
          </a:p>
          <a:p>
            <a:pPr lvl="0"/>
            <a:r>
              <a:rPr lang="en-GB" dirty="0"/>
              <a:t>Paint Ball</a:t>
            </a:r>
          </a:p>
          <a:p>
            <a:pPr lvl="0"/>
            <a:r>
              <a:rPr lang="en-GB" dirty="0"/>
              <a:t>Music Event</a:t>
            </a:r>
          </a:p>
          <a:p>
            <a:pPr lvl="0"/>
            <a:r>
              <a:rPr lang="en-GB" dirty="0"/>
              <a:t>Orienteering</a:t>
            </a:r>
          </a:p>
          <a:p>
            <a:pPr lvl="0"/>
            <a:r>
              <a:rPr lang="en-GB" dirty="0"/>
              <a:t>Schools and Samples</a:t>
            </a:r>
          </a:p>
        </p:txBody>
      </p:sp>
      <p:sp>
        <p:nvSpPr>
          <p:cNvPr id="3" name="Rectangle 2"/>
          <p:cNvSpPr/>
          <p:nvPr/>
        </p:nvSpPr>
        <p:spPr>
          <a:xfrm>
            <a:off x="611560" y="428178"/>
            <a:ext cx="3148041" cy="707886"/>
          </a:xfrm>
          <a:prstGeom prst="rect">
            <a:avLst/>
          </a:prstGeom>
          <a:solidFill>
            <a:srgbClr val="00B0F0"/>
          </a:solidFill>
        </p:spPr>
        <p:txBody>
          <a:bodyPr wrap="none">
            <a:spAutoFit/>
          </a:bodyPr>
          <a:lstStyle/>
          <a:p>
            <a:r>
              <a:rPr lang="en-GB" sz="4000" b="1" dirty="0" smtClean="0"/>
              <a:t>STRESSORS  ? </a:t>
            </a:r>
            <a:endParaRPr lang="en-GB" sz="4000" dirty="0"/>
          </a:p>
        </p:txBody>
      </p:sp>
      <p:sp>
        <p:nvSpPr>
          <p:cNvPr id="4" name="TextBox 3"/>
          <p:cNvSpPr txBox="1"/>
          <p:nvPr/>
        </p:nvSpPr>
        <p:spPr>
          <a:xfrm>
            <a:off x="6876256" y="6093296"/>
            <a:ext cx="1944216" cy="369332"/>
          </a:xfrm>
          <a:prstGeom prst="rect">
            <a:avLst/>
          </a:prstGeom>
          <a:noFill/>
        </p:spPr>
        <p:txBody>
          <a:bodyPr wrap="square" rtlCol="0">
            <a:spAutoFit/>
          </a:bodyPr>
          <a:lstStyle/>
          <a:p>
            <a:r>
              <a:rPr lang="en-GB" dirty="0" smtClean="0"/>
              <a:t>5 minutes</a:t>
            </a:r>
            <a:endParaRPr lang="en-GB" dirty="0"/>
          </a:p>
        </p:txBody>
      </p:sp>
    </p:spTree>
    <p:extLst>
      <p:ext uri="{BB962C8B-B14F-4D97-AF65-F5344CB8AC3E}">
        <p14:creationId xmlns:p14="http://schemas.microsoft.com/office/powerpoint/2010/main" val="426210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anim calcmode="lin" valueType="num">
                                      <p:cBhvr additive="base">
                                        <p:cTn id="5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3" end="13"/>
                                            </p:txEl>
                                          </p:spTgt>
                                        </p:tgtEl>
                                        <p:attrNameLst>
                                          <p:attrName>style.visibility</p:attrName>
                                        </p:attrNameLst>
                                      </p:cBhvr>
                                      <p:to>
                                        <p:strVal val="visible"/>
                                      </p:to>
                                    </p:set>
                                    <p:anim calcmode="lin" valueType="num">
                                      <p:cBhvr additive="base">
                                        <p:cTn id="6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 calcmode="lin" valueType="num">
                                      <p:cBhvr additive="base">
                                        <p:cTn id="6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
                                            <p:txEl>
                                              <p:pRg st="15" end="15"/>
                                            </p:txEl>
                                          </p:spTgt>
                                        </p:tgtEl>
                                        <p:attrNameLst>
                                          <p:attrName>style.visibility</p:attrName>
                                        </p:attrNameLst>
                                      </p:cBhvr>
                                      <p:to>
                                        <p:strVal val="visible"/>
                                      </p:to>
                                    </p:set>
                                    <p:anim calcmode="lin" valueType="num">
                                      <p:cBhvr additive="base">
                                        <p:cTn id="73"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
                                            <p:txEl>
                                              <p:pRg st="16" end="16"/>
                                            </p:txEl>
                                          </p:spTgt>
                                        </p:tgtEl>
                                        <p:attrNameLst>
                                          <p:attrName>style.visibility</p:attrName>
                                        </p:attrNameLst>
                                      </p:cBhvr>
                                      <p:to>
                                        <p:strVal val="visible"/>
                                      </p:to>
                                    </p:set>
                                    <p:anim calcmode="lin" valueType="num">
                                      <p:cBhvr additive="base">
                                        <p:cTn id="79"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
                                            <p:txEl>
                                              <p:pRg st="17" end="17"/>
                                            </p:txEl>
                                          </p:spTgt>
                                        </p:tgtEl>
                                        <p:attrNameLst>
                                          <p:attrName>style.visibility</p:attrName>
                                        </p:attrNameLst>
                                      </p:cBhvr>
                                      <p:to>
                                        <p:strVal val="visible"/>
                                      </p:to>
                                    </p:set>
                                    <p:anim calcmode="lin" valueType="num">
                                      <p:cBhvr additive="base">
                                        <p:cTn id="85" dur="500" fill="hold"/>
                                        <p:tgtEl>
                                          <p:spTgt spid="2">
                                            <p:txEl>
                                              <p:pRg st="17" end="1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
                                            <p:txEl>
                                              <p:pRg st="18" end="18"/>
                                            </p:txEl>
                                          </p:spTgt>
                                        </p:tgtEl>
                                        <p:attrNameLst>
                                          <p:attrName>style.visibility</p:attrName>
                                        </p:attrNameLst>
                                      </p:cBhvr>
                                      <p:to>
                                        <p:strVal val="visible"/>
                                      </p:to>
                                    </p:set>
                                    <p:anim calcmode="lin" valueType="num">
                                      <p:cBhvr additive="base">
                                        <p:cTn id="91"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2">
                                            <p:txEl>
                                              <p:pRg st="19" end="19"/>
                                            </p:txEl>
                                          </p:spTgt>
                                        </p:tgtEl>
                                        <p:attrNameLst>
                                          <p:attrName>style.visibility</p:attrName>
                                        </p:attrNameLst>
                                      </p:cBhvr>
                                      <p:to>
                                        <p:strVal val="visible"/>
                                      </p:to>
                                    </p:set>
                                    <p:anim calcmode="lin" valueType="num">
                                      <p:cBhvr additive="base">
                                        <p:cTn id="97" dur="500" fill="hold"/>
                                        <p:tgtEl>
                                          <p:spTgt spid="2">
                                            <p:txEl>
                                              <p:pRg st="19" end="19"/>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inus 1"/>
          <p:cNvSpPr/>
          <p:nvPr/>
        </p:nvSpPr>
        <p:spPr>
          <a:xfrm>
            <a:off x="899593" y="4005064"/>
            <a:ext cx="7848872" cy="7200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Isosceles Triangle 2"/>
          <p:cNvSpPr/>
          <p:nvPr/>
        </p:nvSpPr>
        <p:spPr>
          <a:xfrm>
            <a:off x="4688128" y="4077072"/>
            <a:ext cx="333751" cy="49704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285674" y="2060848"/>
            <a:ext cx="2638253" cy="1569660"/>
          </a:xfrm>
          <a:prstGeom prst="rect">
            <a:avLst/>
          </a:prstGeom>
          <a:solidFill>
            <a:srgbClr val="FF0000"/>
          </a:solidFill>
          <a:ln w="28575">
            <a:solidFill>
              <a:schemeClr val="tx1"/>
            </a:solidFill>
          </a:ln>
        </p:spPr>
        <p:txBody>
          <a:bodyPr wrap="square" rtlCol="0">
            <a:spAutoFit/>
          </a:bodyPr>
          <a:lstStyle/>
          <a:p>
            <a:pPr algn="ctr"/>
            <a:r>
              <a:rPr lang="en-GB" sz="2400" dirty="0" smtClean="0"/>
              <a:t>Mountain Biking</a:t>
            </a:r>
          </a:p>
          <a:p>
            <a:pPr algn="ctr"/>
            <a:r>
              <a:rPr lang="en-GB" sz="2400" dirty="0" smtClean="0"/>
              <a:t>Rallying</a:t>
            </a:r>
          </a:p>
          <a:p>
            <a:pPr algn="ctr"/>
            <a:r>
              <a:rPr lang="en-GB" sz="2400" dirty="0" smtClean="0"/>
              <a:t>Horse Riding</a:t>
            </a:r>
          </a:p>
          <a:p>
            <a:pPr algn="ctr"/>
            <a:r>
              <a:rPr lang="en-GB" sz="2400" dirty="0" smtClean="0"/>
              <a:t>Rambling</a:t>
            </a:r>
            <a:endParaRPr lang="en-GB" sz="2400" dirty="0"/>
          </a:p>
        </p:txBody>
      </p:sp>
      <p:sp>
        <p:nvSpPr>
          <p:cNvPr id="5" name="Rectangle 4"/>
          <p:cNvSpPr/>
          <p:nvPr/>
        </p:nvSpPr>
        <p:spPr>
          <a:xfrm>
            <a:off x="467544" y="542761"/>
            <a:ext cx="3705502" cy="523220"/>
          </a:xfrm>
          <a:prstGeom prst="rect">
            <a:avLst/>
          </a:prstGeom>
        </p:spPr>
        <p:txBody>
          <a:bodyPr wrap="none">
            <a:spAutoFit/>
          </a:bodyPr>
          <a:lstStyle/>
          <a:p>
            <a:r>
              <a:rPr lang="en-GB" sz="2800" u="sng" dirty="0"/>
              <a:t>So what’s the Problem ?</a:t>
            </a:r>
          </a:p>
        </p:txBody>
      </p:sp>
      <p:sp>
        <p:nvSpPr>
          <p:cNvPr id="6" name="TextBox 5"/>
          <p:cNvSpPr txBox="1"/>
          <p:nvPr/>
        </p:nvSpPr>
        <p:spPr>
          <a:xfrm>
            <a:off x="5911840" y="2106892"/>
            <a:ext cx="2664296" cy="1569660"/>
          </a:xfrm>
          <a:prstGeom prst="rect">
            <a:avLst/>
          </a:prstGeom>
          <a:solidFill>
            <a:srgbClr val="92D050"/>
          </a:solidFill>
          <a:ln w="28575">
            <a:solidFill>
              <a:schemeClr val="tx1"/>
            </a:solidFill>
          </a:ln>
        </p:spPr>
        <p:txBody>
          <a:bodyPr wrap="square" rtlCol="0">
            <a:spAutoFit/>
          </a:bodyPr>
          <a:lstStyle/>
          <a:p>
            <a:pPr algn="ctr"/>
            <a:r>
              <a:rPr lang="en-GB" sz="2400" b="1" dirty="0" smtClean="0"/>
              <a:t>Intensity</a:t>
            </a:r>
          </a:p>
          <a:p>
            <a:pPr algn="ctr"/>
            <a:r>
              <a:rPr lang="en-GB" sz="2400" b="1" dirty="0" smtClean="0"/>
              <a:t>Frequency of Use</a:t>
            </a:r>
          </a:p>
          <a:p>
            <a:pPr algn="ctr"/>
            <a:r>
              <a:rPr lang="en-GB" sz="2400" b="1" dirty="0" smtClean="0"/>
              <a:t>Risk to landform, Flora, Fauna</a:t>
            </a:r>
            <a:endParaRPr lang="en-GB" sz="2400" b="1" dirty="0"/>
          </a:p>
        </p:txBody>
      </p:sp>
      <p:sp>
        <p:nvSpPr>
          <p:cNvPr id="7" name="Bent Arrow 6"/>
          <p:cNvSpPr/>
          <p:nvPr/>
        </p:nvSpPr>
        <p:spPr>
          <a:xfrm rot="10800000">
            <a:off x="6642882" y="3962826"/>
            <a:ext cx="1667529" cy="2304128"/>
          </a:xfrm>
          <a:prstGeom prst="ben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Down Arrow 7"/>
          <p:cNvSpPr/>
          <p:nvPr/>
        </p:nvSpPr>
        <p:spPr>
          <a:xfrm>
            <a:off x="7012039" y="1199366"/>
            <a:ext cx="376069" cy="826624"/>
          </a:xfrm>
          <a:prstGeom prst="down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269136" y="368369"/>
            <a:ext cx="3893461" cy="830997"/>
          </a:xfrm>
          <a:prstGeom prst="rect">
            <a:avLst/>
          </a:prstGeom>
          <a:noFill/>
        </p:spPr>
        <p:txBody>
          <a:bodyPr wrap="square" rtlCol="0">
            <a:spAutoFit/>
          </a:bodyPr>
          <a:lstStyle/>
          <a:p>
            <a:pPr algn="ctr"/>
            <a:r>
              <a:rPr lang="en-GB" sz="2400" b="1" dirty="0" smtClean="0"/>
              <a:t>Increasing Pressure of Use, Over-use and Abuse</a:t>
            </a:r>
            <a:endParaRPr lang="en-GB" sz="2400" b="1" dirty="0"/>
          </a:p>
        </p:txBody>
      </p:sp>
      <p:sp>
        <p:nvSpPr>
          <p:cNvPr id="10" name="TextBox 9"/>
          <p:cNvSpPr txBox="1"/>
          <p:nvPr/>
        </p:nvSpPr>
        <p:spPr>
          <a:xfrm>
            <a:off x="883995" y="5229200"/>
            <a:ext cx="5671281" cy="1200329"/>
          </a:xfrm>
          <a:prstGeom prst="rect">
            <a:avLst/>
          </a:prstGeom>
          <a:solidFill>
            <a:srgbClr val="0070C0"/>
          </a:solidFill>
          <a:ln w="19050">
            <a:solidFill>
              <a:schemeClr val="tx1"/>
            </a:solidFill>
          </a:ln>
        </p:spPr>
        <p:txBody>
          <a:bodyPr wrap="square" rtlCol="0">
            <a:spAutoFit/>
          </a:bodyPr>
          <a:lstStyle/>
          <a:p>
            <a:pPr algn="ctr"/>
            <a:r>
              <a:rPr lang="en-GB" sz="2400" b="1" dirty="0" smtClean="0"/>
              <a:t>Physical Damage (Landscape)</a:t>
            </a:r>
          </a:p>
          <a:p>
            <a:pPr algn="ctr"/>
            <a:r>
              <a:rPr lang="en-GB" sz="2400" b="1" dirty="0" smtClean="0"/>
              <a:t>Ecological Damage (Flora/Fauna/Birds)</a:t>
            </a:r>
          </a:p>
          <a:p>
            <a:pPr algn="ctr"/>
            <a:r>
              <a:rPr lang="en-GB" sz="2400" b="1" dirty="0" smtClean="0"/>
              <a:t>Community Damage</a:t>
            </a:r>
            <a:endParaRPr lang="en-GB" sz="2400" b="1" dirty="0"/>
          </a:p>
        </p:txBody>
      </p:sp>
      <p:sp>
        <p:nvSpPr>
          <p:cNvPr id="13" name="Flowchart: Process 12"/>
          <p:cNvSpPr/>
          <p:nvPr/>
        </p:nvSpPr>
        <p:spPr>
          <a:xfrm>
            <a:off x="1285673" y="3723283"/>
            <a:ext cx="2638253" cy="278414"/>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283651" y="3664631"/>
            <a:ext cx="2640276" cy="369332"/>
          </a:xfrm>
          <a:prstGeom prst="rect">
            <a:avLst/>
          </a:prstGeom>
          <a:noFill/>
        </p:spPr>
        <p:txBody>
          <a:bodyPr wrap="square" rtlCol="0">
            <a:spAutoFit/>
          </a:bodyPr>
          <a:lstStyle/>
          <a:p>
            <a:pPr algn="ctr"/>
            <a:r>
              <a:rPr lang="en-GB" b="1" dirty="0" smtClean="0"/>
              <a:t>Equity and Access for all</a:t>
            </a:r>
            <a:endParaRPr lang="en-GB" b="1" dirty="0"/>
          </a:p>
        </p:txBody>
      </p:sp>
      <p:sp>
        <p:nvSpPr>
          <p:cNvPr id="15" name="Flowchart: Process 14"/>
          <p:cNvSpPr/>
          <p:nvPr/>
        </p:nvSpPr>
        <p:spPr>
          <a:xfrm>
            <a:off x="5911840" y="3749668"/>
            <a:ext cx="2664296" cy="255396"/>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5911840" y="3676552"/>
            <a:ext cx="2836625" cy="369332"/>
          </a:xfrm>
          <a:prstGeom prst="rect">
            <a:avLst/>
          </a:prstGeom>
          <a:noFill/>
        </p:spPr>
        <p:txBody>
          <a:bodyPr wrap="square" rtlCol="0">
            <a:spAutoFit/>
          </a:bodyPr>
          <a:lstStyle/>
          <a:p>
            <a:pPr algn="ctr"/>
            <a:r>
              <a:rPr lang="en-GB" b="1" dirty="0" smtClean="0"/>
              <a:t>Management Control </a:t>
            </a:r>
            <a:endParaRPr lang="en-GB" b="1" dirty="0"/>
          </a:p>
        </p:txBody>
      </p:sp>
      <p:sp>
        <p:nvSpPr>
          <p:cNvPr id="11" name="Rectangle 10"/>
          <p:cNvSpPr/>
          <p:nvPr/>
        </p:nvSpPr>
        <p:spPr>
          <a:xfrm>
            <a:off x="2867223" y="4596809"/>
            <a:ext cx="4657105" cy="369332"/>
          </a:xfrm>
          <a:prstGeom prst="rect">
            <a:avLst/>
          </a:prstGeom>
          <a:solidFill>
            <a:srgbClr val="FFFF00"/>
          </a:solidFill>
          <a:ln>
            <a:solidFill>
              <a:schemeClr val="tx1"/>
            </a:solidFill>
          </a:ln>
        </p:spPr>
        <p:txBody>
          <a:bodyPr wrap="square">
            <a:spAutoFit/>
          </a:bodyPr>
          <a:lstStyle/>
          <a:p>
            <a:r>
              <a:rPr lang="en-GB" b="1" dirty="0"/>
              <a:t>Financial gains </a:t>
            </a:r>
            <a:r>
              <a:rPr lang="en-GB" b="1" dirty="0" smtClean="0"/>
              <a:t>- rally </a:t>
            </a:r>
            <a:r>
              <a:rPr lang="en-GB" b="1" dirty="0"/>
              <a:t>car </a:t>
            </a:r>
            <a:r>
              <a:rPr lang="en-GB" b="1" dirty="0" smtClean="0"/>
              <a:t>events and tourism</a:t>
            </a:r>
            <a:endParaRPr lang="en-GB" b="1" dirty="0"/>
          </a:p>
        </p:txBody>
      </p:sp>
      <p:sp>
        <p:nvSpPr>
          <p:cNvPr id="14" name="TextBox 13"/>
          <p:cNvSpPr txBox="1"/>
          <p:nvPr/>
        </p:nvSpPr>
        <p:spPr>
          <a:xfrm>
            <a:off x="903612" y="4215866"/>
            <a:ext cx="1508147" cy="923330"/>
          </a:xfrm>
          <a:prstGeom prst="rect">
            <a:avLst/>
          </a:prstGeom>
          <a:solidFill>
            <a:schemeClr val="bg1"/>
          </a:solidFill>
          <a:ln>
            <a:noFill/>
          </a:ln>
        </p:spPr>
        <p:txBody>
          <a:bodyPr wrap="square" rtlCol="0">
            <a:spAutoFit/>
          </a:bodyPr>
          <a:lstStyle/>
          <a:p>
            <a:pPr algn="ctr"/>
            <a:r>
              <a:rPr lang="en-GB" b="1" dirty="0" smtClean="0">
                <a:solidFill>
                  <a:srgbClr val="0070C0"/>
                </a:solidFill>
              </a:rPr>
              <a:t>‘RECEPTORS’ in each category</a:t>
            </a:r>
            <a:endParaRPr lang="en-GB" b="1" dirty="0">
              <a:solidFill>
                <a:srgbClr val="0070C0"/>
              </a:solidFill>
            </a:endParaRPr>
          </a:p>
        </p:txBody>
      </p:sp>
      <p:cxnSp>
        <p:nvCxnSpPr>
          <p:cNvPr id="18" name="Straight Arrow Connector 17"/>
          <p:cNvCxnSpPr/>
          <p:nvPr/>
        </p:nvCxnSpPr>
        <p:spPr>
          <a:xfrm>
            <a:off x="1531549" y="5139196"/>
            <a:ext cx="0" cy="36004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21795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additive="base">
                                        <p:cTn id="49" dur="500" fill="hold"/>
                                        <p:tgtEl>
                                          <p:spTgt spid="8"/>
                                        </p:tgtEl>
                                        <p:attrNameLst>
                                          <p:attrName>ppt_x</p:attrName>
                                        </p:attrNameLst>
                                      </p:cBhvr>
                                      <p:tavLst>
                                        <p:tav tm="0">
                                          <p:val>
                                            <p:strVal val="#ppt_x"/>
                                          </p:val>
                                        </p:tav>
                                        <p:tav tm="100000">
                                          <p:val>
                                            <p:strVal val="#ppt_x"/>
                                          </p:val>
                                        </p:tav>
                                      </p:tavLst>
                                    </p:anim>
                                    <p:anim calcmode="lin" valueType="num">
                                      <p:cBhvr additive="base">
                                        <p:cTn id="5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 calcmode="lin" valueType="num">
                                      <p:cBhvr additive="base">
                                        <p:cTn id="61" dur="500" fill="hold"/>
                                        <p:tgtEl>
                                          <p:spTgt spid="7"/>
                                        </p:tgtEl>
                                        <p:attrNameLst>
                                          <p:attrName>ppt_x</p:attrName>
                                        </p:attrNameLst>
                                      </p:cBhvr>
                                      <p:tavLst>
                                        <p:tav tm="0">
                                          <p:val>
                                            <p:strVal val="#ppt_x"/>
                                          </p:val>
                                        </p:tav>
                                        <p:tav tm="100000">
                                          <p:val>
                                            <p:strVal val="#ppt_x"/>
                                          </p:val>
                                        </p:tav>
                                      </p:tavLst>
                                    </p:anim>
                                    <p:anim calcmode="lin" valueType="num">
                                      <p:cBhvr additive="base">
                                        <p:cTn id="6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
                                        </p:tgtEl>
                                        <p:attrNameLst>
                                          <p:attrName>style.visibility</p:attrName>
                                        </p:attrNameLst>
                                      </p:cBhvr>
                                      <p:to>
                                        <p:strVal val="visible"/>
                                      </p:to>
                                    </p:set>
                                    <p:anim calcmode="lin" valueType="num">
                                      <p:cBhvr additive="base">
                                        <p:cTn id="73" dur="500" fill="hold"/>
                                        <p:tgtEl>
                                          <p:spTgt spid="11"/>
                                        </p:tgtEl>
                                        <p:attrNameLst>
                                          <p:attrName>ppt_x</p:attrName>
                                        </p:attrNameLst>
                                      </p:cBhvr>
                                      <p:tavLst>
                                        <p:tav tm="0">
                                          <p:val>
                                            <p:strVal val="#ppt_x"/>
                                          </p:val>
                                        </p:tav>
                                        <p:tav tm="100000">
                                          <p:val>
                                            <p:strVal val="#ppt_x"/>
                                          </p:val>
                                        </p:tav>
                                      </p:tavLst>
                                    </p:anim>
                                    <p:anim calcmode="lin" valueType="num">
                                      <p:cBhvr additive="base">
                                        <p:cTn id="7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 calcmode="lin" valueType="num">
                                      <p:cBhvr additive="base">
                                        <p:cTn id="79" dur="500" fill="hold"/>
                                        <p:tgtEl>
                                          <p:spTgt spid="18"/>
                                        </p:tgtEl>
                                        <p:attrNameLst>
                                          <p:attrName>ppt_x</p:attrName>
                                        </p:attrNameLst>
                                      </p:cBhvr>
                                      <p:tavLst>
                                        <p:tav tm="0">
                                          <p:val>
                                            <p:strVal val="#ppt_x"/>
                                          </p:val>
                                        </p:tav>
                                        <p:tav tm="100000">
                                          <p:val>
                                            <p:strVal val="#ppt_x"/>
                                          </p:val>
                                        </p:tav>
                                      </p:tavLst>
                                    </p:anim>
                                    <p:anim calcmode="lin" valueType="num">
                                      <p:cBhvr additive="base">
                                        <p:cTn id="8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4">
                                            <p:txEl>
                                              <p:pRg st="0" end="0"/>
                                            </p:txEl>
                                          </p:spTgt>
                                        </p:tgtEl>
                                        <p:attrNameLst>
                                          <p:attrName>style.visibility</p:attrName>
                                        </p:attrNameLst>
                                      </p:cBhvr>
                                      <p:to>
                                        <p:strVal val="visible"/>
                                      </p:to>
                                    </p:set>
                                    <p:anim calcmode="lin" valueType="num">
                                      <p:cBhvr additive="base">
                                        <p:cTn id="85"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P spid="10" grpId="0" animBg="1"/>
      <p:bldP spid="11"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4664"/>
            <a:ext cx="3168352" cy="707886"/>
          </a:xfrm>
          <a:prstGeom prst="rect">
            <a:avLst/>
          </a:prstGeom>
          <a:solidFill>
            <a:srgbClr val="00B0F0"/>
          </a:solidFill>
        </p:spPr>
        <p:txBody>
          <a:bodyPr wrap="square" rtlCol="0">
            <a:spAutoFit/>
          </a:bodyPr>
          <a:lstStyle/>
          <a:p>
            <a:r>
              <a:rPr lang="en-GB" sz="4000" b="1" dirty="0" smtClean="0"/>
              <a:t>RECEPTORS  ?</a:t>
            </a:r>
            <a:endParaRPr lang="en-GB" sz="4000" b="1" dirty="0"/>
          </a:p>
        </p:txBody>
      </p:sp>
      <p:sp>
        <p:nvSpPr>
          <p:cNvPr id="3" name="TextBox 2"/>
          <p:cNvSpPr txBox="1"/>
          <p:nvPr/>
        </p:nvSpPr>
        <p:spPr>
          <a:xfrm>
            <a:off x="461711" y="1351500"/>
            <a:ext cx="1368152" cy="369332"/>
          </a:xfrm>
          <a:prstGeom prst="rect">
            <a:avLst/>
          </a:prstGeom>
          <a:noFill/>
        </p:spPr>
        <p:txBody>
          <a:bodyPr wrap="square" rtlCol="0">
            <a:spAutoFit/>
          </a:bodyPr>
          <a:lstStyle/>
          <a:p>
            <a:r>
              <a:rPr lang="en-GB" dirty="0" smtClean="0"/>
              <a:t>Physical</a:t>
            </a:r>
            <a:endParaRPr lang="en-GB" dirty="0"/>
          </a:p>
        </p:txBody>
      </p:sp>
      <p:sp>
        <p:nvSpPr>
          <p:cNvPr id="4" name="Rectangle 3"/>
          <p:cNvSpPr/>
          <p:nvPr/>
        </p:nvSpPr>
        <p:spPr>
          <a:xfrm>
            <a:off x="467544" y="2809420"/>
            <a:ext cx="1107419" cy="369332"/>
          </a:xfrm>
          <a:prstGeom prst="rect">
            <a:avLst/>
          </a:prstGeom>
        </p:spPr>
        <p:txBody>
          <a:bodyPr wrap="none">
            <a:spAutoFit/>
          </a:bodyPr>
          <a:lstStyle/>
          <a:p>
            <a:r>
              <a:rPr lang="en-GB" dirty="0" smtClean="0"/>
              <a:t>Ecological</a:t>
            </a:r>
            <a:endParaRPr lang="en-GB" dirty="0"/>
          </a:p>
        </p:txBody>
      </p:sp>
      <p:sp>
        <p:nvSpPr>
          <p:cNvPr id="5" name="Rectangle 4"/>
          <p:cNvSpPr/>
          <p:nvPr/>
        </p:nvSpPr>
        <p:spPr>
          <a:xfrm>
            <a:off x="507632" y="4581128"/>
            <a:ext cx="1276311" cy="369332"/>
          </a:xfrm>
          <a:prstGeom prst="rect">
            <a:avLst/>
          </a:prstGeom>
        </p:spPr>
        <p:txBody>
          <a:bodyPr wrap="none">
            <a:spAutoFit/>
          </a:bodyPr>
          <a:lstStyle/>
          <a:p>
            <a:r>
              <a:rPr lang="en-GB" dirty="0" smtClean="0"/>
              <a:t>Community</a:t>
            </a:r>
            <a:endParaRPr lang="en-GB" dirty="0"/>
          </a:p>
        </p:txBody>
      </p:sp>
      <p:sp>
        <p:nvSpPr>
          <p:cNvPr id="6" name="TextBox 5"/>
          <p:cNvSpPr txBox="1"/>
          <p:nvPr/>
        </p:nvSpPr>
        <p:spPr>
          <a:xfrm>
            <a:off x="6372200" y="6021288"/>
            <a:ext cx="2520280" cy="369332"/>
          </a:xfrm>
          <a:prstGeom prst="rect">
            <a:avLst/>
          </a:prstGeom>
          <a:noFill/>
        </p:spPr>
        <p:txBody>
          <a:bodyPr wrap="square" rtlCol="0">
            <a:spAutoFit/>
          </a:bodyPr>
          <a:lstStyle/>
          <a:p>
            <a:r>
              <a:rPr lang="en-GB" dirty="0" smtClean="0"/>
              <a:t>10 minutes</a:t>
            </a:r>
            <a:endParaRPr lang="en-GB" dirty="0"/>
          </a:p>
        </p:txBody>
      </p:sp>
    </p:spTree>
    <p:extLst>
      <p:ext uri="{BB962C8B-B14F-4D97-AF65-F5344CB8AC3E}">
        <p14:creationId xmlns:p14="http://schemas.microsoft.com/office/powerpoint/2010/main" val="1541906896"/>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223063" y="16119"/>
            <a:ext cx="1890069" cy="523220"/>
          </a:xfrm>
          <a:prstGeom prst="rect">
            <a:avLst/>
          </a:prstGeom>
        </p:spPr>
        <p:txBody>
          <a:bodyPr wrap="none">
            <a:spAutoFit/>
          </a:bodyPr>
          <a:lstStyle/>
          <a:p>
            <a:r>
              <a:rPr lang="en-GB" sz="2800" b="1" dirty="0"/>
              <a:t>RECEPTORS</a:t>
            </a:r>
            <a:endParaRPr lang="en-GB" sz="2800" dirty="0"/>
          </a:p>
        </p:txBody>
      </p:sp>
      <p:graphicFrame>
        <p:nvGraphicFramePr>
          <p:cNvPr id="21" name="Table 20"/>
          <p:cNvGraphicFramePr>
            <a:graphicFrameLocks noGrp="1"/>
          </p:cNvGraphicFramePr>
          <p:nvPr>
            <p:extLst>
              <p:ext uri="{D42A27DB-BD31-4B8C-83A1-F6EECF244321}">
                <p14:modId xmlns:p14="http://schemas.microsoft.com/office/powerpoint/2010/main" val="2575594156"/>
              </p:ext>
            </p:extLst>
          </p:nvPr>
        </p:nvGraphicFramePr>
        <p:xfrm>
          <a:off x="612428" y="1204848"/>
          <a:ext cx="3022600" cy="1542288"/>
        </p:xfrm>
        <a:graphic>
          <a:graphicData uri="http://schemas.openxmlformats.org/drawingml/2006/table">
            <a:tbl>
              <a:tblPr firstRow="1" firstCol="1" bandRow="1">
                <a:tableStyleId>{5C22544A-7EE6-4342-B048-85BDC9FD1C3A}</a:tableStyleId>
              </a:tblPr>
              <a:tblGrid>
                <a:gridCol w="3022600"/>
              </a:tblGrid>
              <a:tr h="182880">
                <a:tc>
                  <a:txBody>
                    <a:bodyPr/>
                    <a:lstStyle/>
                    <a:p>
                      <a:pPr algn="l">
                        <a:lnSpc>
                          <a:spcPct val="115000"/>
                        </a:lnSpc>
                        <a:spcAft>
                          <a:spcPts val="0"/>
                        </a:spcAft>
                      </a:pPr>
                      <a:r>
                        <a:rPr lang="en-GB" sz="1100" dirty="0">
                          <a:effectLst/>
                        </a:rPr>
                        <a:t>Compaction / Porosity</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Soil Degradation</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Run-Off reduced</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Mineral Horizons</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Bare Ground </a:t>
                      </a:r>
                      <a:endParaRPr lang="en-GB" sz="1100" dirty="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Water Content</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a:effectLst/>
                        </a:rPr>
                        <a:t>Pollution</a:t>
                      </a:r>
                      <a:endParaRPr lang="en-GB" sz="1100">
                        <a:effectLst/>
                        <a:latin typeface="Calibri"/>
                        <a:ea typeface="Calibri"/>
                        <a:cs typeface="Times New Roman"/>
                      </a:endParaRPr>
                    </a:p>
                  </a:txBody>
                  <a:tcPr marL="68580" marR="68580" marT="0" marB="0" anchor="b"/>
                </a:tc>
              </a:tr>
              <a:tr h="182880">
                <a:tc>
                  <a:txBody>
                    <a:bodyPr/>
                    <a:lstStyle/>
                    <a:p>
                      <a:pPr algn="l">
                        <a:lnSpc>
                          <a:spcPct val="115000"/>
                        </a:lnSpc>
                        <a:spcAft>
                          <a:spcPts val="0"/>
                        </a:spcAft>
                      </a:pPr>
                      <a:r>
                        <a:rPr lang="en-GB" sz="1100" dirty="0">
                          <a:effectLst/>
                        </a:rPr>
                        <a:t>Erosion of Organic Layer</a:t>
                      </a:r>
                      <a:endParaRPr lang="en-GB" sz="1100" dirty="0">
                        <a:effectLst/>
                        <a:latin typeface="Calibri"/>
                        <a:ea typeface="Calibri"/>
                        <a:cs typeface="Times New Roman"/>
                      </a:endParaRPr>
                    </a:p>
                  </a:txBody>
                  <a:tcPr marL="68580" marR="68580" marT="0" marB="0" anchor="b"/>
                </a:tc>
              </a:tr>
            </a:tbl>
          </a:graphicData>
        </a:graphic>
      </p:graphicFrame>
      <p:sp>
        <p:nvSpPr>
          <p:cNvPr id="22" name="Rectangle 11"/>
          <p:cNvSpPr>
            <a:spLocks noChangeArrowheads="1"/>
          </p:cNvSpPr>
          <p:nvPr/>
        </p:nvSpPr>
        <p:spPr bwMode="auto">
          <a:xfrm>
            <a:off x="319173" y="739388"/>
            <a:ext cx="15165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Landscape</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23" name="Table 22"/>
          <p:cNvGraphicFramePr>
            <a:graphicFrameLocks noGrp="1"/>
          </p:cNvGraphicFramePr>
          <p:nvPr>
            <p:extLst>
              <p:ext uri="{D42A27DB-BD31-4B8C-83A1-F6EECF244321}">
                <p14:modId xmlns:p14="http://schemas.microsoft.com/office/powerpoint/2010/main" val="2116629781"/>
              </p:ext>
            </p:extLst>
          </p:nvPr>
        </p:nvGraphicFramePr>
        <p:xfrm>
          <a:off x="4176390" y="1280262"/>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Ground Pollution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Surface Pollution</a:t>
                      </a:r>
                      <a:endParaRPr lang="en-GB" sz="1100" dirty="0">
                        <a:effectLst/>
                        <a:latin typeface="Calibri"/>
                        <a:ea typeface="Calibri"/>
                        <a:cs typeface="Times New Roman"/>
                      </a:endParaRPr>
                    </a:p>
                  </a:txBody>
                  <a:tcPr marL="68580" marR="68580" marT="0" marB="0" anchor="b"/>
                </a:tc>
              </a:tr>
            </a:tbl>
          </a:graphicData>
        </a:graphic>
      </p:graphicFrame>
      <p:sp>
        <p:nvSpPr>
          <p:cNvPr id="24" name="Rectangle 12"/>
          <p:cNvSpPr>
            <a:spLocks noChangeArrowheads="1"/>
          </p:cNvSpPr>
          <p:nvPr/>
        </p:nvSpPr>
        <p:spPr bwMode="auto">
          <a:xfrm>
            <a:off x="3816350" y="806328"/>
            <a:ext cx="147573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Water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25" name="Rectangle 24"/>
          <p:cNvSpPr/>
          <p:nvPr/>
        </p:nvSpPr>
        <p:spPr>
          <a:xfrm>
            <a:off x="6156176" y="785554"/>
            <a:ext cx="1457450" cy="369332"/>
          </a:xfrm>
          <a:prstGeom prst="rect">
            <a:avLst/>
          </a:prstGeom>
        </p:spPr>
        <p:txBody>
          <a:bodyPr wrap="none">
            <a:spAutoFit/>
          </a:bodyPr>
          <a:lstStyle/>
          <a:p>
            <a:r>
              <a:rPr lang="en-GB" dirty="0"/>
              <a:t>c). Air Quality</a:t>
            </a:r>
          </a:p>
        </p:txBody>
      </p:sp>
      <p:sp>
        <p:nvSpPr>
          <p:cNvPr id="26" name="Rectangle 25"/>
          <p:cNvSpPr/>
          <p:nvPr/>
        </p:nvSpPr>
        <p:spPr>
          <a:xfrm>
            <a:off x="6506528" y="1320660"/>
            <a:ext cx="535724" cy="261610"/>
          </a:xfrm>
          <a:prstGeom prst="rect">
            <a:avLst/>
          </a:prstGeom>
          <a:solidFill>
            <a:schemeClr val="tx2">
              <a:lumMod val="40000"/>
              <a:lumOff val="60000"/>
            </a:schemeClr>
          </a:solidFill>
        </p:spPr>
        <p:txBody>
          <a:bodyPr wrap="none">
            <a:spAutoFit/>
          </a:bodyPr>
          <a:lstStyle/>
          <a:p>
            <a:r>
              <a:rPr lang="en-GB" sz="1100" dirty="0"/>
              <a:t>Levels</a:t>
            </a:r>
          </a:p>
        </p:txBody>
      </p:sp>
      <p:sp>
        <p:nvSpPr>
          <p:cNvPr id="37" name="Rectangle 36"/>
          <p:cNvSpPr/>
          <p:nvPr/>
        </p:nvSpPr>
        <p:spPr>
          <a:xfrm>
            <a:off x="376010" y="3058778"/>
            <a:ext cx="1288045" cy="400110"/>
          </a:xfrm>
          <a:prstGeom prst="rect">
            <a:avLst/>
          </a:prstGeom>
        </p:spPr>
        <p:txBody>
          <a:bodyPr wrap="none">
            <a:spAutoFit/>
          </a:bodyPr>
          <a:lstStyle/>
          <a:p>
            <a:r>
              <a:rPr lang="en-GB" sz="2000" b="1" u="sng" dirty="0"/>
              <a:t>Ecological</a:t>
            </a:r>
            <a:r>
              <a:rPr lang="en-GB" sz="2000" u="sng" dirty="0"/>
              <a:t> </a:t>
            </a:r>
            <a:endParaRPr lang="en-GB" sz="2000" dirty="0"/>
          </a:p>
        </p:txBody>
      </p:sp>
      <p:graphicFrame>
        <p:nvGraphicFramePr>
          <p:cNvPr id="38" name="Table 37"/>
          <p:cNvGraphicFramePr>
            <a:graphicFrameLocks noGrp="1"/>
          </p:cNvGraphicFramePr>
          <p:nvPr>
            <p:extLst>
              <p:ext uri="{D42A27DB-BD31-4B8C-83A1-F6EECF244321}">
                <p14:modId xmlns:p14="http://schemas.microsoft.com/office/powerpoint/2010/main" val="1223311778"/>
              </p:ext>
            </p:extLst>
          </p:nvPr>
        </p:nvGraphicFramePr>
        <p:xfrm>
          <a:off x="758197" y="3777700"/>
          <a:ext cx="1511300" cy="115671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Habitat Fragmenting</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Mortality Rate increase</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Deserted</a:t>
                      </a:r>
                      <a:endParaRPr lang="en-GB" sz="1100" dirty="0">
                        <a:effectLst/>
                        <a:latin typeface="Calibri"/>
                        <a:ea typeface="Calibri"/>
                        <a:cs typeface="Times New Roman"/>
                      </a:endParaRPr>
                    </a:p>
                  </a:txBody>
                  <a:tcPr marL="68580" marR="68580" marT="0" marB="0" anchor="b"/>
                </a:tc>
              </a:tr>
            </a:tbl>
          </a:graphicData>
        </a:graphic>
      </p:graphicFrame>
      <p:sp>
        <p:nvSpPr>
          <p:cNvPr id="39" name="Rectangle 21"/>
          <p:cNvSpPr>
            <a:spLocks noChangeArrowheads="1"/>
          </p:cNvSpPr>
          <p:nvPr/>
        </p:nvSpPr>
        <p:spPr bwMode="auto">
          <a:xfrm>
            <a:off x="376010" y="3374602"/>
            <a:ext cx="20357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Ground Fauna</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40" name="Table 39"/>
          <p:cNvGraphicFramePr>
            <a:graphicFrameLocks noGrp="1"/>
          </p:cNvGraphicFramePr>
          <p:nvPr>
            <p:extLst>
              <p:ext uri="{D42A27DB-BD31-4B8C-83A1-F6EECF244321}">
                <p14:modId xmlns:p14="http://schemas.microsoft.com/office/powerpoint/2010/main" val="3415064228"/>
              </p:ext>
            </p:extLst>
          </p:nvPr>
        </p:nvGraphicFramePr>
        <p:xfrm>
          <a:off x="4176390" y="3787271"/>
          <a:ext cx="1511300" cy="133197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Vegetation Decrease</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Growth Reduction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Abundance reduction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Invasive Competition </a:t>
                      </a:r>
                      <a:r>
                        <a:rPr lang="en-GB" sz="1000" dirty="0">
                          <a:effectLst/>
                        </a:rPr>
                        <a:t>(Diversity Reduction)</a:t>
                      </a:r>
                      <a:endParaRPr lang="en-GB" sz="1100" dirty="0">
                        <a:effectLst/>
                        <a:latin typeface="Calibri"/>
                        <a:ea typeface="Calibri"/>
                        <a:cs typeface="Times New Roman"/>
                      </a:endParaRPr>
                    </a:p>
                  </a:txBody>
                  <a:tcPr marL="68580" marR="68580" marT="0" marB="0" anchor="b"/>
                </a:tc>
              </a:tr>
            </a:tbl>
          </a:graphicData>
        </a:graphic>
      </p:graphicFrame>
      <p:sp>
        <p:nvSpPr>
          <p:cNvPr id="41" name="Rectangle 22"/>
          <p:cNvSpPr>
            <a:spLocks noChangeArrowheads="1"/>
          </p:cNvSpPr>
          <p:nvPr/>
        </p:nvSpPr>
        <p:spPr bwMode="auto">
          <a:xfrm>
            <a:off x="3816350" y="3374602"/>
            <a:ext cx="97167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Flora</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2" name="Rectangle 41"/>
          <p:cNvSpPr/>
          <p:nvPr/>
        </p:nvSpPr>
        <p:spPr>
          <a:xfrm>
            <a:off x="6682919" y="3328436"/>
            <a:ext cx="930126" cy="369332"/>
          </a:xfrm>
          <a:prstGeom prst="rect">
            <a:avLst/>
          </a:prstGeom>
        </p:spPr>
        <p:txBody>
          <a:bodyPr wrap="none">
            <a:spAutoFit/>
          </a:bodyPr>
          <a:lstStyle/>
          <a:p>
            <a:r>
              <a:rPr lang="en-GB" dirty="0"/>
              <a:t>c). Birds</a:t>
            </a:r>
          </a:p>
        </p:txBody>
      </p:sp>
      <p:graphicFrame>
        <p:nvGraphicFramePr>
          <p:cNvPr id="43" name="Table 42"/>
          <p:cNvGraphicFramePr>
            <a:graphicFrameLocks noGrp="1"/>
          </p:cNvGraphicFramePr>
          <p:nvPr>
            <p:extLst>
              <p:ext uri="{D42A27DB-BD31-4B8C-83A1-F6EECF244321}">
                <p14:modId xmlns:p14="http://schemas.microsoft.com/office/powerpoint/2010/main" val="2927913136"/>
              </p:ext>
            </p:extLst>
          </p:nvPr>
        </p:nvGraphicFramePr>
        <p:xfrm>
          <a:off x="7042252" y="3775504"/>
          <a:ext cx="1511300" cy="1156716"/>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Habitat Disturbed</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Mortality Rate increase</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Nesting Disturbance</a:t>
                      </a:r>
                      <a:endParaRPr lang="en-GB" sz="1100" dirty="0">
                        <a:effectLst/>
                        <a:latin typeface="Calibri"/>
                        <a:ea typeface="Calibri"/>
                        <a:cs typeface="Times New Roman"/>
                      </a:endParaRPr>
                    </a:p>
                  </a:txBody>
                  <a:tcPr marL="68580" marR="68580" marT="0" marB="0" anchor="b"/>
                </a:tc>
              </a:tr>
            </a:tbl>
          </a:graphicData>
        </a:graphic>
      </p:graphicFrame>
      <p:sp>
        <p:nvSpPr>
          <p:cNvPr id="44" name="Rectangle 23"/>
          <p:cNvSpPr>
            <a:spLocks noChangeArrowheads="1"/>
          </p:cNvSpPr>
          <p:nvPr/>
        </p:nvSpPr>
        <p:spPr bwMode="auto">
          <a:xfrm>
            <a:off x="38163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5" name="Rectangle 44"/>
          <p:cNvSpPr/>
          <p:nvPr/>
        </p:nvSpPr>
        <p:spPr>
          <a:xfrm>
            <a:off x="306152" y="5237311"/>
            <a:ext cx="1423788" cy="400110"/>
          </a:xfrm>
          <a:prstGeom prst="rect">
            <a:avLst/>
          </a:prstGeom>
        </p:spPr>
        <p:txBody>
          <a:bodyPr wrap="none">
            <a:spAutoFit/>
          </a:bodyPr>
          <a:lstStyle/>
          <a:p>
            <a:r>
              <a:rPr lang="en-GB" sz="2000" b="1" u="sng" dirty="0"/>
              <a:t>Community</a:t>
            </a:r>
            <a:endParaRPr lang="en-GB" sz="2000" dirty="0"/>
          </a:p>
        </p:txBody>
      </p:sp>
      <p:sp>
        <p:nvSpPr>
          <p:cNvPr id="46" name="Rectangle 45"/>
          <p:cNvSpPr/>
          <p:nvPr/>
        </p:nvSpPr>
        <p:spPr>
          <a:xfrm>
            <a:off x="444241" y="5718446"/>
            <a:ext cx="1679487" cy="646331"/>
          </a:xfrm>
          <a:prstGeom prst="rect">
            <a:avLst/>
          </a:prstGeom>
        </p:spPr>
        <p:txBody>
          <a:bodyPr wrap="square">
            <a:spAutoFit/>
          </a:bodyPr>
          <a:lstStyle/>
          <a:p>
            <a:r>
              <a:rPr lang="en-GB" dirty="0"/>
              <a:t>a). Noise </a:t>
            </a:r>
          </a:p>
          <a:p>
            <a:r>
              <a:rPr lang="en-GB" dirty="0"/>
              <a:t> </a:t>
            </a:r>
            <a:r>
              <a:rPr lang="en-GB" dirty="0" smtClean="0"/>
              <a:t>     </a:t>
            </a:r>
            <a:endParaRPr lang="en-GB" dirty="0"/>
          </a:p>
        </p:txBody>
      </p:sp>
      <p:graphicFrame>
        <p:nvGraphicFramePr>
          <p:cNvPr id="47" name="Table 46"/>
          <p:cNvGraphicFramePr>
            <a:graphicFrameLocks noGrp="1"/>
          </p:cNvGraphicFramePr>
          <p:nvPr>
            <p:extLst>
              <p:ext uri="{D42A27DB-BD31-4B8C-83A1-F6EECF244321}">
                <p14:modId xmlns:p14="http://schemas.microsoft.com/office/powerpoint/2010/main" val="3007612542"/>
              </p:ext>
            </p:extLst>
          </p:nvPr>
        </p:nvGraphicFramePr>
        <p:xfrm>
          <a:off x="3923928" y="6171991"/>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dirty="0">
                          <a:effectLst/>
                        </a:rPr>
                        <a:t>User</a:t>
                      </a:r>
                      <a:endParaRPr lang="en-GB" sz="1100" dirty="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tr>
            </a:tbl>
          </a:graphicData>
        </a:graphic>
      </p:graphicFrame>
      <p:sp>
        <p:nvSpPr>
          <p:cNvPr id="48" name="Rectangle 24"/>
          <p:cNvSpPr>
            <a:spLocks noChangeArrowheads="1"/>
          </p:cNvSpPr>
          <p:nvPr/>
        </p:nvSpPr>
        <p:spPr bwMode="auto">
          <a:xfrm>
            <a:off x="3816350" y="5739236"/>
            <a:ext cx="111569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Fears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9" name="Rectangle 48"/>
          <p:cNvSpPr/>
          <p:nvPr/>
        </p:nvSpPr>
        <p:spPr>
          <a:xfrm>
            <a:off x="6701719" y="5739236"/>
            <a:ext cx="1320105" cy="369332"/>
          </a:xfrm>
          <a:prstGeom prst="rect">
            <a:avLst/>
          </a:prstGeom>
        </p:spPr>
        <p:txBody>
          <a:bodyPr wrap="none">
            <a:spAutoFit/>
          </a:bodyPr>
          <a:lstStyle/>
          <a:p>
            <a:r>
              <a:rPr lang="en-GB" dirty="0"/>
              <a:t>c). Attitudes</a:t>
            </a:r>
          </a:p>
        </p:txBody>
      </p:sp>
      <p:graphicFrame>
        <p:nvGraphicFramePr>
          <p:cNvPr id="50" name="Table 49"/>
          <p:cNvGraphicFramePr>
            <a:graphicFrameLocks noGrp="1"/>
          </p:cNvGraphicFramePr>
          <p:nvPr>
            <p:extLst>
              <p:ext uri="{D42A27DB-BD31-4B8C-83A1-F6EECF244321}">
                <p14:modId xmlns:p14="http://schemas.microsoft.com/office/powerpoint/2010/main" val="2238314011"/>
              </p:ext>
            </p:extLst>
          </p:nvPr>
        </p:nvGraphicFramePr>
        <p:xfrm>
          <a:off x="6899473" y="6141641"/>
          <a:ext cx="1511300" cy="385572"/>
        </p:xfrm>
        <a:graphic>
          <a:graphicData uri="http://schemas.openxmlformats.org/drawingml/2006/table">
            <a:tbl>
              <a:tblPr firstRow="1" firstCol="1" bandRow="1">
                <a:tableStyleId>{5C22544A-7EE6-4342-B048-85BDC9FD1C3A}</a:tableStyleId>
              </a:tblPr>
              <a:tblGrid>
                <a:gridCol w="1511300"/>
              </a:tblGrid>
              <a:tr h="182880">
                <a:tc>
                  <a:txBody>
                    <a:bodyPr/>
                    <a:lstStyle/>
                    <a:p>
                      <a:pPr>
                        <a:lnSpc>
                          <a:spcPct val="115000"/>
                        </a:lnSpc>
                        <a:spcAft>
                          <a:spcPts val="0"/>
                        </a:spcAft>
                      </a:pPr>
                      <a:r>
                        <a:rPr lang="en-GB" sz="1100">
                          <a:effectLst/>
                        </a:rPr>
                        <a:t>User</a:t>
                      </a:r>
                      <a:endParaRPr lang="en-GB" sz="1100">
                        <a:effectLst/>
                        <a:latin typeface="Calibri"/>
                        <a:ea typeface="Calibri"/>
                        <a:cs typeface="Times New Roman"/>
                      </a:endParaRPr>
                    </a:p>
                  </a:txBody>
                  <a:tcPr marL="68580" marR="68580" marT="0" marB="0" anchor="b"/>
                </a:tc>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tr>
            </a:tbl>
          </a:graphicData>
        </a:graphic>
      </p:graphicFrame>
      <p:sp>
        <p:nvSpPr>
          <p:cNvPr id="51" name="Rectangle 25"/>
          <p:cNvSpPr>
            <a:spLocks noChangeArrowheads="1"/>
          </p:cNvSpPr>
          <p:nvPr/>
        </p:nvSpPr>
        <p:spPr bwMode="auto">
          <a:xfrm>
            <a:off x="3816350" y="36703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 name="TextBox 1"/>
          <p:cNvSpPr txBox="1"/>
          <p:nvPr/>
        </p:nvSpPr>
        <p:spPr>
          <a:xfrm>
            <a:off x="338117" y="434027"/>
            <a:ext cx="1891734" cy="400110"/>
          </a:xfrm>
          <a:prstGeom prst="rect">
            <a:avLst/>
          </a:prstGeom>
          <a:noFill/>
        </p:spPr>
        <p:txBody>
          <a:bodyPr wrap="square" rtlCol="0">
            <a:spAutoFit/>
          </a:bodyPr>
          <a:lstStyle/>
          <a:p>
            <a:r>
              <a:rPr lang="en-GB" sz="2000" b="1" u="sng" dirty="0" smtClean="0"/>
              <a:t>Physical</a:t>
            </a:r>
            <a:endParaRPr lang="en-GB" sz="2000" b="1" u="sng" dirty="0"/>
          </a:p>
        </p:txBody>
      </p:sp>
      <p:sp>
        <p:nvSpPr>
          <p:cNvPr id="3" name="Rectangle 2"/>
          <p:cNvSpPr/>
          <p:nvPr/>
        </p:nvSpPr>
        <p:spPr>
          <a:xfrm>
            <a:off x="809572" y="6141641"/>
            <a:ext cx="535724" cy="261610"/>
          </a:xfrm>
          <a:prstGeom prst="rect">
            <a:avLst/>
          </a:prstGeom>
          <a:solidFill>
            <a:srgbClr val="00B0F0"/>
          </a:solidFill>
        </p:spPr>
        <p:txBody>
          <a:bodyPr wrap="none">
            <a:spAutoFit/>
          </a:bodyPr>
          <a:lstStyle/>
          <a:p>
            <a:r>
              <a:rPr lang="en-GB" sz="1100" dirty="0"/>
              <a:t>Levels</a:t>
            </a:r>
          </a:p>
        </p:txBody>
      </p:sp>
    </p:spTree>
    <p:extLst>
      <p:ext uri="{BB962C8B-B14F-4D97-AF65-F5344CB8AC3E}">
        <p14:creationId xmlns:p14="http://schemas.microsoft.com/office/powerpoint/2010/main" val="126570823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3453" y="908720"/>
            <a:ext cx="8424936" cy="4247317"/>
          </a:xfrm>
          <a:prstGeom prst="rect">
            <a:avLst/>
          </a:prstGeom>
        </p:spPr>
        <p:txBody>
          <a:bodyPr wrap="square">
            <a:spAutoFit/>
          </a:bodyPr>
          <a:lstStyle/>
          <a:p>
            <a:pPr marL="285750" indent="-285750" algn="just">
              <a:buFont typeface="Arial" panose="020B0604020202020204" pitchFamily="34" charset="0"/>
              <a:buChar char="•"/>
            </a:pPr>
            <a:r>
              <a:rPr lang="en-GB" dirty="0"/>
              <a:t>People’s perceptions of the woods however govern how they use them.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Vulnerability</a:t>
            </a:r>
            <a:r>
              <a:rPr lang="en-GB" dirty="0" smtClean="0"/>
              <a:t> </a:t>
            </a:r>
            <a:r>
              <a:rPr lang="en-GB" dirty="0"/>
              <a:t>or fear </a:t>
            </a:r>
            <a:r>
              <a:rPr lang="en-GB" dirty="0" smtClean="0"/>
              <a:t>of accidents </a:t>
            </a:r>
            <a:r>
              <a:rPr lang="en-GB" dirty="0"/>
              <a:t>or attack then they will stay away.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Views </a:t>
            </a:r>
            <a:r>
              <a:rPr lang="en-GB" dirty="0"/>
              <a:t>will differ on what can be termed ‘anti-social’ activity but some users, and uses, may by their actions or very nature discourage others. </a:t>
            </a:r>
            <a:r>
              <a:rPr lang="en-GB" dirty="0" smtClean="0"/>
              <a:t>Debate </a:t>
            </a:r>
            <a:r>
              <a:rPr lang="en-GB" dirty="0"/>
              <a:t>is an </a:t>
            </a:r>
            <a:r>
              <a:rPr lang="en-GB" b="1" dirty="0">
                <a:solidFill>
                  <a:srgbClr val="0070C0"/>
                </a:solidFill>
              </a:rPr>
              <a:t>anthropocentric</a:t>
            </a:r>
            <a:r>
              <a:rPr lang="en-GB" dirty="0"/>
              <a:t> </a:t>
            </a:r>
            <a:r>
              <a:rPr lang="en-GB" dirty="0" smtClean="0"/>
              <a:t> one. </a:t>
            </a:r>
            <a:r>
              <a:rPr lang="en-GB" b="1" dirty="0" smtClean="0">
                <a:solidFill>
                  <a:srgbClr val="0070C0"/>
                </a:solidFill>
              </a:rPr>
              <a:t>Conflict </a:t>
            </a:r>
            <a:r>
              <a:rPr lang="en-GB" b="1" dirty="0">
                <a:solidFill>
                  <a:srgbClr val="0070C0"/>
                </a:solidFill>
              </a:rPr>
              <a:t>generated in both respect for the environment and respect for community acceptability in use.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Personal </a:t>
            </a:r>
            <a:r>
              <a:rPr lang="en-GB" b="1" dirty="0">
                <a:solidFill>
                  <a:srgbClr val="0070C0"/>
                </a:solidFill>
              </a:rPr>
              <a:t>safety </a:t>
            </a:r>
            <a:r>
              <a:rPr lang="en-GB" b="1" dirty="0" smtClean="0">
                <a:solidFill>
                  <a:srgbClr val="0070C0"/>
                </a:solidFill>
              </a:rPr>
              <a:t> </a:t>
            </a:r>
            <a:r>
              <a:rPr lang="en-GB" dirty="0" smtClean="0"/>
              <a:t>- bad </a:t>
            </a:r>
            <a:r>
              <a:rPr lang="en-GB" dirty="0"/>
              <a:t>media publicity in recent years has linked woodland to serious crime and vandalism, which remains within the public perception and psyche.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Reports </a:t>
            </a:r>
            <a:r>
              <a:rPr lang="en-GB" dirty="0"/>
              <a:t>of muggings of lone walkers and even murders have had a hugely negative impact and have done little to support the efforts of the environmental groups. </a:t>
            </a:r>
            <a:endParaRPr lang="en-GB" dirty="0" smtClean="0"/>
          </a:p>
          <a:p>
            <a:pPr marL="285750" indent="-285750" algn="just">
              <a:buFont typeface="Arial" panose="020B0604020202020204" pitchFamily="34" charset="0"/>
              <a:buChar char="•"/>
            </a:pPr>
            <a:endParaRPr lang="en-GB" dirty="0" smtClean="0"/>
          </a:p>
        </p:txBody>
      </p:sp>
      <p:sp>
        <p:nvSpPr>
          <p:cNvPr id="4" name="TextBox 3"/>
          <p:cNvSpPr txBox="1"/>
          <p:nvPr/>
        </p:nvSpPr>
        <p:spPr>
          <a:xfrm>
            <a:off x="467544" y="6398170"/>
            <a:ext cx="6696744" cy="369332"/>
          </a:xfrm>
          <a:prstGeom prst="rect">
            <a:avLst/>
          </a:prstGeom>
          <a:noFill/>
        </p:spPr>
        <p:txBody>
          <a:bodyPr wrap="square" rtlCol="0">
            <a:spAutoFit/>
          </a:bodyPr>
          <a:lstStyle/>
          <a:p>
            <a:r>
              <a:rPr lang="en-GB" dirty="0" smtClean="0"/>
              <a:t>     </a:t>
            </a:r>
            <a:endParaRPr lang="en-GB" dirty="0"/>
          </a:p>
        </p:txBody>
      </p:sp>
      <p:sp>
        <p:nvSpPr>
          <p:cNvPr id="5" name="Rectangle 4"/>
          <p:cNvSpPr/>
          <p:nvPr/>
        </p:nvSpPr>
        <p:spPr>
          <a:xfrm>
            <a:off x="539552" y="260648"/>
            <a:ext cx="2787814" cy="461665"/>
          </a:xfrm>
          <a:prstGeom prst="rect">
            <a:avLst/>
          </a:prstGeom>
          <a:solidFill>
            <a:srgbClr val="00B0F0"/>
          </a:solidFill>
        </p:spPr>
        <p:txBody>
          <a:bodyPr wrap="none">
            <a:spAutoFit/>
          </a:bodyPr>
          <a:lstStyle/>
          <a:p>
            <a:r>
              <a:rPr lang="en-GB" sz="2400" b="1" dirty="0"/>
              <a:t>Community Damage</a:t>
            </a:r>
          </a:p>
        </p:txBody>
      </p:sp>
      <p:sp>
        <p:nvSpPr>
          <p:cNvPr id="3" name="Rectangle 2"/>
          <p:cNvSpPr/>
          <p:nvPr/>
        </p:nvSpPr>
        <p:spPr>
          <a:xfrm>
            <a:off x="403453" y="4941168"/>
            <a:ext cx="8424936" cy="923330"/>
          </a:xfrm>
          <a:prstGeom prst="rect">
            <a:avLst/>
          </a:prstGeom>
        </p:spPr>
        <p:txBody>
          <a:bodyPr wrap="square">
            <a:spAutoFit/>
          </a:bodyPr>
          <a:lstStyle/>
          <a:p>
            <a:pPr marL="342900" indent="-342900" algn="just">
              <a:buFont typeface="Arial" panose="020B0604020202020204" pitchFamily="34" charset="0"/>
              <a:buChar char="•"/>
            </a:pPr>
            <a:r>
              <a:rPr lang="en-GB" dirty="0"/>
              <a:t>Different age groups use the woodlands in different ways.</a:t>
            </a:r>
          </a:p>
          <a:p>
            <a:pPr algn="ctr"/>
            <a:r>
              <a:rPr lang="en-GB" dirty="0"/>
              <a:t>     Young Families with children ? O.A.P’s ?</a:t>
            </a:r>
          </a:p>
          <a:p>
            <a:pPr marL="342900" indent="-342900" algn="just">
              <a:buFont typeface="Arial" panose="020B0604020202020204" pitchFamily="34" charset="0"/>
              <a:buChar char="•"/>
            </a:pPr>
            <a:endParaRPr lang="en-GB" dirty="0"/>
          </a:p>
        </p:txBody>
      </p:sp>
      <p:sp>
        <p:nvSpPr>
          <p:cNvPr id="6" name="Rectangle 5"/>
          <p:cNvSpPr/>
          <p:nvPr/>
        </p:nvSpPr>
        <p:spPr>
          <a:xfrm>
            <a:off x="403453" y="5597391"/>
            <a:ext cx="8424936" cy="646331"/>
          </a:xfrm>
          <a:prstGeom prst="rect">
            <a:avLst/>
          </a:prstGeom>
        </p:spPr>
        <p:txBody>
          <a:bodyPr wrap="square">
            <a:spAutoFit/>
          </a:bodyPr>
          <a:lstStyle/>
          <a:p>
            <a:pPr marL="342900" indent="-342900" algn="just">
              <a:buFont typeface="Arial" panose="020B0604020202020204" pitchFamily="34" charset="0"/>
              <a:buChar char="•"/>
            </a:pPr>
            <a:r>
              <a:rPr lang="en-GB" dirty="0"/>
              <a:t>Organised and non-organised activities may be viewed as appropriate and acceptable by some user groups and as anti-social behaviour by others. </a:t>
            </a:r>
          </a:p>
        </p:txBody>
      </p:sp>
    </p:spTree>
    <p:extLst>
      <p:ext uri="{BB962C8B-B14F-4D97-AF65-F5344CB8AC3E}">
        <p14:creationId xmlns:p14="http://schemas.microsoft.com/office/powerpoint/2010/main" val="2893803183"/>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4000" u="sng" dirty="0" smtClean="0"/>
              <a:t>The Literature</a:t>
            </a:r>
            <a:endParaRPr lang="en-GB" sz="4000" u="sng" dirty="0"/>
          </a:p>
        </p:txBody>
      </p:sp>
      <p:sp>
        <p:nvSpPr>
          <p:cNvPr id="3" name="Content Placeholder 2"/>
          <p:cNvSpPr>
            <a:spLocks noGrp="1"/>
          </p:cNvSpPr>
          <p:nvPr>
            <p:ph idx="1"/>
          </p:nvPr>
        </p:nvSpPr>
        <p:spPr>
          <a:xfrm>
            <a:off x="428596" y="980728"/>
            <a:ext cx="8501122" cy="5688632"/>
          </a:xfrm>
        </p:spPr>
        <p:txBody>
          <a:bodyPr>
            <a:normAutofit fontScale="92500" lnSpcReduction="10000"/>
          </a:bodyPr>
          <a:lstStyle/>
          <a:p>
            <a:r>
              <a:rPr lang="en-GB" sz="1600" b="1" dirty="0" smtClean="0"/>
              <a:t>Wilson, E.O (1984) – </a:t>
            </a:r>
            <a:r>
              <a:rPr lang="en-GB" sz="1600" i="1" dirty="0" smtClean="0"/>
              <a:t>Biophilia. The Human Bond with Other Species. </a:t>
            </a:r>
            <a:r>
              <a:rPr lang="en-GB" sz="1600" dirty="0" smtClean="0"/>
              <a:t>Harvard University Press. </a:t>
            </a:r>
          </a:p>
          <a:p>
            <a:r>
              <a:rPr lang="en-GB" sz="1600" b="1" dirty="0" smtClean="0"/>
              <a:t>Wells, N.M. (2006) </a:t>
            </a:r>
            <a:r>
              <a:rPr lang="en-GB" sz="1600" dirty="0" smtClean="0"/>
              <a:t>  - </a:t>
            </a:r>
            <a:r>
              <a:rPr lang="en-GB" sz="1600" i="1" dirty="0" smtClean="0"/>
              <a:t>Nature and the life course. Pathways from adulthood nature experiences to adult environmentalism.</a:t>
            </a:r>
            <a:endParaRPr lang="en-GB" sz="1600" dirty="0" smtClean="0"/>
          </a:p>
          <a:p>
            <a:r>
              <a:rPr lang="en-GB" sz="1600" b="1" dirty="0" smtClean="0"/>
              <a:t>Bird, W. (2007) </a:t>
            </a:r>
            <a:r>
              <a:rPr lang="en-GB" sz="1600" dirty="0" smtClean="0"/>
              <a:t>– </a:t>
            </a:r>
            <a:r>
              <a:rPr lang="en-GB" sz="1600" i="1" dirty="0" smtClean="0"/>
              <a:t>Natural Thinking. The Environment, Biodiversity and Mental Health</a:t>
            </a:r>
            <a:endParaRPr lang="en-GB" sz="1600" dirty="0" smtClean="0"/>
          </a:p>
          <a:p>
            <a:pPr>
              <a:buNone/>
            </a:pPr>
            <a:r>
              <a:rPr lang="en-GB" sz="1600" dirty="0" smtClean="0"/>
              <a:t>        RSPB report.</a:t>
            </a:r>
          </a:p>
          <a:p>
            <a:pPr algn="just"/>
            <a:r>
              <a:rPr lang="en-GB" sz="1600" b="1" dirty="0" smtClean="0"/>
              <a:t>The Kings Fund Summit (2007)</a:t>
            </a:r>
            <a:r>
              <a:rPr lang="en-GB" sz="1600" dirty="0" smtClean="0"/>
              <a:t> – </a:t>
            </a:r>
            <a:r>
              <a:rPr lang="en-GB" sz="1600" i="1" dirty="0" smtClean="0"/>
              <a:t>Our</a:t>
            </a:r>
            <a:r>
              <a:rPr lang="en-GB" sz="1600" dirty="0" smtClean="0"/>
              <a:t> </a:t>
            </a:r>
            <a:r>
              <a:rPr lang="en-GB" sz="1600" i="1" dirty="0" smtClean="0"/>
              <a:t>Future Secured</a:t>
            </a:r>
            <a:r>
              <a:rPr lang="en-GB" sz="1600" dirty="0" smtClean="0"/>
              <a:t> - </a:t>
            </a:r>
            <a:r>
              <a:rPr lang="en-GB" sz="1600" i="1" dirty="0" smtClean="0"/>
              <a:t>Funding Health Care 2008 and beyond.  </a:t>
            </a:r>
            <a:r>
              <a:rPr lang="en-GB" sz="1600" dirty="0" smtClean="0"/>
              <a:t>Report of the King’s Fund Leeds Castle Summit.</a:t>
            </a:r>
          </a:p>
          <a:p>
            <a:pPr algn="just"/>
            <a:r>
              <a:rPr lang="en-GB" sz="1600" b="1" dirty="0" smtClean="0"/>
              <a:t>The Kings Fund (2008) – </a:t>
            </a:r>
            <a:r>
              <a:rPr lang="en-GB" sz="1600" i="1" dirty="0" smtClean="0"/>
              <a:t>Paying the Price – the Cost of Mental Health Care in England to 2026.</a:t>
            </a:r>
            <a:endParaRPr lang="en-GB" sz="1600" dirty="0" smtClean="0"/>
          </a:p>
          <a:p>
            <a:pPr algn="just"/>
            <a:endParaRPr lang="en-GB" sz="1600" dirty="0" smtClean="0"/>
          </a:p>
          <a:p>
            <a:pPr algn="just"/>
            <a:endParaRPr lang="en-GB" sz="1600" dirty="0" smtClean="0"/>
          </a:p>
          <a:p>
            <a:pPr algn="just"/>
            <a:endParaRPr lang="en-GB" sz="1600" dirty="0" smtClean="0"/>
          </a:p>
          <a:p>
            <a:r>
              <a:rPr lang="en-GB" sz="1600" b="1" dirty="0" smtClean="0"/>
              <a:t>Leopold, L.B. (1969) </a:t>
            </a:r>
            <a:r>
              <a:rPr lang="en-GB" sz="1600" dirty="0" smtClean="0"/>
              <a:t>– </a:t>
            </a:r>
            <a:r>
              <a:rPr lang="en-GB" sz="1600" i="1" dirty="0" smtClean="0"/>
              <a:t>Quantitative comparison of some aesthetic factors among rivers. </a:t>
            </a:r>
            <a:r>
              <a:rPr lang="en-GB" sz="1600" dirty="0" smtClean="0"/>
              <a:t>U.S. Geological Survey.</a:t>
            </a:r>
            <a:r>
              <a:rPr lang="en-GB" sz="1600" i="1" dirty="0" smtClean="0"/>
              <a:t> </a:t>
            </a:r>
            <a:endParaRPr lang="en-GB" sz="1600" dirty="0" smtClean="0"/>
          </a:p>
          <a:p>
            <a:r>
              <a:rPr lang="en-GB" sz="1600" b="1" dirty="0" smtClean="0"/>
              <a:t>Littlemore, J. (2001)</a:t>
            </a:r>
            <a:r>
              <a:rPr lang="en-GB" sz="1600" dirty="0" smtClean="0"/>
              <a:t> – </a:t>
            </a:r>
            <a:r>
              <a:rPr lang="en-GB" sz="1600" i="1" dirty="0" smtClean="0"/>
              <a:t>Resolving Conflicts between recreation and conservation in Britain’s urban woodlands – A management Guide. </a:t>
            </a:r>
            <a:r>
              <a:rPr lang="en-GB" sz="1600" dirty="0" smtClean="0"/>
              <a:t>Quarterly Journal of Forestry, Vol. 2, pp. 29-36.</a:t>
            </a:r>
          </a:p>
          <a:p>
            <a:r>
              <a:rPr lang="en-GB" sz="1600" b="1" dirty="0" smtClean="0"/>
              <a:t>Littlemore, J. &amp; Barker, S. (2003)</a:t>
            </a:r>
            <a:r>
              <a:rPr lang="en-GB" sz="1600" dirty="0" smtClean="0"/>
              <a:t> – </a:t>
            </a:r>
            <a:r>
              <a:rPr lang="en-GB" sz="1600" i="1" dirty="0" smtClean="0"/>
              <a:t>The ecological response of forest ground flora and soils to experimental trampling in British urban woodlands. </a:t>
            </a:r>
            <a:r>
              <a:rPr lang="en-GB" sz="1600" dirty="0" smtClean="0"/>
              <a:t>Urban Ecosystems, 5, pp.257-276 . Kluwer Academic Publishers.</a:t>
            </a:r>
          </a:p>
          <a:p>
            <a:pPr algn="just"/>
            <a:r>
              <a:rPr lang="en-GB" sz="1600" b="1" dirty="0" smtClean="0"/>
              <a:t>Ode, A. &amp; Fry, G. (2005) – </a:t>
            </a:r>
            <a:r>
              <a:rPr lang="en-GB" sz="1600" i="1" dirty="0" smtClean="0"/>
              <a:t>A model for quantifying and predicting urban pressure on woodland. </a:t>
            </a:r>
            <a:r>
              <a:rPr lang="en-GB" sz="1600" dirty="0" smtClean="0"/>
              <a:t>Journal Landscape and Urban Planning. Vol. 77, pp.17-27.</a:t>
            </a:r>
          </a:p>
          <a:p>
            <a:r>
              <a:rPr lang="en-GB" sz="1600" b="1" dirty="0" smtClean="0"/>
              <a:t>Rusterholz, H. &amp; Kissling, M. &amp; Baur, B.</a:t>
            </a:r>
            <a:r>
              <a:rPr lang="en-GB" sz="1600" dirty="0" smtClean="0"/>
              <a:t> </a:t>
            </a:r>
            <a:r>
              <a:rPr lang="en-GB" sz="1600" b="1" dirty="0" smtClean="0"/>
              <a:t>(2008)</a:t>
            </a:r>
            <a:r>
              <a:rPr lang="en-GB" sz="1600" dirty="0" smtClean="0"/>
              <a:t> – </a:t>
            </a:r>
            <a:r>
              <a:rPr lang="en-GB" sz="1600" i="1" dirty="0" smtClean="0"/>
              <a:t>Disturbances by human trampling alter the performance, sexual reproduction and genetic diversity in a clonal woodland herb.</a:t>
            </a:r>
            <a:r>
              <a:rPr lang="en-GB" sz="1600" dirty="0" smtClean="0"/>
              <a:t> Journal Perspectives in Plant Ecology, Evolution and Systematics. Vol.11, pp.17-29.</a:t>
            </a:r>
          </a:p>
          <a:p>
            <a:pPr>
              <a:buNone/>
            </a:pPr>
            <a:r>
              <a:rPr lang="en-GB" sz="1600" dirty="0" smtClean="0"/>
              <a:t> </a:t>
            </a:r>
          </a:p>
          <a:p>
            <a:pPr algn="just"/>
            <a:endParaRPr lang="en-GB" sz="1600" dirty="0" smtClean="0"/>
          </a:p>
        </p:txBody>
      </p:sp>
      <p:sp>
        <p:nvSpPr>
          <p:cNvPr id="4" name="TextBox 3"/>
          <p:cNvSpPr txBox="1"/>
          <p:nvPr/>
        </p:nvSpPr>
        <p:spPr>
          <a:xfrm>
            <a:off x="179512" y="548680"/>
            <a:ext cx="357190" cy="2554545"/>
          </a:xfrm>
          <a:prstGeom prst="rect">
            <a:avLst/>
          </a:prstGeom>
          <a:noFill/>
        </p:spPr>
        <p:txBody>
          <a:bodyPr wrap="square" rtlCol="0">
            <a:spAutoFit/>
          </a:bodyPr>
          <a:lstStyle/>
          <a:p>
            <a:r>
              <a:rPr lang="en-GB" sz="1600" b="1" dirty="0" smtClean="0">
                <a:solidFill>
                  <a:srgbClr val="00B050"/>
                </a:solidFill>
              </a:rPr>
              <a:t>Open </a:t>
            </a:r>
          </a:p>
          <a:p>
            <a:endParaRPr lang="en-GB" sz="1600" b="1" dirty="0" smtClean="0">
              <a:solidFill>
                <a:srgbClr val="00B050"/>
              </a:solidFill>
            </a:endParaRPr>
          </a:p>
          <a:p>
            <a:r>
              <a:rPr lang="en-GB" sz="1600" b="1" dirty="0" smtClean="0">
                <a:solidFill>
                  <a:srgbClr val="00B050"/>
                </a:solidFill>
              </a:rPr>
              <a:t>Space</a:t>
            </a:r>
          </a:p>
        </p:txBody>
      </p:sp>
      <p:sp>
        <p:nvSpPr>
          <p:cNvPr id="5" name="Rectangle 4"/>
          <p:cNvSpPr/>
          <p:nvPr/>
        </p:nvSpPr>
        <p:spPr>
          <a:xfrm>
            <a:off x="179512" y="3717032"/>
            <a:ext cx="357190" cy="2031325"/>
          </a:xfrm>
          <a:prstGeom prst="rect">
            <a:avLst/>
          </a:prstGeom>
        </p:spPr>
        <p:txBody>
          <a:bodyPr wrap="square">
            <a:spAutoFit/>
          </a:bodyPr>
          <a:lstStyle/>
          <a:p>
            <a:r>
              <a:rPr lang="en-GB" dirty="0" smtClean="0">
                <a:solidFill>
                  <a:srgbClr val="FF0000"/>
                </a:solidFill>
              </a:rPr>
              <a:t>Damage</a:t>
            </a:r>
          </a:p>
          <a:p>
            <a:endParaRPr lang="en-GB" dirty="0">
              <a:solidFill>
                <a:srgbClr val="FF0000"/>
              </a:solidFill>
            </a:endParaRPr>
          </a:p>
        </p:txBody>
      </p:sp>
      <p:sp>
        <p:nvSpPr>
          <p:cNvPr id="6" name="TextBox 5"/>
          <p:cNvSpPr txBox="1"/>
          <p:nvPr/>
        </p:nvSpPr>
        <p:spPr>
          <a:xfrm>
            <a:off x="3491880" y="2996952"/>
            <a:ext cx="2232248" cy="369332"/>
          </a:xfrm>
          <a:prstGeom prst="rect">
            <a:avLst/>
          </a:prstGeom>
          <a:noFill/>
        </p:spPr>
        <p:txBody>
          <a:bodyPr wrap="square" rtlCol="0">
            <a:spAutoFit/>
          </a:bodyPr>
          <a:lstStyle/>
          <a:p>
            <a:r>
              <a:rPr lang="en-GB" dirty="0" smtClean="0"/>
              <a:t>-----------------------------</a:t>
            </a:r>
            <a:endParaRPr lang="en-GB" dirty="0"/>
          </a:p>
        </p:txBody>
      </p:sp>
    </p:spTree>
    <p:extLst>
      <p:ext uri="{BB962C8B-B14F-4D97-AF65-F5344CB8AC3E}">
        <p14:creationId xmlns:p14="http://schemas.microsoft.com/office/powerpoint/2010/main" val="1295887642"/>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Rationale </a:t>
            </a:r>
            <a:endParaRPr lang="en-GB" sz="4000" u="sng" dirty="0"/>
          </a:p>
        </p:txBody>
      </p:sp>
      <p:sp>
        <p:nvSpPr>
          <p:cNvPr id="3" name="Content Placeholder 2"/>
          <p:cNvSpPr>
            <a:spLocks noGrp="1"/>
          </p:cNvSpPr>
          <p:nvPr>
            <p:ph idx="1"/>
          </p:nvPr>
        </p:nvSpPr>
        <p:spPr>
          <a:xfrm>
            <a:off x="500034" y="1071546"/>
            <a:ext cx="8229600" cy="5572164"/>
          </a:xfrm>
        </p:spPr>
        <p:txBody>
          <a:bodyPr>
            <a:normAutofit/>
          </a:bodyPr>
          <a:lstStyle/>
          <a:p>
            <a:endParaRPr lang="en-GB" sz="1900" dirty="0" smtClean="0"/>
          </a:p>
          <a:p>
            <a:pPr marL="859536" lvl="1" indent="-457200">
              <a:buFont typeface="+mj-lt"/>
              <a:buAutoNum type="arabicPeriod"/>
            </a:pPr>
            <a:endParaRPr lang="en-GB" sz="1900" dirty="0" smtClean="0"/>
          </a:p>
          <a:p>
            <a:pPr>
              <a:buNone/>
            </a:pPr>
            <a:endParaRPr lang="en-GB" sz="2000" dirty="0"/>
          </a:p>
        </p:txBody>
      </p:sp>
      <p:sp>
        <p:nvSpPr>
          <p:cNvPr id="4" name="TextBox 3"/>
          <p:cNvSpPr txBox="1"/>
          <p:nvPr/>
        </p:nvSpPr>
        <p:spPr>
          <a:xfrm>
            <a:off x="611560" y="1124744"/>
            <a:ext cx="7992888" cy="4893647"/>
          </a:xfrm>
          <a:prstGeom prst="rect">
            <a:avLst/>
          </a:prstGeom>
          <a:noFill/>
        </p:spPr>
        <p:txBody>
          <a:bodyPr wrap="square" rtlCol="0">
            <a:spAutoFit/>
          </a:bodyPr>
          <a:lstStyle/>
          <a:p>
            <a:pPr marL="342900" indent="-342900" algn="just">
              <a:buFontTx/>
              <a:buAutoNum type="arabicPeriod"/>
            </a:pPr>
            <a:r>
              <a:rPr lang="en-GB" sz="2400" dirty="0" smtClean="0"/>
              <a:t>There exists conflict between recreational use, community and conservation.</a:t>
            </a:r>
          </a:p>
          <a:p>
            <a:pPr marL="342900" indent="-342900" algn="just">
              <a:buAutoNum type="arabicPeriod"/>
            </a:pPr>
            <a:r>
              <a:rPr lang="en-GB" sz="2400" dirty="0" smtClean="0"/>
              <a:t>A growing trend for outdoor recreation has led to more intense and high risk activities being accepted into ‘normal’ use. </a:t>
            </a:r>
          </a:p>
          <a:p>
            <a:pPr marL="342900" indent="-342900" algn="just">
              <a:buAutoNum type="arabicPeriod"/>
            </a:pPr>
            <a:r>
              <a:rPr lang="en-GB" sz="2400" dirty="0" smtClean="0"/>
              <a:t>Literature review revealed landform and ecological impacts numerically evaluated in isolation...</a:t>
            </a:r>
          </a:p>
          <a:p>
            <a:pPr marL="342900" indent="-342900" algn="just"/>
            <a:r>
              <a:rPr lang="en-GB" sz="2400" dirty="0" smtClean="0"/>
              <a:t>	but failed to locate any numerical multivariate model that incorporates the wide range of stressors and impacts that are present and affective within recreational woodland use.</a:t>
            </a:r>
          </a:p>
          <a:p>
            <a:pPr marL="342900" indent="-342900" algn="just"/>
            <a:r>
              <a:rPr lang="en-GB" sz="2400" dirty="0" smtClean="0"/>
              <a:t>4. This was not to be a comparative study, but research to establish and test an original multivariate technique.</a:t>
            </a:r>
          </a:p>
          <a:p>
            <a:pPr marL="342900" indent="-342900" algn="just"/>
            <a:endParaRPr lang="en-GB" sz="2400" dirty="0" smtClean="0"/>
          </a:p>
        </p:txBody>
      </p:sp>
    </p:spTree>
    <p:extLst>
      <p:ext uri="{BB962C8B-B14F-4D97-AF65-F5344CB8AC3E}">
        <p14:creationId xmlns:p14="http://schemas.microsoft.com/office/powerpoint/2010/main" val="3565414624"/>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00100" y="2428868"/>
            <a:ext cx="7286676" cy="2246769"/>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2800" b="1" dirty="0" smtClean="0">
                <a:solidFill>
                  <a:schemeClr val="tx1"/>
                </a:solidFill>
                <a:latin typeface="Calibri" pitchFamily="34" charset="0"/>
                <a:cs typeface="Calibri" pitchFamily="34" charset="0"/>
              </a:rPr>
              <a:t>To evaluate, through the establishment, application and testing of a multivariate analysis, the potential impacts of recreational use on two different urban woodland sites in the Swansea area.</a:t>
            </a:r>
            <a:endParaRPr lang="en-GB" sz="2800" b="1"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4" name="TextBox 3"/>
          <p:cNvSpPr txBox="1"/>
          <p:nvPr/>
        </p:nvSpPr>
        <p:spPr>
          <a:xfrm>
            <a:off x="3059832" y="642918"/>
            <a:ext cx="3528392"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Aim</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543634833"/>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1556792"/>
            <a:ext cx="8568952" cy="4462760"/>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lvl="1" algn="just" fontAlgn="base">
              <a:spcBef>
                <a:spcPct val="0"/>
              </a:spcBef>
              <a:spcAft>
                <a:spcPct val="0"/>
              </a:spcAft>
            </a:pPr>
            <a:endParaRPr lang="en-GB" sz="2400" dirty="0" smtClean="0">
              <a:solidFill>
                <a:schemeClr val="bg1"/>
              </a:solidFill>
              <a:latin typeface="Tw Cen MT Condensed Extra Bold" pitchFamily="34" charset="0"/>
            </a:endParaRPr>
          </a:p>
          <a:p>
            <a:pPr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Objective1.</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identify the impacts that recreational activities have upon 	  	      woodland.</a:t>
            </a:r>
          </a:p>
          <a:p>
            <a:pPr lvl="0" algn="just" eaLnBrk="0" fontAlgn="base" hangingPunct="0">
              <a:spcBef>
                <a:spcPct val="0"/>
              </a:spcBef>
              <a:spcAft>
                <a:spcPct val="0"/>
              </a:spcAft>
            </a:pPr>
            <a:endParaRPr lang="en-GB" sz="2000" dirty="0" smtClean="0">
              <a:solidFill>
                <a:schemeClr val="bg1"/>
              </a:solidFill>
              <a:latin typeface="Calibri" pitchFamily="34" charset="0"/>
              <a:ea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2.</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propose and test an innovative and original multivariate 	     	      numerical matrix to assess impacts. </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Objective3.</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generate a ‘damage indicator’ scale for selective and collective 	          	      evaluation of activities in woodland.</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4.</a:t>
            </a:r>
            <a:r>
              <a:rPr lang="en-GB" sz="2000"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consider the implications for the matrix and damage indicator 	      	       upon woodland management policy and open space policy as </a:t>
            </a:r>
          </a:p>
          <a:p>
            <a:pPr lvl="0" algn="just" eaLnBrk="0" fontAlgn="base" hangingPunct="0">
              <a:spcBef>
                <a:spcPct val="0"/>
              </a:spcBef>
              <a:spcAft>
                <a:spcPct val="0"/>
              </a:spcAft>
            </a:pPr>
            <a:r>
              <a:rPr lang="en-GB" sz="2000" b="1" dirty="0" smtClean="0">
                <a:solidFill>
                  <a:schemeClr val="tx1"/>
                </a:solidFill>
                <a:latin typeface="Calibri" pitchFamily="34" charset="0"/>
                <a:ea typeface="Calibri" pitchFamily="34" charset="0"/>
                <a:cs typeface="Calibri" pitchFamily="34" charset="0"/>
              </a:rPr>
              <a:t>	       a whole. </a:t>
            </a:r>
          </a:p>
          <a:p>
            <a:pPr lvl="0" algn="just" eaLnBrk="0" fontAlgn="base" hangingPunct="0">
              <a:spcBef>
                <a:spcPct val="0"/>
              </a:spcBef>
              <a:spcAft>
                <a:spcPct val="0"/>
              </a:spcAft>
            </a:pPr>
            <a:endParaRPr lang="en-GB" sz="2000" dirty="0" smtClean="0">
              <a:solidFill>
                <a:schemeClr val="bg1"/>
              </a:solidFill>
              <a:latin typeface="Tw Cen MT Condensed" pitchFamily="34" charset="0"/>
              <a:cs typeface="Microsoft Sans Serif" pitchFamily="34" charset="0"/>
            </a:endParaRPr>
          </a:p>
        </p:txBody>
      </p:sp>
      <p:sp>
        <p:nvSpPr>
          <p:cNvPr id="4" name="TextBox 3"/>
          <p:cNvSpPr txBox="1"/>
          <p:nvPr/>
        </p:nvSpPr>
        <p:spPr>
          <a:xfrm>
            <a:off x="857224" y="642918"/>
            <a:ext cx="7715304"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Objectives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416352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3608" y="332656"/>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just"/>
            <a:r>
              <a:rPr lang="en-GB" sz="4000" u="sng" dirty="0" smtClean="0">
                <a:solidFill>
                  <a:schemeClr val="tx1"/>
                </a:solidFill>
                <a:latin typeface="Calibri" pitchFamily="34" charset="0"/>
                <a:cs typeface="Calibri" pitchFamily="34" charset="0"/>
              </a:rPr>
              <a:t>Locations chosen for the research</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8193" name="Rectangle 1"/>
          <p:cNvSpPr>
            <a:spLocks noChangeArrowheads="1"/>
          </p:cNvSpPr>
          <p:nvPr/>
        </p:nvSpPr>
        <p:spPr bwMode="auto">
          <a:xfrm>
            <a:off x="323528" y="286672"/>
            <a:ext cx="8424936" cy="712502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A.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Bishop’s Wood </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sz="2000" dirty="0" smtClean="0">
                <a:latin typeface="Calibri" pitchFamily="34" charset="0"/>
                <a:ea typeface="Calibri" pitchFamily="34" charset="0"/>
                <a:cs typeface="Calibri" pitchFamily="34" charset="0"/>
              </a:rPr>
              <a:t> </a:t>
            </a:r>
            <a:r>
              <a:rPr lang="en-GB" dirty="0" smtClean="0">
                <a:latin typeface="Calibri" pitchFamily="34" charset="0"/>
                <a:ea typeface="Calibri" pitchFamily="34" charset="0"/>
                <a:cs typeface="Calibri" pitchFamily="34" charset="0"/>
              </a:rPr>
              <a:t>E</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nclosed and sheltered.</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W</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ell utilised community woodland of easy</a:t>
            </a:r>
            <a:r>
              <a:rPr kumimoji="0" lang="en-GB" b="0" i="0" u="none" strike="noStrike" cap="none" normalizeH="0" dirty="0" smtClean="0">
                <a:ln>
                  <a:noFill/>
                </a:ln>
                <a:solidFill>
                  <a:schemeClr val="tx1"/>
                </a:solidFill>
                <a:effectLst/>
                <a:latin typeface="Calibri" pitchFamily="34" charset="0"/>
                <a:ea typeface="Calibri" pitchFamily="34" charset="0"/>
                <a:cs typeface="Calibri" pitchFamily="34" charset="0"/>
              </a:rPr>
              <a:t> acc</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ess.</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Es</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tablished environmental assessment and management</a:t>
            </a:r>
          </a:p>
          <a:p>
            <a:pPr marL="0" marR="0" lvl="0" indent="0" algn="just" defTabSz="914400" rtl="0" eaLnBrk="1" fontAlgn="base" latinLnBrk="0" hangingPunct="1">
              <a:spcBef>
                <a:spcPct val="0"/>
              </a:spcBef>
              <a:spcAft>
                <a:spcPct val="0"/>
              </a:spcAft>
              <a:buClrTx/>
              <a:buSzTx/>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plan. </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Quantifiable impact of use, significantly less </a:t>
            </a:r>
            <a:r>
              <a:rPr lang="en-GB" dirty="0" smtClean="0">
                <a:latin typeface="Calibri" pitchFamily="34" charset="0"/>
                <a:ea typeface="Calibri" pitchFamily="34" charset="0"/>
                <a:cs typeface="Calibri" pitchFamily="34" charset="0"/>
              </a:rPr>
              <a:t>than B.</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a:t>
            </a:r>
          </a:p>
          <a:p>
            <a:pPr marL="0" marR="0" lvl="0" indent="0" algn="just" defTabSz="914400" rtl="0" eaLnBrk="1" fontAlgn="base" latinLnBrk="0" hangingPunct="1">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B.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Kilvey Hill </a:t>
            </a:r>
          </a:p>
          <a:p>
            <a:pPr lvl="0" algn="just" eaLnBrk="0" fontAlgn="base" hangingPunct="0">
              <a:spcBef>
                <a:spcPct val="0"/>
              </a:spcBef>
              <a:spcAft>
                <a:spcPct val="0"/>
              </a:spcAft>
              <a:buFont typeface="Arial" pitchFamily="34" charset="0"/>
              <a:buChar char="•"/>
              <a:tabLst>
                <a:tab pos="5187950" algn="l"/>
              </a:tabLst>
            </a:pPr>
            <a:r>
              <a:rPr lang="en-GB" dirty="0" smtClean="0">
                <a:latin typeface="Calibri" pitchFamily="34" charset="0"/>
                <a:ea typeface="Calibri" pitchFamily="34" charset="0"/>
                <a:cs typeface="Calibri" pitchFamily="34" charset="0"/>
              </a:rPr>
              <a:t>Exposed to severe weather conditions on steeply sloping </a:t>
            </a:r>
          </a:p>
          <a:p>
            <a:pPr lvl="0" algn="just" eaLnBrk="0" fontAlgn="base" hangingPunct="0">
              <a:spcBef>
                <a:spcPct val="0"/>
              </a:spcBef>
              <a:spcAft>
                <a:spcPct val="0"/>
              </a:spcAft>
              <a:tabLst>
                <a:tab pos="5187950" algn="l"/>
              </a:tabLst>
            </a:pPr>
            <a:r>
              <a:rPr lang="en-GB" dirty="0" smtClean="0">
                <a:latin typeface="Calibri" pitchFamily="34" charset="0"/>
                <a:ea typeface="Calibri" pitchFamily="34" charset="0"/>
                <a:cs typeface="Calibri" pitchFamily="34" charset="0"/>
              </a:rPr>
              <a:t>  ground.</a:t>
            </a:r>
          </a:p>
          <a:p>
            <a:pPr lvl="0" algn="just" eaLnBrk="0" fontAlgn="base" hangingPunct="0">
              <a:spcBef>
                <a:spcPct val="0"/>
              </a:spcBef>
              <a:spcAft>
                <a:spcPct val="0"/>
              </a:spcAft>
              <a:tabLst>
                <a:tab pos="5187950" algn="l"/>
              </a:tabLst>
            </a:pPr>
            <a:endParaRPr kumimoji="0" lang="en-GB" b="1" i="0" u="none" strike="noStrike" cap="none" normalizeH="0" baseline="0" dirty="0" smtClean="0">
              <a:ln>
                <a:noFill/>
              </a:ln>
              <a:solidFill>
                <a:srgbClr val="0070C0"/>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Open area of well utilised community woodland of poor </a:t>
            </a:r>
          </a:p>
          <a:p>
            <a:pPr marL="0" marR="0" lvl="0" indent="0" algn="just" defTabSz="914400" rtl="0" eaLnBrk="0" fontAlgn="base" latinLnBrk="0" hangingPunct="0">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access.</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No established environmental assessment but quantifiable</a:t>
            </a:r>
          </a:p>
          <a:p>
            <a:pPr marL="0" marR="0" lvl="0" indent="0" algn="just" defTabSz="914400" rtl="0" eaLnBrk="0" fontAlgn="base" latinLnBrk="0" hangingPunct="0">
              <a:lnSpc>
                <a:spcPct val="150000"/>
              </a:lnSpc>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impact of use. </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Subject to high intensity recreational activity.</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50000"/>
              </a:lnSpc>
              <a:spcBef>
                <a:spcPct val="0"/>
              </a:spcBef>
              <a:spcAft>
                <a:spcPct val="0"/>
              </a:spcAft>
              <a:buClrTx/>
              <a:buSzTx/>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p:txBody>
      </p:sp>
      <p:pic>
        <p:nvPicPr>
          <p:cNvPr id="5" name="Picture 4" descr="IMG_0022.JPG"/>
          <p:cNvPicPr/>
          <p:nvPr/>
        </p:nvPicPr>
        <p:blipFill>
          <a:blip r:embed="rId2" cstate="print"/>
          <a:stretch>
            <a:fillRect/>
          </a:stretch>
        </p:blipFill>
        <p:spPr>
          <a:xfrm>
            <a:off x="6588224" y="1340768"/>
            <a:ext cx="2358844" cy="2088232"/>
          </a:xfrm>
          <a:prstGeom prst="rect">
            <a:avLst/>
          </a:prstGeom>
        </p:spPr>
      </p:pic>
      <p:pic>
        <p:nvPicPr>
          <p:cNvPr id="6" name="Picture 5" descr="IMG_0058.JPG"/>
          <p:cNvPicPr/>
          <p:nvPr/>
        </p:nvPicPr>
        <p:blipFill>
          <a:blip r:embed="rId3" cstate="print"/>
          <a:stretch>
            <a:fillRect/>
          </a:stretch>
        </p:blipFill>
        <p:spPr>
          <a:xfrm>
            <a:off x="6286512" y="4357694"/>
            <a:ext cx="2720892" cy="1788800"/>
          </a:xfrm>
          <a:prstGeom prst="rect">
            <a:avLst/>
          </a:prstGeom>
        </p:spPr>
      </p:pic>
    </p:spTree>
    <p:extLst>
      <p:ext uri="{BB962C8B-B14F-4D97-AF65-F5344CB8AC3E}">
        <p14:creationId xmlns:p14="http://schemas.microsoft.com/office/powerpoint/2010/main" val="185212023"/>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erial"/>
          <p:cNvPicPr/>
          <p:nvPr/>
        </p:nvPicPr>
        <p:blipFill>
          <a:blip r:embed="rId2" cstate="print"/>
          <a:srcRect/>
          <a:stretch>
            <a:fillRect/>
          </a:stretch>
        </p:blipFill>
        <p:spPr bwMode="auto">
          <a:xfrm>
            <a:off x="3159799" y="1124744"/>
            <a:ext cx="5704205" cy="4385310"/>
          </a:xfrm>
          <a:prstGeom prst="rect">
            <a:avLst/>
          </a:prstGeom>
          <a:noFill/>
          <a:ln w="19050">
            <a:solidFill>
              <a:schemeClr val="tx1"/>
            </a:solidFill>
            <a:miter lim="800000"/>
            <a:headEnd/>
            <a:tailEnd/>
          </a:ln>
        </p:spPr>
      </p:pic>
      <p:pic>
        <p:nvPicPr>
          <p:cNvPr id="4" name="Picture 3" descr="G:\Photographs\Vandalism.JPG"/>
          <p:cNvPicPr/>
          <p:nvPr/>
        </p:nvPicPr>
        <p:blipFill>
          <a:blip r:embed="rId3" cstate="print"/>
          <a:srcRect/>
          <a:stretch>
            <a:fillRect/>
          </a:stretch>
        </p:blipFill>
        <p:spPr bwMode="auto">
          <a:xfrm>
            <a:off x="495566" y="1147763"/>
            <a:ext cx="2479040" cy="1860550"/>
          </a:xfrm>
          <a:prstGeom prst="rect">
            <a:avLst/>
          </a:prstGeom>
          <a:noFill/>
          <a:ln w="19050">
            <a:solidFill>
              <a:schemeClr val="tx1"/>
            </a:solidFill>
            <a:miter lim="800000"/>
            <a:headEnd/>
            <a:tailEnd/>
          </a:ln>
        </p:spPr>
      </p:pic>
      <p:pic>
        <p:nvPicPr>
          <p:cNvPr id="5" name="Picture 4" descr="G:\Photographs\Bishops wood Littering.JPG"/>
          <p:cNvPicPr/>
          <p:nvPr/>
        </p:nvPicPr>
        <p:blipFill>
          <a:blip r:embed="rId4" cstate="print"/>
          <a:srcRect/>
          <a:stretch>
            <a:fillRect/>
          </a:stretch>
        </p:blipFill>
        <p:spPr bwMode="auto">
          <a:xfrm>
            <a:off x="469562" y="3543272"/>
            <a:ext cx="2479040" cy="1934845"/>
          </a:xfrm>
          <a:prstGeom prst="rect">
            <a:avLst/>
          </a:prstGeom>
          <a:noFill/>
          <a:ln w="19050">
            <a:solidFill>
              <a:schemeClr val="tx1"/>
            </a:solidFill>
            <a:miter lim="800000"/>
            <a:headEnd/>
            <a:tailEnd/>
          </a:ln>
        </p:spPr>
      </p:pic>
      <p:sp>
        <p:nvSpPr>
          <p:cNvPr id="6" name="Rectangle 5"/>
          <p:cNvSpPr/>
          <p:nvPr/>
        </p:nvSpPr>
        <p:spPr>
          <a:xfrm>
            <a:off x="2898175" y="5445224"/>
            <a:ext cx="6193204" cy="646331"/>
          </a:xfrm>
          <a:prstGeom prst="rect">
            <a:avLst/>
          </a:prstGeom>
        </p:spPr>
        <p:txBody>
          <a:bodyPr wrap="square">
            <a:spAutoFit/>
          </a:bodyPr>
          <a:lstStyle/>
          <a:p>
            <a:r>
              <a:rPr lang="en-GB" b="1" dirty="0"/>
              <a:t> </a:t>
            </a:r>
            <a:endParaRPr lang="en-GB" dirty="0"/>
          </a:p>
          <a:p>
            <a:r>
              <a:rPr lang="en-GB" b="1" dirty="0"/>
              <a:t> </a:t>
            </a:r>
            <a:r>
              <a:rPr lang="en-GB" b="1" dirty="0" smtClean="0"/>
              <a:t>Photograph:</a:t>
            </a:r>
            <a:r>
              <a:rPr lang="en-GB" dirty="0" smtClean="0"/>
              <a:t> </a:t>
            </a:r>
            <a:r>
              <a:rPr lang="en-GB" dirty="0"/>
              <a:t>Aerial View – Bishop’s Wood, Swansea. (CCS, 2005)</a:t>
            </a:r>
          </a:p>
        </p:txBody>
      </p:sp>
      <p:sp>
        <p:nvSpPr>
          <p:cNvPr id="7" name="TextBox 6"/>
          <p:cNvSpPr txBox="1"/>
          <p:nvPr/>
        </p:nvSpPr>
        <p:spPr>
          <a:xfrm>
            <a:off x="371970" y="260648"/>
            <a:ext cx="2720329" cy="523220"/>
          </a:xfrm>
          <a:prstGeom prst="rect">
            <a:avLst/>
          </a:prstGeom>
          <a:solidFill>
            <a:srgbClr val="00B0F0"/>
          </a:solidFill>
        </p:spPr>
        <p:txBody>
          <a:bodyPr wrap="square" rtlCol="0">
            <a:spAutoFit/>
          </a:bodyPr>
          <a:lstStyle/>
          <a:p>
            <a:r>
              <a:rPr lang="en-GB" sz="2800" dirty="0" smtClean="0"/>
              <a:t>BISHOP’s WOOD</a:t>
            </a:r>
            <a:endParaRPr lang="en-GB" sz="2800" dirty="0"/>
          </a:p>
        </p:txBody>
      </p:sp>
    </p:spTree>
    <p:extLst>
      <p:ext uri="{BB962C8B-B14F-4D97-AF65-F5344CB8AC3E}">
        <p14:creationId xmlns:p14="http://schemas.microsoft.com/office/powerpoint/2010/main" val="4219682517"/>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Photographs\Bishops wood RIDE.JPG"/>
          <p:cNvPicPr/>
          <p:nvPr/>
        </p:nvPicPr>
        <p:blipFill>
          <a:blip r:embed="rId2" cstate="print"/>
          <a:srcRect/>
          <a:stretch>
            <a:fillRect/>
          </a:stretch>
        </p:blipFill>
        <p:spPr bwMode="auto">
          <a:xfrm>
            <a:off x="309010" y="348350"/>
            <a:ext cx="2822830" cy="2472054"/>
          </a:xfrm>
          <a:prstGeom prst="rect">
            <a:avLst/>
          </a:prstGeom>
          <a:noFill/>
          <a:ln w="9525">
            <a:noFill/>
            <a:miter lim="800000"/>
            <a:headEnd/>
            <a:tailEnd/>
          </a:ln>
        </p:spPr>
      </p:pic>
      <p:pic>
        <p:nvPicPr>
          <p:cNvPr id="3" name="Picture 2" descr="IMG_0022.JPG"/>
          <p:cNvPicPr/>
          <p:nvPr/>
        </p:nvPicPr>
        <p:blipFill>
          <a:blip r:embed="rId3" cstate="print"/>
          <a:stretch>
            <a:fillRect/>
          </a:stretch>
        </p:blipFill>
        <p:spPr>
          <a:xfrm>
            <a:off x="3203848" y="344539"/>
            <a:ext cx="2664296" cy="2475865"/>
          </a:xfrm>
          <a:prstGeom prst="rect">
            <a:avLst/>
          </a:prstGeom>
        </p:spPr>
      </p:pic>
      <p:pic>
        <p:nvPicPr>
          <p:cNvPr id="4" name="Picture 3" descr="IMG_0014.JPG"/>
          <p:cNvPicPr/>
          <p:nvPr/>
        </p:nvPicPr>
        <p:blipFill>
          <a:blip r:embed="rId4" cstate="print"/>
          <a:stretch>
            <a:fillRect/>
          </a:stretch>
        </p:blipFill>
        <p:spPr>
          <a:xfrm>
            <a:off x="309010" y="3501008"/>
            <a:ext cx="2790963" cy="2434078"/>
          </a:xfrm>
          <a:prstGeom prst="rect">
            <a:avLst/>
          </a:prstGeom>
        </p:spPr>
      </p:pic>
      <p:pic>
        <p:nvPicPr>
          <p:cNvPr id="5" name="Picture 4" descr="IMG_0004.JPG"/>
          <p:cNvPicPr/>
          <p:nvPr/>
        </p:nvPicPr>
        <p:blipFill>
          <a:blip r:embed="rId5" cstate="print"/>
          <a:stretch>
            <a:fillRect/>
          </a:stretch>
        </p:blipFill>
        <p:spPr>
          <a:xfrm>
            <a:off x="3203848" y="3501008"/>
            <a:ext cx="2664296" cy="2450559"/>
          </a:xfrm>
          <a:prstGeom prst="rect">
            <a:avLst/>
          </a:prstGeom>
        </p:spPr>
      </p:pic>
      <p:pic>
        <p:nvPicPr>
          <p:cNvPr id="6" name="Picture 5" descr="IMG_0007.JPG"/>
          <p:cNvPicPr/>
          <p:nvPr/>
        </p:nvPicPr>
        <p:blipFill>
          <a:blip r:embed="rId6" cstate="print"/>
          <a:stretch>
            <a:fillRect/>
          </a:stretch>
        </p:blipFill>
        <p:spPr>
          <a:xfrm>
            <a:off x="5948506" y="348350"/>
            <a:ext cx="2689860" cy="2472055"/>
          </a:xfrm>
          <a:prstGeom prst="rect">
            <a:avLst/>
          </a:prstGeom>
        </p:spPr>
      </p:pic>
      <p:sp>
        <p:nvSpPr>
          <p:cNvPr id="7" name="Rectangle 6"/>
          <p:cNvSpPr/>
          <p:nvPr/>
        </p:nvSpPr>
        <p:spPr>
          <a:xfrm>
            <a:off x="309010" y="2924944"/>
            <a:ext cx="7863390" cy="369332"/>
          </a:xfrm>
          <a:prstGeom prst="rect">
            <a:avLst/>
          </a:prstGeom>
        </p:spPr>
        <p:txBody>
          <a:bodyPr wrap="square">
            <a:spAutoFit/>
          </a:bodyPr>
          <a:lstStyle/>
          <a:p>
            <a:r>
              <a:rPr lang="en-GB" dirty="0"/>
              <a:t>Bishop’s Wood horse bridle path and open nature of the wood. (Author, 2011)</a:t>
            </a:r>
          </a:p>
        </p:txBody>
      </p:sp>
      <p:sp>
        <p:nvSpPr>
          <p:cNvPr id="8" name="Rectangle 7"/>
          <p:cNvSpPr/>
          <p:nvPr/>
        </p:nvSpPr>
        <p:spPr>
          <a:xfrm>
            <a:off x="309010" y="6093296"/>
            <a:ext cx="8439454" cy="646331"/>
          </a:xfrm>
          <a:prstGeom prst="rect">
            <a:avLst/>
          </a:prstGeom>
        </p:spPr>
        <p:txBody>
          <a:bodyPr wrap="square">
            <a:spAutoFit/>
          </a:bodyPr>
          <a:lstStyle/>
          <a:p>
            <a:r>
              <a:rPr lang="en-GB" dirty="0" smtClean="0"/>
              <a:t>Bishop’s </a:t>
            </a:r>
            <a:r>
              <a:rPr lang="en-GB" dirty="0"/>
              <a:t>Wood soil compaction pooling and picnic area burning and de-vegetation. (Author, 2011)</a:t>
            </a:r>
          </a:p>
        </p:txBody>
      </p:sp>
    </p:spTree>
    <p:extLst>
      <p:ext uri="{BB962C8B-B14F-4D97-AF65-F5344CB8AC3E}">
        <p14:creationId xmlns:p14="http://schemas.microsoft.com/office/powerpoint/2010/main" val="74113456"/>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0245" y="980728"/>
            <a:ext cx="8352928" cy="923330"/>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The Forestry Commission proclaim Kilvey Hill in Swansea to be: </a:t>
            </a:r>
            <a:endParaRPr lang="en-GB" b="1" dirty="0" smtClean="0">
              <a:solidFill>
                <a:srgbClr val="0070C0"/>
              </a:solidFill>
            </a:endParaRPr>
          </a:p>
          <a:p>
            <a:r>
              <a:rPr lang="en-GB" b="1" i="1" dirty="0">
                <a:solidFill>
                  <a:srgbClr val="0070C0"/>
                </a:solidFill>
              </a:rPr>
              <a:t> </a:t>
            </a:r>
            <a:r>
              <a:rPr lang="en-GB" b="1" i="1" dirty="0" smtClean="0">
                <a:solidFill>
                  <a:srgbClr val="0070C0"/>
                </a:solidFill>
              </a:rPr>
              <a:t>    ‘</a:t>
            </a:r>
            <a:r>
              <a:rPr lang="en-GB" b="1" i="1" dirty="0">
                <a:solidFill>
                  <a:srgbClr val="0070C0"/>
                </a:solidFill>
              </a:rPr>
              <a:t>A haven for wildlife...incorporating a variety of habitats, woodland, heath</a:t>
            </a:r>
            <a:r>
              <a:rPr lang="en-GB" b="1" i="1" dirty="0" smtClean="0">
                <a:solidFill>
                  <a:srgbClr val="0070C0"/>
                </a:solidFill>
              </a:rPr>
              <a:t>,</a:t>
            </a:r>
          </a:p>
          <a:p>
            <a:r>
              <a:rPr lang="en-GB" b="1" i="1" dirty="0">
                <a:solidFill>
                  <a:srgbClr val="0070C0"/>
                </a:solidFill>
              </a:rPr>
              <a:t> </a:t>
            </a:r>
            <a:r>
              <a:rPr lang="en-GB" b="1" i="1" dirty="0" smtClean="0">
                <a:solidFill>
                  <a:srgbClr val="0070C0"/>
                </a:solidFill>
              </a:rPr>
              <a:t>    wetland </a:t>
            </a:r>
            <a:r>
              <a:rPr lang="en-GB" b="1" i="1" dirty="0">
                <a:solidFill>
                  <a:srgbClr val="0070C0"/>
                </a:solidFill>
              </a:rPr>
              <a:t>and meadow...’ </a:t>
            </a:r>
            <a:r>
              <a:rPr lang="en-GB" b="1" i="1" dirty="0" smtClean="0">
                <a:solidFill>
                  <a:srgbClr val="0070C0"/>
                </a:solidFill>
              </a:rPr>
              <a:t> !!!!!!</a:t>
            </a:r>
            <a:endParaRPr lang="en-GB" b="1" dirty="0">
              <a:solidFill>
                <a:srgbClr val="0070C0"/>
              </a:solidFill>
            </a:endParaRPr>
          </a:p>
        </p:txBody>
      </p:sp>
      <p:sp>
        <p:nvSpPr>
          <p:cNvPr id="3" name="Rectangle 2"/>
          <p:cNvSpPr/>
          <p:nvPr/>
        </p:nvSpPr>
        <p:spPr>
          <a:xfrm>
            <a:off x="179512" y="3076988"/>
            <a:ext cx="8136904" cy="3416320"/>
          </a:xfrm>
          <a:prstGeom prst="rect">
            <a:avLst/>
          </a:prstGeom>
        </p:spPr>
        <p:txBody>
          <a:bodyPr wrap="square">
            <a:spAutoFit/>
          </a:bodyPr>
          <a:lstStyle/>
          <a:p>
            <a:pPr marL="285750" indent="-285750">
              <a:buFont typeface="Arial" panose="020B0604020202020204" pitchFamily="34" charset="0"/>
              <a:buChar char="•"/>
            </a:pPr>
            <a:r>
              <a:rPr lang="en-GB" dirty="0"/>
              <a:t>Situated in the Swansea East urban area, this Semi-Marilyn is 633 feet high, with the river Tawe to the West and the Crymlyn marsh (S.S.S.I.) to the East.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dirty="0"/>
              <a:t>underlying geology is that of the Carboniferous Lower Coal series, with massive cross bedded Pennant Sandstone forming the bulk of the hill.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Coal </a:t>
            </a:r>
            <a:r>
              <a:rPr lang="en-GB" dirty="0"/>
              <a:t>seams are exposed on the steeply dipping Northern face.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Evidence </a:t>
            </a:r>
            <a:r>
              <a:rPr lang="en-GB" dirty="0"/>
              <a:t>of both its archaeological and </a:t>
            </a:r>
            <a:r>
              <a:rPr lang="en-GB" dirty="0" smtClean="0"/>
              <a:t>industrial</a:t>
            </a:r>
          </a:p>
          <a:p>
            <a:r>
              <a:rPr lang="en-GB" dirty="0"/>
              <a:t> </a:t>
            </a:r>
            <a:r>
              <a:rPr lang="en-GB" dirty="0" smtClean="0"/>
              <a:t>    </a:t>
            </a:r>
            <a:r>
              <a:rPr lang="en-GB" dirty="0"/>
              <a:t>(copper smelting and coal mining) history is </a:t>
            </a:r>
            <a:endParaRPr lang="en-GB" dirty="0" smtClean="0"/>
          </a:p>
          <a:p>
            <a:r>
              <a:rPr lang="en-GB" dirty="0"/>
              <a:t> </a:t>
            </a:r>
            <a:r>
              <a:rPr lang="en-GB" dirty="0" smtClean="0"/>
              <a:t>    discernible </a:t>
            </a:r>
            <a:r>
              <a:rPr lang="en-GB" dirty="0"/>
              <a:t>in the colour and </a:t>
            </a:r>
            <a:endParaRPr lang="en-GB" dirty="0" smtClean="0"/>
          </a:p>
          <a:p>
            <a:r>
              <a:rPr lang="en-GB" dirty="0"/>
              <a:t> </a:t>
            </a:r>
            <a:r>
              <a:rPr lang="en-GB" dirty="0" smtClean="0"/>
              <a:t>    texture </a:t>
            </a:r>
            <a:r>
              <a:rPr lang="en-GB" dirty="0"/>
              <a:t>of the ground surface and features. </a:t>
            </a:r>
          </a:p>
        </p:txBody>
      </p:sp>
      <p:sp>
        <p:nvSpPr>
          <p:cNvPr id="6" name="Rectangle 5"/>
          <p:cNvSpPr/>
          <p:nvPr/>
        </p:nvSpPr>
        <p:spPr>
          <a:xfrm>
            <a:off x="353476" y="116632"/>
            <a:ext cx="1789016" cy="584775"/>
          </a:xfrm>
          <a:prstGeom prst="rect">
            <a:avLst/>
          </a:prstGeom>
          <a:solidFill>
            <a:srgbClr val="00B0F0"/>
          </a:solidFill>
        </p:spPr>
        <p:txBody>
          <a:bodyPr wrap="none">
            <a:spAutoFit/>
          </a:bodyPr>
          <a:lstStyle/>
          <a:p>
            <a:r>
              <a:rPr lang="en-GB" sz="3200" dirty="0"/>
              <a:t>Kilvey Hill</a:t>
            </a:r>
          </a:p>
        </p:txBody>
      </p:sp>
      <p:pic>
        <p:nvPicPr>
          <p:cNvPr id="7" name="Picture 6" descr="IMG_0058.JPG"/>
          <p:cNvPicPr/>
          <p:nvPr/>
        </p:nvPicPr>
        <p:blipFill>
          <a:blip r:embed="rId2" cstate="print"/>
          <a:stretch>
            <a:fillRect/>
          </a:stretch>
        </p:blipFill>
        <p:spPr>
          <a:xfrm>
            <a:off x="6444208" y="4919356"/>
            <a:ext cx="2699792" cy="1923294"/>
          </a:xfrm>
          <a:prstGeom prst="rect">
            <a:avLst/>
          </a:prstGeom>
          <a:ln w="19050">
            <a:solidFill>
              <a:schemeClr val="tx1"/>
            </a:solidFill>
          </a:ln>
        </p:spPr>
      </p:pic>
      <p:sp>
        <p:nvSpPr>
          <p:cNvPr id="8" name="TextBox 7"/>
          <p:cNvSpPr txBox="1"/>
          <p:nvPr/>
        </p:nvSpPr>
        <p:spPr>
          <a:xfrm>
            <a:off x="330245" y="1904058"/>
            <a:ext cx="8706251" cy="1477328"/>
          </a:xfrm>
          <a:prstGeom prst="rect">
            <a:avLst/>
          </a:prstGeom>
          <a:noFill/>
        </p:spPr>
        <p:txBody>
          <a:bodyPr wrap="square" rtlCol="0">
            <a:spAutoFit/>
          </a:bodyPr>
          <a:lstStyle/>
          <a:p>
            <a:r>
              <a:rPr lang="en-GB" dirty="0" smtClean="0"/>
              <a:t>Signage : </a:t>
            </a:r>
            <a:r>
              <a:rPr lang="en-GB" dirty="0"/>
              <a:t>‘</a:t>
            </a:r>
            <a:r>
              <a:rPr lang="en-GB" i="1" dirty="0"/>
              <a:t>welcome to walk and cycle on the forest land, with due consideration to others</a:t>
            </a:r>
            <a:r>
              <a:rPr lang="en-GB" dirty="0" smtClean="0"/>
              <a:t>’  </a:t>
            </a:r>
          </a:p>
          <a:p>
            <a:r>
              <a:rPr lang="en-GB" dirty="0" smtClean="0"/>
              <a:t>and  - </a:t>
            </a:r>
          </a:p>
          <a:p>
            <a:r>
              <a:rPr lang="en-GB" b="1" dirty="0" smtClean="0">
                <a:solidFill>
                  <a:srgbClr val="0070C0"/>
                </a:solidFill>
              </a:rPr>
              <a:t>The website - </a:t>
            </a:r>
            <a:r>
              <a:rPr lang="en-GB" i="1" u="sng" dirty="0" smtClean="0">
                <a:hlinkClick r:id="rId3"/>
              </a:rPr>
              <a:t>www.moredirt.co.uk</a:t>
            </a:r>
            <a:r>
              <a:rPr lang="en-GB" i="1" dirty="0"/>
              <a:t>,</a:t>
            </a:r>
            <a:r>
              <a:rPr lang="en-GB" dirty="0"/>
              <a:t> as ‘</a:t>
            </a:r>
            <a:r>
              <a:rPr lang="en-GB" i="1" dirty="0"/>
              <a:t>very rooty and rocky</a:t>
            </a:r>
            <a:r>
              <a:rPr lang="en-GB" dirty="0"/>
              <a:t>’ possessing ‘</a:t>
            </a:r>
            <a:r>
              <a:rPr lang="en-GB" i="1" dirty="0"/>
              <a:t>severe difficulty level</a:t>
            </a:r>
            <a:r>
              <a:rPr lang="en-GB" dirty="0"/>
              <a:t>’ courses. </a:t>
            </a:r>
          </a:p>
          <a:p>
            <a:endParaRPr lang="en-GB" b="1" dirty="0">
              <a:solidFill>
                <a:srgbClr val="0070C0"/>
              </a:solidFill>
            </a:endParaRPr>
          </a:p>
        </p:txBody>
      </p:sp>
    </p:spTree>
    <p:extLst>
      <p:ext uri="{BB962C8B-B14F-4D97-AF65-F5344CB8AC3E}">
        <p14:creationId xmlns:p14="http://schemas.microsoft.com/office/powerpoint/2010/main" val="831534996"/>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5361" y="781263"/>
            <a:ext cx="8165071" cy="5632311"/>
          </a:xfrm>
          <a:prstGeom prst="rect">
            <a:avLst/>
          </a:prstGeom>
        </p:spPr>
        <p:txBody>
          <a:bodyPr wrap="square">
            <a:spAutoFit/>
          </a:bodyPr>
          <a:lstStyle/>
          <a:p>
            <a:pPr marL="285750" indent="-285750" algn="just">
              <a:buFont typeface="Arial" panose="020B0604020202020204" pitchFamily="34" charset="0"/>
              <a:buChar char="•"/>
            </a:pPr>
            <a:r>
              <a:rPr lang="en-GB" dirty="0"/>
              <a:t>Recreational dog walking, horse riding and rambling is exercised, mainly to take in the panoramic views of the bay from the southern slope, but to a lesser weekly usage than Site 1. </a:t>
            </a:r>
            <a:endParaRPr lang="en-GB" dirty="0" smtClean="0"/>
          </a:p>
          <a:p>
            <a:pPr algn="just"/>
            <a:endParaRPr lang="en-GB" dirty="0"/>
          </a:p>
          <a:p>
            <a:pPr marL="285750" indent="-285750" algn="just">
              <a:buFont typeface="Arial" panose="020B0604020202020204" pitchFamily="34" charset="0"/>
              <a:buChar char="•"/>
            </a:pPr>
            <a:r>
              <a:rPr lang="en-GB" b="1" dirty="0">
                <a:solidFill>
                  <a:srgbClr val="0070C0"/>
                </a:solidFill>
              </a:rPr>
              <a:t>E</a:t>
            </a:r>
            <a:r>
              <a:rPr lang="en-GB" b="1" dirty="0" smtClean="0">
                <a:solidFill>
                  <a:srgbClr val="0070C0"/>
                </a:solidFill>
              </a:rPr>
              <a:t>xtensive </a:t>
            </a:r>
            <a:r>
              <a:rPr lang="en-GB" b="1" dirty="0">
                <a:solidFill>
                  <a:srgbClr val="0070C0"/>
                </a:solidFill>
              </a:rPr>
              <a:t>use of scrambler and mountain biking </a:t>
            </a:r>
            <a:r>
              <a:rPr lang="en-GB" dirty="0"/>
              <a:t>across the reserve. Kilvey is, due to its many secluded access points and extensive land area, </a:t>
            </a:r>
            <a:r>
              <a:rPr lang="en-GB" b="1" dirty="0">
                <a:solidFill>
                  <a:srgbClr val="0070C0"/>
                </a:solidFill>
              </a:rPr>
              <a:t>utilised for the dumping of stolen cars, which are frequently burnt out</a:t>
            </a:r>
            <a:r>
              <a:rPr lang="en-GB" dirty="0"/>
              <a:t>, causing damage to surrounding </a:t>
            </a:r>
            <a:r>
              <a:rPr lang="en-GB" dirty="0" smtClean="0"/>
              <a:t> flora </a:t>
            </a:r>
            <a:r>
              <a:rPr lang="en-GB" dirty="0"/>
              <a:t>and, on occasion, extensive fires.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Littering </a:t>
            </a:r>
            <a:r>
              <a:rPr lang="en-GB" b="1" dirty="0">
                <a:solidFill>
                  <a:srgbClr val="0070C0"/>
                </a:solidFill>
              </a:rPr>
              <a:t>and vandalism to benches is evident, along with camping and cutting of trees to build bike courses and jumps. </a:t>
            </a:r>
            <a:endParaRPr lang="en-GB" b="1" dirty="0" smtClean="0">
              <a:solidFill>
                <a:srgbClr val="0070C0"/>
              </a:solidFill>
            </a:endParaRPr>
          </a:p>
          <a:p>
            <a:pPr algn="just"/>
            <a:endParaRPr lang="en-GB" dirty="0"/>
          </a:p>
          <a:p>
            <a:pPr marL="285750" indent="-285750" algn="just">
              <a:buFont typeface="Arial" panose="020B0604020202020204" pitchFamily="34" charset="0"/>
              <a:buChar char="•"/>
            </a:pPr>
            <a:r>
              <a:rPr lang="en-GB" dirty="0" smtClean="0"/>
              <a:t>No </a:t>
            </a:r>
            <a:r>
              <a:rPr lang="en-GB" dirty="0"/>
              <a:t>separate horse bridle way is demarked and as a result all users must utilise the same pathway space and width, with no segregation of walkers from other users. </a:t>
            </a:r>
            <a:endParaRPr lang="en-GB" dirty="0" smtClean="0"/>
          </a:p>
          <a:p>
            <a:pPr algn="just"/>
            <a:endParaRPr lang="en-GB" dirty="0"/>
          </a:p>
          <a:p>
            <a:pPr marL="285750" indent="-285750" algn="just">
              <a:buFont typeface="Arial" panose="020B0604020202020204" pitchFamily="34" charset="0"/>
              <a:buChar char="•"/>
            </a:pPr>
            <a:r>
              <a:rPr lang="en-GB" dirty="0" smtClean="0"/>
              <a:t>Access </a:t>
            </a:r>
            <a:r>
              <a:rPr lang="en-GB" dirty="0"/>
              <a:t>for prams or wheelchair is extremely difficult due to the steepness of the claim and the narrowness of the access. The probability for collision is high, with pathways utilised by walkers crossing the informal bike tracks that have been cut into the ground surface manually or by compaction, with thick vegetation cover blocking vision on all sides. </a:t>
            </a:r>
          </a:p>
        </p:txBody>
      </p:sp>
      <p:sp>
        <p:nvSpPr>
          <p:cNvPr id="3" name="Rectangle 2"/>
          <p:cNvSpPr/>
          <p:nvPr/>
        </p:nvSpPr>
        <p:spPr>
          <a:xfrm>
            <a:off x="323527" y="188640"/>
            <a:ext cx="1581459" cy="523220"/>
          </a:xfrm>
          <a:prstGeom prst="rect">
            <a:avLst/>
          </a:prstGeom>
          <a:solidFill>
            <a:srgbClr val="00B0F0"/>
          </a:solidFill>
        </p:spPr>
        <p:txBody>
          <a:bodyPr wrap="none">
            <a:spAutoFit/>
          </a:bodyPr>
          <a:lstStyle/>
          <a:p>
            <a:r>
              <a:rPr lang="en-GB" sz="2800" dirty="0"/>
              <a:t>Kilvey Hill</a:t>
            </a:r>
          </a:p>
        </p:txBody>
      </p:sp>
    </p:spTree>
    <p:extLst>
      <p:ext uri="{BB962C8B-B14F-4D97-AF65-F5344CB8AC3E}">
        <p14:creationId xmlns:p14="http://schemas.microsoft.com/office/powerpoint/2010/main" val="4110102877"/>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58.JPG"/>
          <p:cNvPicPr/>
          <p:nvPr/>
        </p:nvPicPr>
        <p:blipFill>
          <a:blip r:embed="rId2" cstate="print"/>
          <a:stretch>
            <a:fillRect/>
          </a:stretch>
        </p:blipFill>
        <p:spPr>
          <a:xfrm>
            <a:off x="539552" y="332656"/>
            <a:ext cx="8208911" cy="5245185"/>
          </a:xfrm>
          <a:prstGeom prst="rect">
            <a:avLst/>
          </a:prstGeom>
        </p:spPr>
      </p:pic>
      <p:sp>
        <p:nvSpPr>
          <p:cNvPr id="3" name="Rectangle 2"/>
          <p:cNvSpPr/>
          <p:nvPr/>
        </p:nvSpPr>
        <p:spPr>
          <a:xfrm>
            <a:off x="421896" y="5775011"/>
            <a:ext cx="8496944" cy="646331"/>
          </a:xfrm>
          <a:prstGeom prst="rect">
            <a:avLst/>
          </a:prstGeom>
        </p:spPr>
        <p:txBody>
          <a:bodyPr wrap="square">
            <a:spAutoFit/>
          </a:bodyPr>
          <a:lstStyle/>
          <a:p>
            <a:r>
              <a:rPr lang="en-GB" dirty="0" smtClean="0"/>
              <a:t>Kilvey </a:t>
            </a:r>
            <a:r>
              <a:rPr lang="en-GB" dirty="0"/>
              <a:t>Hill western slope showing re-seeded heather and afforested central band. (Author, 2011)</a:t>
            </a:r>
          </a:p>
        </p:txBody>
      </p:sp>
      <p:sp>
        <p:nvSpPr>
          <p:cNvPr id="4" name="TextBox 3"/>
          <p:cNvSpPr txBox="1"/>
          <p:nvPr/>
        </p:nvSpPr>
        <p:spPr>
          <a:xfrm>
            <a:off x="539552" y="332656"/>
            <a:ext cx="1224136" cy="369332"/>
          </a:xfrm>
          <a:prstGeom prst="rect">
            <a:avLst/>
          </a:prstGeom>
          <a:solidFill>
            <a:schemeClr val="accent1">
              <a:lumMod val="40000"/>
              <a:lumOff val="60000"/>
            </a:schemeClr>
          </a:solidFill>
          <a:ln w="3175">
            <a:solidFill>
              <a:schemeClr val="tx1"/>
            </a:solidFill>
          </a:ln>
        </p:spPr>
        <p:txBody>
          <a:bodyPr wrap="square" rtlCol="0">
            <a:spAutoFit/>
          </a:bodyPr>
          <a:lstStyle/>
          <a:p>
            <a:r>
              <a:rPr lang="en-GB" dirty="0" smtClean="0"/>
              <a:t>Kilvey Hill</a:t>
            </a:r>
            <a:endParaRPr lang="en-GB" dirty="0"/>
          </a:p>
        </p:txBody>
      </p:sp>
    </p:spTree>
    <p:extLst>
      <p:ext uri="{BB962C8B-B14F-4D97-AF65-F5344CB8AC3E}">
        <p14:creationId xmlns:p14="http://schemas.microsoft.com/office/powerpoint/2010/main" val="4045847447"/>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39.JPG"/>
          <p:cNvPicPr/>
          <p:nvPr/>
        </p:nvPicPr>
        <p:blipFill>
          <a:blip r:embed="rId2" cstate="print"/>
          <a:stretch>
            <a:fillRect/>
          </a:stretch>
        </p:blipFill>
        <p:spPr>
          <a:xfrm>
            <a:off x="467545" y="1268760"/>
            <a:ext cx="3827544" cy="3312368"/>
          </a:xfrm>
          <a:prstGeom prst="rect">
            <a:avLst/>
          </a:prstGeom>
          <a:ln w="19050">
            <a:solidFill>
              <a:schemeClr val="tx1"/>
            </a:solidFill>
          </a:ln>
        </p:spPr>
      </p:pic>
      <p:pic>
        <p:nvPicPr>
          <p:cNvPr id="3" name="Picture 2" descr="IMG_0049.JPG"/>
          <p:cNvPicPr/>
          <p:nvPr/>
        </p:nvPicPr>
        <p:blipFill>
          <a:blip r:embed="rId3" cstate="print"/>
          <a:stretch>
            <a:fillRect/>
          </a:stretch>
        </p:blipFill>
        <p:spPr>
          <a:xfrm>
            <a:off x="4536403" y="1268760"/>
            <a:ext cx="3961368" cy="3312368"/>
          </a:xfrm>
          <a:prstGeom prst="rect">
            <a:avLst/>
          </a:prstGeom>
          <a:ln w="19050">
            <a:solidFill>
              <a:schemeClr val="tx1"/>
            </a:solidFill>
          </a:ln>
        </p:spPr>
      </p:pic>
      <p:sp>
        <p:nvSpPr>
          <p:cNvPr id="4" name="Rectangle 3"/>
          <p:cNvSpPr/>
          <p:nvPr/>
        </p:nvSpPr>
        <p:spPr>
          <a:xfrm>
            <a:off x="622679" y="5085184"/>
            <a:ext cx="7849800" cy="646331"/>
          </a:xfrm>
          <a:prstGeom prst="rect">
            <a:avLst/>
          </a:prstGeom>
        </p:spPr>
        <p:txBody>
          <a:bodyPr wrap="square">
            <a:spAutoFit/>
          </a:bodyPr>
          <a:lstStyle/>
          <a:p>
            <a:r>
              <a:rPr lang="en-GB" dirty="0" smtClean="0"/>
              <a:t>Kilvey </a:t>
            </a:r>
            <a:r>
              <a:rPr lang="en-GB" dirty="0"/>
              <a:t>woodland 6 ft. high ramp construction alongside a walkway and a log-run with associated soil compaction ‘pooling’ and de-vegetation. (Author, 2011)</a:t>
            </a:r>
          </a:p>
        </p:txBody>
      </p:sp>
    </p:spTree>
    <p:extLst>
      <p:ext uri="{BB962C8B-B14F-4D97-AF65-F5344CB8AC3E}">
        <p14:creationId xmlns:p14="http://schemas.microsoft.com/office/powerpoint/2010/main" val="1326137487"/>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29.JPG"/>
          <p:cNvPicPr/>
          <p:nvPr/>
        </p:nvPicPr>
        <p:blipFill>
          <a:blip r:embed="rId2" cstate="print"/>
          <a:stretch>
            <a:fillRect/>
          </a:stretch>
        </p:blipFill>
        <p:spPr>
          <a:xfrm>
            <a:off x="467544" y="1052736"/>
            <a:ext cx="4147950" cy="3242806"/>
          </a:xfrm>
          <a:prstGeom prst="rect">
            <a:avLst/>
          </a:prstGeom>
          <a:ln w="19050">
            <a:solidFill>
              <a:schemeClr val="tx1"/>
            </a:solidFill>
          </a:ln>
        </p:spPr>
      </p:pic>
      <p:pic>
        <p:nvPicPr>
          <p:cNvPr id="3" name="Picture 2" descr="IMG_0015.JPG"/>
          <p:cNvPicPr/>
          <p:nvPr/>
        </p:nvPicPr>
        <p:blipFill>
          <a:blip r:embed="rId3" cstate="print"/>
          <a:stretch>
            <a:fillRect/>
          </a:stretch>
        </p:blipFill>
        <p:spPr>
          <a:xfrm>
            <a:off x="5004048" y="1052736"/>
            <a:ext cx="3888432" cy="3242806"/>
          </a:xfrm>
          <a:prstGeom prst="rect">
            <a:avLst/>
          </a:prstGeom>
          <a:ln w="19050">
            <a:solidFill>
              <a:schemeClr val="tx1"/>
            </a:solidFill>
          </a:ln>
        </p:spPr>
      </p:pic>
      <p:sp>
        <p:nvSpPr>
          <p:cNvPr id="4" name="Rectangle 3"/>
          <p:cNvSpPr/>
          <p:nvPr/>
        </p:nvSpPr>
        <p:spPr>
          <a:xfrm>
            <a:off x="470635" y="4581128"/>
            <a:ext cx="8289717" cy="646331"/>
          </a:xfrm>
          <a:prstGeom prst="rect">
            <a:avLst/>
          </a:prstGeom>
        </p:spPr>
        <p:txBody>
          <a:bodyPr wrap="square">
            <a:spAutoFit/>
          </a:bodyPr>
          <a:lstStyle/>
          <a:p>
            <a:r>
              <a:rPr lang="en-GB" dirty="0" smtClean="0"/>
              <a:t>Kilvey </a:t>
            </a:r>
            <a:r>
              <a:rPr lang="en-GB" dirty="0"/>
              <a:t>ramps and jumps hand dug and built by Mountain and Rally Bikers. </a:t>
            </a:r>
            <a:endParaRPr lang="en-GB" dirty="0" smtClean="0"/>
          </a:p>
          <a:p>
            <a:r>
              <a:rPr lang="en-GB" dirty="0" smtClean="0"/>
              <a:t>(</a:t>
            </a:r>
            <a:r>
              <a:rPr lang="en-GB" dirty="0"/>
              <a:t>Author, 2011)</a:t>
            </a:r>
          </a:p>
        </p:txBody>
      </p:sp>
    </p:spTree>
    <p:extLst>
      <p:ext uri="{BB962C8B-B14F-4D97-AF65-F5344CB8AC3E}">
        <p14:creationId xmlns:p14="http://schemas.microsoft.com/office/powerpoint/2010/main" val="96444424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15.JPG"/>
          <p:cNvPicPr/>
          <p:nvPr/>
        </p:nvPicPr>
        <p:blipFill>
          <a:blip r:embed="rId2" cstate="print"/>
          <a:stretch>
            <a:fillRect/>
          </a:stretch>
        </p:blipFill>
        <p:spPr>
          <a:xfrm>
            <a:off x="251520" y="188640"/>
            <a:ext cx="8712968" cy="6411158"/>
          </a:xfrm>
          <a:prstGeom prst="rect">
            <a:avLst/>
          </a:prstGeom>
          <a:ln w="19050">
            <a:solidFill>
              <a:schemeClr val="tx1"/>
            </a:solidFill>
          </a:ln>
        </p:spPr>
      </p:pic>
    </p:spTree>
    <p:extLst>
      <p:ext uri="{BB962C8B-B14F-4D97-AF65-F5344CB8AC3E}">
        <p14:creationId xmlns:p14="http://schemas.microsoft.com/office/powerpoint/2010/main" val="3796751543"/>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47.JPG"/>
          <p:cNvPicPr/>
          <p:nvPr/>
        </p:nvPicPr>
        <p:blipFill>
          <a:blip r:embed="rId2" cstate="print"/>
          <a:stretch>
            <a:fillRect/>
          </a:stretch>
        </p:blipFill>
        <p:spPr>
          <a:xfrm>
            <a:off x="539552" y="692696"/>
            <a:ext cx="3528392" cy="3888432"/>
          </a:xfrm>
          <a:prstGeom prst="rect">
            <a:avLst/>
          </a:prstGeom>
          <a:ln w="28575">
            <a:solidFill>
              <a:schemeClr val="tx1"/>
            </a:solidFill>
          </a:ln>
        </p:spPr>
      </p:pic>
      <p:pic>
        <p:nvPicPr>
          <p:cNvPr id="3" name="Picture 2" descr="IMG_0032.JPG"/>
          <p:cNvPicPr/>
          <p:nvPr/>
        </p:nvPicPr>
        <p:blipFill>
          <a:blip r:embed="rId3" cstate="print"/>
          <a:stretch>
            <a:fillRect/>
          </a:stretch>
        </p:blipFill>
        <p:spPr>
          <a:xfrm>
            <a:off x="4427984" y="1041222"/>
            <a:ext cx="4387071" cy="3514328"/>
          </a:xfrm>
          <a:prstGeom prst="rect">
            <a:avLst/>
          </a:prstGeom>
          <a:ln w="19050">
            <a:solidFill>
              <a:schemeClr val="tx1"/>
            </a:solidFill>
          </a:ln>
        </p:spPr>
      </p:pic>
      <p:sp>
        <p:nvSpPr>
          <p:cNvPr id="4" name="Rectangle 3"/>
          <p:cNvSpPr/>
          <p:nvPr/>
        </p:nvSpPr>
        <p:spPr>
          <a:xfrm>
            <a:off x="546859" y="4978042"/>
            <a:ext cx="8242548" cy="646331"/>
          </a:xfrm>
          <a:prstGeom prst="rect">
            <a:avLst/>
          </a:prstGeom>
        </p:spPr>
        <p:txBody>
          <a:bodyPr wrap="square">
            <a:spAutoFit/>
          </a:bodyPr>
          <a:lstStyle/>
          <a:p>
            <a:r>
              <a:rPr lang="en-GB" dirty="0" smtClean="0"/>
              <a:t>Kilvey </a:t>
            </a:r>
            <a:r>
              <a:rPr lang="en-GB" dirty="0"/>
              <a:t>sign at the junction to a walker / biker possible collision point and camp site littering in densely wooded pine forest. (Author, 2011)</a:t>
            </a:r>
          </a:p>
        </p:txBody>
      </p:sp>
    </p:spTree>
    <p:extLst>
      <p:ext uri="{BB962C8B-B14F-4D97-AF65-F5344CB8AC3E}">
        <p14:creationId xmlns:p14="http://schemas.microsoft.com/office/powerpoint/2010/main" val="3959125418"/>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806208"/>
            <a:ext cx="7848872" cy="3539430"/>
          </a:xfrm>
          <a:prstGeom prst="rect">
            <a:avLst/>
          </a:prstGeom>
          <a:noFill/>
        </p:spPr>
        <p:txBody>
          <a:bodyPr wrap="square" rtlCol="0">
            <a:spAutoFit/>
          </a:bodyPr>
          <a:lstStyle/>
          <a:p>
            <a:pPr algn="ctr"/>
            <a:r>
              <a:rPr lang="en-GB" sz="2800" b="1" dirty="0" smtClean="0">
                <a:solidFill>
                  <a:srgbClr val="0070C0"/>
                </a:solidFill>
              </a:rPr>
              <a:t>Given the fact that Kilvey Hill was a virtual desert until the early 1960’s,</a:t>
            </a:r>
          </a:p>
          <a:p>
            <a:pPr algn="ctr"/>
            <a:r>
              <a:rPr lang="en-GB" sz="2800" b="1" dirty="0" smtClean="0">
                <a:solidFill>
                  <a:srgbClr val="0070C0"/>
                </a:solidFill>
              </a:rPr>
              <a:t>And that the land was re-forested to give the land back to the community,</a:t>
            </a:r>
          </a:p>
          <a:p>
            <a:pPr algn="ctr"/>
            <a:endParaRPr lang="en-GB" sz="2800" b="1" dirty="0">
              <a:solidFill>
                <a:srgbClr val="0070C0"/>
              </a:solidFill>
            </a:endParaRPr>
          </a:p>
          <a:p>
            <a:pPr algn="ctr"/>
            <a:endParaRPr lang="en-GB" sz="2800" b="1" dirty="0" smtClean="0">
              <a:solidFill>
                <a:srgbClr val="0070C0"/>
              </a:solidFill>
            </a:endParaRPr>
          </a:p>
          <a:p>
            <a:pPr algn="ctr"/>
            <a:r>
              <a:rPr lang="en-GB" sz="2800" b="1" dirty="0" smtClean="0">
                <a:solidFill>
                  <a:srgbClr val="0070C0"/>
                </a:solidFill>
              </a:rPr>
              <a:t>Do you think the use it currently experiences  is justified ??</a:t>
            </a:r>
            <a:endParaRPr lang="en-GB" sz="2800" b="1" dirty="0">
              <a:solidFill>
                <a:srgbClr val="0070C0"/>
              </a:solidFill>
            </a:endParaRPr>
          </a:p>
        </p:txBody>
      </p:sp>
      <p:sp>
        <p:nvSpPr>
          <p:cNvPr id="3" name="TextBox 2"/>
          <p:cNvSpPr txBox="1"/>
          <p:nvPr/>
        </p:nvSpPr>
        <p:spPr>
          <a:xfrm>
            <a:off x="1839640" y="748918"/>
            <a:ext cx="5472608" cy="523220"/>
          </a:xfrm>
          <a:prstGeom prst="rect">
            <a:avLst/>
          </a:prstGeom>
          <a:noFill/>
        </p:spPr>
        <p:txBody>
          <a:bodyPr wrap="square" rtlCol="0">
            <a:spAutoFit/>
          </a:bodyPr>
          <a:lstStyle/>
          <a:p>
            <a:pPr algn="ctr"/>
            <a:r>
              <a:rPr lang="en-GB" sz="2800" b="1" u="sng" dirty="0" smtClean="0"/>
              <a:t>There is a conflict of opinion</a:t>
            </a:r>
            <a:endParaRPr lang="en-GB" sz="2800" b="1" u="sng" dirty="0"/>
          </a:p>
        </p:txBody>
      </p:sp>
    </p:spTree>
    <p:extLst>
      <p:ext uri="{BB962C8B-B14F-4D97-AF65-F5344CB8AC3E}">
        <p14:creationId xmlns:p14="http://schemas.microsoft.com/office/powerpoint/2010/main" val="1297815530"/>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427484"/>
          </a:xfrm>
        </p:spPr>
        <p:txBody>
          <a:bodyPr>
            <a:normAutofit fontScale="90000"/>
          </a:bodyPr>
          <a:lstStyle/>
          <a:p>
            <a:r>
              <a:rPr lang="en-GB" sz="4000" u="sng" dirty="0" smtClean="0"/>
              <a:t>Compilation of the observations </a:t>
            </a:r>
            <a:r>
              <a:rPr lang="en-GB" sz="4000" dirty="0" smtClean="0">
                <a:effectLst>
                  <a:outerShdw blurRad="38100" dist="38100" dir="2700000" algn="tl">
                    <a:srgbClr val="000000">
                      <a:alpha val="43137"/>
                    </a:srgbClr>
                  </a:outerShdw>
                </a:effectLst>
                <a:latin typeface="Calibri" pitchFamily="34" charset="0"/>
                <a:cs typeface="Calibri" pitchFamily="34" charset="0"/>
              </a:rPr>
              <a:t/>
            </a:r>
            <a:br>
              <a:rPr lang="en-GB" sz="4000" dirty="0" smtClean="0">
                <a:effectLst>
                  <a:outerShdw blurRad="38100" dist="38100" dir="2700000" algn="tl">
                    <a:srgbClr val="000000">
                      <a:alpha val="43137"/>
                    </a:srgbClr>
                  </a:outerShdw>
                </a:effectLst>
                <a:latin typeface="Calibri" pitchFamily="34" charset="0"/>
                <a:cs typeface="Calibri" pitchFamily="34" charset="0"/>
              </a:rPr>
            </a:br>
            <a:endParaRPr lang="en-GB" sz="4000" u="sng" dirty="0"/>
          </a:p>
        </p:txBody>
      </p:sp>
      <p:sp>
        <p:nvSpPr>
          <p:cNvPr id="3" name="Content Placeholder 2"/>
          <p:cNvSpPr>
            <a:spLocks noGrp="1"/>
          </p:cNvSpPr>
          <p:nvPr>
            <p:ph idx="1"/>
          </p:nvPr>
        </p:nvSpPr>
        <p:spPr/>
        <p:txBody>
          <a:bodyPr>
            <a:noAutofit/>
          </a:bodyPr>
          <a:lstStyle/>
          <a:p>
            <a:pPr lvl="0" algn="just"/>
            <a:r>
              <a:rPr lang="en-GB" sz="2000" b="1" dirty="0" smtClean="0">
                <a:solidFill>
                  <a:srgbClr val="0070C0"/>
                </a:solidFill>
              </a:rPr>
              <a:t>A survey of community attitudes to use</a:t>
            </a:r>
            <a:r>
              <a:rPr lang="en-GB" sz="2000" dirty="0" smtClean="0"/>
              <a:t> was carried out by verbal discussion on site with casual users and recreational activity participants. </a:t>
            </a:r>
            <a:r>
              <a:rPr lang="en-GB" sz="1400" dirty="0" smtClean="0"/>
              <a:t>(Littlemore, 2001) </a:t>
            </a:r>
          </a:p>
          <a:p>
            <a:pPr lvl="0" algn="just">
              <a:buNone/>
            </a:pPr>
            <a:endParaRPr lang="en-GB" sz="2000" dirty="0" smtClean="0"/>
          </a:p>
          <a:p>
            <a:pPr lvl="0" algn="just"/>
            <a:r>
              <a:rPr lang="en-GB" sz="2000" dirty="0" smtClean="0"/>
              <a:t>The potential physical, ecological and community</a:t>
            </a:r>
            <a:r>
              <a:rPr lang="en-GB" sz="2000" b="1" dirty="0" smtClean="0"/>
              <a:t> stressors </a:t>
            </a:r>
            <a:r>
              <a:rPr lang="en-GB" sz="2000" dirty="0" smtClean="0"/>
              <a:t>and </a:t>
            </a:r>
            <a:r>
              <a:rPr lang="en-GB" sz="2000" b="1" dirty="0" smtClean="0"/>
              <a:t>impacts </a:t>
            </a:r>
            <a:r>
              <a:rPr lang="en-GB" sz="2000" dirty="0" smtClean="0"/>
              <a:t>associated with the site were identified through desk study and </a:t>
            </a:r>
            <a:r>
              <a:rPr lang="en-GB" sz="2000" b="1" dirty="0" smtClean="0">
                <a:solidFill>
                  <a:srgbClr val="0070C0"/>
                </a:solidFill>
              </a:rPr>
              <a:t>on-site observations (30 hrs / site). </a:t>
            </a:r>
            <a:r>
              <a:rPr lang="en-GB" sz="2000" dirty="0" smtClean="0"/>
              <a:t> </a:t>
            </a:r>
            <a:r>
              <a:rPr lang="en-GB" sz="1400" dirty="0" smtClean="0"/>
              <a:t>(Littlemore &amp; Barker, 2003; Ode &amp; Fry, 2005) </a:t>
            </a:r>
          </a:p>
          <a:p>
            <a:pPr lvl="0" algn="just"/>
            <a:endParaRPr lang="en-GB" sz="2000" dirty="0" smtClean="0"/>
          </a:p>
          <a:p>
            <a:pPr lvl="0" algn="just"/>
            <a:r>
              <a:rPr lang="en-GB" sz="2000" b="1" dirty="0" smtClean="0">
                <a:solidFill>
                  <a:srgbClr val="0070C0"/>
                </a:solidFill>
              </a:rPr>
              <a:t>The causes of the impacts were linked to activity by visual perception, in observation of stressors present and their movement around the sites.</a:t>
            </a:r>
          </a:p>
          <a:p>
            <a:pPr lvl="0" algn="just"/>
            <a:endParaRPr lang="en-GB" sz="2000" dirty="0" smtClean="0"/>
          </a:p>
          <a:p>
            <a:pPr lvl="0" algn="just"/>
            <a:r>
              <a:rPr lang="en-GB" sz="2000" dirty="0" smtClean="0"/>
              <a:t>The </a:t>
            </a:r>
            <a:r>
              <a:rPr lang="en-GB" sz="2000" b="1" dirty="0" smtClean="0">
                <a:solidFill>
                  <a:srgbClr val="0070C0"/>
                </a:solidFill>
              </a:rPr>
              <a:t>impacts were quantified numerically by subjective estimate,</a:t>
            </a:r>
            <a:r>
              <a:rPr lang="en-GB" sz="2000" dirty="0" smtClean="0"/>
              <a:t> utilising impact ratings attributed according to a delineated scale to minimise homogenous scoring. Written notes and photographs aided the rating process. </a:t>
            </a:r>
            <a:r>
              <a:rPr lang="en-GB" sz="1400" dirty="0" smtClean="0"/>
              <a:t>(Leopold, 1969)</a:t>
            </a:r>
          </a:p>
          <a:p>
            <a:pPr algn="just">
              <a:buNone/>
            </a:pPr>
            <a:endParaRPr lang="en-GB" sz="1600" dirty="0"/>
          </a:p>
        </p:txBody>
      </p:sp>
    </p:spTree>
    <p:extLst>
      <p:ext uri="{BB962C8B-B14F-4D97-AF65-F5344CB8AC3E}">
        <p14:creationId xmlns:p14="http://schemas.microsoft.com/office/powerpoint/2010/main" val="2175946561"/>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Methodology</a:t>
            </a:r>
            <a:endParaRPr lang="en-GB" sz="3600" u="sng" dirty="0"/>
          </a:p>
        </p:txBody>
      </p:sp>
      <p:sp>
        <p:nvSpPr>
          <p:cNvPr id="3" name="Content Placeholder 2"/>
          <p:cNvSpPr>
            <a:spLocks noGrp="1"/>
          </p:cNvSpPr>
          <p:nvPr>
            <p:ph idx="1"/>
          </p:nvPr>
        </p:nvSpPr>
        <p:spPr>
          <a:xfrm>
            <a:off x="428596" y="1500174"/>
            <a:ext cx="8229600" cy="4309120"/>
          </a:xfrm>
        </p:spPr>
        <p:txBody>
          <a:bodyPr>
            <a:noAutofit/>
          </a:bodyPr>
          <a:lstStyle/>
          <a:p>
            <a:pPr lvl="0"/>
            <a:r>
              <a:rPr lang="en-GB" sz="2000" dirty="0" smtClean="0"/>
              <a:t>Frequency of use, Intensity of activity and Seasonal Risk factoring (taking account of </a:t>
            </a:r>
            <a:r>
              <a:rPr lang="en-GB" sz="2000" dirty="0" err="1" smtClean="0"/>
              <a:t>phenological</a:t>
            </a:r>
            <a:r>
              <a:rPr lang="en-GB" sz="2000" dirty="0" smtClean="0"/>
              <a:t> factors) was applied utilising delineated scales. </a:t>
            </a:r>
          </a:p>
          <a:p>
            <a:pPr lvl="0">
              <a:buNone/>
            </a:pPr>
            <a:r>
              <a:rPr lang="en-GB" sz="1400" dirty="0" smtClean="0"/>
              <a:t>         (Rusterholz et al, 2008)</a:t>
            </a:r>
          </a:p>
          <a:p>
            <a:pPr lvl="0">
              <a:buNone/>
            </a:pPr>
            <a:endParaRPr lang="en-GB" sz="1400" dirty="0" smtClean="0"/>
          </a:p>
          <a:p>
            <a:pPr lvl="0"/>
            <a:r>
              <a:rPr lang="en-GB" sz="2000" b="1" dirty="0" smtClean="0">
                <a:solidFill>
                  <a:srgbClr val="0070C0"/>
                </a:solidFill>
              </a:rPr>
              <a:t>An overall numerical impact score was established for each receptor. </a:t>
            </a:r>
          </a:p>
          <a:p>
            <a:pPr lvl="0">
              <a:buNone/>
            </a:pPr>
            <a:r>
              <a:rPr lang="en-GB" sz="1400" dirty="0" smtClean="0"/>
              <a:t>        (Littlemore &amp; Barker, 2003) 	</a:t>
            </a:r>
          </a:p>
          <a:p>
            <a:pPr lvl="0">
              <a:buNone/>
            </a:pPr>
            <a:endParaRPr lang="en-GB" sz="2000" dirty="0" smtClean="0"/>
          </a:p>
          <a:p>
            <a:r>
              <a:rPr lang="en-GB" sz="2000" dirty="0" smtClean="0"/>
              <a:t>A total cumulative impact score was established for each stressor. </a:t>
            </a:r>
          </a:p>
          <a:p>
            <a:pPr>
              <a:buNone/>
            </a:pPr>
            <a:r>
              <a:rPr lang="en-GB" sz="2000" dirty="0" smtClean="0"/>
              <a:t>      (Physical + Ecological + Community impact X Risk Factoring per activity).</a:t>
            </a:r>
          </a:p>
          <a:p>
            <a:pPr lvl="0"/>
            <a:endParaRPr lang="en-GB" sz="2000" dirty="0" smtClean="0"/>
          </a:p>
          <a:p>
            <a:pPr lvl="0"/>
            <a:r>
              <a:rPr lang="en-GB" sz="2000" b="1" dirty="0" smtClean="0">
                <a:solidFill>
                  <a:srgbClr val="0070C0"/>
                </a:solidFill>
              </a:rPr>
              <a:t>A ‘damage indicator’ value was calculated by activity – </a:t>
            </a:r>
          </a:p>
          <a:p>
            <a:pPr lvl="0">
              <a:buNone/>
            </a:pPr>
            <a:r>
              <a:rPr lang="en-GB" sz="2000" dirty="0" smtClean="0"/>
              <a:t>      </a:t>
            </a:r>
            <a:r>
              <a:rPr lang="en-GB" sz="2000" b="1" dirty="0" smtClean="0">
                <a:solidFill>
                  <a:srgbClr val="0070C0"/>
                </a:solidFill>
              </a:rPr>
              <a:t>Total Impact Score by Stressor / Total possible Impact Rating.</a:t>
            </a:r>
          </a:p>
          <a:p>
            <a:pPr>
              <a:buNone/>
            </a:pPr>
            <a:r>
              <a:rPr lang="en-GB" sz="2000" b="1" dirty="0" smtClean="0">
                <a:solidFill>
                  <a:srgbClr val="0070C0"/>
                </a:solidFill>
              </a:rPr>
              <a:t> </a:t>
            </a:r>
          </a:p>
        </p:txBody>
      </p:sp>
      <p:sp>
        <p:nvSpPr>
          <p:cNvPr id="4" name="TextBox 3"/>
          <p:cNvSpPr txBox="1"/>
          <p:nvPr/>
        </p:nvSpPr>
        <p:spPr>
          <a:xfrm>
            <a:off x="1115616"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Methodology</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258447364"/>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496944" cy="1200329"/>
          </a:xfrm>
          <a:prstGeom prst="rect">
            <a:avLst/>
          </a:prstGeom>
        </p:spPr>
        <p:txBody>
          <a:bodyPr wrap="square">
            <a:spAutoFit/>
          </a:bodyPr>
          <a:lstStyle/>
          <a:p>
            <a:pPr algn="ctr"/>
            <a:r>
              <a:rPr lang="en-GB" dirty="0"/>
              <a:t>Impact ratings for all the receptor categories were attributed according to the scale </a:t>
            </a:r>
            <a:r>
              <a:rPr lang="en-GB" dirty="0" smtClean="0"/>
              <a:t>shown </a:t>
            </a:r>
            <a:r>
              <a:rPr lang="en-GB" dirty="0"/>
              <a:t>for each of the stressors present.</a:t>
            </a:r>
          </a:p>
          <a:p>
            <a:pPr algn="ctr"/>
            <a:r>
              <a:rPr lang="en-GB" dirty="0"/>
              <a:t>Frequencies of use, Intensity of use and Seasonal risk factors were scored on the following scales as indicated in </a:t>
            </a:r>
            <a:r>
              <a:rPr lang="en-GB" dirty="0" smtClean="0"/>
              <a:t>Tables.</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2868610948"/>
              </p:ext>
            </p:extLst>
          </p:nvPr>
        </p:nvGraphicFramePr>
        <p:xfrm>
          <a:off x="539552" y="1988840"/>
          <a:ext cx="2451100" cy="1156716"/>
        </p:xfrm>
        <a:graphic>
          <a:graphicData uri="http://schemas.openxmlformats.org/drawingml/2006/table">
            <a:tbl>
              <a:tblPr firstRow="1" firstCol="1" bandRow="1">
                <a:tableStyleId>{5C22544A-7EE6-4342-B048-85BDC9FD1C3A}</a:tableStyleId>
              </a:tblPr>
              <a:tblGrid>
                <a:gridCol w="360680"/>
                <a:gridCol w="1148080"/>
                <a:gridCol w="168910"/>
                <a:gridCol w="773430"/>
              </a:tblGrid>
              <a:tr h="161290">
                <a:tc>
                  <a:txBody>
                    <a:bodyPr/>
                    <a:lstStyle/>
                    <a:p>
                      <a:pPr algn="ctr">
                        <a:lnSpc>
                          <a:spcPct val="115000"/>
                        </a:lnSpc>
                        <a:spcAft>
                          <a:spcPts val="0"/>
                        </a:spcAft>
                      </a:pPr>
                      <a:r>
                        <a:rPr lang="en-GB" sz="1100">
                          <a:effectLst/>
                        </a:rPr>
                        <a:t>0</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No impact</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1</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2</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Low/Mild</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3</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Mild / Medium</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4</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Medium / High</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1290">
                <a:tc>
                  <a:txBody>
                    <a:bodyPr/>
                    <a:lstStyle/>
                    <a:p>
                      <a:pPr algn="ctr">
                        <a:lnSpc>
                          <a:spcPct val="115000"/>
                        </a:lnSpc>
                        <a:spcAft>
                          <a:spcPts val="0"/>
                        </a:spcAft>
                      </a:pPr>
                      <a:r>
                        <a:rPr lang="en-GB" sz="1100">
                          <a:effectLst/>
                        </a:rPr>
                        <a:t>5</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High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4" name="Rectangle 1"/>
          <p:cNvSpPr>
            <a:spLocks noChangeArrowheads="1"/>
          </p:cNvSpPr>
          <p:nvPr/>
        </p:nvSpPr>
        <p:spPr bwMode="auto">
          <a:xfrm>
            <a:off x="33464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 name="Rectangle 4"/>
          <p:cNvSpPr/>
          <p:nvPr/>
        </p:nvSpPr>
        <p:spPr>
          <a:xfrm>
            <a:off x="539552" y="1556792"/>
            <a:ext cx="2169505" cy="369332"/>
          </a:xfrm>
          <a:prstGeom prst="rect">
            <a:avLst/>
          </a:prstGeom>
        </p:spPr>
        <p:txBody>
          <a:bodyPr wrap="none">
            <a:spAutoFit/>
          </a:bodyPr>
          <a:lstStyle/>
          <a:p>
            <a:r>
              <a:rPr lang="en-GB" b="1" dirty="0"/>
              <a:t>Impact rating scores:</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1391097498"/>
              </p:ext>
            </p:extLst>
          </p:nvPr>
        </p:nvGraphicFramePr>
        <p:xfrm>
          <a:off x="5076057" y="1924328"/>
          <a:ext cx="3439758" cy="2478795"/>
        </p:xfrm>
        <a:graphic>
          <a:graphicData uri="http://schemas.openxmlformats.org/drawingml/2006/table">
            <a:tbl>
              <a:tblPr firstRow="1" firstCol="1" bandRow="1">
                <a:tableStyleId>{5C22544A-7EE6-4342-B048-85BDC9FD1C3A}</a:tableStyleId>
              </a:tblPr>
              <a:tblGrid>
                <a:gridCol w="653579"/>
                <a:gridCol w="2374979"/>
                <a:gridCol w="205600"/>
                <a:gridCol w="205600"/>
              </a:tblGrid>
              <a:tr h="202485">
                <a:tc gridSpan="4">
                  <a:txBody>
                    <a:bodyPr/>
                    <a:lstStyle/>
                    <a:p>
                      <a:pPr>
                        <a:lnSpc>
                          <a:spcPct val="115000"/>
                        </a:lnSpc>
                        <a:spcAft>
                          <a:spcPts val="0"/>
                        </a:spcAft>
                      </a:pPr>
                      <a:r>
                        <a:rPr lang="en-GB" sz="1000">
                          <a:effectLst/>
                        </a:rPr>
                        <a:t>Frequency of Use Index  (Events per week)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202485">
                <a:tc>
                  <a:txBody>
                    <a:bodyPr/>
                    <a:lstStyle/>
                    <a:p>
                      <a:pPr algn="ct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events/wk</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1.10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1.1=1 to 10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1.20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1.2=10 to 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1.30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1.3=50 to 100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1.40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1.4=100 to 150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1.50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1.5=150 to 250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1.60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1.6=250 to 500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1.70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1.7=500 to 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1.80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1.8=1000+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02485">
                <a:tc>
                  <a:txBody>
                    <a:bodyPr/>
                    <a:lstStyle/>
                    <a:p>
                      <a:pPr algn="ctr">
                        <a:lnSpc>
                          <a:spcPct val="115000"/>
                        </a:lnSpc>
                        <a:spcAft>
                          <a:spcPts val="0"/>
                        </a:spcAft>
                      </a:pPr>
                      <a:r>
                        <a:rPr lang="en-GB" sz="1100">
                          <a:effectLst/>
                        </a:rPr>
                        <a:t>1.90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1.9=5000+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tr>
              <a:tr h="249662">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7" name="Rectangle 6"/>
          <p:cNvSpPr/>
          <p:nvPr/>
        </p:nvSpPr>
        <p:spPr>
          <a:xfrm>
            <a:off x="4587316" y="1555902"/>
            <a:ext cx="4340740" cy="369332"/>
          </a:xfrm>
          <a:prstGeom prst="rect">
            <a:avLst/>
          </a:prstGeom>
        </p:spPr>
        <p:txBody>
          <a:bodyPr wrap="none">
            <a:spAutoFit/>
          </a:bodyPr>
          <a:lstStyle/>
          <a:p>
            <a:r>
              <a:rPr lang="en-GB" b="1" dirty="0"/>
              <a:t>Frequency of Use Index  (Events per week) :</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1690883857"/>
              </p:ext>
            </p:extLst>
          </p:nvPr>
        </p:nvGraphicFramePr>
        <p:xfrm>
          <a:off x="539552" y="3745638"/>
          <a:ext cx="2722986" cy="1339596"/>
        </p:xfrm>
        <a:graphic>
          <a:graphicData uri="http://schemas.openxmlformats.org/drawingml/2006/table">
            <a:tbl>
              <a:tblPr firstRow="1" firstCol="1" bandRow="1">
                <a:tableStyleId>{5C22544A-7EE6-4342-B048-85BDC9FD1C3A}</a:tableStyleId>
              </a:tblPr>
              <a:tblGrid>
                <a:gridCol w="435048"/>
                <a:gridCol w="1962818"/>
                <a:gridCol w="162560"/>
                <a:gridCol w="162560"/>
              </a:tblGrid>
              <a:tr h="182880">
                <a:tc gridSpan="4">
                  <a:txBody>
                    <a:bodyPr/>
                    <a:lstStyle/>
                    <a:p>
                      <a:pPr>
                        <a:lnSpc>
                          <a:spcPct val="115000"/>
                        </a:lnSpc>
                        <a:spcAft>
                          <a:spcPts val="0"/>
                        </a:spcAft>
                      </a:pPr>
                      <a:r>
                        <a:rPr lang="en-GB" sz="1000" dirty="0">
                          <a:effectLst/>
                        </a:rPr>
                        <a:t>Intensity of Use Index :</a:t>
                      </a:r>
                      <a:endParaRPr lang="en-GB" sz="1100" dirty="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190500">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0500">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2= Low Intensity</a:t>
                      </a:r>
                      <a:endParaRPr lang="en-GB" sz="1100" dirty="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82880">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82880">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69498">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0500">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9" name="Rectangle 8"/>
          <p:cNvSpPr/>
          <p:nvPr/>
        </p:nvSpPr>
        <p:spPr>
          <a:xfrm>
            <a:off x="514442" y="3328472"/>
            <a:ext cx="3029163" cy="369332"/>
          </a:xfrm>
          <a:prstGeom prst="rect">
            <a:avLst/>
          </a:prstGeom>
        </p:spPr>
        <p:txBody>
          <a:bodyPr wrap="none">
            <a:spAutoFit/>
          </a:bodyPr>
          <a:lstStyle/>
          <a:p>
            <a:r>
              <a:rPr lang="en-GB" b="1" dirty="0"/>
              <a:t>Intensity of Use factor scoring</a:t>
            </a:r>
            <a:endParaRPr lang="en-GB" dirty="0"/>
          </a:p>
        </p:txBody>
      </p:sp>
      <p:graphicFrame>
        <p:nvGraphicFramePr>
          <p:cNvPr id="10" name="Table 9"/>
          <p:cNvGraphicFramePr>
            <a:graphicFrameLocks noGrp="1"/>
          </p:cNvGraphicFramePr>
          <p:nvPr>
            <p:extLst>
              <p:ext uri="{D42A27DB-BD31-4B8C-83A1-F6EECF244321}">
                <p14:modId xmlns:p14="http://schemas.microsoft.com/office/powerpoint/2010/main" val="2356685585"/>
              </p:ext>
            </p:extLst>
          </p:nvPr>
        </p:nvGraphicFramePr>
        <p:xfrm>
          <a:off x="5148063" y="5229199"/>
          <a:ext cx="3271769" cy="1352169"/>
        </p:xfrm>
        <a:graphic>
          <a:graphicData uri="http://schemas.openxmlformats.org/drawingml/2006/table">
            <a:tbl>
              <a:tblPr firstRow="1" firstCol="1" bandRow="1">
                <a:tableStyleId>{5C22544A-7EE6-4342-B048-85BDC9FD1C3A}</a:tableStyleId>
              </a:tblPr>
              <a:tblGrid>
                <a:gridCol w="641624"/>
                <a:gridCol w="2240927"/>
                <a:gridCol w="194609"/>
                <a:gridCol w="194609"/>
              </a:tblGrid>
              <a:tr h="193167">
                <a:tc gridSpan="4">
                  <a:txBody>
                    <a:bodyPr/>
                    <a:lstStyle/>
                    <a:p>
                      <a:pPr>
                        <a:lnSpc>
                          <a:spcPct val="115000"/>
                        </a:lnSpc>
                        <a:spcAft>
                          <a:spcPts val="0"/>
                        </a:spcAft>
                      </a:pPr>
                      <a:r>
                        <a:rPr lang="en-GB" sz="1000">
                          <a:effectLst/>
                        </a:rPr>
                        <a:t>Seasonal Risk Index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r>
              <a:tr h="193167">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2= Low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r>
              <a:tr h="193167">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tr>
            </a:tbl>
          </a:graphicData>
        </a:graphic>
      </p:graphicFrame>
      <p:sp>
        <p:nvSpPr>
          <p:cNvPr id="11" name="Rectangle 10"/>
          <p:cNvSpPr/>
          <p:nvPr/>
        </p:nvSpPr>
        <p:spPr>
          <a:xfrm>
            <a:off x="5148064" y="4869160"/>
            <a:ext cx="2140779" cy="369332"/>
          </a:xfrm>
          <a:prstGeom prst="rect">
            <a:avLst/>
          </a:prstGeom>
        </p:spPr>
        <p:txBody>
          <a:bodyPr wrap="none">
            <a:spAutoFit/>
          </a:bodyPr>
          <a:lstStyle/>
          <a:p>
            <a:r>
              <a:rPr lang="en-GB" b="1" dirty="0"/>
              <a:t>Seasonal Risk factor </a:t>
            </a:r>
            <a:endParaRPr lang="en-GB" dirty="0"/>
          </a:p>
        </p:txBody>
      </p:sp>
      <p:sp>
        <p:nvSpPr>
          <p:cNvPr id="12" name="Rectangle 11"/>
          <p:cNvSpPr/>
          <p:nvPr/>
        </p:nvSpPr>
        <p:spPr>
          <a:xfrm>
            <a:off x="182406" y="5352550"/>
            <a:ext cx="3852593" cy="369332"/>
          </a:xfrm>
          <a:prstGeom prst="rect">
            <a:avLst/>
          </a:prstGeom>
        </p:spPr>
        <p:txBody>
          <a:bodyPr wrap="none">
            <a:spAutoFit/>
          </a:bodyPr>
          <a:lstStyle/>
          <a:p>
            <a:r>
              <a:rPr lang="en-GB" b="1" dirty="0"/>
              <a:t>Total Impact = CIS X ((FF) + (IF) + (SRF))</a:t>
            </a:r>
            <a:endParaRPr lang="en-GB" dirty="0"/>
          </a:p>
        </p:txBody>
      </p:sp>
      <p:sp>
        <p:nvSpPr>
          <p:cNvPr id="13" name="Rectangle 12"/>
          <p:cNvSpPr/>
          <p:nvPr/>
        </p:nvSpPr>
        <p:spPr>
          <a:xfrm>
            <a:off x="251520" y="5708679"/>
            <a:ext cx="4572000" cy="954107"/>
          </a:xfrm>
          <a:prstGeom prst="rect">
            <a:avLst/>
          </a:prstGeom>
        </p:spPr>
        <p:txBody>
          <a:bodyPr>
            <a:spAutoFit/>
          </a:bodyPr>
          <a:lstStyle/>
          <a:p>
            <a:r>
              <a:rPr lang="en-GB" sz="1400" b="1" dirty="0"/>
              <a:t>CIS</a:t>
            </a:r>
            <a:r>
              <a:rPr lang="en-GB" sz="1400" dirty="0"/>
              <a:t> = Cumulative Impact Score.</a:t>
            </a:r>
          </a:p>
          <a:p>
            <a:r>
              <a:rPr lang="en-GB" sz="1400" b="1" dirty="0"/>
              <a:t>FF </a:t>
            </a:r>
            <a:r>
              <a:rPr lang="en-GB" sz="1400" dirty="0"/>
              <a:t>= Frequency of Use factor.</a:t>
            </a:r>
          </a:p>
          <a:p>
            <a:r>
              <a:rPr lang="en-GB" sz="1400" b="1" dirty="0"/>
              <a:t>IF</a:t>
            </a:r>
            <a:r>
              <a:rPr lang="en-GB" sz="1400" dirty="0"/>
              <a:t> = Intensity of Use Factor.</a:t>
            </a:r>
          </a:p>
          <a:p>
            <a:r>
              <a:rPr lang="en-GB" sz="1400" b="1" dirty="0"/>
              <a:t>SRF</a:t>
            </a:r>
            <a:r>
              <a:rPr lang="en-GB" sz="1400" dirty="0"/>
              <a:t> = Seasonal Risk Factor</a:t>
            </a:r>
          </a:p>
        </p:txBody>
      </p:sp>
    </p:spTree>
    <p:extLst>
      <p:ext uri="{BB962C8B-B14F-4D97-AF65-F5344CB8AC3E}">
        <p14:creationId xmlns:p14="http://schemas.microsoft.com/office/powerpoint/2010/main" val="1029756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additive="base">
                                        <p:cTn id="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 calcmode="lin" valueType="num">
                                      <p:cBhvr additive="base">
                                        <p:cTn id="13"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3">
                                            <p:txEl>
                                              <p:pRg st="1" end="1"/>
                                            </p:txEl>
                                          </p:spTgt>
                                        </p:tgtEl>
                                        <p:attrNameLst>
                                          <p:attrName>style.visibility</p:attrName>
                                        </p:attrNameLst>
                                      </p:cBhvr>
                                      <p:to>
                                        <p:strVal val="visible"/>
                                      </p:to>
                                    </p:set>
                                    <p:anim calcmode="lin" valueType="num">
                                      <p:cBhvr additive="base">
                                        <p:cTn id="17"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
                                            <p:txEl>
                                              <p:pRg st="2" end="2"/>
                                            </p:txEl>
                                          </p:spTgt>
                                        </p:tgtEl>
                                        <p:attrNameLst>
                                          <p:attrName>style.visibility</p:attrName>
                                        </p:attrNameLst>
                                      </p:cBhvr>
                                      <p:to>
                                        <p:strVal val="visible"/>
                                      </p:to>
                                    </p:set>
                                    <p:anim calcmode="lin" valueType="num">
                                      <p:cBhvr additive="base">
                                        <p:cTn id="21"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3">
                                            <p:txEl>
                                              <p:pRg st="3" end="3"/>
                                            </p:txEl>
                                          </p:spTgt>
                                        </p:tgtEl>
                                        <p:attrNameLst>
                                          <p:attrName>style.visibility</p:attrName>
                                        </p:attrNameLst>
                                      </p:cBhvr>
                                      <p:to>
                                        <p:strVal val="visible"/>
                                      </p:to>
                                    </p:set>
                                    <p:anim calcmode="lin" valueType="num">
                                      <p:cBhvr additive="base">
                                        <p:cTn id="25"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404664"/>
            <a:ext cx="8352928" cy="3970318"/>
          </a:xfrm>
          <a:prstGeom prst="rect">
            <a:avLst/>
          </a:prstGeom>
        </p:spPr>
        <p:txBody>
          <a:bodyPr wrap="square">
            <a:spAutoFit/>
          </a:bodyPr>
          <a:lstStyle/>
          <a:p>
            <a:r>
              <a:rPr lang="en-GB" dirty="0"/>
              <a:t>Total impact final scores were ‘flagged’ on the matrix on a scale of</a:t>
            </a:r>
            <a:r>
              <a:rPr lang="en-GB" dirty="0" smtClean="0"/>
              <a:t>:</a:t>
            </a:r>
          </a:p>
          <a:p>
            <a:endParaRPr lang="en-GB" dirty="0"/>
          </a:p>
          <a:p>
            <a:pPr lvl="0"/>
            <a:r>
              <a:rPr lang="en-GB" dirty="0" smtClean="0"/>
              <a:t> </a:t>
            </a:r>
            <a:r>
              <a:rPr lang="en-GB" b="1" dirty="0" smtClean="0">
                <a:solidFill>
                  <a:srgbClr val="00B050"/>
                </a:solidFill>
              </a:rPr>
              <a:t>Green </a:t>
            </a:r>
            <a:r>
              <a:rPr lang="en-GB" b="1" dirty="0">
                <a:solidFill>
                  <a:srgbClr val="00B050"/>
                </a:solidFill>
              </a:rPr>
              <a:t>flag </a:t>
            </a:r>
            <a:r>
              <a:rPr lang="en-GB" dirty="0"/>
              <a:t>(lower threshold)</a:t>
            </a:r>
          </a:p>
          <a:p>
            <a:pPr lvl="0"/>
            <a:r>
              <a:rPr lang="en-GB" dirty="0"/>
              <a:t> </a:t>
            </a:r>
            <a:r>
              <a:rPr lang="en-GB" b="1" dirty="0">
                <a:ln>
                  <a:solidFill>
                    <a:schemeClr val="tx1"/>
                  </a:solidFill>
                </a:ln>
                <a:solidFill>
                  <a:srgbClr val="FFFF00"/>
                </a:solidFill>
              </a:rPr>
              <a:t>Amber flag </a:t>
            </a:r>
            <a:r>
              <a:rPr lang="en-GB" dirty="0"/>
              <a:t>(middle threshold)</a:t>
            </a:r>
          </a:p>
          <a:p>
            <a:pPr lvl="0"/>
            <a:r>
              <a:rPr lang="en-GB" dirty="0"/>
              <a:t> </a:t>
            </a:r>
            <a:r>
              <a:rPr lang="en-GB" b="1" dirty="0">
                <a:solidFill>
                  <a:srgbClr val="FF0000"/>
                </a:solidFill>
              </a:rPr>
              <a:t>Red flag </a:t>
            </a:r>
            <a:r>
              <a:rPr lang="en-GB" dirty="0"/>
              <a:t>(upper threshold</a:t>
            </a:r>
            <a:r>
              <a:rPr lang="en-GB" dirty="0" smtClean="0"/>
              <a:t>)</a:t>
            </a:r>
          </a:p>
          <a:p>
            <a:pPr lvl="0"/>
            <a:endParaRPr lang="en-GB" dirty="0"/>
          </a:p>
          <a:p>
            <a:r>
              <a:rPr lang="en-GB" dirty="0"/>
              <a:t>Where:</a:t>
            </a:r>
          </a:p>
          <a:p>
            <a:pPr lvl="0"/>
            <a:r>
              <a:rPr lang="en-GB" dirty="0"/>
              <a:t>Green indicates a total impact score of </a:t>
            </a:r>
            <a:r>
              <a:rPr lang="en-GB" b="1" dirty="0"/>
              <a:t>25 points or less</a:t>
            </a:r>
            <a:r>
              <a:rPr lang="en-GB" dirty="0"/>
              <a:t> (where 25 points is the lower threshold limit</a:t>
            </a:r>
            <a:r>
              <a:rPr lang="en-GB" dirty="0" smtClean="0"/>
              <a:t>).</a:t>
            </a:r>
          </a:p>
          <a:p>
            <a:pPr lvl="0"/>
            <a:endParaRPr lang="en-GB" dirty="0"/>
          </a:p>
          <a:p>
            <a:pPr lvl="0"/>
            <a:r>
              <a:rPr lang="en-GB" dirty="0"/>
              <a:t>Amber indicates an impact score of between </a:t>
            </a:r>
            <a:r>
              <a:rPr lang="en-GB" b="1" dirty="0"/>
              <a:t>26 and 75 points</a:t>
            </a:r>
            <a:r>
              <a:rPr lang="en-GB" dirty="0"/>
              <a:t> (where 75 points is the middle threshold limit</a:t>
            </a:r>
            <a:r>
              <a:rPr lang="en-GB" dirty="0" smtClean="0"/>
              <a:t>).</a:t>
            </a:r>
          </a:p>
          <a:p>
            <a:pPr lvl="0"/>
            <a:endParaRPr lang="en-GB" dirty="0"/>
          </a:p>
          <a:p>
            <a:pPr lvl="0"/>
            <a:r>
              <a:rPr lang="en-GB" dirty="0"/>
              <a:t>Red indicates an impact score of </a:t>
            </a:r>
            <a:r>
              <a:rPr lang="en-GB" b="1" dirty="0"/>
              <a:t>76 points or above</a:t>
            </a:r>
            <a:r>
              <a:rPr lang="en-GB" dirty="0"/>
              <a:t> (the upper threshold). </a:t>
            </a:r>
          </a:p>
        </p:txBody>
      </p:sp>
      <p:sp>
        <p:nvSpPr>
          <p:cNvPr id="5" name="Rectangle 4"/>
          <p:cNvSpPr/>
          <p:nvPr/>
        </p:nvSpPr>
        <p:spPr>
          <a:xfrm>
            <a:off x="381407" y="4797152"/>
            <a:ext cx="8280920" cy="923330"/>
          </a:xfrm>
          <a:prstGeom prst="rect">
            <a:avLst/>
          </a:prstGeom>
        </p:spPr>
        <p:txBody>
          <a:bodyPr wrap="square">
            <a:spAutoFit/>
          </a:bodyPr>
          <a:lstStyle/>
          <a:p>
            <a:r>
              <a:rPr lang="en-GB" dirty="0"/>
              <a:t>These initial scales were set to test the sensitivity of lesser impact levels, and allowed for higher impact totals to be quickly identified as requiring further investigation and possible remedial action. </a:t>
            </a:r>
          </a:p>
        </p:txBody>
      </p:sp>
    </p:spTree>
    <p:extLst>
      <p:ext uri="{BB962C8B-B14F-4D97-AF65-F5344CB8AC3E}">
        <p14:creationId xmlns:p14="http://schemas.microsoft.com/office/powerpoint/2010/main" val="260325911"/>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16632"/>
            <a:ext cx="6480720" cy="432048"/>
          </a:xfrm>
        </p:spPr>
        <p:txBody>
          <a:bodyPr>
            <a:normAutofit fontScale="90000"/>
          </a:bodyPr>
          <a:lstStyle/>
          <a:p>
            <a:r>
              <a:rPr lang="en-GB" sz="2700" u="sng" dirty="0" smtClean="0"/>
              <a:t>Impact matrix summary score.</a:t>
            </a:r>
            <a:endParaRPr lang="en-GB" sz="4000" u="sng"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96918" y="1340768"/>
            <a:ext cx="4403644" cy="5256584"/>
          </a:xfrm>
          <a:prstGeom prst="rect">
            <a:avLst/>
          </a:prstGeom>
          <a:noFill/>
          <a:ln w="9525">
            <a:noFill/>
            <a:miter lim="800000"/>
            <a:headEnd/>
            <a:tailEnd/>
          </a:ln>
        </p:spPr>
      </p:pic>
      <p:sp>
        <p:nvSpPr>
          <p:cNvPr id="5" name="TextBox 4"/>
          <p:cNvSpPr txBox="1"/>
          <p:nvPr/>
        </p:nvSpPr>
        <p:spPr>
          <a:xfrm>
            <a:off x="1500166" y="928670"/>
            <a:ext cx="1368152" cy="369332"/>
          </a:xfrm>
          <a:prstGeom prst="rect">
            <a:avLst/>
          </a:prstGeom>
          <a:noFill/>
        </p:spPr>
        <p:txBody>
          <a:bodyPr wrap="square" rtlCol="0">
            <a:spAutoFit/>
          </a:bodyPr>
          <a:lstStyle/>
          <a:p>
            <a:r>
              <a:rPr lang="en-GB" dirty="0" smtClean="0"/>
              <a:t>KILVEY HILL</a:t>
            </a:r>
            <a:endParaRPr lang="en-GB" dirty="0"/>
          </a:p>
        </p:txBody>
      </p:sp>
      <p:pic>
        <p:nvPicPr>
          <p:cNvPr id="1027" name="Picture 3"/>
          <p:cNvPicPr>
            <a:picLocks noChangeAspect="1" noChangeArrowheads="1"/>
          </p:cNvPicPr>
          <p:nvPr/>
        </p:nvPicPr>
        <p:blipFill>
          <a:blip r:embed="rId4" cstate="print"/>
          <a:srcRect/>
          <a:stretch>
            <a:fillRect/>
          </a:stretch>
        </p:blipFill>
        <p:spPr bwMode="auto">
          <a:xfrm>
            <a:off x="4589349" y="1357298"/>
            <a:ext cx="4483245" cy="5256584"/>
          </a:xfrm>
          <a:prstGeom prst="rect">
            <a:avLst/>
          </a:prstGeom>
          <a:noFill/>
          <a:ln w="9525">
            <a:noFill/>
            <a:miter lim="800000"/>
            <a:headEnd/>
            <a:tailEnd/>
          </a:ln>
        </p:spPr>
      </p:pic>
      <p:sp>
        <p:nvSpPr>
          <p:cNvPr id="7" name="TextBox 6"/>
          <p:cNvSpPr txBox="1"/>
          <p:nvPr/>
        </p:nvSpPr>
        <p:spPr>
          <a:xfrm>
            <a:off x="5929322" y="928670"/>
            <a:ext cx="1872208" cy="369332"/>
          </a:xfrm>
          <a:prstGeom prst="rect">
            <a:avLst/>
          </a:prstGeom>
          <a:noFill/>
        </p:spPr>
        <p:txBody>
          <a:bodyPr wrap="square" rtlCol="0">
            <a:spAutoFit/>
          </a:bodyPr>
          <a:lstStyle/>
          <a:p>
            <a:r>
              <a:rPr lang="en-GB" dirty="0" smtClean="0"/>
              <a:t>BISHOP’S WOOD</a:t>
            </a:r>
            <a:endParaRPr lang="en-GB" dirty="0"/>
          </a:p>
        </p:txBody>
      </p:sp>
      <p:sp>
        <p:nvSpPr>
          <p:cNvPr id="8" name="TextBox 7"/>
          <p:cNvSpPr txBox="1"/>
          <p:nvPr/>
        </p:nvSpPr>
        <p:spPr>
          <a:xfrm>
            <a:off x="1071538" y="142852"/>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Impact Matrix summary score</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9" name="Rectangle 8"/>
          <p:cNvSpPr/>
          <p:nvPr/>
        </p:nvSpPr>
        <p:spPr>
          <a:xfrm>
            <a:off x="0" y="6550223"/>
            <a:ext cx="1540230" cy="307777"/>
          </a:xfrm>
          <a:prstGeom prst="rect">
            <a:avLst/>
          </a:prstGeom>
        </p:spPr>
        <p:txBody>
          <a:bodyPr wrap="square">
            <a:spAutoFit/>
          </a:bodyPr>
          <a:lstStyle/>
          <a:p>
            <a:r>
              <a:rPr lang="en-GB" sz="1400" dirty="0" smtClean="0"/>
              <a:t>(Author, 2011)</a:t>
            </a:r>
            <a:endParaRPr lang="en-GB" sz="1400" dirty="0"/>
          </a:p>
        </p:txBody>
      </p:sp>
    </p:spTree>
    <p:extLst>
      <p:ext uri="{BB962C8B-B14F-4D97-AF65-F5344CB8AC3E}">
        <p14:creationId xmlns:p14="http://schemas.microsoft.com/office/powerpoint/2010/main" val="4219039378"/>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dirty="0" smtClean="0">
                <a:ea typeface="Calibri" pitchFamily="34" charset="0"/>
                <a:cs typeface="Arial" pitchFamily="34" charset="0"/>
              </a:rPr>
              <a:t>Damage indicator scores by stressor.</a:t>
            </a:r>
            <a:r>
              <a:rPr lang="en-GB" sz="2800" dirty="0" smtClean="0">
                <a:cs typeface="Arial" pitchFamily="34" charset="0"/>
              </a:rPr>
              <a:t/>
            </a:r>
            <a:br>
              <a:rPr lang="en-GB" sz="2800" dirty="0" smtClean="0">
                <a:cs typeface="Arial" pitchFamily="34" charset="0"/>
              </a:rPr>
            </a:br>
            <a:endParaRPr lang="en-GB" sz="2800" u="sng" dirty="0"/>
          </a:p>
        </p:txBody>
      </p:sp>
      <p:sp>
        <p:nvSpPr>
          <p:cNvPr id="3" name="Content Placeholder 2"/>
          <p:cNvSpPr>
            <a:spLocks noGrp="1"/>
          </p:cNvSpPr>
          <p:nvPr>
            <p:ph idx="1"/>
          </p:nvPr>
        </p:nvSpPr>
        <p:spPr>
          <a:xfrm>
            <a:off x="428596" y="1500174"/>
            <a:ext cx="8229600" cy="4309120"/>
          </a:xfrm>
        </p:spPr>
        <p:txBody>
          <a:bodyPr>
            <a:noAutofit/>
          </a:bodyPr>
          <a:lstStyle/>
          <a:p>
            <a:pPr>
              <a:buNone/>
            </a:pPr>
            <a:endParaRPr lang="en-GB" sz="2000" dirty="0" smtClean="0"/>
          </a:p>
          <a:p>
            <a:pPr>
              <a:buNone/>
            </a:pPr>
            <a:endParaRPr lang="en-GB" sz="2000" dirty="0" smtClean="0"/>
          </a:p>
        </p:txBody>
      </p:sp>
      <p:graphicFrame>
        <p:nvGraphicFramePr>
          <p:cNvPr id="4" name="Chart 3"/>
          <p:cNvGraphicFramePr/>
          <p:nvPr/>
        </p:nvGraphicFramePr>
        <p:xfrm>
          <a:off x="285720" y="1268760"/>
          <a:ext cx="8501122" cy="4946322"/>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p:cNvSpPr txBox="1"/>
          <p:nvPr/>
        </p:nvSpPr>
        <p:spPr>
          <a:xfrm>
            <a:off x="1043608" y="188640"/>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Damage Indicator score by stressor</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6" name="Rectangle 5"/>
          <p:cNvSpPr/>
          <p:nvPr/>
        </p:nvSpPr>
        <p:spPr>
          <a:xfrm>
            <a:off x="214282" y="6286520"/>
            <a:ext cx="1240019" cy="307777"/>
          </a:xfrm>
          <a:prstGeom prst="rect">
            <a:avLst/>
          </a:prstGeom>
        </p:spPr>
        <p:txBody>
          <a:bodyPr wrap="none">
            <a:spAutoFit/>
          </a:bodyPr>
          <a:lstStyle/>
          <a:p>
            <a:r>
              <a:rPr lang="en-GB" sz="1400" dirty="0" smtClean="0"/>
              <a:t>(Author, 2011)</a:t>
            </a:r>
            <a:endParaRPr lang="en-GB" sz="1400" dirty="0"/>
          </a:p>
        </p:txBody>
      </p:sp>
    </p:spTree>
    <p:extLst>
      <p:ext uri="{BB962C8B-B14F-4D97-AF65-F5344CB8AC3E}">
        <p14:creationId xmlns:p14="http://schemas.microsoft.com/office/powerpoint/2010/main" val="1461686194"/>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23528" y="692696"/>
            <a:ext cx="8229600" cy="4093096"/>
          </a:xfrm>
        </p:spPr>
        <p:txBody>
          <a:bodyPr>
            <a:noAutofit/>
          </a:bodyPr>
          <a:lstStyle/>
          <a:p>
            <a:endParaRPr lang="en-GB" sz="1600" dirty="0" smtClean="0"/>
          </a:p>
          <a:p>
            <a:pPr>
              <a:buNone/>
            </a:pPr>
            <a:r>
              <a:rPr lang="en-GB" sz="1800" b="1" dirty="0" smtClean="0"/>
              <a:t>       Through the establishment of the multivariate numerical matrix to assess and evaluate impacts</a:t>
            </a:r>
          </a:p>
          <a:p>
            <a:pPr>
              <a:buNone/>
            </a:pPr>
            <a:endParaRPr lang="en-GB" sz="1800" b="1" dirty="0"/>
          </a:p>
          <a:p>
            <a:r>
              <a:rPr lang="en-GB" sz="2000" dirty="0" smtClean="0"/>
              <a:t>That there are fears for users, attitudes to use and issues with bonding within the community as a result of permitted use, whether sanctioned or otherwise. </a:t>
            </a:r>
          </a:p>
          <a:p>
            <a:pPr lvl="0"/>
            <a:endParaRPr lang="en-GB" sz="2000" dirty="0" smtClean="0"/>
          </a:p>
          <a:p>
            <a:pPr lvl="0"/>
            <a:r>
              <a:rPr lang="en-GB" sz="2000" dirty="0" smtClean="0"/>
              <a:t>That there is associated damage to the ecology through recreational use. </a:t>
            </a:r>
          </a:p>
          <a:p>
            <a:pPr lvl="0"/>
            <a:endParaRPr lang="en-GB" sz="2000" dirty="0" smtClean="0"/>
          </a:p>
          <a:p>
            <a:pPr lvl="0"/>
            <a:r>
              <a:rPr lang="en-GB" sz="2000" dirty="0" smtClean="0"/>
              <a:t>That there is severe erosion to landform through excessive recreational use.</a:t>
            </a:r>
          </a:p>
          <a:p>
            <a:pPr lvl="0"/>
            <a:endParaRPr lang="en-GB" sz="2000" dirty="0" smtClean="0"/>
          </a:p>
          <a:p>
            <a:pPr lvl="0"/>
            <a:r>
              <a:rPr lang="en-GB" sz="2000" dirty="0" smtClean="0"/>
              <a:t>That the numerical matrix method is successful in establishing which stressors are impacting the site and to what extent.</a:t>
            </a:r>
          </a:p>
          <a:p>
            <a:pPr lvl="0"/>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288883943"/>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95536" y="620688"/>
            <a:ext cx="8229600" cy="4093096"/>
          </a:xfrm>
        </p:spPr>
        <p:txBody>
          <a:bodyPr>
            <a:noAutofit/>
          </a:bodyPr>
          <a:lstStyle/>
          <a:p>
            <a:endParaRPr lang="en-GB" sz="1600" dirty="0" smtClean="0"/>
          </a:p>
          <a:p>
            <a:pPr lvl="0"/>
            <a:endParaRPr lang="en-GB" sz="1600" b="1" dirty="0" smtClean="0"/>
          </a:p>
          <a:p>
            <a:pPr lvl="0"/>
            <a:r>
              <a:rPr lang="en-GB" sz="2000" dirty="0" smtClean="0"/>
              <a:t>That the matrix is successful in establishing a damage indicator value of impact, with some currently ‘accepted’ recreational uses showing a significant damage indicator when evaluated by the matrix.</a:t>
            </a:r>
          </a:p>
          <a:p>
            <a:pPr lvl="0"/>
            <a:endParaRPr lang="en-GB" sz="2000" dirty="0" smtClean="0"/>
          </a:p>
          <a:p>
            <a:pPr lvl="0"/>
            <a:r>
              <a:rPr lang="en-GB" sz="2000" dirty="0" smtClean="0"/>
              <a:t>That some currently accepted uses on Site B need remedial action, new management policy or even legislation.</a:t>
            </a:r>
          </a:p>
          <a:p>
            <a:pPr lvl="0"/>
            <a:endParaRPr lang="en-GB" sz="2000" dirty="0" smtClean="0"/>
          </a:p>
          <a:p>
            <a:pPr lvl="0"/>
            <a:r>
              <a:rPr lang="en-GB" sz="2000" dirty="0" smtClean="0"/>
              <a:t>That a social inclusion policy review may be needed for certain currently accepted uses.  </a:t>
            </a:r>
          </a:p>
          <a:p>
            <a:pPr>
              <a:buNone/>
            </a:pPr>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5" name="TextBox 4"/>
          <p:cNvSpPr txBox="1"/>
          <p:nvPr/>
        </p:nvSpPr>
        <p:spPr>
          <a:xfrm>
            <a:off x="935596" y="4941168"/>
            <a:ext cx="7416824" cy="461665"/>
          </a:xfrm>
          <a:prstGeom prst="rect">
            <a:avLst/>
          </a:prstGeom>
          <a:noFill/>
        </p:spPr>
        <p:txBody>
          <a:bodyPr wrap="square" rtlCol="0">
            <a:spAutoFit/>
          </a:bodyPr>
          <a:lstStyle/>
          <a:p>
            <a:pPr algn="ctr"/>
            <a:r>
              <a:rPr lang="en-GB" sz="2400" b="1" dirty="0" smtClean="0">
                <a:solidFill>
                  <a:srgbClr val="0070C0"/>
                </a:solidFill>
              </a:rPr>
              <a:t>What limitations can you detect in the procedure used?</a:t>
            </a:r>
            <a:endParaRPr lang="en-GB" sz="2400" b="1" dirty="0">
              <a:solidFill>
                <a:srgbClr val="0070C0"/>
              </a:solidFill>
            </a:endParaRPr>
          </a:p>
        </p:txBody>
      </p:sp>
    </p:spTree>
    <p:extLst>
      <p:ext uri="{BB962C8B-B14F-4D97-AF65-F5344CB8AC3E}">
        <p14:creationId xmlns:p14="http://schemas.microsoft.com/office/powerpoint/2010/main" val="21212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u="sng" dirty="0" smtClean="0"/>
              <a:t>Limitations </a:t>
            </a:r>
            <a:r>
              <a:rPr lang="en-GB" sz="2400" u="sng" dirty="0" smtClean="0"/>
              <a:t>on reflection of process</a:t>
            </a:r>
            <a:endParaRPr lang="en-GB" sz="2400" u="sng" dirty="0"/>
          </a:p>
        </p:txBody>
      </p:sp>
      <p:sp>
        <p:nvSpPr>
          <p:cNvPr id="3" name="TextBox 2"/>
          <p:cNvSpPr txBox="1"/>
          <p:nvPr/>
        </p:nvSpPr>
        <p:spPr>
          <a:xfrm>
            <a:off x="613188" y="1052735"/>
            <a:ext cx="8532440" cy="5632311"/>
          </a:xfrm>
          <a:prstGeom prst="rect">
            <a:avLst/>
          </a:prstGeom>
          <a:noFill/>
        </p:spPr>
        <p:txBody>
          <a:bodyPr wrap="square" rtlCol="0">
            <a:spAutoFit/>
          </a:bodyPr>
          <a:lstStyle/>
          <a:p>
            <a:pPr>
              <a:buFont typeface="Wingdings" pitchFamily="2" charset="2"/>
              <a:buChar char="q"/>
            </a:pPr>
            <a:r>
              <a:rPr lang="en-GB" dirty="0" smtClean="0"/>
              <a:t>  </a:t>
            </a:r>
            <a:r>
              <a:rPr lang="en-GB" sz="2000" dirty="0" smtClean="0"/>
              <a:t>The variables were large in number and complex to manipulate</a:t>
            </a:r>
          </a:p>
          <a:p>
            <a:r>
              <a:rPr lang="en-GB" sz="2000" dirty="0" smtClean="0"/>
              <a:t>      in completeness of consideration.</a:t>
            </a:r>
          </a:p>
          <a:p>
            <a:pPr>
              <a:buFont typeface="Wingdings" pitchFamily="2" charset="2"/>
              <a:buChar char="q"/>
            </a:pPr>
            <a:endParaRPr lang="en-GB" sz="2000" dirty="0" smtClean="0"/>
          </a:p>
          <a:p>
            <a:pPr>
              <a:buFont typeface="Wingdings" pitchFamily="2" charset="2"/>
              <a:buChar char="q"/>
            </a:pPr>
            <a:r>
              <a:rPr lang="en-GB" sz="2000" dirty="0" smtClean="0"/>
              <a:t>  The standardisation of impact scoring and risk factoring is of vital </a:t>
            </a:r>
          </a:p>
          <a:p>
            <a:r>
              <a:rPr lang="en-GB" sz="2000" dirty="0" smtClean="0"/>
              <a:t>      importance so that </a:t>
            </a:r>
            <a:r>
              <a:rPr lang="en-GB" sz="2000" b="1" dirty="0" smtClean="0">
                <a:solidFill>
                  <a:srgbClr val="0070C0"/>
                </a:solidFill>
              </a:rPr>
              <a:t>any</a:t>
            </a:r>
            <a:r>
              <a:rPr lang="en-GB" sz="2000" dirty="0" smtClean="0"/>
              <a:t> researcher would allocate identical</a:t>
            </a:r>
          </a:p>
          <a:p>
            <a:r>
              <a:rPr lang="en-GB" sz="2000" dirty="0" smtClean="0"/>
              <a:t>      scoring condition rating. </a:t>
            </a:r>
          </a:p>
          <a:p>
            <a:pPr>
              <a:buFont typeface="Wingdings" pitchFamily="2" charset="2"/>
              <a:buChar char="q"/>
            </a:pPr>
            <a:endParaRPr lang="en-GB" sz="2000" dirty="0" smtClean="0"/>
          </a:p>
          <a:p>
            <a:pPr>
              <a:buFont typeface="Wingdings" pitchFamily="2" charset="2"/>
              <a:buChar char="q"/>
            </a:pPr>
            <a:r>
              <a:rPr lang="en-GB" sz="2000" dirty="0" smtClean="0"/>
              <a:t>  A greater number of sites must be evaluated to provide ranging</a:t>
            </a:r>
          </a:p>
          <a:p>
            <a:r>
              <a:rPr lang="en-GB" sz="2000" dirty="0" smtClean="0"/>
              <a:t>      criteria for the damage indicator scale to establish low, medium </a:t>
            </a:r>
          </a:p>
          <a:p>
            <a:r>
              <a:rPr lang="en-GB" sz="2000" dirty="0" smtClean="0"/>
              <a:t>      and high threshold values.</a:t>
            </a:r>
          </a:p>
          <a:p>
            <a:pPr>
              <a:buFont typeface="Wingdings" pitchFamily="2" charset="2"/>
              <a:buChar char="q"/>
            </a:pPr>
            <a:endParaRPr lang="en-GB" sz="2000" dirty="0" smtClean="0"/>
          </a:p>
          <a:p>
            <a:pPr>
              <a:buFont typeface="Wingdings" pitchFamily="2" charset="2"/>
              <a:buChar char="q"/>
            </a:pPr>
            <a:r>
              <a:rPr lang="en-GB" sz="2000" dirty="0" smtClean="0"/>
              <a:t>  Seasonal, Intensity and Frequency factoring is more easily open </a:t>
            </a:r>
          </a:p>
          <a:p>
            <a:r>
              <a:rPr lang="en-GB" sz="2000" dirty="0" smtClean="0"/>
              <a:t>      to scaling error, but can be standardised by physical measurement </a:t>
            </a:r>
          </a:p>
          <a:p>
            <a:r>
              <a:rPr lang="en-GB" sz="2000" dirty="0" smtClean="0"/>
              <a:t>      or video evidence.</a:t>
            </a:r>
          </a:p>
          <a:p>
            <a:endParaRPr lang="en-GB" sz="2000" dirty="0" smtClean="0"/>
          </a:p>
          <a:p>
            <a:pPr>
              <a:buFont typeface="Wingdings" pitchFamily="2" charset="2"/>
              <a:buChar char="q"/>
            </a:pPr>
            <a:r>
              <a:rPr lang="en-GB" sz="2000" dirty="0" smtClean="0"/>
              <a:t>  The method needs to be sensitive enough to register small</a:t>
            </a:r>
          </a:p>
          <a:p>
            <a:r>
              <a:rPr lang="en-GB" sz="2000" dirty="0" smtClean="0"/>
              <a:t>       impact values and site specifics while also registering large </a:t>
            </a:r>
          </a:p>
          <a:p>
            <a:r>
              <a:rPr lang="en-GB" sz="2000" dirty="0" smtClean="0"/>
              <a:t>       values.</a:t>
            </a:r>
            <a:endParaRPr lang="en-GB" sz="2000" dirty="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Limitations on reflection</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extLst>
      <p:ext uri="{BB962C8B-B14F-4D97-AF65-F5344CB8AC3E}">
        <p14:creationId xmlns:p14="http://schemas.microsoft.com/office/powerpoint/2010/main" val="2721017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3" end="13"/>
                                            </p:txEl>
                                          </p:spTgt>
                                        </p:tgtEl>
                                        <p:attrNameLst>
                                          <p:attrName>style.visibility</p:attrName>
                                        </p:attrNameLst>
                                      </p:cBhvr>
                                      <p:to>
                                        <p:strVal val="visible"/>
                                      </p:to>
                                    </p:set>
                                    <p:anim calcmode="lin" valueType="num">
                                      <p:cBhvr additive="base">
                                        <p:cTn id="5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anim calcmode="lin" valueType="num">
                                      <p:cBhvr additive="base">
                                        <p:cTn id="5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6" end="16"/>
                                            </p:txEl>
                                          </p:spTgt>
                                        </p:tgtEl>
                                        <p:attrNameLst>
                                          <p:attrName>style.visibility</p:attrName>
                                        </p:attrNameLst>
                                      </p:cBhvr>
                                      <p:to>
                                        <p:strVal val="visible"/>
                                      </p:to>
                                    </p:set>
                                    <p:anim calcmode="lin" valueType="num">
                                      <p:cBhvr additive="base">
                                        <p:cTn id="6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7" end="17"/>
                                            </p:txEl>
                                          </p:spTgt>
                                        </p:tgtEl>
                                        <p:attrNameLst>
                                          <p:attrName>style.visibility</p:attrName>
                                        </p:attrNameLst>
                                      </p:cBhvr>
                                      <p:to>
                                        <p:strVal val="visible"/>
                                      </p:to>
                                    </p:set>
                                    <p:anim calcmode="lin" valueType="num">
                                      <p:cBhvr additive="base">
                                        <p:cTn id="6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97522"/>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323528" y="943853"/>
            <a:ext cx="7992888" cy="2062103"/>
          </a:xfrm>
          <a:prstGeom prst="rect">
            <a:avLst/>
          </a:prstGeom>
        </p:spPr>
        <p:txBody>
          <a:bodyPr wrap="square">
            <a:spAutoFit/>
          </a:bodyPr>
          <a:lstStyle/>
          <a:p>
            <a:r>
              <a:rPr lang="en-US" sz="2800" b="1" dirty="0" smtClean="0">
                <a:solidFill>
                  <a:srgbClr val="0070C0"/>
                </a:solidFill>
              </a:rPr>
              <a:t>       Exercise: </a:t>
            </a:r>
            <a:r>
              <a:rPr lang="en-US" sz="3600" b="1" dirty="0" smtClean="0">
                <a:solidFill>
                  <a:srgbClr val="0070C0"/>
                </a:solidFill>
              </a:rPr>
              <a:t>Respondents to Questionnaire</a:t>
            </a:r>
          </a:p>
          <a:p>
            <a:r>
              <a:rPr lang="en-US" sz="3600" b="1" dirty="0" smtClean="0">
                <a:solidFill>
                  <a:srgbClr val="0070C0"/>
                </a:solidFill>
              </a:rPr>
              <a:t> </a:t>
            </a:r>
            <a:r>
              <a:rPr lang="en-US" sz="2800" b="1" dirty="0" smtClean="0">
                <a:solidFill>
                  <a:srgbClr val="0070C0"/>
                </a:solidFill>
              </a:rPr>
              <a:t>      clearly identifying the targets and questions</a:t>
            </a:r>
            <a:endParaRPr lang="en-US" sz="2800" b="1" dirty="0">
              <a:solidFill>
                <a:srgbClr val="0070C0"/>
              </a:solidFill>
            </a:endParaRPr>
          </a:p>
          <a:p>
            <a:endParaRPr lang="en-US" sz="2800" b="1" dirty="0" smtClean="0">
              <a:solidFill>
                <a:srgbClr val="0070C0"/>
              </a:solidFill>
            </a:endParaRPr>
          </a:p>
          <a:p>
            <a:endParaRPr lang="en-US" sz="2800" b="1" dirty="0" smtClean="0">
              <a:solidFill>
                <a:srgbClr val="002060"/>
              </a:solidFill>
            </a:endParaRPr>
          </a:p>
        </p:txBody>
      </p:sp>
      <p:sp>
        <p:nvSpPr>
          <p:cNvPr id="4" name="Content Placeholder 2"/>
          <p:cNvSpPr txBox="1">
            <a:spLocks/>
          </p:cNvSpPr>
          <p:nvPr/>
        </p:nvSpPr>
        <p:spPr>
          <a:xfrm>
            <a:off x="467544" y="2326512"/>
            <a:ext cx="7992888" cy="4625609"/>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a:r>
              <a:rPr lang="en-US" sz="2400" dirty="0" smtClean="0"/>
              <a:t>A questionnaire is </a:t>
            </a:r>
            <a:r>
              <a:rPr lang="en-US" sz="2400" b="1" dirty="0" smtClean="0"/>
              <a:t>to enquire about the respondents’ feedback on the quality of McDonalds food and their overall experience during their visit…..</a:t>
            </a:r>
          </a:p>
          <a:p>
            <a:pPr algn="just"/>
            <a:endParaRPr lang="en-US" sz="2400" dirty="0" smtClean="0"/>
          </a:p>
          <a:p>
            <a:pPr algn="just"/>
            <a:r>
              <a:rPr lang="en-US" sz="2400" b="1" dirty="0">
                <a:solidFill>
                  <a:srgbClr val="0070C0"/>
                </a:solidFill>
              </a:rPr>
              <a:t>H</a:t>
            </a:r>
            <a:r>
              <a:rPr lang="en-US" sz="2400" b="1" dirty="0" smtClean="0">
                <a:solidFill>
                  <a:srgbClr val="0070C0"/>
                </a:solidFill>
              </a:rPr>
              <a:t>ow would you chose your target respondents and what is the best way to survey them ??</a:t>
            </a:r>
          </a:p>
          <a:p>
            <a:pPr algn="just"/>
            <a:endParaRPr lang="en-US" sz="2400" dirty="0" smtClean="0"/>
          </a:p>
          <a:p>
            <a:pPr algn="just"/>
            <a:r>
              <a:rPr lang="en-US" sz="2400" b="1" dirty="0" smtClean="0">
                <a:solidFill>
                  <a:srgbClr val="0070C0"/>
                </a:solidFill>
              </a:rPr>
              <a:t>What type of questions would you want to ask to fulfill the requirements of the survey?</a:t>
            </a:r>
            <a:endParaRPr lang="en-US" sz="2400" b="1" dirty="0">
              <a:solidFill>
                <a:srgbClr val="0070C0"/>
              </a:solidFill>
            </a:endParaRPr>
          </a:p>
        </p:txBody>
      </p:sp>
      <p:sp>
        <p:nvSpPr>
          <p:cNvPr id="5" name="TextBox 4"/>
          <p:cNvSpPr txBox="1"/>
          <p:nvPr/>
        </p:nvSpPr>
        <p:spPr>
          <a:xfrm>
            <a:off x="7020272" y="6252120"/>
            <a:ext cx="1872208" cy="461665"/>
          </a:xfrm>
          <a:prstGeom prst="rect">
            <a:avLst/>
          </a:prstGeom>
          <a:noFill/>
        </p:spPr>
        <p:txBody>
          <a:bodyPr wrap="square" rtlCol="0">
            <a:spAutoFit/>
          </a:bodyPr>
          <a:lstStyle/>
          <a:p>
            <a:r>
              <a:rPr lang="en-GB" sz="2400" b="1" dirty="0" smtClean="0">
                <a:solidFill>
                  <a:srgbClr val="0070C0"/>
                </a:solidFill>
              </a:rPr>
              <a:t>10 minutes</a:t>
            </a:r>
            <a:endParaRPr lang="en-GB" sz="2400" b="1" dirty="0">
              <a:solidFill>
                <a:srgbClr val="0070C0"/>
              </a:solidFill>
            </a:endParaRPr>
          </a:p>
        </p:txBody>
      </p:sp>
    </p:spTree>
    <p:extLst>
      <p:ext uri="{BB962C8B-B14F-4D97-AF65-F5344CB8AC3E}">
        <p14:creationId xmlns:p14="http://schemas.microsoft.com/office/powerpoint/2010/main" val="24840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 calcmode="lin" valueType="num">
                                      <p:cBhvr additive="base">
                                        <p:cTn id="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467544" y="1556792"/>
            <a:ext cx="7992888" cy="1384995"/>
          </a:xfrm>
          <a:prstGeom prst="rect">
            <a:avLst/>
          </a:prstGeom>
        </p:spPr>
        <p:txBody>
          <a:bodyPr wrap="square">
            <a:spAutoFit/>
          </a:bodyPr>
          <a:lstStyle/>
          <a:p>
            <a:r>
              <a:rPr lang="en-US" sz="2800" b="1" dirty="0" smtClean="0">
                <a:solidFill>
                  <a:srgbClr val="0070C0"/>
                </a:solidFill>
              </a:rPr>
              <a:t>Time to Mail Questionnaire</a:t>
            </a:r>
          </a:p>
          <a:p>
            <a:r>
              <a:rPr lang="en-US" sz="2800" b="1" dirty="0" smtClean="0">
                <a:solidFill>
                  <a:srgbClr val="0070C0"/>
                </a:solidFill>
              </a:rPr>
              <a:t> </a:t>
            </a:r>
          </a:p>
          <a:p>
            <a:endParaRPr lang="en-US" sz="2800" b="1" dirty="0" smtClean="0">
              <a:solidFill>
                <a:srgbClr val="002060"/>
              </a:solidFill>
            </a:endParaRPr>
          </a:p>
        </p:txBody>
      </p:sp>
      <p:sp>
        <p:nvSpPr>
          <p:cNvPr id="4" name="TextBox 3"/>
          <p:cNvSpPr txBox="1"/>
          <p:nvPr/>
        </p:nvSpPr>
        <p:spPr>
          <a:xfrm>
            <a:off x="464987" y="2636912"/>
            <a:ext cx="8253568" cy="2246769"/>
          </a:xfrm>
          <a:prstGeom prst="rect">
            <a:avLst/>
          </a:prstGeom>
          <a:noFill/>
        </p:spPr>
        <p:txBody>
          <a:bodyPr wrap="square" rtlCol="0">
            <a:spAutoFit/>
          </a:bodyPr>
          <a:lstStyle/>
          <a:p>
            <a:pPr marL="342900" indent="-342900">
              <a:buAutoNum type="arabicPeriod"/>
            </a:pPr>
            <a:r>
              <a:rPr lang="en-US" sz="2800" dirty="0" smtClean="0"/>
              <a:t>Allow for sufficient time for questionnaire to reach target respondents.</a:t>
            </a:r>
          </a:p>
          <a:p>
            <a:pPr marL="342900" indent="-342900">
              <a:buAutoNum type="arabicPeriod"/>
            </a:pPr>
            <a:endParaRPr lang="en-US" sz="2800" dirty="0" smtClean="0"/>
          </a:p>
          <a:p>
            <a:pPr marL="342900" indent="-342900">
              <a:buAutoNum type="arabicPeriod"/>
            </a:pPr>
            <a:r>
              <a:rPr lang="en-US" sz="2800" dirty="0" smtClean="0"/>
              <a:t>Allow for sufficient time for respondents to provide feedback.</a:t>
            </a:r>
            <a:endParaRPr lang="en-US" sz="2800" dirty="0"/>
          </a:p>
        </p:txBody>
      </p:sp>
    </p:spTree>
    <p:extLst>
      <p:ext uri="{BB962C8B-B14F-4D97-AF65-F5344CB8AC3E}">
        <p14:creationId xmlns:p14="http://schemas.microsoft.com/office/powerpoint/2010/main" val="39270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5" name="Rectangle 4"/>
          <p:cNvSpPr/>
          <p:nvPr/>
        </p:nvSpPr>
        <p:spPr>
          <a:xfrm>
            <a:off x="433652" y="1484783"/>
            <a:ext cx="8179675" cy="3477875"/>
          </a:xfrm>
          <a:prstGeom prst="rect">
            <a:avLst/>
          </a:prstGeom>
        </p:spPr>
        <p:txBody>
          <a:bodyPr wrap="none">
            <a:spAutoFit/>
          </a:bodyPr>
          <a:lstStyle/>
          <a:p>
            <a:r>
              <a:rPr lang="en-US" sz="2800" b="1" dirty="0" smtClean="0">
                <a:solidFill>
                  <a:srgbClr val="0070C0"/>
                </a:solidFill>
              </a:rPr>
              <a:t>Methods of Sending Questionnaire</a:t>
            </a:r>
          </a:p>
          <a:p>
            <a:endParaRPr lang="en-US" sz="2400" b="1" dirty="0">
              <a:solidFill>
                <a:srgbClr val="002060"/>
              </a:solidFill>
            </a:endParaRPr>
          </a:p>
          <a:p>
            <a:pPr marL="342900" indent="-342900">
              <a:buAutoNum type="arabicPeriod"/>
            </a:pPr>
            <a:r>
              <a:rPr lang="en-US" sz="2400" dirty="0" smtClean="0"/>
              <a:t>Send physical questionnaire to target audience / respondents</a:t>
            </a:r>
          </a:p>
          <a:p>
            <a:pPr marL="342900" indent="-342900">
              <a:buAutoNum type="arabicPeriod"/>
            </a:pPr>
            <a:endParaRPr lang="en-US" sz="2400" dirty="0" smtClean="0"/>
          </a:p>
          <a:p>
            <a:pPr marL="342900" indent="-342900">
              <a:buAutoNum type="arabicPeriod"/>
            </a:pPr>
            <a:r>
              <a:rPr lang="en-US" sz="2400" dirty="0" smtClean="0"/>
              <a:t>Upload questionnaire on your selected website / forums</a:t>
            </a:r>
          </a:p>
          <a:p>
            <a:pPr marL="342900" indent="-342900">
              <a:buAutoNum type="arabicPeriod"/>
            </a:pPr>
            <a:endParaRPr lang="en-US" sz="2400" dirty="0" smtClean="0"/>
          </a:p>
          <a:p>
            <a:pPr marL="342900" indent="-342900">
              <a:buAutoNum type="arabicPeriod"/>
            </a:pPr>
            <a:r>
              <a:rPr lang="en-US" sz="2400" dirty="0" smtClean="0"/>
              <a:t>Send questionnaire to email recipients</a:t>
            </a:r>
          </a:p>
          <a:p>
            <a:pPr marL="342900" indent="-342900">
              <a:buAutoNum type="arabicPeriod"/>
            </a:pPr>
            <a:endParaRPr lang="en-US" sz="2400" dirty="0" smtClean="0"/>
          </a:p>
          <a:p>
            <a:pPr marL="342900" indent="-342900">
              <a:buAutoNum type="arabicPeriod"/>
            </a:pPr>
            <a:r>
              <a:rPr lang="en-US" sz="2400" dirty="0" smtClean="0"/>
              <a:t>Survey Monkey</a:t>
            </a:r>
            <a:endParaRPr lang="en-GB" sz="2400" dirty="0"/>
          </a:p>
        </p:txBody>
      </p:sp>
    </p:spTree>
    <p:extLst>
      <p:ext uri="{BB962C8B-B14F-4D97-AF65-F5344CB8AC3E}">
        <p14:creationId xmlns:p14="http://schemas.microsoft.com/office/powerpoint/2010/main" val="31425581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58060"/>
            <a:ext cx="8784976" cy="6494085"/>
          </a:xfrm>
          <a:prstGeom prst="rect">
            <a:avLst/>
          </a:prstGeom>
        </p:spPr>
        <p:txBody>
          <a:bodyPr wrap="square">
            <a:spAutoFit/>
          </a:bodyPr>
          <a:lstStyle/>
          <a:p>
            <a:r>
              <a:rPr lang="en-GB" sz="2800" b="1" dirty="0">
                <a:solidFill>
                  <a:srgbClr val="0070C0"/>
                </a:solidFill>
              </a:rPr>
              <a:t>Popular Survey </a:t>
            </a:r>
            <a:r>
              <a:rPr lang="en-GB" sz="2800" b="1" dirty="0" smtClean="0">
                <a:solidFill>
                  <a:srgbClr val="0070C0"/>
                </a:solidFill>
              </a:rPr>
              <a:t>Question Types</a:t>
            </a:r>
            <a:endParaRPr lang="en-GB" sz="2800" b="1" dirty="0">
              <a:solidFill>
                <a:srgbClr val="0070C0"/>
              </a:solidFill>
            </a:endParaRPr>
          </a:p>
          <a:p>
            <a:pPr algn="just"/>
            <a:r>
              <a:rPr lang="en-GB" dirty="0"/>
              <a:t>Below are some of the most commonly used survey question </a:t>
            </a:r>
            <a:r>
              <a:rPr lang="en-GB" dirty="0" smtClean="0"/>
              <a:t>types</a:t>
            </a:r>
          </a:p>
          <a:p>
            <a:pPr algn="just"/>
            <a:endParaRPr lang="en-GB" dirty="0"/>
          </a:p>
          <a:p>
            <a:pPr algn="just"/>
            <a:r>
              <a:rPr lang="en-GB" b="1" dirty="0">
                <a:solidFill>
                  <a:srgbClr val="0070C0"/>
                </a:solidFill>
              </a:rPr>
              <a:t>Multiple Choice Questions</a:t>
            </a:r>
          </a:p>
          <a:p>
            <a:pPr algn="just"/>
            <a:r>
              <a:rPr lang="en-GB" dirty="0"/>
              <a:t>This question type allows the survey taker to select one or more options from a list of answers that you define. You should use multiple choice questions when you have a fixed number of options</a:t>
            </a:r>
            <a:r>
              <a:rPr lang="en-GB" dirty="0" smtClean="0"/>
              <a:t>.</a:t>
            </a:r>
          </a:p>
          <a:p>
            <a:pPr algn="just"/>
            <a:endParaRPr lang="en-GB" dirty="0"/>
          </a:p>
          <a:p>
            <a:pPr algn="just"/>
            <a:r>
              <a:rPr lang="en-GB" b="1" dirty="0" smtClean="0">
                <a:solidFill>
                  <a:srgbClr val="0070C0"/>
                </a:solidFill>
              </a:rPr>
              <a:t>Rating </a:t>
            </a:r>
            <a:r>
              <a:rPr lang="en-GB" b="1" dirty="0">
                <a:solidFill>
                  <a:srgbClr val="0070C0"/>
                </a:solidFill>
              </a:rPr>
              <a:t>Scales</a:t>
            </a:r>
          </a:p>
          <a:p>
            <a:pPr algn="just"/>
            <a:r>
              <a:rPr lang="en-GB" dirty="0"/>
              <a:t>With rating scale questions, the survey taker selects a single rating for your question along an equally spaced continuum of possible choices. </a:t>
            </a:r>
            <a:r>
              <a:rPr lang="en-GB" dirty="0" smtClean="0"/>
              <a:t>  (Likert scale)</a:t>
            </a:r>
          </a:p>
          <a:p>
            <a:pPr algn="just"/>
            <a:endParaRPr lang="en-GB" dirty="0" smtClean="0"/>
          </a:p>
          <a:p>
            <a:pPr algn="just"/>
            <a:r>
              <a:rPr lang="en-GB" b="1" dirty="0" smtClean="0">
                <a:solidFill>
                  <a:srgbClr val="0070C0"/>
                </a:solidFill>
              </a:rPr>
              <a:t>Comment/Essay </a:t>
            </a:r>
            <a:r>
              <a:rPr lang="en-GB" b="1" dirty="0">
                <a:solidFill>
                  <a:srgbClr val="0070C0"/>
                </a:solidFill>
              </a:rPr>
              <a:t>Box </a:t>
            </a:r>
            <a:r>
              <a:rPr lang="en-GB" b="1" dirty="0" smtClean="0">
                <a:solidFill>
                  <a:srgbClr val="0070C0"/>
                </a:solidFill>
              </a:rPr>
              <a:t>Question</a:t>
            </a:r>
          </a:p>
          <a:p>
            <a:pPr algn="just"/>
            <a:r>
              <a:rPr lang="en-GB" dirty="0" smtClean="0"/>
              <a:t>Open-ended </a:t>
            </a:r>
            <a:r>
              <a:rPr lang="en-GB" dirty="0"/>
              <a:t>survey questions require respondents to type their answer into a comment box, and do not provide specific pre-set answer options. </a:t>
            </a:r>
            <a:endParaRPr lang="en-GB" dirty="0" smtClean="0"/>
          </a:p>
          <a:p>
            <a:pPr algn="just"/>
            <a:endParaRPr lang="en-GB" dirty="0" smtClean="0"/>
          </a:p>
          <a:p>
            <a:pPr algn="just"/>
            <a:r>
              <a:rPr lang="en-GB" b="1" dirty="0" smtClean="0">
                <a:solidFill>
                  <a:srgbClr val="0070C0"/>
                </a:solidFill>
              </a:rPr>
              <a:t>Demographic Questions</a:t>
            </a:r>
          </a:p>
          <a:p>
            <a:pPr algn="just"/>
            <a:r>
              <a:rPr lang="en-GB" dirty="0" smtClean="0"/>
              <a:t>To </a:t>
            </a:r>
            <a:r>
              <a:rPr lang="en-GB" dirty="0"/>
              <a:t>gather information about a respondent's background or income level, for example, demographic survey questions would serve you well</a:t>
            </a:r>
            <a:r>
              <a:rPr lang="en-GB" dirty="0" smtClean="0"/>
              <a:t>. </a:t>
            </a:r>
            <a:r>
              <a:rPr lang="en-GB" sz="2400" dirty="0" smtClean="0">
                <a:solidFill>
                  <a:srgbClr val="0070C0"/>
                </a:solidFill>
              </a:rPr>
              <a:t>Problems?</a:t>
            </a:r>
          </a:p>
          <a:p>
            <a:pPr algn="just"/>
            <a:endParaRPr lang="en-GB" dirty="0"/>
          </a:p>
          <a:p>
            <a:pPr algn="just"/>
            <a:r>
              <a:rPr lang="en-GB" sz="2000" b="1" dirty="0" smtClean="0">
                <a:solidFill>
                  <a:srgbClr val="0070C0"/>
                </a:solidFill>
              </a:rPr>
              <a:t>     Once </a:t>
            </a:r>
            <a:r>
              <a:rPr lang="en-GB" sz="2000" b="1" dirty="0">
                <a:solidFill>
                  <a:srgbClr val="0070C0"/>
                </a:solidFill>
              </a:rPr>
              <a:t>you get the hang of it, you'll quickly know which survey question </a:t>
            </a:r>
            <a:r>
              <a:rPr lang="en-GB" sz="2000" b="1" dirty="0" smtClean="0">
                <a:solidFill>
                  <a:srgbClr val="0070C0"/>
                </a:solidFill>
              </a:rPr>
              <a:t>and</a:t>
            </a:r>
          </a:p>
          <a:p>
            <a:pPr algn="just"/>
            <a:r>
              <a:rPr lang="en-GB" sz="2000" b="1" dirty="0">
                <a:solidFill>
                  <a:srgbClr val="0070C0"/>
                </a:solidFill>
              </a:rPr>
              <a:t> </a:t>
            </a:r>
            <a:r>
              <a:rPr lang="en-GB" sz="2000" b="1" dirty="0" smtClean="0">
                <a:solidFill>
                  <a:srgbClr val="0070C0"/>
                </a:solidFill>
              </a:rPr>
              <a:t>                                        answer </a:t>
            </a:r>
            <a:r>
              <a:rPr lang="en-GB" sz="2000" b="1" dirty="0">
                <a:solidFill>
                  <a:srgbClr val="0070C0"/>
                </a:solidFill>
              </a:rPr>
              <a:t>type to use and </a:t>
            </a:r>
            <a:r>
              <a:rPr lang="en-GB" sz="2000" b="1" dirty="0" smtClean="0">
                <a:solidFill>
                  <a:srgbClr val="0070C0"/>
                </a:solidFill>
              </a:rPr>
              <a:t>why.</a:t>
            </a:r>
            <a:endParaRPr lang="en-GB" sz="2000" b="1" dirty="0">
              <a:solidFill>
                <a:srgbClr val="0070C0"/>
              </a:solidFill>
            </a:endParaRPr>
          </a:p>
        </p:txBody>
      </p:sp>
    </p:spTree>
    <p:extLst>
      <p:ext uri="{BB962C8B-B14F-4D97-AF65-F5344CB8AC3E}">
        <p14:creationId xmlns:p14="http://schemas.microsoft.com/office/powerpoint/2010/main" val="1167758352"/>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700808"/>
            <a:ext cx="7704856" cy="1384995"/>
          </a:xfrm>
          <a:prstGeom prst="rect">
            <a:avLst/>
          </a:prstGeom>
          <a:noFill/>
        </p:spPr>
        <p:txBody>
          <a:bodyPr wrap="square" rtlCol="0">
            <a:spAutoFit/>
          </a:bodyPr>
          <a:lstStyle/>
          <a:p>
            <a:pPr algn="ctr"/>
            <a:r>
              <a:rPr lang="en-GB" sz="2800" dirty="0" smtClean="0"/>
              <a:t>So….from the examples we have tried and our feedback…what makes a good questionnaire and would do we need to avoid?</a:t>
            </a:r>
            <a:endParaRPr lang="en-GB" sz="2800" dirty="0"/>
          </a:p>
        </p:txBody>
      </p:sp>
    </p:spTree>
    <p:extLst>
      <p:ext uri="{BB962C8B-B14F-4D97-AF65-F5344CB8AC3E}">
        <p14:creationId xmlns:p14="http://schemas.microsoft.com/office/powerpoint/2010/main" val="1041428811"/>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97522"/>
            <a:ext cx="8352928" cy="646331"/>
          </a:xfrm>
          <a:prstGeom prst="rect">
            <a:avLst/>
          </a:prstGeom>
        </p:spPr>
        <p:txBody>
          <a:bodyPr wrap="square">
            <a:spAutoFit/>
          </a:bodyPr>
          <a:lstStyle/>
          <a:p>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5" name="Content Placeholder 7"/>
          <p:cNvSpPr txBox="1">
            <a:spLocks/>
          </p:cNvSpPr>
          <p:nvPr/>
        </p:nvSpPr>
        <p:spPr>
          <a:xfrm>
            <a:off x="600147" y="984376"/>
            <a:ext cx="8229600" cy="5714600"/>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4500" b="1" dirty="0" smtClean="0">
                <a:solidFill>
                  <a:srgbClr val="0070C0"/>
                </a:solidFill>
              </a:rPr>
              <a:t>SUMMARY…..A GOOD </a:t>
            </a:r>
            <a:r>
              <a:rPr lang="en-US" sz="4500" b="1" dirty="0" smtClean="0">
                <a:solidFill>
                  <a:srgbClr val="0070C0"/>
                </a:solidFill>
              </a:rPr>
              <a:t>Questionnaire</a:t>
            </a:r>
          </a:p>
          <a:p>
            <a:r>
              <a:rPr lang="en-GB" sz="4200" b="1" dirty="0">
                <a:solidFill>
                  <a:srgbClr val="0070C0"/>
                </a:solidFill>
              </a:rPr>
              <a:t>Provide clear title / explanation of </a:t>
            </a:r>
            <a:r>
              <a:rPr lang="en-GB" sz="4200" b="1" dirty="0" smtClean="0">
                <a:solidFill>
                  <a:srgbClr val="0070C0"/>
                </a:solidFill>
              </a:rPr>
              <a:t>purpose</a:t>
            </a:r>
            <a:endParaRPr lang="en-GB" sz="4200" b="1" dirty="0">
              <a:solidFill>
                <a:srgbClr val="0070C0"/>
              </a:solidFill>
            </a:endParaRPr>
          </a:p>
          <a:p>
            <a:r>
              <a:rPr lang="en-US" sz="4200" dirty="0" smtClean="0"/>
              <a:t>As </a:t>
            </a:r>
            <a:r>
              <a:rPr lang="en-US" sz="4200" dirty="0" smtClean="0"/>
              <a:t>short and concise as possible</a:t>
            </a:r>
            <a:r>
              <a:rPr lang="en-US" sz="4200" b="1" dirty="0" smtClean="0">
                <a:solidFill>
                  <a:srgbClr val="0070C0"/>
                </a:solidFill>
              </a:rPr>
              <a:t>. People have little time! </a:t>
            </a:r>
            <a:r>
              <a:rPr lang="en-US" sz="4200" b="1" dirty="0" smtClean="0">
                <a:solidFill>
                  <a:srgbClr val="0070C0"/>
                </a:solidFill>
              </a:rPr>
              <a:t>TONE ??</a:t>
            </a:r>
            <a:endParaRPr lang="en-US" sz="4200" b="1" dirty="0" smtClean="0">
              <a:solidFill>
                <a:srgbClr val="0070C0"/>
              </a:solidFill>
            </a:endParaRPr>
          </a:p>
          <a:p>
            <a:r>
              <a:rPr lang="en-US" sz="4200" dirty="0" smtClean="0"/>
              <a:t>Ask only for information that is not easily available elsewhere.</a:t>
            </a:r>
          </a:p>
          <a:p>
            <a:r>
              <a:rPr lang="en-US" sz="4200" b="1" dirty="0" smtClean="0">
                <a:solidFill>
                  <a:srgbClr val="0070C0"/>
                </a:solidFill>
              </a:rPr>
              <a:t>Have a purpose for each question</a:t>
            </a:r>
            <a:r>
              <a:rPr lang="en-US" sz="4200" dirty="0" smtClean="0"/>
              <a:t>. </a:t>
            </a:r>
            <a:r>
              <a:rPr lang="en-US" sz="4200" b="1" dirty="0" smtClean="0">
                <a:solidFill>
                  <a:srgbClr val="0070C0"/>
                </a:solidFill>
              </a:rPr>
              <a:t>10 questions max.</a:t>
            </a:r>
          </a:p>
          <a:p>
            <a:r>
              <a:rPr lang="en-US" sz="4200" b="1" dirty="0" smtClean="0">
                <a:solidFill>
                  <a:srgbClr val="0070C0"/>
                </a:solidFill>
              </a:rPr>
              <a:t>Use precise wording</a:t>
            </a:r>
            <a:r>
              <a:rPr lang="en-US" sz="4200" dirty="0" smtClean="0"/>
              <a:t> so that no question can possibly be misunderstood by the recipient.</a:t>
            </a:r>
          </a:p>
          <a:p>
            <a:r>
              <a:rPr lang="en-US" sz="4200" b="1" dirty="0" smtClean="0">
                <a:solidFill>
                  <a:srgbClr val="0070C0"/>
                </a:solidFill>
              </a:rPr>
              <a:t>Use neutrally worded questions </a:t>
            </a:r>
            <a:r>
              <a:rPr lang="en-US" sz="4200" dirty="0" smtClean="0"/>
              <a:t>and deal with </a:t>
            </a:r>
            <a:r>
              <a:rPr lang="en-US" sz="4200" b="1" dirty="0" smtClean="0">
                <a:solidFill>
                  <a:srgbClr val="0070C0"/>
                </a:solidFill>
              </a:rPr>
              <a:t>only one topic per question.</a:t>
            </a:r>
          </a:p>
          <a:p>
            <a:r>
              <a:rPr lang="en-US" sz="4200" dirty="0" smtClean="0"/>
              <a:t>Ensure that the </a:t>
            </a:r>
            <a:r>
              <a:rPr lang="en-US" sz="4200" b="1" dirty="0" smtClean="0">
                <a:solidFill>
                  <a:srgbClr val="0070C0"/>
                </a:solidFill>
              </a:rPr>
              <a:t>response choices </a:t>
            </a:r>
            <a:r>
              <a:rPr lang="en-US" sz="4200" dirty="0" smtClean="0"/>
              <a:t>are both </a:t>
            </a:r>
            <a:r>
              <a:rPr lang="en-US" sz="4200" b="1" dirty="0" smtClean="0">
                <a:solidFill>
                  <a:srgbClr val="0070C0"/>
                </a:solidFill>
              </a:rPr>
              <a:t>exhaustive and mutually exclusive.</a:t>
            </a:r>
          </a:p>
          <a:p>
            <a:r>
              <a:rPr lang="en-US" sz="4200" b="1" dirty="0" smtClean="0">
                <a:solidFill>
                  <a:srgbClr val="0070C0"/>
                </a:solidFill>
              </a:rPr>
              <a:t>Be careful about asking sensitive questions</a:t>
            </a:r>
            <a:r>
              <a:rPr lang="en-US" sz="4200" dirty="0" smtClean="0"/>
              <a:t>, such as information about age, social position,  salary or morals.</a:t>
            </a:r>
          </a:p>
          <a:p>
            <a:r>
              <a:rPr lang="en-US" sz="4200" dirty="0" smtClean="0"/>
              <a:t>Pilot-test your questionnaire on a few people to </a:t>
            </a:r>
            <a:r>
              <a:rPr lang="en-US" sz="4200" b="1" dirty="0" smtClean="0">
                <a:solidFill>
                  <a:srgbClr val="0070C0"/>
                </a:solidFill>
              </a:rPr>
              <a:t>check that all questions function as you intended.</a:t>
            </a:r>
          </a:p>
          <a:p>
            <a:r>
              <a:rPr lang="en-GB" sz="4200" b="1" dirty="0" smtClean="0">
                <a:solidFill>
                  <a:srgbClr val="0070C0"/>
                </a:solidFill>
              </a:rPr>
              <a:t>The types and presentation  </a:t>
            </a:r>
            <a:r>
              <a:rPr lang="en-GB" sz="4200" b="1" dirty="0">
                <a:solidFill>
                  <a:srgbClr val="0070C0"/>
                </a:solidFill>
              </a:rPr>
              <a:t>of </a:t>
            </a:r>
            <a:r>
              <a:rPr lang="en-GB" sz="4200" b="1" dirty="0" smtClean="0">
                <a:solidFill>
                  <a:srgbClr val="0070C0"/>
                </a:solidFill>
              </a:rPr>
              <a:t>the questions </a:t>
            </a:r>
            <a:r>
              <a:rPr lang="en-GB" sz="4200" b="1" dirty="0">
                <a:solidFill>
                  <a:srgbClr val="0070C0"/>
                </a:solidFill>
              </a:rPr>
              <a:t>asked will frame the informants‘ responses, and this should be taken into account by the researcher</a:t>
            </a:r>
            <a:r>
              <a:rPr lang="en-GB" sz="4200" b="1" dirty="0" smtClean="0">
                <a:solidFill>
                  <a:srgbClr val="0070C0"/>
                </a:solidFill>
              </a:rPr>
              <a:t>. </a:t>
            </a:r>
            <a:endParaRPr lang="en-GB" sz="4200" b="1" dirty="0" smtClean="0">
              <a:solidFill>
                <a:srgbClr val="0070C0"/>
              </a:solidFill>
            </a:endParaRPr>
          </a:p>
          <a:p>
            <a:r>
              <a:rPr lang="en-GB" sz="4200" b="1" dirty="0" smtClean="0">
                <a:solidFill>
                  <a:srgbClr val="0070C0"/>
                </a:solidFill>
              </a:rPr>
              <a:t>IMPORTANT – CHECK ALL SPELLING AND GRAMMAR</a:t>
            </a:r>
            <a:endParaRPr lang="en-US" sz="4200" dirty="0"/>
          </a:p>
        </p:txBody>
      </p:sp>
      <p:sp>
        <p:nvSpPr>
          <p:cNvPr id="3" name="TextBox 2"/>
          <p:cNvSpPr txBox="1"/>
          <p:nvPr/>
        </p:nvSpPr>
        <p:spPr>
          <a:xfrm>
            <a:off x="6804248" y="6237311"/>
            <a:ext cx="1944216"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2534346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 calcmode="lin" valueType="num">
                                      <p:cBhvr additive="base">
                                        <p:cTn id="55"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0" end="10"/>
                                            </p:txEl>
                                          </p:spTgt>
                                        </p:tgtEl>
                                        <p:attrNameLst>
                                          <p:attrName>style.visibility</p:attrName>
                                        </p:attrNameLst>
                                      </p:cBhvr>
                                      <p:to>
                                        <p:strVal val="visible"/>
                                      </p:to>
                                    </p:set>
                                    <p:anim calcmode="lin" valueType="num">
                                      <p:cBhvr additive="base">
                                        <p:cTn id="61"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1" end="11"/>
                                            </p:txEl>
                                          </p:spTgt>
                                        </p:tgtEl>
                                        <p:attrNameLst>
                                          <p:attrName>style.visibility</p:attrName>
                                        </p:attrNameLst>
                                      </p:cBhvr>
                                      <p:to>
                                        <p:strVal val="visible"/>
                                      </p:to>
                                    </p:set>
                                    <p:anim calcmode="lin" valueType="num">
                                      <p:cBhvr additive="base">
                                        <p:cTn id="6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620688"/>
            <a:ext cx="6832082" cy="646331"/>
          </a:xfrm>
          <a:prstGeom prst="rect">
            <a:avLst/>
          </a:prstGeom>
          <a:noFill/>
        </p:spPr>
        <p:txBody>
          <a:bodyPr wrap="square" rtlCol="0">
            <a:spAutoFit/>
          </a:bodyPr>
          <a:lstStyle/>
          <a:p>
            <a:r>
              <a:rPr lang="en-GB" sz="3600" b="1" dirty="0" smtClean="0">
                <a:solidFill>
                  <a:srgbClr val="0070C0"/>
                </a:solidFill>
              </a:rPr>
              <a:t>Exercise: Examine a Questionnaire </a:t>
            </a:r>
            <a:endParaRPr lang="en-GB" sz="3600" b="1" dirty="0">
              <a:solidFill>
                <a:srgbClr val="0070C0"/>
              </a:solidFill>
            </a:endParaRPr>
          </a:p>
        </p:txBody>
      </p:sp>
      <p:sp>
        <p:nvSpPr>
          <p:cNvPr id="3" name="TextBox 2"/>
          <p:cNvSpPr txBox="1"/>
          <p:nvPr/>
        </p:nvSpPr>
        <p:spPr>
          <a:xfrm>
            <a:off x="611560" y="1268760"/>
            <a:ext cx="8280920" cy="4154984"/>
          </a:xfrm>
          <a:prstGeom prst="rect">
            <a:avLst/>
          </a:prstGeom>
          <a:noFill/>
        </p:spPr>
        <p:txBody>
          <a:bodyPr wrap="square" rtlCol="0">
            <a:spAutoFit/>
          </a:bodyPr>
          <a:lstStyle/>
          <a:p>
            <a:pPr algn="just"/>
            <a:r>
              <a:rPr lang="en-GB" sz="2400" dirty="0" smtClean="0"/>
              <a:t>By considering each of the points discussed that help to produce a </a:t>
            </a:r>
            <a:r>
              <a:rPr lang="en-GB" sz="2400" b="1" dirty="0" smtClean="0"/>
              <a:t>GOOD</a:t>
            </a:r>
            <a:r>
              <a:rPr lang="en-GB" sz="2400" b="1" dirty="0" smtClean="0">
                <a:solidFill>
                  <a:srgbClr val="0070C0"/>
                </a:solidFill>
              </a:rPr>
              <a:t> </a:t>
            </a:r>
            <a:r>
              <a:rPr lang="en-GB" sz="2400" dirty="0" smtClean="0"/>
              <a:t>questionnaire, evaluate the questionnaire hand out. </a:t>
            </a:r>
          </a:p>
          <a:p>
            <a:pPr algn="just"/>
            <a:endParaRPr lang="en-GB" sz="2400" dirty="0"/>
          </a:p>
          <a:p>
            <a:pPr algn="just"/>
            <a:r>
              <a:rPr lang="en-GB" sz="2400" b="1" dirty="0" smtClean="0">
                <a:solidFill>
                  <a:srgbClr val="0070C0"/>
                </a:solidFill>
              </a:rPr>
              <a:t>This was sent to a contractor by a leading building materials merchant, with a single outlet on a city’s industrial estate. </a:t>
            </a:r>
          </a:p>
          <a:p>
            <a:pPr algn="just"/>
            <a:endParaRPr lang="en-GB" sz="2400" b="1" dirty="0" smtClean="0">
              <a:solidFill>
                <a:srgbClr val="0070C0"/>
              </a:solidFill>
            </a:endParaRPr>
          </a:p>
          <a:p>
            <a:pPr algn="just"/>
            <a:r>
              <a:rPr lang="en-GB" sz="2400" b="1" dirty="0" smtClean="0">
                <a:solidFill>
                  <a:srgbClr val="0070C0"/>
                </a:solidFill>
              </a:rPr>
              <a:t>The customer purchased on behalf of her company, using the business credit card.</a:t>
            </a:r>
          </a:p>
          <a:p>
            <a:pPr algn="just"/>
            <a:endParaRPr lang="en-GB" sz="2400" dirty="0"/>
          </a:p>
          <a:p>
            <a:pPr algn="just"/>
            <a:r>
              <a:rPr lang="en-GB" sz="2400" b="1" dirty="0" smtClean="0"/>
              <a:t>1. Compile a list of what you believe is incorrect/inappropriate </a:t>
            </a:r>
          </a:p>
          <a:p>
            <a:pPr algn="just"/>
            <a:endParaRPr lang="en-GB" sz="2400" b="1" dirty="0">
              <a:solidFill>
                <a:srgbClr val="0070C0"/>
              </a:solidFill>
            </a:endParaRPr>
          </a:p>
        </p:txBody>
      </p:sp>
      <p:sp>
        <p:nvSpPr>
          <p:cNvPr id="4" name="TextBox 3"/>
          <p:cNvSpPr txBox="1"/>
          <p:nvPr/>
        </p:nvSpPr>
        <p:spPr>
          <a:xfrm>
            <a:off x="6588224" y="5892284"/>
            <a:ext cx="2448272"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
        <p:nvSpPr>
          <p:cNvPr id="6" name="TextBox 5"/>
          <p:cNvSpPr txBox="1"/>
          <p:nvPr/>
        </p:nvSpPr>
        <p:spPr>
          <a:xfrm>
            <a:off x="620238" y="0"/>
            <a:ext cx="6832082" cy="646331"/>
          </a:xfrm>
          <a:prstGeom prst="rect">
            <a:avLst/>
          </a:prstGeom>
          <a:noFill/>
        </p:spPr>
        <p:txBody>
          <a:bodyPr wrap="square" rtlCol="0">
            <a:spAutoFit/>
          </a:bodyPr>
          <a:lstStyle/>
          <a:p>
            <a:r>
              <a:rPr lang="en-GB" sz="3600" b="1" dirty="0" smtClean="0">
                <a:solidFill>
                  <a:srgbClr val="0070C0"/>
                </a:solidFill>
              </a:rPr>
              <a:t>Assignment PART C</a:t>
            </a:r>
            <a:endParaRPr lang="en-GB" sz="3600" b="1" dirty="0">
              <a:solidFill>
                <a:srgbClr val="0070C0"/>
              </a:solidFill>
            </a:endParaRPr>
          </a:p>
        </p:txBody>
      </p:sp>
    </p:spTree>
    <p:extLst>
      <p:ext uri="{BB962C8B-B14F-4D97-AF65-F5344CB8AC3E}">
        <p14:creationId xmlns:p14="http://schemas.microsoft.com/office/powerpoint/2010/main" val="1377333983"/>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t>FEEDBACK</a:t>
            </a:r>
            <a:endParaRPr lang="en-US" sz="4800" u="sng" dirty="0"/>
          </a:p>
        </p:txBody>
      </p:sp>
      <p:sp>
        <p:nvSpPr>
          <p:cNvPr id="3" name="Rectangle 2"/>
          <p:cNvSpPr/>
          <p:nvPr/>
        </p:nvSpPr>
        <p:spPr>
          <a:xfrm>
            <a:off x="1079612" y="2348880"/>
            <a:ext cx="6588732" cy="1569660"/>
          </a:xfrm>
          <a:prstGeom prst="rect">
            <a:avLst/>
          </a:prstGeom>
        </p:spPr>
        <p:txBody>
          <a:bodyPr wrap="square">
            <a:spAutoFit/>
          </a:bodyPr>
          <a:lstStyle/>
          <a:p>
            <a:pPr algn="ctr"/>
            <a:r>
              <a:rPr lang="en-GB" sz="3200" b="1" dirty="0" smtClean="0"/>
              <a:t>2. Re-design </a:t>
            </a:r>
            <a:r>
              <a:rPr lang="en-GB" sz="3200" b="1" dirty="0"/>
              <a:t>and re-write  the questionnaire to best fulfil it’s purpose.</a:t>
            </a:r>
          </a:p>
        </p:txBody>
      </p:sp>
    </p:spTree>
    <p:extLst>
      <p:ext uri="{BB962C8B-B14F-4D97-AF65-F5344CB8AC3E}">
        <p14:creationId xmlns:p14="http://schemas.microsoft.com/office/powerpoint/2010/main" val="1120274802"/>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297522"/>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994861"/>
            <a:ext cx="6182205" cy="523220"/>
          </a:xfrm>
          <a:prstGeom prst="rect">
            <a:avLst/>
          </a:prstGeom>
        </p:spPr>
        <p:txBody>
          <a:bodyPr wrap="none">
            <a:spAutoFit/>
          </a:bodyPr>
          <a:lstStyle/>
          <a:p>
            <a:r>
              <a:rPr lang="en-US" sz="2800" b="1" dirty="0" smtClean="0">
                <a:solidFill>
                  <a:srgbClr val="0070C0"/>
                </a:solidFill>
              </a:rPr>
              <a:t>3. Sort </a:t>
            </a:r>
            <a:r>
              <a:rPr lang="en-US" sz="2800" b="1" dirty="0">
                <a:solidFill>
                  <a:srgbClr val="0070C0"/>
                </a:solidFill>
              </a:rPr>
              <a:t>and group your </a:t>
            </a:r>
            <a:r>
              <a:rPr lang="en-US" sz="2800" b="1" dirty="0" smtClean="0">
                <a:solidFill>
                  <a:srgbClr val="0070C0"/>
                </a:solidFill>
              </a:rPr>
              <a:t>findings - analyse</a:t>
            </a:r>
            <a:endParaRPr lang="en-US" sz="2800" b="1" dirty="0">
              <a:solidFill>
                <a:srgbClr val="0070C0"/>
              </a:solidFill>
            </a:endParaRPr>
          </a:p>
        </p:txBody>
      </p:sp>
      <p:sp>
        <p:nvSpPr>
          <p:cNvPr id="6" name="TextBox 5"/>
          <p:cNvSpPr txBox="1"/>
          <p:nvPr/>
        </p:nvSpPr>
        <p:spPr>
          <a:xfrm>
            <a:off x="467544" y="1700808"/>
            <a:ext cx="8352928" cy="4154984"/>
          </a:xfrm>
          <a:prstGeom prst="rect">
            <a:avLst/>
          </a:prstGeom>
          <a:noFill/>
        </p:spPr>
        <p:txBody>
          <a:bodyPr wrap="square" rtlCol="0">
            <a:spAutoFit/>
          </a:bodyPr>
          <a:lstStyle/>
          <a:p>
            <a:pPr algn="just"/>
            <a:r>
              <a:rPr lang="en-US" sz="2400" b="1" dirty="0" smtClean="0">
                <a:solidFill>
                  <a:srgbClr val="0070C0"/>
                </a:solidFill>
              </a:rPr>
              <a:t>After collecting your information, what do your findings mean? </a:t>
            </a:r>
          </a:p>
          <a:p>
            <a:pPr algn="just"/>
            <a:endParaRPr lang="en-US" sz="2400" b="1" dirty="0" smtClean="0">
              <a:solidFill>
                <a:srgbClr val="0070C0"/>
              </a:solidFill>
            </a:endParaRPr>
          </a:p>
          <a:p>
            <a:pPr marL="457200" indent="-457200" algn="just">
              <a:buFont typeface="Arial" panose="020B0604020202020204" pitchFamily="34" charset="0"/>
              <a:buChar char="•"/>
            </a:pPr>
            <a:r>
              <a:rPr lang="en-US" sz="2400" b="1" dirty="0" smtClean="0">
                <a:solidFill>
                  <a:srgbClr val="0070C0"/>
                </a:solidFill>
              </a:rPr>
              <a:t>Be organised! </a:t>
            </a:r>
            <a:r>
              <a:rPr lang="en-US" sz="2400" dirty="0" smtClean="0"/>
              <a:t>Categorise your materials and eliminate any unnecessary or ‘spoiled’ information</a:t>
            </a:r>
          </a:p>
          <a:p>
            <a:pPr marL="457200" indent="-457200" algn="just">
              <a:buFont typeface="Arial" panose="020B0604020202020204" pitchFamily="34" charset="0"/>
              <a:buChar char="•"/>
            </a:pPr>
            <a:endParaRPr lang="en-US" sz="2400" dirty="0" smtClean="0"/>
          </a:p>
          <a:p>
            <a:pPr marL="457200" indent="-457200" algn="just">
              <a:buFont typeface="Arial" panose="020B0604020202020204" pitchFamily="34" charset="0"/>
              <a:buChar char="•"/>
            </a:pPr>
            <a:r>
              <a:rPr lang="en-US" sz="2400" dirty="0" smtClean="0"/>
              <a:t>Construct tables and graphs if applicable to display meaning of data</a:t>
            </a:r>
          </a:p>
          <a:p>
            <a:pPr algn="just"/>
            <a:r>
              <a:rPr lang="en-US" sz="2400" dirty="0" smtClean="0"/>
              <a:t> </a:t>
            </a:r>
          </a:p>
          <a:p>
            <a:pPr marL="457200" indent="-457200" algn="just">
              <a:buFont typeface="Arial" panose="020B0604020202020204" pitchFamily="34" charset="0"/>
              <a:buChar char="•"/>
            </a:pPr>
            <a:r>
              <a:rPr lang="en-US" sz="2400" b="1" dirty="0" smtClean="0">
                <a:solidFill>
                  <a:srgbClr val="0070C0"/>
                </a:solidFill>
              </a:rPr>
              <a:t>Establish patterns and relationships and look for any emergent themes or results…and then seek to quantify the data.</a:t>
            </a:r>
          </a:p>
        </p:txBody>
      </p:sp>
    </p:spTree>
    <p:extLst>
      <p:ext uri="{BB962C8B-B14F-4D97-AF65-F5344CB8AC3E}">
        <p14:creationId xmlns:p14="http://schemas.microsoft.com/office/powerpoint/2010/main" val="2114853751"/>
      </p:ext>
    </p:extLst>
  </p:cSld>
  <p:clrMapOvr>
    <a:masterClrMapping/>
  </p:clrMapOvr>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367190"/>
            <a:ext cx="3914405" cy="523220"/>
          </a:xfrm>
          <a:prstGeom prst="rect">
            <a:avLst/>
          </a:prstGeom>
        </p:spPr>
        <p:txBody>
          <a:bodyPr wrap="none">
            <a:spAutoFit/>
          </a:bodyPr>
          <a:lstStyle/>
          <a:p>
            <a:r>
              <a:rPr lang="en-US" sz="2800" b="1" dirty="0">
                <a:solidFill>
                  <a:srgbClr val="0070C0"/>
                </a:solidFill>
              </a:rPr>
              <a:t>4</a:t>
            </a:r>
            <a:r>
              <a:rPr lang="en-US" sz="2800" b="1" dirty="0" smtClean="0">
                <a:solidFill>
                  <a:srgbClr val="0070C0"/>
                </a:solidFill>
              </a:rPr>
              <a:t>. </a:t>
            </a:r>
            <a:r>
              <a:rPr lang="en-US" sz="2800" b="1" dirty="0">
                <a:solidFill>
                  <a:srgbClr val="0070C0"/>
                </a:solidFill>
              </a:rPr>
              <a:t>Evaluate your findings </a:t>
            </a:r>
          </a:p>
        </p:txBody>
      </p:sp>
      <p:sp>
        <p:nvSpPr>
          <p:cNvPr id="4" name="Rectangle 3"/>
          <p:cNvSpPr/>
          <p:nvPr/>
        </p:nvSpPr>
        <p:spPr>
          <a:xfrm>
            <a:off x="669144" y="2132856"/>
            <a:ext cx="7204857" cy="3046988"/>
          </a:xfrm>
          <a:prstGeom prst="rect">
            <a:avLst/>
          </a:prstGeom>
        </p:spPr>
        <p:txBody>
          <a:bodyPr wrap="none">
            <a:spAutoFit/>
          </a:bodyPr>
          <a:lstStyle/>
          <a:p>
            <a:r>
              <a:rPr lang="en-US" sz="2400" dirty="0" smtClean="0"/>
              <a:t>To evaluate your findings, ask yourself these questions :-</a:t>
            </a:r>
          </a:p>
          <a:p>
            <a:r>
              <a:rPr lang="en-US" sz="2400" dirty="0" smtClean="0"/>
              <a:t> </a:t>
            </a:r>
          </a:p>
          <a:p>
            <a:pPr marL="285750" indent="-285750">
              <a:buFont typeface="Arial" panose="020B0604020202020204" pitchFamily="34" charset="0"/>
              <a:buChar char="•"/>
            </a:pPr>
            <a:r>
              <a:rPr lang="en-US" sz="2400" dirty="0" smtClean="0"/>
              <a:t>How </a:t>
            </a:r>
            <a:r>
              <a:rPr lang="en-US" sz="2400" b="1" dirty="0" smtClean="0">
                <a:solidFill>
                  <a:srgbClr val="0070C0"/>
                </a:solidFill>
              </a:rPr>
              <a:t>reliable</a:t>
            </a:r>
            <a:r>
              <a:rPr lang="en-US" sz="2400" dirty="0" smtClean="0">
                <a:solidFill>
                  <a:srgbClr val="0070C0"/>
                </a:solidFill>
              </a:rPr>
              <a:t> </a:t>
            </a:r>
            <a:r>
              <a:rPr lang="en-US" sz="2400" dirty="0" smtClean="0"/>
              <a:t>are the findings ?</a:t>
            </a:r>
          </a:p>
          <a:p>
            <a:pPr marL="742950" lvl="1" indent="-285750">
              <a:buFont typeface="Arial" panose="020B0604020202020204" pitchFamily="34" charset="0"/>
              <a:buChar char="•"/>
            </a:pPr>
            <a:r>
              <a:rPr lang="en-US" sz="2400" dirty="0" smtClean="0"/>
              <a:t>Assess reliability by the accuracy, objectivity, </a:t>
            </a:r>
          </a:p>
          <a:p>
            <a:pPr lvl="1"/>
            <a:r>
              <a:rPr lang="en-US" sz="2400" dirty="0" smtClean="0"/>
              <a:t>     completeness &amp; strength </a:t>
            </a:r>
          </a:p>
          <a:p>
            <a:pPr lvl="1"/>
            <a:endParaRPr lang="en-US" sz="2400" dirty="0" smtClean="0"/>
          </a:p>
          <a:p>
            <a:pPr marL="285750" indent="-285750">
              <a:buFont typeface="Arial" panose="020B0604020202020204" pitchFamily="34" charset="0"/>
              <a:buChar char="•"/>
            </a:pPr>
            <a:r>
              <a:rPr lang="en-US" sz="2400" dirty="0" smtClean="0"/>
              <a:t> How </a:t>
            </a:r>
            <a:r>
              <a:rPr lang="en-US" sz="2400" b="1" dirty="0" smtClean="0">
                <a:solidFill>
                  <a:srgbClr val="0070C0"/>
                </a:solidFill>
              </a:rPr>
              <a:t>significant</a:t>
            </a:r>
            <a:r>
              <a:rPr lang="en-US" sz="2400" dirty="0" smtClean="0"/>
              <a:t> are the findings?</a:t>
            </a:r>
          </a:p>
          <a:p>
            <a:pPr marL="742950" lvl="1" indent="-285750">
              <a:buFont typeface="Arial" panose="020B0604020202020204" pitchFamily="34" charset="0"/>
              <a:buChar char="•"/>
            </a:pPr>
            <a:r>
              <a:rPr lang="en-US" sz="2400" dirty="0" smtClean="0"/>
              <a:t>Not all information is of equal importance</a:t>
            </a:r>
            <a:endParaRPr lang="en-GB" sz="2400" dirty="0"/>
          </a:p>
        </p:txBody>
      </p:sp>
    </p:spTree>
    <p:extLst>
      <p:ext uri="{BB962C8B-B14F-4D97-AF65-F5344CB8AC3E}">
        <p14:creationId xmlns:p14="http://schemas.microsoft.com/office/powerpoint/2010/main" val="31670286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367190"/>
            <a:ext cx="4002378" cy="523220"/>
          </a:xfrm>
          <a:prstGeom prst="rect">
            <a:avLst/>
          </a:prstGeom>
        </p:spPr>
        <p:txBody>
          <a:bodyPr wrap="none">
            <a:spAutoFit/>
          </a:bodyPr>
          <a:lstStyle/>
          <a:p>
            <a:r>
              <a:rPr lang="en-US" sz="2800" b="1" dirty="0" smtClean="0">
                <a:solidFill>
                  <a:srgbClr val="0070C0"/>
                </a:solidFill>
              </a:rPr>
              <a:t>5. Prioritise your </a:t>
            </a:r>
            <a:r>
              <a:rPr lang="en-US" sz="2800" b="1" dirty="0">
                <a:solidFill>
                  <a:srgbClr val="0070C0"/>
                </a:solidFill>
              </a:rPr>
              <a:t>findings </a:t>
            </a:r>
          </a:p>
        </p:txBody>
      </p:sp>
      <p:sp>
        <p:nvSpPr>
          <p:cNvPr id="4" name="Rectangle 3"/>
          <p:cNvSpPr/>
          <p:nvPr/>
        </p:nvSpPr>
        <p:spPr>
          <a:xfrm>
            <a:off x="755576" y="2132856"/>
            <a:ext cx="8215967" cy="3416320"/>
          </a:xfrm>
          <a:prstGeom prst="rect">
            <a:avLst/>
          </a:prstGeom>
        </p:spPr>
        <p:txBody>
          <a:bodyPr wrap="none">
            <a:spAutoFit/>
          </a:bodyPr>
          <a:lstStyle/>
          <a:p>
            <a:pPr marL="285750" indent="-285750">
              <a:buFont typeface="Arial" panose="020B0604020202020204" pitchFamily="34" charset="0"/>
              <a:buChar char="•"/>
            </a:pPr>
            <a:r>
              <a:rPr lang="en-US" sz="2400" dirty="0" smtClean="0"/>
              <a:t>Prioritise and highlight your key findings </a:t>
            </a:r>
          </a:p>
          <a:p>
            <a:pPr marL="285750" indent="-285750">
              <a:buFont typeface="Arial" panose="020B0604020202020204" pitchFamily="34" charset="0"/>
              <a:buChar char="•"/>
            </a:pPr>
            <a:endParaRPr lang="en-US" sz="2400" dirty="0" smtClean="0"/>
          </a:p>
          <a:p>
            <a:pPr marL="285750" indent="-285750">
              <a:buFont typeface="Arial" panose="020B0604020202020204" pitchFamily="34" charset="0"/>
              <a:buChar char="•"/>
            </a:pPr>
            <a:r>
              <a:rPr lang="en-US" sz="2400" dirty="0" smtClean="0"/>
              <a:t>Explain why the key findings are important</a:t>
            </a:r>
          </a:p>
          <a:p>
            <a:pPr marL="285750" indent="-285750">
              <a:buFont typeface="Arial" panose="020B0604020202020204" pitchFamily="34" charset="0"/>
              <a:buChar char="•"/>
            </a:pPr>
            <a:endParaRPr lang="en-US" sz="2400" dirty="0" smtClean="0"/>
          </a:p>
          <a:p>
            <a:pPr marL="285750" indent="-285750">
              <a:buFont typeface="Arial" panose="020B0604020202020204" pitchFamily="34" charset="0"/>
              <a:buChar char="•"/>
            </a:pPr>
            <a:r>
              <a:rPr lang="en-US" sz="2400" dirty="0" smtClean="0"/>
              <a:t>On the other extreme, ask yourself whether everything you </a:t>
            </a:r>
          </a:p>
          <a:p>
            <a:r>
              <a:rPr lang="en-US" sz="2400" dirty="0"/>
              <a:t> </a:t>
            </a:r>
            <a:r>
              <a:rPr lang="en-US" sz="2400" dirty="0" smtClean="0"/>
              <a:t>   have found is worth recording. Perhaps it should be presented</a:t>
            </a:r>
          </a:p>
          <a:p>
            <a:r>
              <a:rPr lang="en-US" sz="2400" dirty="0"/>
              <a:t> </a:t>
            </a:r>
            <a:r>
              <a:rPr lang="en-US" sz="2400" dirty="0" smtClean="0"/>
              <a:t>   in the appendix.</a:t>
            </a:r>
          </a:p>
          <a:p>
            <a:pPr marL="285750" indent="-285750">
              <a:buFont typeface="Arial" panose="020B0604020202020204" pitchFamily="34" charset="0"/>
              <a:buChar char="•"/>
            </a:pPr>
            <a:endParaRPr lang="en-US" sz="2400" dirty="0" smtClean="0"/>
          </a:p>
          <a:p>
            <a:endParaRPr lang="en-GB" sz="2400" dirty="0"/>
          </a:p>
        </p:txBody>
      </p:sp>
    </p:spTree>
    <p:extLst>
      <p:ext uri="{BB962C8B-B14F-4D97-AF65-F5344CB8AC3E}">
        <p14:creationId xmlns:p14="http://schemas.microsoft.com/office/powerpoint/2010/main" val="18479005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628800"/>
            <a:ext cx="3537507" cy="523220"/>
          </a:xfrm>
          <a:prstGeom prst="rect">
            <a:avLst/>
          </a:prstGeom>
        </p:spPr>
        <p:txBody>
          <a:bodyPr wrap="none">
            <a:spAutoFit/>
          </a:bodyPr>
          <a:lstStyle/>
          <a:p>
            <a:r>
              <a:rPr lang="en-US" sz="2800" b="1" dirty="0">
                <a:solidFill>
                  <a:srgbClr val="0070C0"/>
                </a:solidFill>
              </a:rPr>
              <a:t>6</a:t>
            </a:r>
            <a:r>
              <a:rPr lang="en-US" sz="2800" b="1" dirty="0" smtClean="0">
                <a:solidFill>
                  <a:srgbClr val="0070C0"/>
                </a:solidFill>
              </a:rPr>
              <a:t>. Check your </a:t>
            </a:r>
            <a:r>
              <a:rPr lang="en-US" sz="2800" b="1" dirty="0">
                <a:solidFill>
                  <a:srgbClr val="0070C0"/>
                </a:solidFill>
              </a:rPr>
              <a:t>findings </a:t>
            </a:r>
          </a:p>
        </p:txBody>
      </p:sp>
      <p:sp>
        <p:nvSpPr>
          <p:cNvPr id="4" name="Rectangle 3"/>
          <p:cNvSpPr/>
          <p:nvPr/>
        </p:nvSpPr>
        <p:spPr>
          <a:xfrm>
            <a:off x="755576" y="2636912"/>
            <a:ext cx="7560840" cy="1938992"/>
          </a:xfrm>
          <a:prstGeom prst="rect">
            <a:avLst/>
          </a:prstGeom>
        </p:spPr>
        <p:txBody>
          <a:bodyPr wrap="square">
            <a:spAutoFit/>
          </a:bodyPr>
          <a:lstStyle/>
          <a:p>
            <a:pPr marL="285750" indent="-285750">
              <a:buFont typeface="Arial" panose="020B0604020202020204" pitchFamily="34" charset="0"/>
              <a:buChar char="•"/>
            </a:pPr>
            <a:r>
              <a:rPr lang="en-US" sz="2400" dirty="0" smtClean="0"/>
              <a:t>Ensure you have collected and handled all information you need to write your report</a:t>
            </a:r>
          </a:p>
          <a:p>
            <a:pPr marL="285750" indent="-285750">
              <a:buFont typeface="Arial" panose="020B0604020202020204" pitchFamily="34" charset="0"/>
              <a:buChar char="•"/>
            </a:pPr>
            <a:endParaRPr lang="en-US" sz="2400" dirty="0" smtClean="0"/>
          </a:p>
          <a:p>
            <a:pPr marL="285750" indent="-285750">
              <a:buFont typeface="Arial" panose="020B0604020202020204" pitchFamily="34" charset="0"/>
              <a:buChar char="•"/>
            </a:pPr>
            <a:r>
              <a:rPr lang="en-US" sz="2400" dirty="0" smtClean="0"/>
              <a:t>Ensure you are satisfied that all information is accurate and reliable</a:t>
            </a:r>
            <a:endParaRPr lang="en-GB" sz="2400" dirty="0"/>
          </a:p>
        </p:txBody>
      </p:sp>
    </p:spTree>
    <p:extLst>
      <p:ext uri="{BB962C8B-B14F-4D97-AF65-F5344CB8AC3E}">
        <p14:creationId xmlns:p14="http://schemas.microsoft.com/office/powerpoint/2010/main" val="18479005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a:solidFill>
                  <a:prstClr val="black"/>
                </a:solidFill>
              </a:rPr>
              <a:t>Step 2 – Collecting &amp;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11560" y="1367190"/>
            <a:ext cx="4597092" cy="523220"/>
          </a:xfrm>
          <a:prstGeom prst="rect">
            <a:avLst/>
          </a:prstGeom>
        </p:spPr>
        <p:txBody>
          <a:bodyPr wrap="none">
            <a:spAutoFit/>
          </a:bodyPr>
          <a:lstStyle/>
          <a:p>
            <a:r>
              <a:rPr lang="en-US" sz="2800" b="1" dirty="0" smtClean="0">
                <a:solidFill>
                  <a:srgbClr val="0070C0"/>
                </a:solidFill>
              </a:rPr>
              <a:t>7. Acknowledge your sources </a:t>
            </a:r>
            <a:endParaRPr lang="en-US" sz="2800" b="1" dirty="0">
              <a:solidFill>
                <a:srgbClr val="0070C0"/>
              </a:solidFill>
            </a:endParaRPr>
          </a:p>
        </p:txBody>
      </p:sp>
      <p:sp>
        <p:nvSpPr>
          <p:cNvPr id="4" name="Rectangle 3"/>
          <p:cNvSpPr/>
          <p:nvPr/>
        </p:nvSpPr>
        <p:spPr>
          <a:xfrm>
            <a:off x="755576" y="2132856"/>
            <a:ext cx="7560840" cy="3908762"/>
          </a:xfrm>
          <a:prstGeom prst="rect">
            <a:avLst/>
          </a:prstGeom>
        </p:spPr>
        <p:txBody>
          <a:bodyPr wrap="square">
            <a:spAutoFit/>
          </a:bodyPr>
          <a:lstStyle/>
          <a:p>
            <a:pPr marL="285750" indent="-285750">
              <a:buFont typeface="Arial" panose="020B0604020202020204" pitchFamily="34" charset="0"/>
              <a:buChar char="•"/>
            </a:pPr>
            <a:r>
              <a:rPr lang="en-US" sz="2400" dirty="0" smtClean="0"/>
              <a:t>Anything you use which was originally produced by someone else must be acknowledged because :-</a:t>
            </a:r>
          </a:p>
          <a:p>
            <a:pPr marL="742950" lvl="1" indent="-285750">
              <a:buFont typeface="Arial" panose="020B0604020202020204" pitchFamily="34" charset="0"/>
              <a:buChar char="•"/>
            </a:pPr>
            <a:r>
              <a:rPr lang="en-US" sz="2000" dirty="0" smtClean="0"/>
              <a:t>As a courtesy to the other person whose ideas, findings or words you have drawn upon</a:t>
            </a:r>
          </a:p>
          <a:p>
            <a:pPr marL="742950" lvl="1" indent="-285750">
              <a:buFont typeface="Arial" panose="020B0604020202020204" pitchFamily="34" charset="0"/>
              <a:buChar char="•"/>
            </a:pPr>
            <a:r>
              <a:rPr lang="en-US" sz="2000" dirty="0" smtClean="0"/>
              <a:t>Makes it clear that you are not trying to pretend someone’s else work is your own – plagiarism !</a:t>
            </a:r>
          </a:p>
          <a:p>
            <a:pPr marL="742950" lvl="1" indent="-285750">
              <a:buFont typeface="Arial" panose="020B0604020202020204" pitchFamily="34" charset="0"/>
              <a:buChar char="•"/>
            </a:pPr>
            <a:r>
              <a:rPr lang="en-US" sz="2000" dirty="0" smtClean="0"/>
              <a:t>Helps readers find the original texts, websites and source if they wish to</a:t>
            </a:r>
          </a:p>
          <a:p>
            <a:pPr marL="742950" lvl="1" indent="-285750">
              <a:buFont typeface="Arial" panose="020B0604020202020204" pitchFamily="34" charset="0"/>
              <a:buChar char="•"/>
            </a:pPr>
            <a:r>
              <a:rPr lang="en-US" sz="2000" dirty="0" smtClean="0"/>
              <a:t>Helps you find the source again </a:t>
            </a:r>
          </a:p>
          <a:p>
            <a:pPr marL="742950" lvl="1" indent="-285750">
              <a:buFont typeface="Arial" panose="020B0604020202020204" pitchFamily="34" charset="0"/>
              <a:buChar char="•"/>
            </a:pPr>
            <a:r>
              <a:rPr lang="en-US" sz="2000" dirty="0" smtClean="0"/>
              <a:t>Adds authority to your work</a:t>
            </a:r>
          </a:p>
          <a:p>
            <a:pPr marL="742950" lvl="1" indent="-285750">
              <a:buFont typeface="Arial" panose="020B0604020202020204" pitchFamily="34" charset="0"/>
              <a:buChar char="•"/>
            </a:pPr>
            <a:r>
              <a:rPr lang="en-US" sz="2000" dirty="0" smtClean="0"/>
              <a:t>Provides documentary evidence to the thoroughness and relevance of your research</a:t>
            </a:r>
          </a:p>
        </p:txBody>
      </p:sp>
    </p:spTree>
    <p:extLst>
      <p:ext uri="{BB962C8B-B14F-4D97-AF65-F5344CB8AC3E}">
        <p14:creationId xmlns:p14="http://schemas.microsoft.com/office/powerpoint/2010/main" val="27367523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3652</TotalTime>
  <Words>6951</Words>
  <Application>Microsoft Office PowerPoint</Application>
  <PresentationFormat>On-screen Show (4:3)</PresentationFormat>
  <Paragraphs>1155</Paragraphs>
  <Slides>113</Slides>
  <Notes>15</Notes>
  <HiddenSlides>30</HiddenSlides>
  <MMClips>0</MMClips>
  <ScaleCrop>false</ScaleCrop>
  <HeadingPairs>
    <vt:vector size="4" baseType="variant">
      <vt:variant>
        <vt:lpstr>Theme</vt:lpstr>
      </vt:variant>
      <vt:variant>
        <vt:i4>1</vt:i4>
      </vt:variant>
      <vt:variant>
        <vt:lpstr>Slide Titles</vt:lpstr>
      </vt:variant>
      <vt:variant>
        <vt:i4>113</vt:i4>
      </vt:variant>
    </vt:vector>
  </HeadingPairs>
  <TitlesOfParts>
    <vt:vector size="114" baseType="lpstr">
      <vt:lpstr>Office Theme</vt:lpstr>
      <vt:lpstr>PowerPoint Presentation</vt:lpstr>
      <vt:lpstr>PowerPoint Presentation</vt:lpstr>
      <vt:lpstr> In PREPARATION</vt:lpstr>
      <vt:lpstr>Assignments + Exams</vt:lpstr>
      <vt:lpstr>EXAM PREPARATION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Leisure in  Natural Balance</vt:lpstr>
      <vt:lpstr>Pertinent Issues </vt:lpstr>
      <vt:lpstr>PowerPoint Presentation</vt:lpstr>
      <vt:lpstr>PowerPoint Presentation</vt:lpstr>
      <vt:lpstr>PowerPoint Presentation</vt:lpstr>
      <vt:lpstr>PowerPoint Presentation</vt:lpstr>
      <vt:lpstr>PowerPoint Presentation</vt:lpstr>
      <vt:lpstr>The Literature</vt:lpstr>
      <vt:lpstr>Rationale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Compilation of the observations  </vt:lpstr>
      <vt:lpstr>Methodology</vt:lpstr>
      <vt:lpstr>PowerPoint Presentation</vt:lpstr>
      <vt:lpstr>PowerPoint Presentation</vt:lpstr>
      <vt:lpstr>Impact matrix summary score.</vt:lpstr>
      <vt:lpstr>Damage indicator scores by stressor. </vt:lpstr>
      <vt:lpstr>Results</vt:lpstr>
      <vt:lpstr>Results</vt:lpstr>
      <vt:lpstr>Limitations on reflection of process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Allan</dc:creator>
  <cp:lastModifiedBy>Nantel, Allan</cp:lastModifiedBy>
  <cp:revision>189</cp:revision>
  <cp:lastPrinted>2017-11-13T11:16:50Z</cp:lastPrinted>
  <dcterms:created xsi:type="dcterms:W3CDTF">2014-10-14T13:42:53Z</dcterms:created>
  <dcterms:modified xsi:type="dcterms:W3CDTF">2017-11-27T15:48:59Z</dcterms:modified>
</cp:coreProperties>
</file>