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4"/>
  </p:notesMasterIdLst>
  <p:sldIdLst>
    <p:sldId id="256" r:id="rId2"/>
    <p:sldId id="264" r:id="rId3"/>
    <p:sldId id="268" r:id="rId4"/>
    <p:sldId id="262" r:id="rId5"/>
    <p:sldId id="265" r:id="rId6"/>
    <p:sldId id="267" r:id="rId7"/>
    <p:sldId id="266" r:id="rId8"/>
    <p:sldId id="263" r:id="rId9"/>
    <p:sldId id="258" r:id="rId10"/>
    <p:sldId id="270" r:id="rId11"/>
    <p:sldId id="271" r:id="rId12"/>
    <p:sldId id="272"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p:scale>
          <a:sx n="64" d="100"/>
          <a:sy n="64" d="100"/>
        </p:scale>
        <p:origin x="978"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E"/>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47572F-2D30-46DE-8B57-530072922BE0}" type="datetimeFigureOut">
              <a:rPr lang="en-IE" smtClean="0"/>
              <a:t>19/02/2018</a:t>
            </a:fld>
            <a:endParaRPr lang="en-IE"/>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E"/>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E"/>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E"/>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A7842E5-4088-498F-8C11-CA6462EE0AD2}" type="slidenum">
              <a:rPr lang="en-IE" smtClean="0"/>
              <a:t>‹#›</a:t>
            </a:fld>
            <a:endParaRPr lang="en-IE"/>
          </a:p>
        </p:txBody>
      </p:sp>
    </p:spTree>
    <p:extLst>
      <p:ext uri="{BB962C8B-B14F-4D97-AF65-F5344CB8AC3E}">
        <p14:creationId xmlns:p14="http://schemas.microsoft.com/office/powerpoint/2010/main" val="1187420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E" dirty="0"/>
          </a:p>
        </p:txBody>
      </p:sp>
      <p:sp>
        <p:nvSpPr>
          <p:cNvPr id="4" name="Slide Number Placeholder 3"/>
          <p:cNvSpPr>
            <a:spLocks noGrp="1"/>
          </p:cNvSpPr>
          <p:nvPr>
            <p:ph type="sldNum" sz="quarter" idx="10"/>
          </p:nvPr>
        </p:nvSpPr>
        <p:spPr/>
        <p:txBody>
          <a:bodyPr/>
          <a:lstStyle/>
          <a:p>
            <a:fld id="{FA7842E5-4088-498F-8C11-CA6462EE0AD2}" type="slidenum">
              <a:rPr lang="en-IE" smtClean="0"/>
              <a:t>1</a:t>
            </a:fld>
            <a:endParaRPr lang="en-IE"/>
          </a:p>
        </p:txBody>
      </p:sp>
    </p:spTree>
    <p:extLst>
      <p:ext uri="{BB962C8B-B14F-4D97-AF65-F5344CB8AC3E}">
        <p14:creationId xmlns:p14="http://schemas.microsoft.com/office/powerpoint/2010/main" val="2206187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2/19/2018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2/19/2018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2/19/2018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2/19/2018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60EA64-D806-43AC-9DF2-F8C432F32B4C}" type="datetimeFigureOut">
              <a:rPr lang="en-US" dirty="0"/>
              <a:t>2/19/2018</a:t>
            </a:fld>
            <a:endParaRPr lang="en-US" dirty="0"/>
          </a:p>
        </p:txBody>
      </p:sp>
      <p:sp>
        <p:nvSpPr>
          <p:cNvPr id="6" name="Footer Placeholder 5"/>
          <p:cNvSpPr>
            <a:spLocks noGrp="1"/>
          </p:cNvSpPr>
          <p:nvPr>
            <p:ph type="ftr" sz="quarter" idx="11"/>
          </p:nvPr>
        </p:nvSpPr>
        <p:spPr>
          <a:xfrm>
            <a:off x="804672" y="6236208"/>
            <a:ext cx="5167503" cy="320040"/>
          </a:xfrm>
        </p:spPr>
        <p:txBody>
          <a:bodyPr/>
          <a:lstStyle>
            <a:lvl1pPr>
              <a:defRPr>
                <a:solidFill>
                  <a:srgbClr val="FFFFFF">
                    <a:alpha val="69804"/>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alpha val="90000"/>
                  </a:srgbClr>
                </a:solidFill>
                <a:effectLst>
                  <a:outerShdw blurRad="50800" dist="38100" dir="2700000" algn="tl" rotWithShape="0">
                    <a:prstClr val="black">
                      <a:alpha val="43000"/>
                    </a:prstClr>
                  </a:outerShdw>
                </a:effectLst>
              </a:defRPr>
            </a:lvl1pPr>
          </a:lstStyle>
          <a:p>
            <a:fld id="{1160EA64-D806-43AC-9DF2-F8C432F32B4C}" type="datetimeFigureOut">
              <a:rPr lang="en-US" dirty="0"/>
              <a:pPr/>
              <a:t>2/19/2018</a:t>
            </a:fld>
            <a:endParaRPr lang="en-US" dirty="0"/>
          </a:p>
        </p:txBody>
      </p:sp>
      <p:sp>
        <p:nvSpPr>
          <p:cNvPr id="6" name="Footer Placeholder 5"/>
          <p:cNvSpPr>
            <a:spLocks noGrp="1"/>
          </p:cNvSpPr>
          <p:nvPr>
            <p:ph type="ftr" sz="quarter" idx="11"/>
          </p:nvPr>
        </p:nvSpPr>
        <p:spPr>
          <a:xfrm>
            <a:off x="808523" y="6236208"/>
            <a:ext cx="5103729" cy="320040"/>
          </a:xfrm>
        </p:spPr>
        <p:txBody>
          <a:bodyPr/>
          <a:lstStyle>
            <a:lvl1pPr>
              <a:defRPr>
                <a:solidFill>
                  <a:srgbClr val="FFFFFF">
                    <a:alpha val="70000"/>
                  </a:srgbClr>
                </a:solidFill>
              </a:defRPr>
            </a:lvl1pPr>
          </a:lstStyle>
          <a:p>
            <a:endParaRPr lang="en-US" dirty="0"/>
          </a:p>
        </p:txBody>
      </p:sp>
      <p:sp>
        <p:nvSpPr>
          <p:cNvPr id="7" name="Slide Number Placeholder 6"/>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2/19/2018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231136" y="964692"/>
            <a:ext cx="7729728" cy="1188720"/>
          </a:xfrm>
          <a:prstGeom prst="rect">
            <a:avLst/>
          </a:prstGeom>
          <a:solidFill>
            <a:schemeClr val="bg1"/>
          </a:solidFill>
          <a:ln w="31750" cap="sq">
            <a:solidFill>
              <a:schemeClr val="tx1">
                <a:lumMod val="75000"/>
                <a:lumOff val="25000"/>
              </a:schemeClr>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2/19/2018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chemeClr val="tx1">
              <a:lumMod val="85000"/>
              <a:lumOff val="15000"/>
            </a:schemeClr>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27AAAA-D2D3-4A45-AC73-46C776D3B803}"/>
              </a:ext>
            </a:extLst>
          </p:cNvPr>
          <p:cNvSpPr>
            <a:spLocks noGrp="1"/>
          </p:cNvSpPr>
          <p:nvPr>
            <p:ph type="ctrTitle"/>
          </p:nvPr>
        </p:nvSpPr>
        <p:spPr>
          <a:xfrm>
            <a:off x="1600200" y="1716257"/>
            <a:ext cx="8991600" cy="1674055"/>
          </a:xfrm>
        </p:spPr>
        <p:txBody>
          <a:bodyPr>
            <a:noAutofit/>
          </a:bodyPr>
          <a:lstStyle/>
          <a:p>
            <a:r>
              <a:rPr lang="en-IE" sz="4800" dirty="0"/>
              <a:t>The goddess reimagined</a:t>
            </a:r>
          </a:p>
        </p:txBody>
      </p:sp>
      <p:sp>
        <p:nvSpPr>
          <p:cNvPr id="3" name="Subtitle 2">
            <a:extLst>
              <a:ext uri="{FF2B5EF4-FFF2-40B4-BE49-F238E27FC236}">
                <a16:creationId xmlns:a16="http://schemas.microsoft.com/office/drawing/2014/main" id="{CDCE8DAF-6CE4-443B-B864-81491E7D1AF5}"/>
              </a:ext>
            </a:extLst>
          </p:cNvPr>
          <p:cNvSpPr>
            <a:spLocks noGrp="1"/>
          </p:cNvSpPr>
          <p:nvPr>
            <p:ph type="subTitle" idx="1"/>
          </p:nvPr>
        </p:nvSpPr>
        <p:spPr>
          <a:xfrm>
            <a:off x="1600200" y="3390313"/>
            <a:ext cx="8991600" cy="1885071"/>
          </a:xfrm>
        </p:spPr>
        <p:txBody>
          <a:bodyPr>
            <a:noAutofit/>
          </a:bodyPr>
          <a:lstStyle/>
          <a:p>
            <a:r>
              <a:rPr lang="en-IE" sz="3200" dirty="0"/>
              <a:t>Analysing the transforming character </a:t>
            </a:r>
            <a:r>
              <a:rPr lang="en-IE" sz="3200" dirty="0" err="1"/>
              <a:t>Nuwa</a:t>
            </a:r>
            <a:r>
              <a:rPr lang="en-IE" sz="3200" dirty="0"/>
              <a:t> as she relates to shifting narratives of gender and sexual relations in Chinese historiography</a:t>
            </a:r>
          </a:p>
        </p:txBody>
      </p:sp>
    </p:spTree>
    <p:extLst>
      <p:ext uri="{BB962C8B-B14F-4D97-AF65-F5344CB8AC3E}">
        <p14:creationId xmlns:p14="http://schemas.microsoft.com/office/powerpoint/2010/main" val="35382981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1D717-CDF0-4C5E-BA90-D6D9F612E209}"/>
              </a:ext>
            </a:extLst>
          </p:cNvPr>
          <p:cNvSpPr>
            <a:spLocks noGrp="1"/>
          </p:cNvSpPr>
          <p:nvPr>
            <p:ph type="title"/>
          </p:nvPr>
        </p:nvSpPr>
        <p:spPr/>
        <p:txBody>
          <a:bodyPr/>
          <a:lstStyle/>
          <a:p>
            <a:r>
              <a:rPr lang="en-IE" dirty="0"/>
              <a:t>Analysing </a:t>
            </a:r>
            <a:r>
              <a:rPr lang="en-IE" dirty="0" err="1"/>
              <a:t>nuwa’s</a:t>
            </a:r>
            <a:r>
              <a:rPr lang="en-IE" dirty="0"/>
              <a:t> stories in context</a:t>
            </a:r>
          </a:p>
        </p:txBody>
      </p:sp>
      <p:sp>
        <p:nvSpPr>
          <p:cNvPr id="3" name="Content Placeholder 2">
            <a:extLst>
              <a:ext uri="{FF2B5EF4-FFF2-40B4-BE49-F238E27FC236}">
                <a16:creationId xmlns:a16="http://schemas.microsoft.com/office/drawing/2014/main" id="{F042045A-B3AA-4D06-993E-91F4B0F49280}"/>
              </a:ext>
            </a:extLst>
          </p:cNvPr>
          <p:cNvSpPr>
            <a:spLocks noGrp="1"/>
          </p:cNvSpPr>
          <p:nvPr>
            <p:ph idx="1"/>
          </p:nvPr>
        </p:nvSpPr>
        <p:spPr>
          <a:xfrm>
            <a:off x="1139252" y="2638044"/>
            <a:ext cx="9818558" cy="3507923"/>
          </a:xfrm>
        </p:spPr>
        <p:txBody>
          <a:bodyPr>
            <a:normAutofit/>
          </a:bodyPr>
          <a:lstStyle/>
          <a:p>
            <a:r>
              <a:rPr lang="en-IE" sz="2400" dirty="0"/>
              <a:t>Who wrote the texts that she appears in?</a:t>
            </a:r>
          </a:p>
          <a:p>
            <a:r>
              <a:rPr lang="en-IE" sz="2400" dirty="0"/>
              <a:t>For what purpose?</a:t>
            </a:r>
          </a:p>
          <a:p>
            <a:r>
              <a:rPr lang="en-IE" sz="2400" dirty="0"/>
              <a:t>What problems do we encounter in analysing these texts?</a:t>
            </a:r>
          </a:p>
          <a:p>
            <a:r>
              <a:rPr lang="en-IE" sz="2400" dirty="0"/>
              <a:t>How do the descriptions of </a:t>
            </a:r>
            <a:r>
              <a:rPr lang="en-IE" sz="2400" dirty="0" err="1"/>
              <a:t>Nuwa</a:t>
            </a:r>
            <a:r>
              <a:rPr lang="en-IE" sz="2400" dirty="0"/>
              <a:t> reflect narratives (specifically of gender and sexuality) of those time periods?</a:t>
            </a:r>
          </a:p>
        </p:txBody>
      </p:sp>
    </p:spTree>
    <p:extLst>
      <p:ext uri="{BB962C8B-B14F-4D97-AF65-F5344CB8AC3E}">
        <p14:creationId xmlns:p14="http://schemas.microsoft.com/office/powerpoint/2010/main" val="36358960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1C808098-39B9-45F9-BB76-8BC63D8580B2}"/>
              </a:ext>
            </a:extLst>
          </p:cNvPr>
          <p:cNvPicPr>
            <a:picLocks noChangeAspect="1"/>
          </p:cNvPicPr>
          <p:nvPr/>
        </p:nvPicPr>
        <p:blipFill>
          <a:blip r:embed="rId2"/>
          <a:stretch>
            <a:fillRect/>
          </a:stretch>
        </p:blipFill>
        <p:spPr>
          <a:xfrm>
            <a:off x="432951" y="0"/>
            <a:ext cx="6318000" cy="6858000"/>
          </a:xfrm>
          <a:prstGeom prst="rect">
            <a:avLst/>
          </a:prstGeom>
        </p:spPr>
      </p:pic>
      <p:sp>
        <p:nvSpPr>
          <p:cNvPr id="6" name="TextBox 5">
            <a:extLst>
              <a:ext uri="{FF2B5EF4-FFF2-40B4-BE49-F238E27FC236}">
                <a16:creationId xmlns:a16="http://schemas.microsoft.com/office/drawing/2014/main" id="{79F522CF-FD58-420F-8E43-FFB178DCBE28}"/>
              </a:ext>
            </a:extLst>
          </p:cNvPr>
          <p:cNvSpPr txBox="1"/>
          <p:nvPr/>
        </p:nvSpPr>
        <p:spPr>
          <a:xfrm>
            <a:off x="7244862" y="633046"/>
            <a:ext cx="4431323" cy="5447645"/>
          </a:xfrm>
          <a:prstGeom prst="rect">
            <a:avLst/>
          </a:prstGeom>
          <a:noFill/>
        </p:spPr>
        <p:txBody>
          <a:bodyPr wrap="square" rtlCol="0">
            <a:spAutoFit/>
          </a:bodyPr>
          <a:lstStyle/>
          <a:p>
            <a:r>
              <a:rPr lang="en-IE" dirty="0"/>
              <a:t>Illustration of </a:t>
            </a:r>
            <a:r>
              <a:rPr lang="en-IE" dirty="0" err="1"/>
              <a:t>Nuwa</a:t>
            </a:r>
            <a:r>
              <a:rPr lang="en-IE" dirty="0"/>
              <a:t> from the </a:t>
            </a:r>
            <a:r>
              <a:rPr lang="en-IE" dirty="0" err="1"/>
              <a:t>Shanhaijing</a:t>
            </a:r>
            <a:r>
              <a:rPr lang="en-IE" dirty="0"/>
              <a:t> </a:t>
            </a:r>
          </a:p>
          <a:p>
            <a:r>
              <a:rPr lang="zh-CN" altLang="en-US" dirty="0"/>
              <a:t>山海经</a:t>
            </a:r>
            <a:r>
              <a:rPr lang="en-IE" dirty="0"/>
              <a:t> (Classic of Mountains and Seas), </a:t>
            </a:r>
            <a:r>
              <a:rPr lang="en-US" altLang="zh-CN" dirty="0"/>
              <a:t>earliest dating from the Warring States period</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fr-FR" sz="1400" dirty="0"/>
              <a:t>Public Domain, [https://commons.wikimedia.org/w/index.php?curid=735577],  </a:t>
            </a:r>
            <a:r>
              <a:rPr lang="fr-FR" sz="1400" dirty="0" err="1"/>
              <a:t>Accessed</a:t>
            </a:r>
            <a:r>
              <a:rPr lang="fr-FR" sz="1400" dirty="0"/>
              <a:t> on 20th </a:t>
            </a:r>
            <a:r>
              <a:rPr lang="fr-FR" sz="1400" dirty="0" err="1"/>
              <a:t>February</a:t>
            </a:r>
            <a:r>
              <a:rPr lang="fr-FR" sz="1400" dirty="0"/>
              <a:t> 2018</a:t>
            </a:r>
            <a:endParaRPr lang="en-IE" sz="1400" dirty="0"/>
          </a:p>
        </p:txBody>
      </p:sp>
    </p:spTree>
    <p:extLst>
      <p:ext uri="{BB962C8B-B14F-4D97-AF65-F5344CB8AC3E}">
        <p14:creationId xmlns:p14="http://schemas.microsoft.com/office/powerpoint/2010/main" val="9866247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F11EF-1A88-4D6A-B295-328D13771D44}"/>
              </a:ext>
            </a:extLst>
          </p:cNvPr>
          <p:cNvSpPr>
            <a:spLocks noGrp="1"/>
          </p:cNvSpPr>
          <p:nvPr>
            <p:ph type="title"/>
          </p:nvPr>
        </p:nvSpPr>
        <p:spPr/>
        <p:txBody>
          <a:bodyPr/>
          <a:lstStyle/>
          <a:p>
            <a:r>
              <a:rPr lang="en-IE" dirty="0" err="1"/>
              <a:t>NarrativES</a:t>
            </a:r>
            <a:r>
              <a:rPr lang="en-IE" dirty="0"/>
              <a:t> in Chinese texts</a:t>
            </a:r>
          </a:p>
        </p:txBody>
      </p:sp>
      <p:sp>
        <p:nvSpPr>
          <p:cNvPr id="3" name="Content Placeholder 2">
            <a:extLst>
              <a:ext uri="{FF2B5EF4-FFF2-40B4-BE49-F238E27FC236}">
                <a16:creationId xmlns:a16="http://schemas.microsoft.com/office/drawing/2014/main" id="{D94660AF-3561-4FB1-9F2B-6745B78C955B}"/>
              </a:ext>
            </a:extLst>
          </p:cNvPr>
          <p:cNvSpPr>
            <a:spLocks noGrp="1"/>
          </p:cNvSpPr>
          <p:nvPr>
            <p:ph idx="1"/>
          </p:nvPr>
        </p:nvSpPr>
        <p:spPr>
          <a:xfrm>
            <a:off x="1139252" y="2638044"/>
            <a:ext cx="9818558" cy="3717786"/>
          </a:xfrm>
        </p:spPr>
        <p:txBody>
          <a:bodyPr/>
          <a:lstStyle/>
          <a:p>
            <a:r>
              <a:rPr lang="en-IE" sz="2400" dirty="0"/>
              <a:t>Successive dynasties (re)write the history of their predecessors</a:t>
            </a:r>
          </a:p>
          <a:p>
            <a:r>
              <a:rPr lang="en-IE" sz="2400" dirty="0"/>
              <a:t>Instructive texts (</a:t>
            </a:r>
            <a:r>
              <a:rPr lang="en-IE" sz="2400" dirty="0" err="1"/>
              <a:t>Liezi</a:t>
            </a:r>
            <a:r>
              <a:rPr lang="en-IE" sz="2400" dirty="0"/>
              <a:t>, </a:t>
            </a:r>
            <a:r>
              <a:rPr lang="en-IE" sz="2400" dirty="0" err="1"/>
              <a:t>Lienvzhuan</a:t>
            </a:r>
            <a:r>
              <a:rPr lang="en-IE" sz="2400" dirty="0"/>
              <a:t>, </a:t>
            </a:r>
            <a:r>
              <a:rPr lang="en-IE" sz="2400" dirty="0" err="1"/>
              <a:t>Huainanzi</a:t>
            </a:r>
            <a:r>
              <a:rPr lang="en-IE" sz="2400" dirty="0"/>
              <a:t>) build their arguments using pointed historical examples</a:t>
            </a:r>
          </a:p>
          <a:p>
            <a:r>
              <a:rPr lang="en-IE" sz="2400" dirty="0"/>
              <a:t>Repeated frameworks and narratives: Good/Bad rulers, Good/Bad women</a:t>
            </a:r>
          </a:p>
          <a:p>
            <a:r>
              <a:rPr lang="en-IE" sz="2400" dirty="0"/>
              <a:t>Typologies often relate to Confucian, Daoist or other ideals</a:t>
            </a:r>
          </a:p>
          <a:p>
            <a:r>
              <a:rPr lang="en-IE" sz="2400" dirty="0"/>
              <a:t>Not only bias but intentional propaganda</a:t>
            </a:r>
          </a:p>
          <a:p>
            <a:endParaRPr lang="en-IE" dirty="0"/>
          </a:p>
        </p:txBody>
      </p:sp>
    </p:spTree>
    <p:extLst>
      <p:ext uri="{BB962C8B-B14F-4D97-AF65-F5344CB8AC3E}">
        <p14:creationId xmlns:p14="http://schemas.microsoft.com/office/powerpoint/2010/main" val="2465840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B0139E-255B-4EAE-B5AA-E9BE9CDA40A7}"/>
              </a:ext>
            </a:extLst>
          </p:cNvPr>
          <p:cNvSpPr>
            <a:spLocks noGrp="1"/>
          </p:cNvSpPr>
          <p:nvPr>
            <p:ph type="title"/>
          </p:nvPr>
        </p:nvSpPr>
        <p:spPr/>
        <p:txBody>
          <a:bodyPr/>
          <a:lstStyle/>
          <a:p>
            <a:r>
              <a:rPr lang="en-IE" dirty="0"/>
              <a:t>How Sex is understood in the </a:t>
            </a:r>
            <a:r>
              <a:rPr lang="en-IE" dirty="0" err="1"/>
              <a:t>han</a:t>
            </a:r>
            <a:endParaRPr lang="en-IE" dirty="0"/>
          </a:p>
        </p:txBody>
      </p:sp>
      <p:sp>
        <p:nvSpPr>
          <p:cNvPr id="3" name="Content Placeholder 2">
            <a:extLst>
              <a:ext uri="{FF2B5EF4-FFF2-40B4-BE49-F238E27FC236}">
                <a16:creationId xmlns:a16="http://schemas.microsoft.com/office/drawing/2014/main" id="{639CF27D-1926-419F-9F6D-D683266A0611}"/>
              </a:ext>
            </a:extLst>
          </p:cNvPr>
          <p:cNvSpPr>
            <a:spLocks noGrp="1"/>
          </p:cNvSpPr>
          <p:nvPr>
            <p:ph idx="1"/>
          </p:nvPr>
        </p:nvSpPr>
        <p:spPr>
          <a:xfrm>
            <a:off x="1094281" y="2638044"/>
            <a:ext cx="9968459" cy="3552894"/>
          </a:xfrm>
        </p:spPr>
        <p:txBody>
          <a:bodyPr>
            <a:normAutofit/>
          </a:bodyPr>
          <a:lstStyle/>
          <a:p>
            <a:r>
              <a:rPr lang="en-IE" sz="2000" dirty="0"/>
              <a:t>“…sexuality was now conceived as the most telling indication of one’s political intentions. Consequently, unregulated or illicit sexual activity was associated with, or construed as symptomatic of, unregulated or illicit political activity.  The four centuries of the Han dynasty witnessed an increasing emphasis on the regulation of sexual relations and the concomitant ritualization of relations between male and female.” </a:t>
            </a:r>
            <a:r>
              <a:rPr lang="en-IE" sz="1600" dirty="0"/>
              <a:t>R</a:t>
            </a:r>
            <a:r>
              <a:rPr lang="en-US" altLang="zh-CN" sz="1600" dirty="0" err="1"/>
              <a:t>akita</a:t>
            </a:r>
            <a:r>
              <a:rPr lang="en-US" altLang="zh-CN" sz="1600" dirty="0"/>
              <a:t>-Goldin, P., 2002, </a:t>
            </a:r>
            <a:r>
              <a:rPr lang="en-US" altLang="zh-CN" sz="1600" i="1" dirty="0"/>
              <a:t>The Culture of Sex in Ancient China, </a:t>
            </a:r>
            <a:r>
              <a:rPr lang="en-US" altLang="zh-CN" sz="1600" dirty="0"/>
              <a:t>Honolulu: University of Hawaii Press, pp. 2-3</a:t>
            </a:r>
            <a:endParaRPr lang="en-IE" sz="1600" i="1" dirty="0"/>
          </a:p>
          <a:p>
            <a:r>
              <a:rPr lang="en-IE" sz="2000" dirty="0"/>
              <a:t>Link between sexual activity and political intent</a:t>
            </a:r>
          </a:p>
          <a:p>
            <a:r>
              <a:rPr lang="en-IE" sz="2000" dirty="0"/>
              <a:t>Regulation of sexual relations = Ritualization of relations between the male and female</a:t>
            </a:r>
          </a:p>
        </p:txBody>
      </p:sp>
    </p:spTree>
    <p:extLst>
      <p:ext uri="{BB962C8B-B14F-4D97-AF65-F5344CB8AC3E}">
        <p14:creationId xmlns:p14="http://schemas.microsoft.com/office/powerpoint/2010/main" val="2401345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51755222-79F5-4D71-B4DD-7D1CE439D858}"/>
              </a:ext>
            </a:extLst>
          </p:cNvPr>
          <p:cNvPicPr>
            <a:picLocks noChangeAspect="1"/>
          </p:cNvPicPr>
          <p:nvPr/>
        </p:nvPicPr>
        <p:blipFill>
          <a:blip r:embed="rId2"/>
          <a:stretch>
            <a:fillRect/>
          </a:stretch>
        </p:blipFill>
        <p:spPr>
          <a:xfrm>
            <a:off x="112541" y="0"/>
            <a:ext cx="7118253" cy="6880977"/>
          </a:xfrm>
          <a:prstGeom prst="rect">
            <a:avLst/>
          </a:prstGeom>
        </p:spPr>
      </p:pic>
      <p:sp>
        <p:nvSpPr>
          <p:cNvPr id="13" name="TextBox 12">
            <a:extLst>
              <a:ext uri="{FF2B5EF4-FFF2-40B4-BE49-F238E27FC236}">
                <a16:creationId xmlns:a16="http://schemas.microsoft.com/office/drawing/2014/main" id="{7B480F74-03CE-470C-B5F9-27785761F326}"/>
              </a:ext>
            </a:extLst>
          </p:cNvPr>
          <p:cNvSpPr txBox="1"/>
          <p:nvPr/>
        </p:nvSpPr>
        <p:spPr>
          <a:xfrm>
            <a:off x="7666892" y="998806"/>
            <a:ext cx="4093699" cy="4893647"/>
          </a:xfrm>
          <a:prstGeom prst="rect">
            <a:avLst/>
          </a:prstGeom>
          <a:noFill/>
        </p:spPr>
        <p:txBody>
          <a:bodyPr wrap="square" rtlCol="0">
            <a:spAutoFit/>
          </a:bodyPr>
          <a:lstStyle/>
          <a:p>
            <a:endParaRPr lang="en-IE" dirty="0"/>
          </a:p>
          <a:p>
            <a:r>
              <a:rPr lang="en-IE" dirty="0"/>
              <a:t>Image of </a:t>
            </a:r>
            <a:r>
              <a:rPr lang="en-IE" dirty="0" err="1"/>
              <a:t>Nuwa</a:t>
            </a:r>
            <a:r>
              <a:rPr lang="en-IE" dirty="0"/>
              <a:t> and Fuxi from a mural of the Wu Liang Shrines, Shandong province. Dating from the Eastern Han (30-220AD)</a:t>
            </a:r>
          </a:p>
          <a:p>
            <a:endParaRPr lang="en-IE" dirty="0"/>
          </a:p>
          <a:p>
            <a:endParaRPr lang="en-IE" dirty="0"/>
          </a:p>
          <a:p>
            <a:endParaRPr lang="en-IE" dirty="0"/>
          </a:p>
          <a:p>
            <a:endParaRPr lang="en-IE" dirty="0"/>
          </a:p>
          <a:p>
            <a:endParaRPr lang="en-IE" dirty="0"/>
          </a:p>
          <a:p>
            <a:endParaRPr lang="en-IE" dirty="0"/>
          </a:p>
          <a:p>
            <a:endParaRPr lang="en-IE" dirty="0"/>
          </a:p>
          <a:p>
            <a:endParaRPr lang="en-IE" dirty="0"/>
          </a:p>
          <a:p>
            <a:endParaRPr lang="en-IE" dirty="0"/>
          </a:p>
          <a:p>
            <a:endParaRPr lang="en-IE" dirty="0"/>
          </a:p>
          <a:p>
            <a:endParaRPr lang="en-IE" dirty="0"/>
          </a:p>
          <a:p>
            <a:r>
              <a:rPr lang="fr-FR" sz="1400" dirty="0"/>
              <a:t>Public Domain,  </a:t>
            </a:r>
            <a:r>
              <a:rPr lang="fr-FR" sz="1400" dirty="0" err="1"/>
              <a:t>Available</a:t>
            </a:r>
            <a:r>
              <a:rPr lang="fr-FR" sz="1400" dirty="0"/>
              <a:t> at: [https://commons.wikimedia.org/w/index.php?curid=598103] </a:t>
            </a:r>
            <a:r>
              <a:rPr lang="fr-FR" sz="1400" dirty="0" err="1"/>
              <a:t>Accessed</a:t>
            </a:r>
            <a:r>
              <a:rPr lang="fr-FR" sz="1400" dirty="0"/>
              <a:t> on 20th </a:t>
            </a:r>
            <a:r>
              <a:rPr lang="fr-FR" sz="1400" dirty="0" err="1"/>
              <a:t>February</a:t>
            </a:r>
            <a:r>
              <a:rPr lang="fr-FR" sz="1400" dirty="0"/>
              <a:t> 2018</a:t>
            </a:r>
            <a:endParaRPr lang="en-IE" sz="1400" dirty="0"/>
          </a:p>
        </p:txBody>
      </p:sp>
    </p:spTree>
    <p:extLst>
      <p:ext uri="{BB962C8B-B14F-4D97-AF65-F5344CB8AC3E}">
        <p14:creationId xmlns:p14="http://schemas.microsoft.com/office/powerpoint/2010/main" val="34106385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63946-3AB5-4B86-9087-72F9E8A448BD}"/>
              </a:ext>
            </a:extLst>
          </p:cNvPr>
          <p:cNvSpPr>
            <a:spLocks noGrp="1"/>
          </p:cNvSpPr>
          <p:nvPr>
            <p:ph type="title"/>
          </p:nvPr>
        </p:nvSpPr>
        <p:spPr/>
        <p:txBody>
          <a:bodyPr/>
          <a:lstStyle/>
          <a:p>
            <a:r>
              <a:rPr lang="en-IE" dirty="0" err="1"/>
              <a:t>Nuwa</a:t>
            </a:r>
            <a:r>
              <a:rPr lang="en-IE" dirty="0"/>
              <a:t> in the </a:t>
            </a:r>
            <a:r>
              <a:rPr lang="en-IE" dirty="0" err="1"/>
              <a:t>huainanzi</a:t>
            </a:r>
            <a:r>
              <a:rPr lang="en-IE" dirty="0"/>
              <a:t> </a:t>
            </a:r>
            <a:r>
              <a:rPr lang="zh-CN" altLang="en-US" dirty="0"/>
              <a:t>淮南子</a:t>
            </a:r>
            <a:endParaRPr lang="en-IE" dirty="0"/>
          </a:p>
        </p:txBody>
      </p:sp>
      <p:sp>
        <p:nvSpPr>
          <p:cNvPr id="3" name="Content Placeholder 2">
            <a:extLst>
              <a:ext uri="{FF2B5EF4-FFF2-40B4-BE49-F238E27FC236}">
                <a16:creationId xmlns:a16="http://schemas.microsoft.com/office/drawing/2014/main" id="{220D05B5-CA49-4C53-98AE-E18154905F24}"/>
              </a:ext>
            </a:extLst>
          </p:cNvPr>
          <p:cNvSpPr>
            <a:spLocks noGrp="1"/>
          </p:cNvSpPr>
          <p:nvPr>
            <p:ph idx="1"/>
          </p:nvPr>
        </p:nvSpPr>
        <p:spPr>
          <a:xfrm>
            <a:off x="1184223" y="2638044"/>
            <a:ext cx="9773587" cy="3702795"/>
          </a:xfrm>
        </p:spPr>
        <p:txBody>
          <a:bodyPr>
            <a:normAutofit/>
          </a:bodyPr>
          <a:lstStyle/>
          <a:p>
            <a:r>
              <a:rPr lang="en-US" altLang="zh-CN" sz="2000" dirty="0" err="1"/>
              <a:t>Nuwa</a:t>
            </a:r>
            <a:r>
              <a:rPr lang="en-US" altLang="zh-CN" sz="2000" dirty="0"/>
              <a:t> appears in 4 sections; </a:t>
            </a:r>
            <a:r>
              <a:rPr lang="en-IE" altLang="zh-CN" sz="2000" dirty="0"/>
              <a:t>In 3 cases she is linked with Fuxi as a pair</a:t>
            </a:r>
          </a:p>
          <a:p>
            <a:r>
              <a:rPr lang="en-IE" altLang="zh-CN" sz="2000" dirty="0"/>
              <a:t>They are the “August ones of high antiquity” who are so suffused with Potency (of the Way) that they order the Yin and Yang and the whole universe without intention (effort)</a:t>
            </a:r>
          </a:p>
          <a:p>
            <a:r>
              <a:rPr lang="en-IE" altLang="zh-CN" sz="2000" dirty="0"/>
              <a:t>“[Fuxi and </a:t>
            </a:r>
            <a:r>
              <a:rPr lang="en-IE" altLang="zh-CN" sz="2000" dirty="0" err="1"/>
              <a:t>Nuwa</a:t>
            </a:r>
            <a:r>
              <a:rPr lang="en-IE" altLang="zh-CN" sz="2000" dirty="0"/>
              <a:t> established] the harmony of spring and the yang of summer, the slaughtering of autumn and the restraint of winter… Whatever obstructed yin and yang… [Fuxi and </a:t>
            </a:r>
            <a:r>
              <a:rPr lang="en-IE" altLang="zh-CN" sz="2000" dirty="0" err="1"/>
              <a:t>Nuwa</a:t>
            </a:r>
            <a:r>
              <a:rPr lang="en-IE" altLang="zh-CN" sz="2000" dirty="0"/>
              <a:t>] thoroughly set in order.” </a:t>
            </a:r>
            <a:r>
              <a:rPr lang="en-IE" sz="1600" dirty="0"/>
              <a:t>An, L., Major, J., Queen, S., Meyer, A., Roth, H., </a:t>
            </a:r>
            <a:r>
              <a:rPr lang="en-IE" sz="1600" dirty="0" err="1"/>
              <a:t>Puett</a:t>
            </a:r>
            <a:r>
              <a:rPr lang="en-IE" sz="1600" dirty="0"/>
              <a:t>, M., &amp; Murray, J. 2010. </a:t>
            </a:r>
            <a:r>
              <a:rPr lang="en-IE" sz="1600" i="1" dirty="0"/>
              <a:t>The </a:t>
            </a:r>
            <a:r>
              <a:rPr lang="en-IE" sz="1600" i="1" dirty="0" err="1"/>
              <a:t>Huainanzi</a:t>
            </a:r>
            <a:r>
              <a:rPr lang="en-IE" sz="1600" dirty="0"/>
              <a:t>. Columbia University Press. p. 225</a:t>
            </a:r>
            <a:endParaRPr lang="en-US" sz="1600" dirty="0"/>
          </a:p>
          <a:p>
            <a:r>
              <a:rPr lang="en-US" sz="2000" dirty="0"/>
              <a:t>The bonded, balanced pair of Fuxi and </a:t>
            </a:r>
            <a:r>
              <a:rPr lang="en-US" sz="2000" dirty="0" err="1"/>
              <a:t>Nuwa</a:t>
            </a:r>
            <a:r>
              <a:rPr lang="en-US" sz="2000" dirty="0"/>
              <a:t> seem to reflect this ritualization of the monogamous male-female relationship which </a:t>
            </a:r>
            <a:r>
              <a:rPr lang="en-US" sz="2000" dirty="0" err="1"/>
              <a:t>Rakita</a:t>
            </a:r>
            <a:r>
              <a:rPr lang="en-US" sz="2000" dirty="0"/>
              <a:t>-Goldin writes about</a:t>
            </a:r>
            <a:endParaRPr lang="en-IE" sz="2000" dirty="0"/>
          </a:p>
        </p:txBody>
      </p:sp>
    </p:spTree>
    <p:extLst>
      <p:ext uri="{BB962C8B-B14F-4D97-AF65-F5344CB8AC3E}">
        <p14:creationId xmlns:p14="http://schemas.microsoft.com/office/powerpoint/2010/main" val="645240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65C9A-EB79-45A1-B6A0-3AF576757B3D}"/>
              </a:ext>
            </a:extLst>
          </p:cNvPr>
          <p:cNvSpPr>
            <a:spLocks noGrp="1"/>
          </p:cNvSpPr>
          <p:nvPr>
            <p:ph type="title"/>
          </p:nvPr>
        </p:nvSpPr>
        <p:spPr/>
        <p:txBody>
          <a:bodyPr>
            <a:normAutofit/>
          </a:bodyPr>
          <a:lstStyle/>
          <a:p>
            <a:r>
              <a:rPr lang="en-IE" dirty="0"/>
              <a:t>How women are written by the tang scholars</a:t>
            </a:r>
          </a:p>
        </p:txBody>
      </p:sp>
      <p:sp>
        <p:nvSpPr>
          <p:cNvPr id="3" name="Content Placeholder 2">
            <a:extLst>
              <a:ext uri="{FF2B5EF4-FFF2-40B4-BE49-F238E27FC236}">
                <a16:creationId xmlns:a16="http://schemas.microsoft.com/office/drawing/2014/main" id="{11B6A729-19F0-4E26-9C34-B2B782522E4F}"/>
              </a:ext>
            </a:extLst>
          </p:cNvPr>
          <p:cNvSpPr>
            <a:spLocks noGrp="1"/>
          </p:cNvSpPr>
          <p:nvPr>
            <p:ph idx="1"/>
          </p:nvPr>
        </p:nvSpPr>
        <p:spPr>
          <a:xfrm>
            <a:off x="1289154" y="2638044"/>
            <a:ext cx="9533744" cy="3762756"/>
          </a:xfrm>
        </p:spPr>
        <p:txBody>
          <a:bodyPr>
            <a:normAutofit/>
          </a:bodyPr>
          <a:lstStyle/>
          <a:p>
            <a:r>
              <a:rPr lang="en-US" altLang="zh-CN" sz="2000" dirty="0"/>
              <a:t>Typologies of the ‘good’ virtuous woman vs the ‘bad’ destructive woman</a:t>
            </a:r>
          </a:p>
          <a:p>
            <a:r>
              <a:rPr lang="en-US" sz="2000" dirty="0"/>
              <a:t>Tang writers often framed women to fit into these two categories</a:t>
            </a:r>
          </a:p>
          <a:p>
            <a:r>
              <a:rPr lang="en-US" sz="2000" dirty="0"/>
              <a:t>GOOD: virtuous, self-effacing, non-jealous, monogamous, mother to all the heirs (supporting the patrilineage above all other interests)</a:t>
            </a:r>
          </a:p>
          <a:p>
            <a:r>
              <a:rPr lang="en-US" sz="2000" dirty="0"/>
              <a:t>BAD: self advancing, jealous, promiscuous, violent acts, disregard for the interests of the patrilineage</a:t>
            </a:r>
          </a:p>
          <a:p>
            <a:r>
              <a:rPr lang="en-US" sz="2000" dirty="0"/>
              <a:t>Like in the Han, illicit sexual activity is linked with destructive ‘bad’ political intent – BUT only in the case of female rulers</a:t>
            </a:r>
          </a:p>
        </p:txBody>
      </p:sp>
    </p:spTree>
    <p:extLst>
      <p:ext uri="{BB962C8B-B14F-4D97-AF65-F5344CB8AC3E}">
        <p14:creationId xmlns:p14="http://schemas.microsoft.com/office/powerpoint/2010/main" val="40154150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063AE-9EB7-430A-8C0D-B682D1B0DAB0}"/>
              </a:ext>
            </a:extLst>
          </p:cNvPr>
          <p:cNvSpPr>
            <a:spLocks noGrp="1"/>
          </p:cNvSpPr>
          <p:nvPr>
            <p:ph type="title"/>
          </p:nvPr>
        </p:nvSpPr>
        <p:spPr/>
        <p:txBody>
          <a:bodyPr/>
          <a:lstStyle/>
          <a:p>
            <a:r>
              <a:rPr lang="en-IE" dirty="0" err="1"/>
              <a:t>Nuwa</a:t>
            </a:r>
            <a:r>
              <a:rPr lang="en-IE" dirty="0"/>
              <a:t> in the </a:t>
            </a:r>
            <a:r>
              <a:rPr lang="en-IE" dirty="0" err="1"/>
              <a:t>duyizhi</a:t>
            </a:r>
            <a:r>
              <a:rPr lang="en-IE" dirty="0"/>
              <a:t> </a:t>
            </a:r>
            <a:r>
              <a:rPr lang="zh-TW" altLang="en-US" dirty="0"/>
              <a:t>獨異志</a:t>
            </a:r>
            <a:endParaRPr lang="en-IE" dirty="0"/>
          </a:p>
        </p:txBody>
      </p:sp>
      <p:sp>
        <p:nvSpPr>
          <p:cNvPr id="3" name="Content Placeholder 2">
            <a:extLst>
              <a:ext uri="{FF2B5EF4-FFF2-40B4-BE49-F238E27FC236}">
                <a16:creationId xmlns:a16="http://schemas.microsoft.com/office/drawing/2014/main" id="{8FC4D1EB-7566-42E5-9CBA-3C4FA28A5D93}"/>
              </a:ext>
            </a:extLst>
          </p:cNvPr>
          <p:cNvSpPr>
            <a:spLocks noGrp="1"/>
          </p:cNvSpPr>
          <p:nvPr>
            <p:ph idx="1"/>
          </p:nvPr>
        </p:nvSpPr>
        <p:spPr>
          <a:xfrm>
            <a:off x="1154243" y="2293495"/>
            <a:ext cx="10178321" cy="4197246"/>
          </a:xfrm>
        </p:spPr>
        <p:txBody>
          <a:bodyPr>
            <a:normAutofit/>
          </a:bodyPr>
          <a:lstStyle/>
          <a:p>
            <a:r>
              <a:rPr lang="zh-TW" altLang="en-US" sz="2200" dirty="0"/>
              <a:t>昔宇宙初開之時，只有女媧兄妹二人在崑崙山，而天下未有人民，議以為夫妻，又自羞恥。兄即與其妹上崑崙山，兄曰：天若遣我兄妹二人為夫妻而煙悉合；若不使，煙散。於是煙即合，其妹即來就兄，乃結草為扇，以障其面。今時人取婦執扇，象其事也。</a:t>
            </a:r>
            <a:endParaRPr lang="en-IE" altLang="zh-TW" sz="2200" dirty="0"/>
          </a:p>
          <a:p>
            <a:r>
              <a:rPr lang="en-IE" sz="1500" dirty="0" err="1"/>
              <a:t>Duyizhi</a:t>
            </a:r>
            <a:r>
              <a:rPr lang="en-IE" sz="1500" dirty="0"/>
              <a:t>, Late Tang period, Available at: [https://ctext.org/wiki.pl?if=en&amp;res=812770&amp;searchu=%E5%A5%B3%E5%A8%B2], Accessed on 21</a:t>
            </a:r>
            <a:r>
              <a:rPr lang="en-IE" sz="1500" baseline="30000" dirty="0"/>
              <a:t>st</a:t>
            </a:r>
            <a:r>
              <a:rPr lang="en-IE" sz="1500" dirty="0"/>
              <a:t> February 2018</a:t>
            </a:r>
          </a:p>
          <a:p>
            <a:r>
              <a:rPr lang="en-IE" sz="2200" dirty="0" err="1"/>
              <a:t>Nuwa</a:t>
            </a:r>
            <a:r>
              <a:rPr lang="en-IE" sz="2200" dirty="0"/>
              <a:t> and her brother are alone on Mt. Kunlun before there are any other people in the world. They want to become husband and wife but are ashamed. They ask permission from Heaven to become husband and wife through a sign of smoke gathering or dispersing. The smoke gathers and so they get married, and she makes a fan of grass to hide her face. Now (at the time of writing) people do this in the same way (carrying/using a fan/veil)</a:t>
            </a:r>
          </a:p>
        </p:txBody>
      </p:sp>
    </p:spTree>
    <p:extLst>
      <p:ext uri="{BB962C8B-B14F-4D97-AF65-F5344CB8AC3E}">
        <p14:creationId xmlns:p14="http://schemas.microsoft.com/office/powerpoint/2010/main" val="1302865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0034D6-E325-4A08-911E-B9A3ED2AC298}"/>
              </a:ext>
            </a:extLst>
          </p:cNvPr>
          <p:cNvSpPr>
            <a:spLocks noGrp="1"/>
          </p:cNvSpPr>
          <p:nvPr>
            <p:ph type="title"/>
          </p:nvPr>
        </p:nvSpPr>
        <p:spPr>
          <a:xfrm>
            <a:off x="2231136" y="964692"/>
            <a:ext cx="7729728" cy="1188720"/>
          </a:xfrm>
        </p:spPr>
        <p:txBody>
          <a:bodyPr/>
          <a:lstStyle/>
          <a:p>
            <a:r>
              <a:rPr lang="en-IE" dirty="0"/>
              <a:t>How does this relate to tang typologies?</a:t>
            </a:r>
          </a:p>
        </p:txBody>
      </p:sp>
      <p:sp>
        <p:nvSpPr>
          <p:cNvPr id="3" name="Content Placeholder 2">
            <a:extLst>
              <a:ext uri="{FF2B5EF4-FFF2-40B4-BE49-F238E27FC236}">
                <a16:creationId xmlns:a16="http://schemas.microsoft.com/office/drawing/2014/main" id="{808CE511-EACC-486B-82C0-F596A4685654}"/>
              </a:ext>
            </a:extLst>
          </p:cNvPr>
          <p:cNvSpPr>
            <a:spLocks noGrp="1"/>
          </p:cNvSpPr>
          <p:nvPr>
            <p:ph idx="1"/>
          </p:nvPr>
        </p:nvSpPr>
        <p:spPr>
          <a:xfrm>
            <a:off x="1514007" y="2638044"/>
            <a:ext cx="9383842" cy="3717786"/>
          </a:xfrm>
        </p:spPr>
        <p:txBody>
          <a:bodyPr>
            <a:normAutofit/>
          </a:bodyPr>
          <a:lstStyle/>
          <a:p>
            <a:r>
              <a:rPr lang="en-IE" sz="2000" dirty="0"/>
              <a:t>Fuxi and </a:t>
            </a:r>
            <a:r>
              <a:rPr lang="en-IE" sz="2000" dirty="0" err="1"/>
              <a:t>Nuwa</a:t>
            </a:r>
            <a:r>
              <a:rPr lang="en-IE" sz="2000" dirty="0"/>
              <a:t> ask permission from Heaven before being joined as husband and wife</a:t>
            </a:r>
          </a:p>
          <a:p>
            <a:r>
              <a:rPr lang="en-IE" sz="2000" dirty="0" err="1"/>
              <a:t>Nuwa</a:t>
            </a:r>
            <a:r>
              <a:rPr lang="en-IE" sz="2000" dirty="0"/>
              <a:t> is so shy/modest/ashamed that she makes a fan to cover her face during the union</a:t>
            </a:r>
          </a:p>
          <a:p>
            <a:r>
              <a:rPr lang="en-IE" sz="2000" dirty="0"/>
              <a:t>This leads to a popular marriage custom in contemporary China of the time</a:t>
            </a:r>
          </a:p>
          <a:p>
            <a:r>
              <a:rPr lang="en-IE" sz="2000" dirty="0"/>
              <a:t>The first marriage is as </a:t>
            </a:r>
            <a:r>
              <a:rPr lang="en-IE" sz="2000" dirty="0" err="1"/>
              <a:t>unpromiscuous</a:t>
            </a:r>
            <a:r>
              <a:rPr lang="en-IE" sz="2000" dirty="0"/>
              <a:t> as possible – The couple wait until they have heaven’s explicit permission, </a:t>
            </a:r>
            <a:r>
              <a:rPr lang="en-IE" sz="2000" dirty="0" err="1"/>
              <a:t>Nuwa</a:t>
            </a:r>
            <a:r>
              <a:rPr lang="en-IE" sz="2000" dirty="0"/>
              <a:t> hides her face in modesty or shame</a:t>
            </a:r>
          </a:p>
          <a:p>
            <a:r>
              <a:rPr lang="en-IE" sz="2000" dirty="0"/>
              <a:t>It is written as an example that is linked to current marriage custom:  THIS is how people should behave</a:t>
            </a:r>
          </a:p>
        </p:txBody>
      </p:sp>
    </p:spTree>
    <p:extLst>
      <p:ext uri="{BB962C8B-B14F-4D97-AF65-F5344CB8AC3E}">
        <p14:creationId xmlns:p14="http://schemas.microsoft.com/office/powerpoint/2010/main" val="3074944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A3073-AEB6-49F2-B5EC-834EC452F235}"/>
              </a:ext>
            </a:extLst>
          </p:cNvPr>
          <p:cNvSpPr>
            <a:spLocks noGrp="1"/>
          </p:cNvSpPr>
          <p:nvPr>
            <p:ph type="title"/>
          </p:nvPr>
        </p:nvSpPr>
        <p:spPr/>
        <p:txBody>
          <a:bodyPr/>
          <a:lstStyle/>
          <a:p>
            <a:r>
              <a:rPr lang="en-IE" dirty="0"/>
              <a:t>What does this all mean?</a:t>
            </a:r>
          </a:p>
        </p:txBody>
      </p:sp>
      <p:sp>
        <p:nvSpPr>
          <p:cNvPr id="3" name="Content Placeholder 2">
            <a:extLst>
              <a:ext uri="{FF2B5EF4-FFF2-40B4-BE49-F238E27FC236}">
                <a16:creationId xmlns:a16="http://schemas.microsoft.com/office/drawing/2014/main" id="{BECF8BC6-935D-4BD1-B96F-B75F2615A15D}"/>
              </a:ext>
            </a:extLst>
          </p:cNvPr>
          <p:cNvSpPr>
            <a:spLocks noGrp="1"/>
          </p:cNvSpPr>
          <p:nvPr>
            <p:ph idx="1"/>
          </p:nvPr>
        </p:nvSpPr>
        <p:spPr>
          <a:xfrm>
            <a:off x="1454045" y="2638044"/>
            <a:ext cx="9413823" cy="3882677"/>
          </a:xfrm>
        </p:spPr>
        <p:txBody>
          <a:bodyPr>
            <a:noAutofit/>
          </a:bodyPr>
          <a:lstStyle/>
          <a:p>
            <a:r>
              <a:rPr lang="en-IE" sz="2000" dirty="0"/>
              <a:t>This is the limited point I have reached in my research so far</a:t>
            </a:r>
          </a:p>
          <a:p>
            <a:r>
              <a:rPr lang="en-IE" sz="2000" dirty="0"/>
              <a:t>As a whole topic, I will analyse depictions of </a:t>
            </a:r>
            <a:r>
              <a:rPr lang="en-IE" sz="2000" dirty="0" err="1"/>
              <a:t>Nuwa</a:t>
            </a:r>
            <a:r>
              <a:rPr lang="en-IE" sz="2000" dirty="0"/>
              <a:t> to see how they relate and reflect ideas and narratives of their times</a:t>
            </a:r>
          </a:p>
          <a:p>
            <a:r>
              <a:rPr lang="en-IE" sz="2000" dirty="0"/>
              <a:t>Specific narratives will likely be around gender, gender roles, sex and sexual relations because of the nature of </a:t>
            </a:r>
            <a:r>
              <a:rPr lang="en-IE" sz="2000" dirty="0" err="1"/>
              <a:t>Nuwa</a:t>
            </a:r>
            <a:r>
              <a:rPr lang="en-IE" sz="2000" dirty="0"/>
              <a:t> as an early female creator-goddess from whom humanity came into being</a:t>
            </a:r>
          </a:p>
          <a:p>
            <a:r>
              <a:rPr lang="en-IE" sz="2000" dirty="0"/>
              <a:t>I expect that this method (looking at how stories are rewritten in different periods) will allow me to learn about the ideas which must have influenced the writers of the time, and the ways in which they changed.  This makes it a useful technique</a:t>
            </a:r>
          </a:p>
        </p:txBody>
      </p:sp>
    </p:spTree>
    <p:extLst>
      <p:ext uri="{BB962C8B-B14F-4D97-AF65-F5344CB8AC3E}">
        <p14:creationId xmlns:p14="http://schemas.microsoft.com/office/powerpoint/2010/main" val="466208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21CFC8-18D6-489A-B68C-18BF69B687A3}"/>
              </a:ext>
            </a:extLst>
          </p:cNvPr>
          <p:cNvSpPr>
            <a:spLocks noGrp="1"/>
          </p:cNvSpPr>
          <p:nvPr>
            <p:ph type="ctrTitle"/>
          </p:nvPr>
        </p:nvSpPr>
        <p:spPr/>
        <p:txBody>
          <a:bodyPr/>
          <a:lstStyle/>
          <a:p>
            <a:r>
              <a:rPr lang="en-IE" dirty="0"/>
              <a:t>Questions?</a:t>
            </a:r>
          </a:p>
        </p:txBody>
      </p:sp>
      <p:sp>
        <p:nvSpPr>
          <p:cNvPr id="5" name="Subtitle 4">
            <a:extLst>
              <a:ext uri="{FF2B5EF4-FFF2-40B4-BE49-F238E27FC236}">
                <a16:creationId xmlns:a16="http://schemas.microsoft.com/office/drawing/2014/main" id="{B8BE794F-D01A-408B-8EBB-A7D0F1843ACC}"/>
              </a:ext>
            </a:extLst>
          </p:cNvPr>
          <p:cNvSpPr>
            <a:spLocks noGrp="1"/>
          </p:cNvSpPr>
          <p:nvPr>
            <p:ph type="subTitle" idx="1"/>
          </p:nvPr>
        </p:nvSpPr>
        <p:spPr/>
        <p:txBody>
          <a:bodyPr>
            <a:normAutofit/>
          </a:bodyPr>
          <a:lstStyle/>
          <a:p>
            <a:r>
              <a:rPr lang="en-IE" sz="2800" dirty="0"/>
              <a:t>Thank you for your time and feedback</a:t>
            </a:r>
          </a:p>
        </p:txBody>
      </p:sp>
    </p:spTree>
    <p:extLst>
      <p:ext uri="{BB962C8B-B14F-4D97-AF65-F5344CB8AC3E}">
        <p14:creationId xmlns:p14="http://schemas.microsoft.com/office/powerpoint/2010/main" val="3447957868"/>
      </p:ext>
    </p:extLst>
  </p:cSld>
  <p:clrMapOvr>
    <a:masterClrMapping/>
  </p:clrMapOvr>
</p:sld>
</file>

<file path=ppt/theme/theme1.xml><?xml version="1.0" encoding="utf-8"?>
<a:theme xmlns:a="http://schemas.openxmlformats.org/drawingml/2006/main" name="Parcel">
  <a:themeElements>
    <a:clrScheme name="Parcel">
      <a:dk1>
        <a:srgbClr val="000000"/>
      </a:dk1>
      <a:lt1>
        <a:sysClr val="window" lastClr="FFFFFF"/>
      </a:lt1>
      <a:dk2>
        <a:srgbClr val="5E5E5E"/>
      </a:dk2>
      <a:lt2>
        <a:srgbClr val="DDDDDD"/>
      </a:lt2>
      <a:accent1>
        <a:srgbClr val="A6B727"/>
      </a:accent1>
      <a:accent2>
        <a:srgbClr val="418AB3"/>
      </a:accent2>
      <a:accent3>
        <a:srgbClr val="F69200"/>
      </a:accent3>
      <a:accent4>
        <a:srgbClr val="838383"/>
      </a:accent4>
      <a:accent5>
        <a:srgbClr val="FEC306"/>
      </a:accent5>
      <a:accent6>
        <a:srgbClr val="DF5327"/>
      </a:accent6>
      <a:hlink>
        <a:srgbClr val="F59E00"/>
      </a:hlink>
      <a:folHlink>
        <a:srgbClr val="B2B2B2"/>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A425FB89-E954-4A2A-81DC-D90804A94DB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3856</TotalTime>
  <Words>1088</Words>
  <Application>Microsoft Office PowerPoint</Application>
  <PresentationFormat>Widescreen</PresentationFormat>
  <Paragraphs>77</Paragraphs>
  <Slides>12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微軟正黑體</vt:lpstr>
      <vt:lpstr>华文中宋</vt:lpstr>
      <vt:lpstr>Arial</vt:lpstr>
      <vt:lpstr>Calibri</vt:lpstr>
      <vt:lpstr>Gill Sans MT</vt:lpstr>
      <vt:lpstr>Parcel</vt:lpstr>
      <vt:lpstr>The goddess reimagined</vt:lpstr>
      <vt:lpstr>Analysing nuwa’s stories in context</vt:lpstr>
      <vt:lpstr>PowerPoint Presentation</vt:lpstr>
      <vt:lpstr>NarrativES in Chinese texts</vt:lpstr>
      <vt:lpstr>How Sex is understood in the han</vt:lpstr>
      <vt:lpstr>PowerPoint Presentation</vt:lpstr>
      <vt:lpstr>Nuwa in the huainanzi 淮南子</vt:lpstr>
      <vt:lpstr>How women are written by the tang scholars</vt:lpstr>
      <vt:lpstr>Nuwa in the duyizhi 獨異志</vt:lpstr>
      <vt:lpstr>How does this relate to tang typologies?</vt:lpstr>
      <vt:lpstr>What does this all mean?</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NuWa: Creator of Mankind, Forgotten by Man</dc:title>
  <dc:creator>Frances Mcmanus (1400029)</dc:creator>
  <cp:lastModifiedBy>Frances Mcmanus (1400029)</cp:lastModifiedBy>
  <cp:revision>49</cp:revision>
  <dcterms:created xsi:type="dcterms:W3CDTF">2018-02-01T19:38:37Z</dcterms:created>
  <dcterms:modified xsi:type="dcterms:W3CDTF">2018-02-21T04:03:34Z</dcterms:modified>
</cp:coreProperties>
</file>