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37"/>
  </p:notesMasterIdLst>
  <p:handoutMasterIdLst>
    <p:handoutMasterId r:id="rId38"/>
  </p:handoutMasterIdLst>
  <p:sldIdLst>
    <p:sldId id="256" r:id="rId4"/>
    <p:sldId id="276" r:id="rId5"/>
    <p:sldId id="283" r:id="rId6"/>
    <p:sldId id="322" r:id="rId7"/>
    <p:sldId id="303" r:id="rId8"/>
    <p:sldId id="292" r:id="rId9"/>
    <p:sldId id="319" r:id="rId10"/>
    <p:sldId id="294" r:id="rId11"/>
    <p:sldId id="323" r:id="rId12"/>
    <p:sldId id="297" r:id="rId13"/>
    <p:sldId id="298" r:id="rId14"/>
    <p:sldId id="299" r:id="rId15"/>
    <p:sldId id="300" r:id="rId16"/>
    <p:sldId id="301" r:id="rId17"/>
    <p:sldId id="295" r:id="rId18"/>
    <p:sldId id="304" r:id="rId19"/>
    <p:sldId id="324" r:id="rId20"/>
    <p:sldId id="320" r:id="rId21"/>
    <p:sldId id="325" r:id="rId22"/>
    <p:sldId id="311" r:id="rId23"/>
    <p:sldId id="312" r:id="rId24"/>
    <p:sldId id="313" r:id="rId25"/>
    <p:sldId id="314" r:id="rId26"/>
    <p:sldId id="315" r:id="rId27"/>
    <p:sldId id="305" r:id="rId28"/>
    <p:sldId id="310" r:id="rId29"/>
    <p:sldId id="306" r:id="rId30"/>
    <p:sldId id="308" r:id="rId31"/>
    <p:sldId id="307" r:id="rId32"/>
    <p:sldId id="321" r:id="rId33"/>
    <p:sldId id="275" r:id="rId34"/>
    <p:sldId id="291" r:id="rId35"/>
    <p:sldId id="309"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88146" autoAdjust="0"/>
  </p:normalViewPr>
  <p:slideViewPr>
    <p:cSldViewPr>
      <p:cViewPr varScale="1">
        <p:scale>
          <a:sx n="59" d="100"/>
          <a:sy n="59" d="100"/>
        </p:scale>
        <p:origin x="1444" y="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3" Type="http://schemas.openxmlformats.org/officeDocument/2006/relationships/slideMaster" Target="slideMasters/slide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31/05/2022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5/31/2022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should try to facilitate individual learning from students and allow them to express their thoughts on these models. </a:t>
            </a:r>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413771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Instructions – </a:t>
            </a:r>
          </a:p>
          <a:p>
            <a:r>
              <a:rPr lang="en-GB" b="1" dirty="0"/>
              <a:t>Appoint 5 students to share their thoughts on the different stages?</a:t>
            </a:r>
          </a:p>
        </p:txBody>
      </p:sp>
      <p:sp>
        <p:nvSpPr>
          <p:cNvPr id="4" name="Slide Number Placeholder 3"/>
          <p:cNvSpPr>
            <a:spLocks noGrp="1"/>
          </p:cNvSpPr>
          <p:nvPr>
            <p:ph type="sldNum" sz="quarter" idx="10"/>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2072086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1382295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know that you are in stage one, when the leader asks a question and nobody answers. </a:t>
            </a:r>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836137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33</a:t>
            </a:fld>
            <a:endParaRPr lang="en-US"/>
          </a:p>
        </p:txBody>
      </p:sp>
    </p:spTree>
    <p:extLst>
      <p:ext uri="{BB962C8B-B14F-4D97-AF65-F5344CB8AC3E}">
        <p14:creationId xmlns:p14="http://schemas.microsoft.com/office/powerpoint/2010/main" val="34149598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31/05/2022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31/05/2022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scholar.google.com/"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www.uwtsd.ac.uk/library/"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lRcZqdGq8fc"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hyperlink" Target="https://scholar.google.com/"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16personalities.com/free-personality-test"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belbin.com/media/2302/belbin-team-role-circle.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youtube.com/watch?v=2QbXc6E08H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Effective Team Working &amp; Communications</a:t>
            </a:r>
            <a:br>
              <a:rPr lang="en-GB" sz="4000" b="1" dirty="0">
                <a:solidFill>
                  <a:schemeClr val="accent2">
                    <a:lumMod val="20000"/>
                    <a:lumOff val="80000"/>
                  </a:schemeClr>
                </a:solidFill>
              </a:rPr>
            </a:br>
            <a:r>
              <a:rPr lang="en-GB" sz="3100" b="1" dirty="0">
                <a:solidFill>
                  <a:schemeClr val="accent2">
                    <a:lumMod val="20000"/>
                    <a:lumOff val="80000"/>
                  </a:schemeClr>
                </a:solidFill>
              </a:rPr>
              <a:t>(BMSW 4002)</a:t>
            </a:r>
            <a:br>
              <a:rPr lang="en-GB" sz="3200" b="1" dirty="0">
                <a:solidFill>
                  <a:schemeClr val="accent2">
                    <a:lumMod val="20000"/>
                    <a:lumOff val="80000"/>
                  </a:schemeClr>
                </a:solidFill>
              </a:rPr>
            </a:br>
            <a:r>
              <a:rPr lang="en-GB" sz="6000" b="1" dirty="0">
                <a:solidFill>
                  <a:schemeClr val="accent2">
                    <a:lumMod val="20000"/>
                    <a:lumOff val="80000"/>
                  </a:schemeClr>
                </a:solidFill>
              </a:rPr>
              <a:t>Stages of Team Development &amp; Team Roles</a:t>
            </a: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p:txBody>
          <a:bodyPr/>
          <a:lstStyle/>
          <a:p>
            <a:r>
              <a:rPr lang="en-GB" dirty="0"/>
              <a:t>Introduced the module. </a:t>
            </a:r>
          </a:p>
          <a:p>
            <a:pPr marL="0" indent="0">
              <a:buNone/>
            </a:pPr>
            <a:r>
              <a:rPr lang="en-GB" dirty="0"/>
              <a:t>and </a:t>
            </a:r>
          </a:p>
          <a:p>
            <a:r>
              <a:rPr lang="en-GB" dirty="0"/>
              <a:t>Defined groups and teams.</a:t>
            </a:r>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So far…..</a:t>
            </a:r>
          </a:p>
        </p:txBody>
      </p:sp>
    </p:spTree>
    <p:extLst>
      <p:ext uri="{BB962C8B-B14F-4D97-AF65-F5344CB8AC3E}">
        <p14:creationId xmlns:p14="http://schemas.microsoft.com/office/powerpoint/2010/main" val="115033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fontScale="92500" lnSpcReduction="10000"/>
          </a:bodyPr>
          <a:lstStyle/>
          <a:p>
            <a:pPr marL="0" indent="0">
              <a:buNone/>
            </a:pPr>
            <a:r>
              <a:rPr lang="en-GB" dirty="0"/>
              <a:t>We will;</a:t>
            </a:r>
          </a:p>
          <a:p>
            <a:r>
              <a:rPr lang="en-GB" dirty="0"/>
              <a:t>Discuss the stages of team development</a:t>
            </a:r>
          </a:p>
          <a:p>
            <a:pPr lvl="1"/>
            <a:r>
              <a:rPr lang="en-GB" dirty="0"/>
              <a:t>Tuckman’s Model of Team Development</a:t>
            </a:r>
          </a:p>
          <a:p>
            <a:pPr lvl="1"/>
            <a:r>
              <a:rPr lang="en-GB" dirty="0"/>
              <a:t>Wheelan’s Model of Team Development</a:t>
            </a:r>
          </a:p>
          <a:p>
            <a:pPr marL="0" indent="0">
              <a:buNone/>
            </a:pPr>
            <a:r>
              <a:rPr lang="en-GB" dirty="0"/>
              <a:t>and</a:t>
            </a:r>
          </a:p>
          <a:p>
            <a:r>
              <a:rPr lang="en-GB" dirty="0"/>
              <a:t>Discuss team roles</a:t>
            </a:r>
          </a:p>
          <a:p>
            <a:pPr lvl="1"/>
            <a:r>
              <a:rPr lang="en-GB" dirty="0"/>
              <a:t>Belbin’s Team Roles</a:t>
            </a:r>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897C6-FDFC-B841-8EA0-C0C4FA4B8457}"/>
              </a:ext>
            </a:extLst>
          </p:cNvPr>
          <p:cNvSpPr>
            <a:spLocks noGrp="1"/>
          </p:cNvSpPr>
          <p:nvPr>
            <p:ph type="title"/>
          </p:nvPr>
        </p:nvSpPr>
        <p:spPr>
          <a:xfrm>
            <a:off x="457200" y="274638"/>
            <a:ext cx="8229600" cy="562074"/>
          </a:xfrm>
        </p:spPr>
        <p:txBody>
          <a:bodyPr>
            <a:normAutofit fontScale="90000"/>
          </a:bodyPr>
          <a:lstStyle/>
          <a:p>
            <a:r>
              <a:rPr lang="en-US" dirty="0">
                <a:latin typeface="Rockwell Condensed" panose="02060603050405020104" pitchFamily="18" charset="77"/>
              </a:rPr>
              <a:t>Stages of Group/Team Dynamics</a:t>
            </a:r>
          </a:p>
        </p:txBody>
      </p:sp>
      <p:sp>
        <p:nvSpPr>
          <p:cNvPr id="3" name="Content Placeholder 2">
            <a:extLst>
              <a:ext uri="{FF2B5EF4-FFF2-40B4-BE49-F238E27FC236}">
                <a16:creationId xmlns:a16="http://schemas.microsoft.com/office/drawing/2014/main" id="{C7556F52-5E89-544D-9F1F-36EFA24D26CD}"/>
              </a:ext>
            </a:extLst>
          </p:cNvPr>
          <p:cNvSpPr>
            <a:spLocks noGrp="1"/>
          </p:cNvSpPr>
          <p:nvPr>
            <p:ph idx="1"/>
          </p:nvPr>
        </p:nvSpPr>
        <p:spPr>
          <a:xfrm>
            <a:off x="107504" y="980728"/>
            <a:ext cx="8928992" cy="4752528"/>
          </a:xfrm>
        </p:spPr>
        <p:txBody>
          <a:bodyPr>
            <a:normAutofit/>
          </a:bodyPr>
          <a:lstStyle/>
          <a:p>
            <a:pPr algn="just"/>
            <a:r>
              <a:rPr lang="en-US" sz="2400" dirty="0"/>
              <a:t>Groups are dynamic social systems that change over time (Arrow et al., 2004). – </a:t>
            </a:r>
            <a:r>
              <a:rPr lang="en-US" sz="2400" dirty="0">
                <a:solidFill>
                  <a:srgbClr val="FF0000"/>
                </a:solidFill>
              </a:rPr>
              <a:t>meaning that groups go through a sequence of stages to become effective teams. </a:t>
            </a:r>
          </a:p>
          <a:p>
            <a:pPr algn="just"/>
            <a:endParaRPr lang="en-US" sz="2400" dirty="0">
              <a:solidFill>
                <a:srgbClr val="FF0000"/>
              </a:solidFill>
            </a:endParaRPr>
          </a:p>
          <a:p>
            <a:pPr algn="just"/>
            <a:r>
              <a:rPr lang="en-US" sz="2400" dirty="0"/>
              <a:t>These stages are transcribed into developmental models that try to explain the stages groups pass through to become effective teams. </a:t>
            </a:r>
          </a:p>
          <a:p>
            <a:pPr algn="just"/>
            <a:endParaRPr lang="en-US" sz="2400" dirty="0"/>
          </a:p>
          <a:p>
            <a:pPr algn="just"/>
            <a:r>
              <a:rPr lang="en-US" sz="2400" dirty="0"/>
              <a:t>Knowledge of these models/development stages help team leaders and team members to understand the changes and manage expectations in the evolution of groups to teams</a:t>
            </a:r>
          </a:p>
          <a:p>
            <a:endParaRPr lang="en-US" dirty="0"/>
          </a:p>
        </p:txBody>
      </p:sp>
    </p:spTree>
    <p:extLst>
      <p:ext uri="{BB962C8B-B14F-4D97-AF65-F5344CB8AC3E}">
        <p14:creationId xmlns:p14="http://schemas.microsoft.com/office/powerpoint/2010/main" val="2359270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0018D-37D6-4BB4-A012-7D3F890AFB65}"/>
              </a:ext>
            </a:extLst>
          </p:cNvPr>
          <p:cNvSpPr>
            <a:spLocks noGrp="1"/>
          </p:cNvSpPr>
          <p:nvPr>
            <p:ph type="title"/>
          </p:nvPr>
        </p:nvSpPr>
        <p:spPr>
          <a:xfrm>
            <a:off x="457200" y="274638"/>
            <a:ext cx="8229600" cy="490066"/>
          </a:xfrm>
        </p:spPr>
        <p:txBody>
          <a:bodyPr anchor="ctr">
            <a:normAutofit fontScale="90000"/>
          </a:bodyPr>
          <a:lstStyle/>
          <a:p>
            <a:r>
              <a:rPr lang="en-GB" dirty="0"/>
              <a:t>Activity 1 – 15mins</a:t>
            </a:r>
          </a:p>
        </p:txBody>
      </p:sp>
      <p:sp>
        <p:nvSpPr>
          <p:cNvPr id="3" name="Content Placeholder 2">
            <a:extLst>
              <a:ext uri="{FF2B5EF4-FFF2-40B4-BE49-F238E27FC236}">
                <a16:creationId xmlns:a16="http://schemas.microsoft.com/office/drawing/2014/main" id="{BAB8CF11-23A1-4CDF-BD5C-714259E9439A}"/>
              </a:ext>
            </a:extLst>
          </p:cNvPr>
          <p:cNvSpPr>
            <a:spLocks noGrp="1"/>
          </p:cNvSpPr>
          <p:nvPr>
            <p:ph sz="half" idx="2"/>
          </p:nvPr>
        </p:nvSpPr>
        <p:spPr>
          <a:xfrm>
            <a:off x="179512" y="1196752"/>
            <a:ext cx="8784976" cy="3989040"/>
          </a:xfrm>
        </p:spPr>
        <p:txBody>
          <a:bodyPr>
            <a:normAutofit lnSpcReduction="10000"/>
          </a:bodyPr>
          <a:lstStyle/>
          <a:p>
            <a:r>
              <a:rPr lang="en-GB" sz="2600" dirty="0"/>
              <a:t>Use Google Scholar - </a:t>
            </a:r>
            <a:r>
              <a:rPr lang="en-GB" sz="2600" dirty="0">
                <a:hlinkClick r:id="rId3"/>
              </a:rPr>
              <a:t>https://scholar.google.com/</a:t>
            </a:r>
            <a:r>
              <a:rPr lang="en-GB" sz="2600" dirty="0"/>
              <a:t> or the university library @ - </a:t>
            </a:r>
            <a:r>
              <a:rPr lang="en-GB" sz="2600" dirty="0">
                <a:hlinkClick r:id="rId4"/>
              </a:rPr>
              <a:t>https://www.uwtsd.ac.uk/library/</a:t>
            </a:r>
            <a:endParaRPr lang="en-GB" sz="2600" dirty="0"/>
          </a:p>
          <a:p>
            <a:endParaRPr lang="en-GB" sz="2600" dirty="0"/>
          </a:p>
          <a:p>
            <a:endParaRPr lang="en-GB" sz="2600" dirty="0"/>
          </a:p>
          <a:p>
            <a:r>
              <a:rPr lang="en-GB" sz="2600" b="1" dirty="0">
                <a:solidFill>
                  <a:srgbClr val="FF0000"/>
                </a:solidFill>
              </a:rPr>
              <a:t>Search for the various models of team development</a:t>
            </a:r>
          </a:p>
          <a:p>
            <a:endParaRPr lang="en-GB" sz="2600" b="1" dirty="0">
              <a:solidFill>
                <a:srgbClr val="FF0000"/>
              </a:solidFill>
            </a:endParaRPr>
          </a:p>
          <a:p>
            <a:endParaRPr lang="en-GB" sz="2600" b="1" dirty="0">
              <a:solidFill>
                <a:srgbClr val="FF0000"/>
              </a:solidFill>
            </a:endParaRPr>
          </a:p>
          <a:p>
            <a:r>
              <a:rPr lang="en-GB" sz="2600" dirty="0">
                <a:solidFill>
                  <a:srgbClr val="FF0000"/>
                </a:solidFill>
              </a:rPr>
              <a:t>Write down your answers on a sticky note or piece of paper and share with the class</a:t>
            </a:r>
          </a:p>
        </p:txBody>
      </p:sp>
    </p:spTree>
    <p:extLst>
      <p:ext uri="{BB962C8B-B14F-4D97-AF65-F5344CB8AC3E}">
        <p14:creationId xmlns:p14="http://schemas.microsoft.com/office/powerpoint/2010/main" val="1856192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A2D1-E23B-430D-BCD8-99A3137C38A1}"/>
              </a:ext>
            </a:extLst>
          </p:cNvPr>
          <p:cNvSpPr>
            <a:spLocks noGrp="1"/>
          </p:cNvSpPr>
          <p:nvPr>
            <p:ph type="title"/>
          </p:nvPr>
        </p:nvSpPr>
        <p:spPr>
          <a:xfrm>
            <a:off x="457200" y="69082"/>
            <a:ext cx="8229600" cy="418058"/>
          </a:xfrm>
        </p:spPr>
        <p:txBody>
          <a:bodyPr>
            <a:normAutofit fontScale="90000"/>
          </a:bodyPr>
          <a:lstStyle/>
          <a:p>
            <a:r>
              <a:rPr lang="en-GB" sz="5400"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Team Formation</a:t>
            </a:r>
          </a:p>
        </p:txBody>
      </p:sp>
      <p:sp>
        <p:nvSpPr>
          <p:cNvPr id="3" name="Content Placeholder 2">
            <a:extLst>
              <a:ext uri="{FF2B5EF4-FFF2-40B4-BE49-F238E27FC236}">
                <a16:creationId xmlns:a16="http://schemas.microsoft.com/office/drawing/2014/main" id="{6A207DC5-98C3-495D-9E35-53F3C48BBECC}"/>
              </a:ext>
            </a:extLst>
          </p:cNvPr>
          <p:cNvSpPr>
            <a:spLocks noGrp="1"/>
          </p:cNvSpPr>
          <p:nvPr>
            <p:ph idx="1"/>
          </p:nvPr>
        </p:nvSpPr>
        <p:spPr>
          <a:xfrm>
            <a:off x="251520" y="620688"/>
            <a:ext cx="8640960" cy="4824536"/>
          </a:xfrm>
        </p:spPr>
        <p:txBody>
          <a:bodyPr>
            <a:noAutofit/>
          </a:bodyPr>
          <a:lstStyle/>
          <a:p>
            <a:pPr marL="0" indent="0" algn="just">
              <a:spcAft>
                <a:spcPts val="1800"/>
              </a:spcAft>
              <a:buNone/>
            </a:pPr>
            <a:endParaRPr lang="en-GB" sz="2400" dirty="0"/>
          </a:p>
          <a:p>
            <a:pPr algn="just">
              <a:spcAft>
                <a:spcPts val="1800"/>
              </a:spcAft>
            </a:pPr>
            <a:r>
              <a:rPr lang="en-GB" sz="2400" dirty="0"/>
              <a:t>Teams generally pass through a predictable sequence in their evolution.</a:t>
            </a:r>
          </a:p>
          <a:p>
            <a:pPr algn="just">
              <a:spcAft>
                <a:spcPts val="1800"/>
              </a:spcAft>
            </a:pPr>
            <a:r>
              <a:rPr lang="en-GB" sz="2400" dirty="0"/>
              <a:t>We will examine two different models that map this development. </a:t>
            </a:r>
          </a:p>
          <a:p>
            <a:pPr algn="just">
              <a:spcAft>
                <a:spcPts val="1800"/>
              </a:spcAft>
            </a:pPr>
            <a:r>
              <a:rPr lang="en-GB" sz="2400" dirty="0"/>
              <a:t>We will look at the model proposed by Tuckman (1965) which identified a 5 stage process which describes the formation of teams.</a:t>
            </a:r>
          </a:p>
          <a:p>
            <a:pPr algn="just">
              <a:spcAft>
                <a:spcPts val="1800"/>
              </a:spcAft>
            </a:pPr>
            <a:r>
              <a:rPr lang="en-GB" sz="2400" dirty="0"/>
              <a:t>Although not all teams follow this five-stage model, it is a useful framework for understanding team development.</a:t>
            </a:r>
          </a:p>
        </p:txBody>
      </p:sp>
    </p:spTree>
    <p:extLst>
      <p:ext uri="{BB962C8B-B14F-4D97-AF65-F5344CB8AC3E}">
        <p14:creationId xmlns:p14="http://schemas.microsoft.com/office/powerpoint/2010/main" val="321196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chor="ctr">
            <a:normAutofit fontScale="90000"/>
          </a:bodyPr>
          <a:lstStyle/>
          <a:p>
            <a:r>
              <a:rPr lang="en-GB"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Tuckman’s Model</a:t>
            </a:r>
            <a:endParaRPr lang="en-GB" dirty="0"/>
          </a:p>
        </p:txBody>
      </p:sp>
      <p:sp>
        <p:nvSpPr>
          <p:cNvPr id="3" name="Content Placeholder 2"/>
          <p:cNvSpPr>
            <a:spLocks noGrp="1"/>
          </p:cNvSpPr>
          <p:nvPr>
            <p:ph sz="half" idx="1"/>
          </p:nvPr>
        </p:nvSpPr>
        <p:spPr>
          <a:xfrm>
            <a:off x="107504" y="1600201"/>
            <a:ext cx="4038600" cy="3989040"/>
          </a:xfrm>
        </p:spPr>
        <p:txBody>
          <a:bodyPr>
            <a:normAutofit/>
          </a:bodyPr>
          <a:lstStyle/>
          <a:p>
            <a:pPr marL="0" indent="0">
              <a:buNone/>
            </a:pPr>
            <a:r>
              <a:rPr lang="en-GB" dirty="0"/>
              <a:t>Feedback to class…</a:t>
            </a:r>
          </a:p>
          <a:p>
            <a:r>
              <a:rPr lang="en-GB" dirty="0"/>
              <a:t>Forming</a:t>
            </a:r>
          </a:p>
          <a:p>
            <a:r>
              <a:rPr lang="en-GB" dirty="0"/>
              <a:t>Storming</a:t>
            </a:r>
          </a:p>
          <a:p>
            <a:r>
              <a:rPr lang="en-GB" dirty="0"/>
              <a:t>Norming</a:t>
            </a:r>
          </a:p>
          <a:p>
            <a:r>
              <a:rPr lang="en-GB" dirty="0"/>
              <a:t>Performing</a:t>
            </a:r>
          </a:p>
          <a:p>
            <a:r>
              <a:rPr lang="en-GB" dirty="0"/>
              <a:t>Adjourning</a:t>
            </a:r>
          </a:p>
        </p:txBody>
      </p:sp>
      <p:pic>
        <p:nvPicPr>
          <p:cNvPr id="5" name="Picture 4" descr="Chart, sunburst chart&#10;&#10;Description automatically generated">
            <a:extLst>
              <a:ext uri="{FF2B5EF4-FFF2-40B4-BE49-F238E27FC236}">
                <a16:creationId xmlns:a16="http://schemas.microsoft.com/office/drawing/2014/main" id="{301ACF67-5091-9B44-9011-A1FABD84B3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46104" y="980728"/>
            <a:ext cx="4818384" cy="4608513"/>
          </a:xfrm>
          <a:prstGeom prst="rect">
            <a:avLst/>
          </a:prstGeom>
          <a:noFill/>
        </p:spPr>
      </p:pic>
    </p:spTree>
    <p:extLst>
      <p:ext uri="{BB962C8B-B14F-4D97-AF65-F5344CB8AC3E}">
        <p14:creationId xmlns:p14="http://schemas.microsoft.com/office/powerpoint/2010/main" val="1721468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4D630-1C6C-40FC-A532-EFFA27311E77}"/>
              </a:ext>
            </a:extLst>
          </p:cNvPr>
          <p:cNvSpPr>
            <a:spLocks noGrp="1"/>
          </p:cNvSpPr>
          <p:nvPr>
            <p:ph type="title"/>
          </p:nvPr>
        </p:nvSpPr>
        <p:spPr>
          <a:xfrm>
            <a:off x="457200" y="274638"/>
            <a:ext cx="8229600" cy="562074"/>
          </a:xfrm>
        </p:spPr>
        <p:txBody>
          <a:bodyPr anchor="ctr">
            <a:normAutofit fontScale="90000"/>
          </a:bodyPr>
          <a:lstStyle/>
          <a:p>
            <a:r>
              <a:rPr lang="en-GB" sz="4100" dirty="0"/>
              <a:t>Stages Of Team Development</a:t>
            </a:r>
          </a:p>
        </p:txBody>
      </p:sp>
      <p:sp>
        <p:nvSpPr>
          <p:cNvPr id="8" name="Content Placeholder 7">
            <a:extLst>
              <a:ext uri="{FF2B5EF4-FFF2-40B4-BE49-F238E27FC236}">
                <a16:creationId xmlns:a16="http://schemas.microsoft.com/office/drawing/2014/main" id="{0046C28F-4E72-9F4D-98CE-653006F70CDD}"/>
              </a:ext>
            </a:extLst>
          </p:cNvPr>
          <p:cNvSpPr>
            <a:spLocks noGrp="1"/>
          </p:cNvSpPr>
          <p:nvPr>
            <p:ph idx="1"/>
          </p:nvPr>
        </p:nvSpPr>
        <p:spPr>
          <a:xfrm>
            <a:off x="24606" y="1124744"/>
            <a:ext cx="8964488" cy="3917032"/>
          </a:xfrm>
        </p:spPr>
        <p:txBody>
          <a:bodyPr>
            <a:normAutofit fontScale="92500" lnSpcReduction="20000"/>
          </a:bodyPr>
          <a:lstStyle/>
          <a:p>
            <a:r>
              <a:rPr lang="en-US" sz="2800" dirty="0"/>
              <a:t>Watch the video on Tuckman’s team development stages and share your thoughts on the different stages to the class. – </a:t>
            </a:r>
            <a:r>
              <a:rPr lang="en-US" sz="2800" b="1" dirty="0">
                <a:solidFill>
                  <a:srgbClr val="FF0000"/>
                </a:solidFill>
              </a:rPr>
              <a:t>5 students should explain what they understand in the different stages</a:t>
            </a:r>
          </a:p>
          <a:p>
            <a:endParaRPr lang="en-US" sz="2800" dirty="0"/>
          </a:p>
          <a:p>
            <a:endParaRPr lang="en-US" sz="2800" dirty="0"/>
          </a:p>
          <a:p>
            <a:r>
              <a:rPr lang="en-US" sz="2800" dirty="0"/>
              <a:t>Click on link to play video. </a:t>
            </a:r>
          </a:p>
          <a:p>
            <a:endParaRPr lang="en-US" sz="2800" dirty="0"/>
          </a:p>
          <a:p>
            <a:endParaRPr lang="en-US" sz="2800" dirty="0"/>
          </a:p>
          <a:p>
            <a:r>
              <a:rPr lang="en-US" sz="2800" dirty="0">
                <a:hlinkClick r:id="rId3"/>
              </a:rPr>
              <a:t>https://</a:t>
            </a:r>
            <a:r>
              <a:rPr lang="en-US" sz="2800" dirty="0" err="1">
                <a:hlinkClick r:id="rId3"/>
              </a:rPr>
              <a:t>www.youtube.com</a:t>
            </a:r>
            <a:r>
              <a:rPr lang="en-US" sz="2800" dirty="0">
                <a:hlinkClick r:id="rId3"/>
              </a:rPr>
              <a:t>/</a:t>
            </a:r>
            <a:r>
              <a:rPr lang="en-US" sz="2800" dirty="0" err="1">
                <a:hlinkClick r:id="rId3"/>
              </a:rPr>
              <a:t>watch?v</a:t>
            </a:r>
            <a:r>
              <a:rPr lang="en-US" sz="2800" dirty="0">
                <a:hlinkClick r:id="rId3"/>
              </a:rPr>
              <a:t>=lRcZqdGq8fc</a:t>
            </a:r>
            <a:endParaRPr lang="en-US" sz="2800" dirty="0"/>
          </a:p>
        </p:txBody>
      </p:sp>
    </p:spTree>
    <p:extLst>
      <p:ext uri="{BB962C8B-B14F-4D97-AF65-F5344CB8AC3E}">
        <p14:creationId xmlns:p14="http://schemas.microsoft.com/office/powerpoint/2010/main" val="4224190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28ED4CEF-5442-CA4C-8E75-B1FA5656B3D0}"/>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3655" r="1" b="1"/>
          <a:stretch/>
        </p:blipFill>
        <p:spPr>
          <a:xfrm>
            <a:off x="90488" y="68263"/>
            <a:ext cx="8963025" cy="6721475"/>
          </a:xfrm>
          <a:noFill/>
        </p:spPr>
      </p:pic>
      <p:grpSp>
        <p:nvGrpSpPr>
          <p:cNvPr id="11" name="Group 10">
            <a:extLst>
              <a:ext uri="{FF2B5EF4-FFF2-40B4-BE49-F238E27FC236}">
                <a16:creationId xmlns:a16="http://schemas.microsoft.com/office/drawing/2014/main" id="{CCCF0AFC-5FF1-1D48-925F-6B8BB23539D3}"/>
              </a:ext>
            </a:extLst>
          </p:cNvPr>
          <p:cNvGrpSpPr/>
          <p:nvPr/>
        </p:nvGrpSpPr>
        <p:grpSpPr>
          <a:xfrm>
            <a:off x="5849664" y="0"/>
            <a:ext cx="3203848" cy="6501537"/>
            <a:chOff x="5849664" y="0"/>
            <a:chExt cx="3203848" cy="6501537"/>
          </a:xfrm>
        </p:grpSpPr>
        <p:sp>
          <p:nvSpPr>
            <p:cNvPr id="6" name="TextBox 5">
              <a:extLst>
                <a:ext uri="{FF2B5EF4-FFF2-40B4-BE49-F238E27FC236}">
                  <a16:creationId xmlns:a16="http://schemas.microsoft.com/office/drawing/2014/main" id="{1EA03182-8BA8-E642-9FC5-6C66A2EC4F39}"/>
                </a:ext>
              </a:extLst>
            </p:cNvPr>
            <p:cNvSpPr txBox="1"/>
            <p:nvPr/>
          </p:nvSpPr>
          <p:spPr>
            <a:xfrm>
              <a:off x="5849664" y="5301208"/>
              <a:ext cx="3203848" cy="1200329"/>
            </a:xfrm>
            <a:prstGeom prst="rect">
              <a:avLst/>
            </a:prstGeom>
            <a:noFill/>
          </p:spPr>
          <p:txBody>
            <a:bodyPr wrap="square" rtlCol="0">
              <a:spAutoFit/>
            </a:bodyPr>
            <a:lstStyle/>
            <a:p>
              <a:r>
                <a:rPr lang="en-US" b="1" dirty="0">
                  <a:solidFill>
                    <a:srgbClr val="FF0000"/>
                  </a:solidFill>
                </a:rPr>
                <a:t>Take note of the high level of performance impact as teams progress through the stages</a:t>
              </a:r>
            </a:p>
          </p:txBody>
        </p:sp>
        <p:cxnSp>
          <p:nvCxnSpPr>
            <p:cNvPr id="8" name="Straight Arrow Connector 7">
              <a:extLst>
                <a:ext uri="{FF2B5EF4-FFF2-40B4-BE49-F238E27FC236}">
                  <a16:creationId xmlns:a16="http://schemas.microsoft.com/office/drawing/2014/main" id="{84BD93B7-C1E8-3945-A841-D5A3992CE4FC}"/>
                </a:ext>
              </a:extLst>
            </p:cNvPr>
            <p:cNvCxnSpPr>
              <a:cxnSpLocks/>
            </p:cNvCxnSpPr>
            <p:nvPr/>
          </p:nvCxnSpPr>
          <p:spPr>
            <a:xfrm>
              <a:off x="6516216" y="0"/>
              <a:ext cx="0" cy="620688"/>
            </a:xfrm>
            <a:prstGeom prst="straightConnector1">
              <a:avLst/>
            </a:prstGeom>
            <a:ln w="38100">
              <a:solidFill>
                <a:srgbClr val="FF0000"/>
              </a:solidFill>
              <a:tailEnd type="triangle"/>
            </a:ln>
          </p:spPr>
          <p:style>
            <a:lnRef idx="2">
              <a:schemeClr val="dk1"/>
            </a:lnRef>
            <a:fillRef idx="0">
              <a:schemeClr val="dk1"/>
            </a:fillRef>
            <a:effectRef idx="1">
              <a:schemeClr val="dk1"/>
            </a:effectRef>
            <a:fontRef idx="minor">
              <a:schemeClr val="tx1"/>
            </a:fontRef>
          </p:style>
        </p:cxnSp>
        <p:sp>
          <p:nvSpPr>
            <p:cNvPr id="10" name="TextBox 9">
              <a:extLst>
                <a:ext uri="{FF2B5EF4-FFF2-40B4-BE49-F238E27FC236}">
                  <a16:creationId xmlns:a16="http://schemas.microsoft.com/office/drawing/2014/main" id="{F7CAD1EB-73AF-0344-BC52-D109D07D3C26}"/>
                </a:ext>
              </a:extLst>
            </p:cNvPr>
            <p:cNvSpPr txBox="1"/>
            <p:nvPr/>
          </p:nvSpPr>
          <p:spPr>
            <a:xfrm>
              <a:off x="6876255" y="188640"/>
              <a:ext cx="2177255" cy="523220"/>
            </a:xfrm>
            <a:prstGeom prst="rect">
              <a:avLst/>
            </a:prstGeom>
            <a:noFill/>
          </p:spPr>
          <p:txBody>
            <a:bodyPr wrap="square" rtlCol="0">
              <a:spAutoFit/>
            </a:bodyPr>
            <a:lstStyle/>
            <a:p>
              <a:r>
                <a:rPr lang="en-US" sz="1400" b="1" dirty="0">
                  <a:solidFill>
                    <a:srgbClr val="FF0000"/>
                  </a:solidFill>
                </a:rPr>
                <a:t>Where effective teams should be</a:t>
              </a:r>
            </a:p>
          </p:txBody>
        </p:sp>
      </p:grpSp>
    </p:spTree>
    <p:extLst>
      <p:ext uri="{BB962C8B-B14F-4D97-AF65-F5344CB8AC3E}">
        <p14:creationId xmlns:p14="http://schemas.microsoft.com/office/powerpoint/2010/main" val="33017794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99853-AACE-4437-A171-C8FDDBA30DD5}"/>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Forming Stage</a:t>
            </a:r>
          </a:p>
        </p:txBody>
      </p:sp>
      <p:sp>
        <p:nvSpPr>
          <p:cNvPr id="3" name="Content Placeholder 2">
            <a:extLst>
              <a:ext uri="{FF2B5EF4-FFF2-40B4-BE49-F238E27FC236}">
                <a16:creationId xmlns:a16="http://schemas.microsoft.com/office/drawing/2014/main" id="{C5AFE2F5-4433-4573-8D2B-F9204403CA8C}"/>
              </a:ext>
            </a:extLst>
          </p:cNvPr>
          <p:cNvSpPr>
            <a:spLocks noGrp="1"/>
          </p:cNvSpPr>
          <p:nvPr>
            <p:ph idx="1"/>
          </p:nvPr>
        </p:nvSpPr>
        <p:spPr/>
        <p:txBody>
          <a:bodyPr>
            <a:normAutofit/>
          </a:bodyPr>
          <a:lstStyle/>
          <a:p>
            <a:pPr algn="just">
              <a:spcAft>
                <a:spcPts val="1800"/>
              </a:spcAft>
            </a:pPr>
            <a:r>
              <a:rPr lang="en-GB" sz="2800" dirty="0"/>
              <a:t>The first stage, forming stage , is characterized by a great deal of uncertainty about the team’s purpose, structure, and leadership. </a:t>
            </a:r>
          </a:p>
          <a:p>
            <a:pPr algn="just">
              <a:spcAft>
                <a:spcPts val="1800"/>
              </a:spcAft>
            </a:pPr>
            <a:r>
              <a:rPr lang="en-GB" sz="2800" dirty="0"/>
              <a:t>Members “test the waters” to determine what types of behaviours are acceptable. </a:t>
            </a:r>
          </a:p>
          <a:p>
            <a:pPr algn="just">
              <a:spcAft>
                <a:spcPts val="1800"/>
              </a:spcAft>
            </a:pPr>
            <a:r>
              <a:rPr lang="en-GB" sz="2800" dirty="0">
                <a:solidFill>
                  <a:srgbClr val="FF0000"/>
                </a:solidFill>
              </a:rPr>
              <a:t>This stage is complete when members have begun to think of themselves as part of a team.</a:t>
            </a:r>
          </a:p>
        </p:txBody>
      </p:sp>
    </p:spTree>
    <p:extLst>
      <p:ext uri="{BB962C8B-B14F-4D97-AF65-F5344CB8AC3E}">
        <p14:creationId xmlns:p14="http://schemas.microsoft.com/office/powerpoint/2010/main" val="1803513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73A90-BD7F-4EAC-B9A9-1C2D41EEF2C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Storming Stage</a:t>
            </a:r>
          </a:p>
        </p:txBody>
      </p:sp>
      <p:sp>
        <p:nvSpPr>
          <p:cNvPr id="3" name="Content Placeholder 2">
            <a:extLst>
              <a:ext uri="{FF2B5EF4-FFF2-40B4-BE49-F238E27FC236}">
                <a16:creationId xmlns:a16="http://schemas.microsoft.com/office/drawing/2014/main" id="{04A47120-869A-4045-B7CA-DBCC1F5FA594}"/>
              </a:ext>
            </a:extLst>
          </p:cNvPr>
          <p:cNvSpPr>
            <a:spLocks noGrp="1"/>
          </p:cNvSpPr>
          <p:nvPr>
            <p:ph idx="1"/>
          </p:nvPr>
        </p:nvSpPr>
        <p:spPr/>
        <p:txBody>
          <a:bodyPr>
            <a:normAutofit lnSpcReduction="10000"/>
          </a:bodyPr>
          <a:lstStyle/>
          <a:p>
            <a:pPr algn="just">
              <a:spcAft>
                <a:spcPts val="1800"/>
              </a:spcAft>
            </a:pPr>
            <a:r>
              <a:rPr lang="en-GB" sz="2800" dirty="0"/>
              <a:t>The storming stage is one of intra conflict. </a:t>
            </a:r>
          </a:p>
          <a:p>
            <a:pPr algn="just">
              <a:spcAft>
                <a:spcPts val="1800"/>
              </a:spcAft>
            </a:pPr>
            <a:r>
              <a:rPr lang="en-GB" sz="2800" dirty="0"/>
              <a:t>Members accept the existence of the team but resist the constraints it imposes on individuality.</a:t>
            </a:r>
          </a:p>
          <a:p>
            <a:pPr algn="just">
              <a:spcAft>
                <a:spcPts val="1800"/>
              </a:spcAft>
            </a:pPr>
            <a:r>
              <a:rPr lang="en-GB" sz="2800" dirty="0"/>
              <a:t>There is conflict over who will control the team. </a:t>
            </a:r>
          </a:p>
          <a:p>
            <a:pPr algn="just">
              <a:spcAft>
                <a:spcPts val="1800"/>
              </a:spcAft>
            </a:pPr>
            <a:r>
              <a:rPr lang="en-GB" sz="2800" dirty="0"/>
              <a:t>When this stage is complete, there will be a relatively clear hierarchy of leadership within the team.</a:t>
            </a:r>
          </a:p>
        </p:txBody>
      </p:sp>
    </p:spTree>
    <p:extLst>
      <p:ext uri="{BB962C8B-B14F-4D97-AF65-F5344CB8AC3E}">
        <p14:creationId xmlns:p14="http://schemas.microsoft.com/office/powerpoint/2010/main" val="1992026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E2B23-5537-404E-AA04-BD361BFD27F3}"/>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Norming stage</a:t>
            </a:r>
          </a:p>
        </p:txBody>
      </p:sp>
      <p:sp>
        <p:nvSpPr>
          <p:cNvPr id="3" name="Content Placeholder 2">
            <a:extLst>
              <a:ext uri="{FF2B5EF4-FFF2-40B4-BE49-F238E27FC236}">
                <a16:creationId xmlns:a16="http://schemas.microsoft.com/office/drawing/2014/main" id="{295328D1-F9DD-48BC-BE7C-E9B6D60E0164}"/>
              </a:ext>
            </a:extLst>
          </p:cNvPr>
          <p:cNvSpPr>
            <a:spLocks noGrp="1"/>
          </p:cNvSpPr>
          <p:nvPr>
            <p:ph idx="1"/>
          </p:nvPr>
        </p:nvSpPr>
        <p:spPr/>
        <p:txBody>
          <a:bodyPr>
            <a:normAutofit lnSpcReduction="10000"/>
          </a:bodyPr>
          <a:lstStyle/>
          <a:p>
            <a:pPr algn="just">
              <a:spcAft>
                <a:spcPts val="1800"/>
              </a:spcAft>
            </a:pPr>
            <a:r>
              <a:rPr lang="en-GB" sz="2800" dirty="0"/>
              <a:t>In the third stage, close relationships develop and the  demonstrates cohesiveness.</a:t>
            </a:r>
          </a:p>
          <a:p>
            <a:pPr algn="just">
              <a:spcAft>
                <a:spcPts val="1800"/>
              </a:spcAft>
            </a:pPr>
            <a:r>
              <a:rPr lang="en-GB" sz="2800" dirty="0"/>
              <a:t>There is now a strong sense of  identity and camaraderie.</a:t>
            </a:r>
          </a:p>
          <a:p>
            <a:pPr algn="just">
              <a:spcAft>
                <a:spcPts val="1800"/>
              </a:spcAft>
            </a:pPr>
            <a:r>
              <a:rPr lang="en-GB" sz="2800" dirty="0"/>
              <a:t>This norming stage is complete when the  structure solidifies and the  has assimilated a common set of expectations of what defines correct member behaviour.</a:t>
            </a:r>
          </a:p>
        </p:txBody>
      </p:sp>
    </p:spTree>
    <p:extLst>
      <p:ext uri="{BB962C8B-B14F-4D97-AF65-F5344CB8AC3E}">
        <p14:creationId xmlns:p14="http://schemas.microsoft.com/office/powerpoint/2010/main" val="1506986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5B625-8984-4258-A4A0-83A359E219DE}"/>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Performing stage</a:t>
            </a:r>
          </a:p>
        </p:txBody>
      </p:sp>
      <p:sp>
        <p:nvSpPr>
          <p:cNvPr id="3" name="Content Placeholder 2">
            <a:extLst>
              <a:ext uri="{FF2B5EF4-FFF2-40B4-BE49-F238E27FC236}">
                <a16:creationId xmlns:a16="http://schemas.microsoft.com/office/drawing/2014/main" id="{3FAB95A2-A319-4545-8594-08543F6FDE15}"/>
              </a:ext>
            </a:extLst>
          </p:cNvPr>
          <p:cNvSpPr>
            <a:spLocks noGrp="1"/>
          </p:cNvSpPr>
          <p:nvPr>
            <p:ph idx="1"/>
          </p:nvPr>
        </p:nvSpPr>
        <p:spPr/>
        <p:txBody>
          <a:bodyPr>
            <a:normAutofit/>
          </a:bodyPr>
          <a:lstStyle/>
          <a:p>
            <a:pPr algn="just">
              <a:spcAft>
                <a:spcPts val="1800"/>
              </a:spcAft>
            </a:pPr>
            <a:r>
              <a:rPr lang="en-GB" sz="2800" dirty="0"/>
              <a:t>The fourth stage is performing . </a:t>
            </a:r>
          </a:p>
          <a:p>
            <a:pPr algn="just">
              <a:spcAft>
                <a:spcPts val="1800"/>
              </a:spcAft>
            </a:pPr>
            <a:r>
              <a:rPr lang="en-GB" sz="2800" dirty="0"/>
              <a:t>The structure at this point is fully functional and accepted. </a:t>
            </a:r>
          </a:p>
          <a:p>
            <a:pPr algn="just">
              <a:spcAft>
                <a:spcPts val="1800"/>
              </a:spcAft>
            </a:pPr>
            <a:r>
              <a:rPr lang="en-GB" sz="2800" dirty="0"/>
              <a:t> Team energy has moved from getting to know and understand each other to performing the task at hand.</a:t>
            </a:r>
          </a:p>
        </p:txBody>
      </p:sp>
    </p:spTree>
    <p:extLst>
      <p:ext uri="{BB962C8B-B14F-4D97-AF65-F5344CB8AC3E}">
        <p14:creationId xmlns:p14="http://schemas.microsoft.com/office/powerpoint/2010/main" val="3168980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17A8A-AA70-4E9F-9D28-D6EB28626D4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Adjourning stage</a:t>
            </a:r>
          </a:p>
        </p:txBody>
      </p:sp>
      <p:sp>
        <p:nvSpPr>
          <p:cNvPr id="3" name="Content Placeholder 2">
            <a:extLst>
              <a:ext uri="{FF2B5EF4-FFF2-40B4-BE49-F238E27FC236}">
                <a16:creationId xmlns:a16="http://schemas.microsoft.com/office/drawing/2014/main" id="{905D9FA6-69BC-4856-9DBA-B0C73814EA68}"/>
              </a:ext>
            </a:extLst>
          </p:cNvPr>
          <p:cNvSpPr>
            <a:spLocks noGrp="1"/>
          </p:cNvSpPr>
          <p:nvPr>
            <p:ph idx="1"/>
          </p:nvPr>
        </p:nvSpPr>
        <p:spPr/>
        <p:txBody>
          <a:bodyPr>
            <a:normAutofit fontScale="85000" lnSpcReduction="20000"/>
          </a:bodyPr>
          <a:lstStyle/>
          <a:p>
            <a:pPr algn="just">
              <a:spcBef>
                <a:spcPts val="1800"/>
              </a:spcBef>
            </a:pPr>
            <a:r>
              <a:rPr lang="en-GB" sz="2800" dirty="0"/>
              <a:t>For permanent work teams, performing is the last stage in development.</a:t>
            </a:r>
          </a:p>
          <a:p>
            <a:pPr algn="just">
              <a:spcBef>
                <a:spcPts val="1800"/>
              </a:spcBef>
            </a:pPr>
            <a:r>
              <a:rPr lang="en-GB" sz="2800" dirty="0"/>
              <a:t>However, for temporary committees, teams, task forces, and similar teams that have a limited task to perform, the adjourning stage is for wrapping up activities and preparing to disband. </a:t>
            </a:r>
          </a:p>
          <a:p>
            <a:pPr algn="just">
              <a:spcBef>
                <a:spcPts val="1800"/>
              </a:spcBef>
            </a:pPr>
            <a:r>
              <a:rPr lang="en-GB" sz="2800" dirty="0"/>
              <a:t>Some  members are upbeat, basking in the team’s accomplishments. </a:t>
            </a:r>
          </a:p>
          <a:p>
            <a:pPr algn="just">
              <a:spcBef>
                <a:spcPts val="1800"/>
              </a:spcBef>
            </a:pPr>
            <a:r>
              <a:rPr lang="en-GB" sz="2800" dirty="0"/>
              <a:t>Others may be depressed over the loss of camaraderie and friendships gained during the work ’s life.</a:t>
            </a:r>
          </a:p>
        </p:txBody>
      </p:sp>
    </p:spTree>
    <p:extLst>
      <p:ext uri="{BB962C8B-B14F-4D97-AF65-F5344CB8AC3E}">
        <p14:creationId xmlns:p14="http://schemas.microsoft.com/office/powerpoint/2010/main" val="1748964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FA4DB-D872-48B3-BE96-046FF98D776B}"/>
              </a:ext>
            </a:extLst>
          </p:cNvPr>
          <p:cNvSpPr>
            <a:spLocks noGrp="1"/>
          </p:cNvSpPr>
          <p:nvPr>
            <p:ph type="title"/>
          </p:nvPr>
        </p:nvSpPr>
        <p:spPr>
          <a:xfrm>
            <a:off x="0" y="0"/>
            <a:ext cx="7524328" cy="1143000"/>
          </a:xfrm>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Tuckman’s Model -Summary</a:t>
            </a:r>
          </a:p>
        </p:txBody>
      </p:sp>
      <p:pic>
        <p:nvPicPr>
          <p:cNvPr id="1026" name="Picture 2" descr="Image result for tuckman model of group development">
            <a:extLst>
              <a:ext uri="{FF2B5EF4-FFF2-40B4-BE49-F238E27FC236}">
                <a16:creationId xmlns:a16="http://schemas.microsoft.com/office/drawing/2014/main" id="{6ED97B4E-DF73-45A6-A623-01552CD6250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9946"/>
          <a:stretch/>
        </p:blipFill>
        <p:spPr bwMode="auto">
          <a:xfrm>
            <a:off x="7310264" y="458509"/>
            <a:ext cx="1833736" cy="52768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Image result for tuckman model of group development">
            <a:extLst>
              <a:ext uri="{FF2B5EF4-FFF2-40B4-BE49-F238E27FC236}">
                <a16:creationId xmlns:a16="http://schemas.microsoft.com/office/drawing/2014/main" id="{44B6DCFD-197A-4A68-BE87-AA173BCE566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0955" t="5790" r="20167"/>
          <a:stretch/>
        </p:blipFill>
        <p:spPr bwMode="auto">
          <a:xfrm>
            <a:off x="5580112" y="980728"/>
            <a:ext cx="1726232" cy="475530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Image result for tuckman model of group development">
            <a:extLst>
              <a:ext uri="{FF2B5EF4-FFF2-40B4-BE49-F238E27FC236}">
                <a16:creationId xmlns:a16="http://schemas.microsoft.com/office/drawing/2014/main" id="{CFFDC9C5-32AB-4CED-B2ED-EAA83AF1B5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2751" t="8744" r="38371"/>
          <a:stretch/>
        </p:blipFill>
        <p:spPr bwMode="auto">
          <a:xfrm>
            <a:off x="3923928" y="1143000"/>
            <a:ext cx="1726232" cy="459461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Image result for tuckman model of group development">
            <a:extLst>
              <a:ext uri="{FF2B5EF4-FFF2-40B4-BE49-F238E27FC236}">
                <a16:creationId xmlns:a16="http://schemas.microsoft.com/office/drawing/2014/main" id="{4506209B-438A-43C0-9C62-9398B6BEFE6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587" t="16773" r="57363"/>
          <a:stretch/>
        </p:blipFill>
        <p:spPr bwMode="auto">
          <a:xfrm>
            <a:off x="1907704" y="1431032"/>
            <a:ext cx="2016224" cy="420923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mage result for tuckman model of group development">
            <a:extLst>
              <a:ext uri="{FF2B5EF4-FFF2-40B4-BE49-F238E27FC236}">
                <a16:creationId xmlns:a16="http://schemas.microsoft.com/office/drawing/2014/main" id="{B52977F7-141F-428A-B8FD-E5258C2A554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198" r="79504"/>
          <a:stretch/>
        </p:blipFill>
        <p:spPr bwMode="auto">
          <a:xfrm>
            <a:off x="35496" y="1772816"/>
            <a:ext cx="1874168" cy="3836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9532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26"/>
                                        </p:tgtEl>
                                        <p:attrNameLst>
                                          <p:attrName>style.visibility</p:attrName>
                                        </p:attrNameLst>
                                      </p:cBhvr>
                                      <p:to>
                                        <p:strVal val="visible"/>
                                      </p:to>
                                    </p:set>
                                    <p:animEffect transition="in" filter="fade">
                                      <p:cBhvr>
                                        <p:cTn id="2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3368B-79D3-4974-982E-EDF697A6FEF1}"/>
              </a:ext>
            </a:extLst>
          </p:cNvPr>
          <p:cNvSpPr>
            <a:spLocks noGrp="1"/>
          </p:cNvSpPr>
          <p:nvPr>
            <p:ph type="title"/>
          </p:nvPr>
        </p:nvSpPr>
        <p:spPr>
          <a:xfrm>
            <a:off x="457200" y="274638"/>
            <a:ext cx="8229600" cy="634082"/>
          </a:xfrm>
        </p:spPr>
        <p:txBody>
          <a:bodyPr anchor="ctr">
            <a:normAutofit fontScale="90000"/>
          </a:bodyPr>
          <a:lstStyle/>
          <a:p>
            <a:pPr>
              <a:lnSpc>
                <a:spcPct val="90000"/>
              </a:lnSpc>
            </a:pPr>
            <a:r>
              <a:rPr lang="en-GB" sz="3700" dirty="0"/>
              <a:t>Activity 2 – 15mins</a:t>
            </a:r>
            <a:br>
              <a:rPr lang="en-GB" sz="3700" dirty="0"/>
            </a:br>
            <a:r>
              <a:rPr lang="en-GB" sz="3700" dirty="0"/>
              <a:t>Other models of group/team development. </a:t>
            </a:r>
          </a:p>
        </p:txBody>
      </p:sp>
      <p:sp>
        <p:nvSpPr>
          <p:cNvPr id="3" name="Content Placeholder 2">
            <a:extLst>
              <a:ext uri="{FF2B5EF4-FFF2-40B4-BE49-F238E27FC236}">
                <a16:creationId xmlns:a16="http://schemas.microsoft.com/office/drawing/2014/main" id="{03907004-4FC3-4E2C-8EDB-B6518A9754E6}"/>
              </a:ext>
            </a:extLst>
          </p:cNvPr>
          <p:cNvSpPr>
            <a:spLocks noGrp="1"/>
          </p:cNvSpPr>
          <p:nvPr>
            <p:ph sz="half" idx="1"/>
          </p:nvPr>
        </p:nvSpPr>
        <p:spPr>
          <a:xfrm>
            <a:off x="125760" y="1340768"/>
            <a:ext cx="8892480" cy="4459634"/>
          </a:xfrm>
        </p:spPr>
        <p:txBody>
          <a:bodyPr>
            <a:normAutofit lnSpcReduction="10000"/>
          </a:bodyPr>
          <a:lstStyle/>
          <a:p>
            <a:r>
              <a:rPr lang="en-GB" dirty="0"/>
              <a:t>Tuckman’s model is not the only model of team development. </a:t>
            </a:r>
          </a:p>
          <a:p>
            <a:pPr marL="0" indent="0">
              <a:buNone/>
            </a:pPr>
            <a:endParaRPr lang="en-GB" dirty="0"/>
          </a:p>
          <a:p>
            <a:r>
              <a:rPr lang="en-GB" dirty="0"/>
              <a:t>Use Google Scholar - </a:t>
            </a:r>
            <a:r>
              <a:rPr lang="en-GB" dirty="0">
                <a:hlinkClick r:id="rId2"/>
              </a:rPr>
              <a:t>https://scholar.google.com/</a:t>
            </a:r>
            <a:r>
              <a:rPr lang="en-GB" dirty="0"/>
              <a:t> or the university library @ - </a:t>
            </a:r>
            <a:r>
              <a:rPr lang="en-GB" dirty="0">
                <a:hlinkClick r:id="rId3"/>
              </a:rPr>
              <a:t>https://www.uwtsd.ac.uk/library/</a:t>
            </a:r>
            <a:endParaRPr lang="en-GB" dirty="0"/>
          </a:p>
          <a:p>
            <a:pPr marL="0" indent="0">
              <a:buNone/>
            </a:pPr>
            <a:endParaRPr lang="en-GB" dirty="0"/>
          </a:p>
          <a:p>
            <a:r>
              <a:rPr lang="en-GB" b="1" dirty="0">
                <a:solidFill>
                  <a:srgbClr val="FF0000"/>
                </a:solidFill>
              </a:rPr>
              <a:t>Search for the main differences between other models of team development VS Tuckman’s model and share your findings to the class</a:t>
            </a:r>
          </a:p>
          <a:p>
            <a:pPr marL="0" indent="0">
              <a:buNone/>
            </a:pPr>
            <a:endParaRPr lang="en-GB" dirty="0"/>
          </a:p>
        </p:txBody>
      </p:sp>
    </p:spTree>
    <p:extLst>
      <p:ext uri="{BB962C8B-B14F-4D97-AF65-F5344CB8AC3E}">
        <p14:creationId xmlns:p14="http://schemas.microsoft.com/office/powerpoint/2010/main" val="4259590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8504-91EE-B04B-8177-0256CC429BDD}"/>
              </a:ext>
            </a:extLst>
          </p:cNvPr>
          <p:cNvSpPr>
            <a:spLocks noGrp="1"/>
          </p:cNvSpPr>
          <p:nvPr>
            <p:ph type="title"/>
          </p:nvPr>
        </p:nvSpPr>
        <p:spPr>
          <a:xfrm>
            <a:off x="457200" y="116632"/>
            <a:ext cx="8229600" cy="648072"/>
          </a:xfrm>
        </p:spPr>
        <p:txBody>
          <a:bodyPr>
            <a:normAutofit/>
          </a:bodyPr>
          <a:lstStyle/>
          <a:p>
            <a:r>
              <a:rPr lang="en-US" sz="3600" dirty="0"/>
              <a:t>Other models of team development</a:t>
            </a:r>
          </a:p>
        </p:txBody>
      </p:sp>
      <p:graphicFrame>
        <p:nvGraphicFramePr>
          <p:cNvPr id="5" name="Table 5">
            <a:extLst>
              <a:ext uri="{FF2B5EF4-FFF2-40B4-BE49-F238E27FC236}">
                <a16:creationId xmlns:a16="http://schemas.microsoft.com/office/drawing/2014/main" id="{0589F564-1F76-6A4E-8590-DEA27742E989}"/>
              </a:ext>
            </a:extLst>
          </p:cNvPr>
          <p:cNvGraphicFramePr>
            <a:graphicFrameLocks noGrp="1"/>
          </p:cNvGraphicFramePr>
          <p:nvPr>
            <p:ph sz="half" idx="1"/>
            <p:extLst>
              <p:ext uri="{D42A27DB-BD31-4B8C-83A1-F6EECF244321}">
                <p14:modId xmlns:p14="http://schemas.microsoft.com/office/powerpoint/2010/main" val="1385365727"/>
              </p:ext>
            </p:extLst>
          </p:nvPr>
        </p:nvGraphicFramePr>
        <p:xfrm>
          <a:off x="457200" y="1268760"/>
          <a:ext cx="8435280" cy="3677592"/>
        </p:xfrm>
        <a:graphic>
          <a:graphicData uri="http://schemas.openxmlformats.org/drawingml/2006/table">
            <a:tbl>
              <a:tblPr firstRow="1" bandRow="1">
                <a:tableStyleId>{69012ECD-51FC-41F1-AA8D-1B2483CD663E}</a:tableStyleId>
              </a:tblPr>
              <a:tblGrid>
                <a:gridCol w="2563010">
                  <a:extLst>
                    <a:ext uri="{9D8B030D-6E8A-4147-A177-3AD203B41FA5}">
                      <a16:colId xmlns:a16="http://schemas.microsoft.com/office/drawing/2014/main" val="437853155"/>
                    </a:ext>
                  </a:extLst>
                </a:gridCol>
                <a:gridCol w="3893492">
                  <a:extLst>
                    <a:ext uri="{9D8B030D-6E8A-4147-A177-3AD203B41FA5}">
                      <a16:colId xmlns:a16="http://schemas.microsoft.com/office/drawing/2014/main" val="864555992"/>
                    </a:ext>
                  </a:extLst>
                </a:gridCol>
                <a:gridCol w="1978778">
                  <a:extLst>
                    <a:ext uri="{9D8B030D-6E8A-4147-A177-3AD203B41FA5}">
                      <a16:colId xmlns:a16="http://schemas.microsoft.com/office/drawing/2014/main" val="2028590646"/>
                    </a:ext>
                  </a:extLst>
                </a:gridCol>
              </a:tblGrid>
              <a:tr h="449689">
                <a:tc>
                  <a:txBody>
                    <a:bodyPr/>
                    <a:lstStyle/>
                    <a:p>
                      <a:pPr algn="ctr"/>
                      <a:r>
                        <a:rPr lang="en-US" dirty="0"/>
                        <a:t>Tuckman (1965)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ctr"/>
                      <a:r>
                        <a:rPr lang="en-US" dirty="0"/>
                        <a:t>Wheelan (1999)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ctr"/>
                      <a:r>
                        <a:rPr lang="en-US" dirty="0"/>
                        <a:t>Gersick (1988)</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782885591"/>
                  </a:ext>
                </a:extLst>
              </a:tr>
              <a:tr h="776175">
                <a:tc>
                  <a:txBody>
                    <a:bodyPr/>
                    <a:lstStyle/>
                    <a:p>
                      <a:r>
                        <a:rPr lang="en-US" dirty="0"/>
                        <a:t>Forming</a:t>
                      </a:r>
                    </a:p>
                  </a:txBody>
                  <a:tcPr>
                    <a:lnL w="12700" cap="flat" cmpd="sng" algn="ctr">
                      <a:solidFill>
                        <a:schemeClr val="tx1"/>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tc>
                  <a:txBody>
                    <a:bodyPr/>
                    <a:lstStyle/>
                    <a:p>
                      <a:r>
                        <a:rPr lang="en-US" dirty="0"/>
                        <a:t>Dependency and Inclusion</a:t>
                      </a:r>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tc>
                  <a:txBody>
                    <a:bodyPr/>
                    <a:lstStyle/>
                    <a:p>
                      <a:r>
                        <a:rPr lang="en-US" dirty="0"/>
                        <a:t>Phase 1 (Stability)</a:t>
                      </a:r>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extLst>
                  <a:ext uri="{0D108BD9-81ED-4DB2-BD59-A6C34878D82A}">
                    <a16:rowId xmlns:a16="http://schemas.microsoft.com/office/drawing/2014/main" val="2417310763"/>
                  </a:ext>
                </a:extLst>
              </a:tr>
              <a:tr h="776175">
                <a:tc>
                  <a:txBody>
                    <a:bodyPr/>
                    <a:lstStyle/>
                    <a:p>
                      <a:r>
                        <a:rPr lang="en-US" dirty="0"/>
                        <a:t>Storming</a:t>
                      </a:r>
                    </a:p>
                  </a:txBody>
                  <a:tcPr>
                    <a:lnL w="12700" cap="flat" cmpd="sng" algn="ctr">
                      <a:solidFill>
                        <a:schemeClr val="tx1"/>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tc>
                  <a:txBody>
                    <a:bodyPr/>
                    <a:lstStyle/>
                    <a:p>
                      <a:r>
                        <a:rPr lang="en-US" dirty="0"/>
                        <a:t>Counter dependency and Fight </a:t>
                      </a:r>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tc>
                  <a:txBody>
                    <a:bodyPr/>
                    <a:lstStyle/>
                    <a:p>
                      <a:r>
                        <a:rPr lang="en-US" dirty="0"/>
                        <a:t>Transition (Instability)</a:t>
                      </a:r>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1376705057"/>
                  </a:ext>
                </a:extLst>
              </a:tr>
              <a:tr h="449689">
                <a:tc>
                  <a:txBody>
                    <a:bodyPr/>
                    <a:lstStyle/>
                    <a:p>
                      <a:r>
                        <a:rPr lang="en-US" dirty="0"/>
                        <a:t>Norming</a:t>
                      </a:r>
                    </a:p>
                  </a:txBody>
                  <a:tcPr>
                    <a:lnL w="12700" cap="flat" cmpd="sng" algn="ctr">
                      <a:solidFill>
                        <a:schemeClr val="tx1"/>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tc>
                  <a:txBody>
                    <a:bodyPr/>
                    <a:lstStyle/>
                    <a:p>
                      <a:r>
                        <a:rPr lang="en-US" dirty="0"/>
                        <a:t>Trust and Structure</a:t>
                      </a:r>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tc>
                  <a:txBody>
                    <a:bodyPr/>
                    <a:lstStyle/>
                    <a:p>
                      <a:endParaRPr lang="en-US" dirty="0"/>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extLst>
                  <a:ext uri="{0D108BD9-81ED-4DB2-BD59-A6C34878D82A}">
                    <a16:rowId xmlns:a16="http://schemas.microsoft.com/office/drawing/2014/main" val="748094235"/>
                  </a:ext>
                </a:extLst>
              </a:tr>
              <a:tr h="776175">
                <a:tc>
                  <a:txBody>
                    <a:bodyPr/>
                    <a:lstStyle/>
                    <a:p>
                      <a:r>
                        <a:rPr lang="en-US" dirty="0"/>
                        <a:t>Performing </a:t>
                      </a:r>
                    </a:p>
                  </a:txBody>
                  <a:tcPr>
                    <a:lnL w="12700" cap="flat" cmpd="sng" algn="ctr">
                      <a:solidFill>
                        <a:schemeClr val="tx1"/>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tc>
                  <a:txBody>
                    <a:bodyPr/>
                    <a:lstStyle/>
                    <a:p>
                      <a:r>
                        <a:rPr lang="en-US" dirty="0"/>
                        <a:t>Work and Productivity</a:t>
                      </a:r>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tc>
                  <a:txBody>
                    <a:bodyPr/>
                    <a:lstStyle/>
                    <a:p>
                      <a:r>
                        <a:rPr lang="en-US" dirty="0"/>
                        <a:t>Phase 2 (Stability)</a:t>
                      </a:r>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extLst>
                  <a:ext uri="{0D108BD9-81ED-4DB2-BD59-A6C34878D82A}">
                    <a16:rowId xmlns:a16="http://schemas.microsoft.com/office/drawing/2014/main" val="2604994205"/>
                  </a:ext>
                </a:extLst>
              </a:tr>
              <a:tr h="449689">
                <a:tc>
                  <a:txBody>
                    <a:bodyPr/>
                    <a:lstStyle/>
                    <a:p>
                      <a:r>
                        <a:rPr lang="en-US" dirty="0"/>
                        <a:t>Adjourning</a:t>
                      </a:r>
                    </a:p>
                  </a:txBody>
                  <a:tcPr>
                    <a:lnL w="12700" cap="flat" cmpd="sng" algn="ctr">
                      <a:solidFill>
                        <a:schemeClr val="tx1"/>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1826752"/>
                  </a:ext>
                </a:extLst>
              </a:tr>
            </a:tbl>
          </a:graphicData>
        </a:graphic>
      </p:graphicFrame>
      <p:sp>
        <p:nvSpPr>
          <p:cNvPr id="6" name="TextBox 5">
            <a:extLst>
              <a:ext uri="{FF2B5EF4-FFF2-40B4-BE49-F238E27FC236}">
                <a16:creationId xmlns:a16="http://schemas.microsoft.com/office/drawing/2014/main" id="{AEB60B50-DE55-1F4F-B4E9-5DEFC93E501F}"/>
              </a:ext>
            </a:extLst>
          </p:cNvPr>
          <p:cNvSpPr txBox="1"/>
          <p:nvPr/>
        </p:nvSpPr>
        <p:spPr>
          <a:xfrm>
            <a:off x="457200" y="5081076"/>
            <a:ext cx="3329951" cy="369332"/>
          </a:xfrm>
          <a:prstGeom prst="rect">
            <a:avLst/>
          </a:prstGeom>
          <a:noFill/>
        </p:spPr>
        <p:txBody>
          <a:bodyPr wrap="none" rtlCol="0">
            <a:spAutoFit/>
          </a:bodyPr>
          <a:lstStyle/>
          <a:p>
            <a:r>
              <a:rPr lang="en-US" dirty="0"/>
              <a:t>Source: </a:t>
            </a:r>
            <a:r>
              <a:rPr lang="en-US" dirty="0" err="1"/>
              <a:t>Maund</a:t>
            </a:r>
            <a:r>
              <a:rPr lang="en-US" dirty="0"/>
              <a:t>, A. et al. (2017) </a:t>
            </a:r>
          </a:p>
        </p:txBody>
      </p:sp>
    </p:spTree>
    <p:extLst>
      <p:ext uri="{BB962C8B-B14F-4D97-AF65-F5344CB8AC3E}">
        <p14:creationId xmlns:p14="http://schemas.microsoft.com/office/powerpoint/2010/main" val="11549077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28F4C58-5370-7444-BBC8-2C9D9C5FEF44}"/>
              </a:ext>
            </a:extLst>
          </p:cNvPr>
          <p:cNvSpPr/>
          <p:nvPr/>
        </p:nvSpPr>
        <p:spPr>
          <a:xfrm>
            <a:off x="323528" y="404664"/>
            <a:ext cx="8496944" cy="5355312"/>
          </a:xfrm>
          <a:prstGeom prst="rect">
            <a:avLst/>
          </a:prstGeom>
        </p:spPr>
        <p:txBody>
          <a:bodyPr wrap="square">
            <a:spAutoFit/>
          </a:bodyPr>
          <a:lstStyle/>
          <a:p>
            <a:pPr marL="285750" indent="-285750" algn="just">
              <a:buFont typeface="Arial" panose="020B0604020202020204" pitchFamily="34" charset="0"/>
              <a:buChar char="•"/>
            </a:pPr>
            <a:r>
              <a:rPr lang="en-GB" dirty="0"/>
              <a:t>Not all experts agree with the stage model of group development, some believe group development is in phases and not stages.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Some experts believe groups go through 4 stages or phase to becomes effective teams.  E.g. – </a:t>
            </a:r>
            <a:r>
              <a:rPr lang="en-GB" dirty="0" err="1"/>
              <a:t>Gersick</a:t>
            </a:r>
            <a:r>
              <a:rPr lang="en-GB" dirty="0"/>
              <a:t> (1988;1989) found that teams got through to 4 phases of development.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According to </a:t>
            </a:r>
            <a:r>
              <a:rPr lang="en-GB" dirty="0" err="1"/>
              <a:t>Gersick</a:t>
            </a:r>
            <a:r>
              <a:rPr lang="en-GB" dirty="0"/>
              <a:t>, the first phase of group development is the </a:t>
            </a:r>
            <a:r>
              <a:rPr lang="en-GB" b="1" dirty="0">
                <a:solidFill>
                  <a:srgbClr val="FF0000"/>
                </a:solidFill>
              </a:rPr>
              <a:t>Stable Phase</a:t>
            </a:r>
            <a:r>
              <a:rPr lang="en-GB" dirty="0"/>
              <a:t> - that is established by the end of the first meeting. The first meeting is extremely important in setting the climate, culture, and direction of the group. The next phase is the </a:t>
            </a:r>
            <a:r>
              <a:rPr lang="en-GB" b="1" dirty="0">
                <a:solidFill>
                  <a:srgbClr val="FF0000"/>
                </a:solidFill>
              </a:rPr>
              <a:t>Instability Phase</a:t>
            </a:r>
            <a:r>
              <a:rPr lang="en-GB" dirty="0"/>
              <a:t> – this is when the group goes through a period of instability and transition before entering phase two.</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The second phase is the </a:t>
            </a:r>
            <a:r>
              <a:rPr lang="en-GB" b="1" dirty="0">
                <a:solidFill>
                  <a:srgbClr val="FF0000"/>
                </a:solidFill>
              </a:rPr>
              <a:t>Stability Phase </a:t>
            </a:r>
            <a:r>
              <a:rPr lang="en-GB" dirty="0"/>
              <a:t>– Where groups have fully transitioned into a performing team with clear goals, directions and are determined to achieve their collective goals.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Research partially supports both the Tuckman and Wheelan models and the </a:t>
            </a:r>
            <a:r>
              <a:rPr lang="en-GB" dirty="0" err="1"/>
              <a:t>Gersick</a:t>
            </a:r>
            <a:r>
              <a:rPr lang="en-GB" dirty="0"/>
              <a:t> model (Chang, Bordia, &amp; Duck, 2003)..</a:t>
            </a:r>
            <a:endParaRPr lang="en-US" dirty="0"/>
          </a:p>
        </p:txBody>
      </p:sp>
    </p:spTree>
    <p:extLst>
      <p:ext uri="{BB962C8B-B14F-4D97-AF65-F5344CB8AC3E}">
        <p14:creationId xmlns:p14="http://schemas.microsoft.com/office/powerpoint/2010/main" val="20383746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379161-981E-C34C-BD18-99A02FBBCD82}"/>
              </a:ext>
            </a:extLst>
          </p:cNvPr>
          <p:cNvSpPr txBox="1"/>
          <p:nvPr/>
        </p:nvSpPr>
        <p:spPr>
          <a:xfrm>
            <a:off x="1115616" y="332656"/>
            <a:ext cx="7344816" cy="646331"/>
          </a:xfrm>
          <a:prstGeom prst="rect">
            <a:avLst/>
          </a:prstGeom>
          <a:noFill/>
        </p:spPr>
        <p:txBody>
          <a:bodyPr wrap="square" rtlCol="0">
            <a:spAutoFit/>
          </a:bodyPr>
          <a:lstStyle/>
          <a:p>
            <a:r>
              <a:rPr lang="en-US" sz="3600" b="1" dirty="0">
                <a:latin typeface="Rockwell Condensed" panose="02060603050405020104" pitchFamily="18" charset="77"/>
              </a:rPr>
              <a:t>Main Differences Between The Models</a:t>
            </a:r>
          </a:p>
        </p:txBody>
      </p:sp>
      <p:sp>
        <p:nvSpPr>
          <p:cNvPr id="3" name="TextBox 2">
            <a:extLst>
              <a:ext uri="{FF2B5EF4-FFF2-40B4-BE49-F238E27FC236}">
                <a16:creationId xmlns:a16="http://schemas.microsoft.com/office/drawing/2014/main" id="{B5474DA0-D178-864A-9501-1B5FE3110A7D}"/>
              </a:ext>
            </a:extLst>
          </p:cNvPr>
          <p:cNvSpPr txBox="1"/>
          <p:nvPr/>
        </p:nvSpPr>
        <p:spPr>
          <a:xfrm>
            <a:off x="251520" y="1628800"/>
            <a:ext cx="8424936" cy="4093428"/>
          </a:xfrm>
          <a:prstGeom prst="rect">
            <a:avLst/>
          </a:prstGeom>
          <a:noFill/>
        </p:spPr>
        <p:txBody>
          <a:bodyPr wrap="square" rtlCol="0">
            <a:spAutoFit/>
          </a:bodyPr>
          <a:lstStyle/>
          <a:p>
            <a:pPr marL="342900" indent="-342900" algn="just">
              <a:buFont typeface="Arial" panose="020B0604020202020204" pitchFamily="34" charset="0"/>
              <a:buChar char="•"/>
            </a:pPr>
            <a:r>
              <a:rPr lang="en-GB" sz="2000" dirty="0"/>
              <a:t>Tuckman and Wheelan models describes the relationship of group members during the group development stages </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While the </a:t>
            </a:r>
            <a:r>
              <a:rPr lang="en-GB" sz="2000" dirty="0" err="1"/>
              <a:t>Gersick</a:t>
            </a:r>
            <a:r>
              <a:rPr lang="en-GB" sz="2000" dirty="0"/>
              <a:t> model is more aligned with the task dimension.</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But the link between “</a:t>
            </a:r>
            <a:r>
              <a:rPr lang="en-GB" sz="2000" b="1" dirty="0"/>
              <a:t>task and relationship</a:t>
            </a:r>
            <a:r>
              <a:rPr lang="en-GB" sz="2000" dirty="0"/>
              <a:t>” in group development are the two primary components of group dynamics that require the attention of group members and leaders alike. </a:t>
            </a:r>
            <a:r>
              <a:rPr lang="en-GB" sz="2000" b="1" dirty="0">
                <a:solidFill>
                  <a:srgbClr val="FF0000"/>
                </a:solidFill>
              </a:rPr>
              <a:t>Tuckman and Wheelan’s model are mainly used in this module. </a:t>
            </a:r>
            <a:endParaRPr lang="en-US" sz="2000" b="1" dirty="0">
              <a:solidFill>
                <a:srgbClr val="FF0000"/>
              </a:solidFill>
            </a:endParaRPr>
          </a:p>
        </p:txBody>
      </p:sp>
    </p:spTree>
    <p:extLst>
      <p:ext uri="{BB962C8B-B14F-4D97-AF65-F5344CB8AC3E}">
        <p14:creationId xmlns:p14="http://schemas.microsoft.com/office/powerpoint/2010/main" val="3024179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C1C91-53EC-4860-9654-56CEBD6F2BB8}"/>
              </a:ext>
            </a:extLst>
          </p:cNvPr>
          <p:cNvSpPr>
            <a:spLocks noGrp="1"/>
          </p:cNvSpPr>
          <p:nvPr>
            <p:ph type="title"/>
          </p:nvPr>
        </p:nvSpPr>
        <p:spPr>
          <a:xfrm>
            <a:off x="179512" y="274638"/>
            <a:ext cx="8784976" cy="1143000"/>
          </a:xfrm>
        </p:spPr>
        <p:txBody>
          <a:bodyPr>
            <a:noAutofit/>
          </a:bodyPr>
          <a:lstStyle/>
          <a:p>
            <a:r>
              <a:rPr lang="en-GB" sz="3600" dirty="0">
                <a:latin typeface="Arial" panose="020B0604020202020204" pitchFamily="34" charset="0"/>
                <a:cs typeface="Arial" panose="020B0604020202020204" pitchFamily="34" charset="0"/>
              </a:rPr>
              <a:t>Wheelan’s Model of Team Development</a:t>
            </a:r>
          </a:p>
        </p:txBody>
      </p:sp>
      <p:sp>
        <p:nvSpPr>
          <p:cNvPr id="3" name="Content Placeholder 2">
            <a:extLst>
              <a:ext uri="{FF2B5EF4-FFF2-40B4-BE49-F238E27FC236}">
                <a16:creationId xmlns:a16="http://schemas.microsoft.com/office/drawing/2014/main" id="{38C8B754-DB8C-4C68-A416-0C939E0B268A}"/>
              </a:ext>
            </a:extLst>
          </p:cNvPr>
          <p:cNvSpPr>
            <a:spLocks noGrp="1"/>
          </p:cNvSpPr>
          <p:nvPr>
            <p:ph idx="1"/>
          </p:nvPr>
        </p:nvSpPr>
        <p:spPr>
          <a:xfrm>
            <a:off x="457200" y="1445687"/>
            <a:ext cx="8229600" cy="3917032"/>
          </a:xfrm>
        </p:spPr>
        <p:txBody>
          <a:bodyPr>
            <a:normAutofit/>
          </a:bodyPr>
          <a:lstStyle/>
          <a:p>
            <a:pPr marL="0" indent="0">
              <a:buNone/>
            </a:pPr>
            <a:r>
              <a:rPr lang="en-GB" sz="2800" dirty="0">
                <a:latin typeface="Arial" panose="020B0604020202020204" pitchFamily="34" charset="0"/>
                <a:cs typeface="Arial" panose="020B0604020202020204" pitchFamily="34" charset="0"/>
              </a:rPr>
              <a:t>Wheelan (2016) outlines the stages that groups must go through in order to become a team. </a:t>
            </a:r>
          </a:p>
        </p:txBody>
      </p:sp>
      <p:sp>
        <p:nvSpPr>
          <p:cNvPr id="6" name="Freeform: Shape 5">
            <a:extLst>
              <a:ext uri="{FF2B5EF4-FFF2-40B4-BE49-F238E27FC236}">
                <a16:creationId xmlns:a16="http://schemas.microsoft.com/office/drawing/2014/main" id="{427805BC-8729-4F8D-8D2F-8B704B9AE6EB}"/>
              </a:ext>
            </a:extLst>
          </p:cNvPr>
          <p:cNvSpPr/>
          <p:nvPr/>
        </p:nvSpPr>
        <p:spPr>
          <a:xfrm>
            <a:off x="440567" y="2614981"/>
            <a:ext cx="8229600" cy="647595"/>
          </a:xfrm>
          <a:custGeom>
            <a:avLst/>
            <a:gdLst>
              <a:gd name="connsiteX0" fmla="*/ 0 w 8229600"/>
              <a:gd name="connsiteY0" fmla="*/ 107935 h 647595"/>
              <a:gd name="connsiteX1" fmla="*/ 107935 w 8229600"/>
              <a:gd name="connsiteY1" fmla="*/ 0 h 647595"/>
              <a:gd name="connsiteX2" fmla="*/ 8121665 w 8229600"/>
              <a:gd name="connsiteY2" fmla="*/ 0 h 647595"/>
              <a:gd name="connsiteX3" fmla="*/ 8229600 w 8229600"/>
              <a:gd name="connsiteY3" fmla="*/ 107935 h 647595"/>
              <a:gd name="connsiteX4" fmla="*/ 8229600 w 8229600"/>
              <a:gd name="connsiteY4" fmla="*/ 539660 h 647595"/>
              <a:gd name="connsiteX5" fmla="*/ 8121665 w 8229600"/>
              <a:gd name="connsiteY5" fmla="*/ 647595 h 647595"/>
              <a:gd name="connsiteX6" fmla="*/ 107935 w 8229600"/>
              <a:gd name="connsiteY6" fmla="*/ 647595 h 647595"/>
              <a:gd name="connsiteX7" fmla="*/ 0 w 8229600"/>
              <a:gd name="connsiteY7" fmla="*/ 539660 h 647595"/>
              <a:gd name="connsiteX8" fmla="*/ 0 w 8229600"/>
              <a:gd name="connsiteY8" fmla="*/ 107935 h 647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647595">
                <a:moveTo>
                  <a:pt x="0" y="107935"/>
                </a:moveTo>
                <a:cubicBezTo>
                  <a:pt x="0" y="48324"/>
                  <a:pt x="48324" y="0"/>
                  <a:pt x="107935" y="0"/>
                </a:cubicBezTo>
                <a:lnTo>
                  <a:pt x="8121665" y="0"/>
                </a:lnTo>
                <a:cubicBezTo>
                  <a:pt x="8181276" y="0"/>
                  <a:pt x="8229600" y="48324"/>
                  <a:pt x="8229600" y="107935"/>
                </a:cubicBezTo>
                <a:lnTo>
                  <a:pt x="8229600" y="539660"/>
                </a:lnTo>
                <a:cubicBezTo>
                  <a:pt x="8229600" y="599271"/>
                  <a:pt x="8181276" y="647595"/>
                  <a:pt x="8121665" y="647595"/>
                </a:cubicBezTo>
                <a:lnTo>
                  <a:pt x="107935" y="647595"/>
                </a:lnTo>
                <a:cubicBezTo>
                  <a:pt x="48324" y="647595"/>
                  <a:pt x="0" y="599271"/>
                  <a:pt x="0" y="539660"/>
                </a:cubicBezTo>
                <a:lnTo>
                  <a:pt x="0" y="10793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4483" tIns="134483" rIns="134483" bIns="134483" numCol="1" spcCol="1270" anchor="ctr" anchorCtr="0">
            <a:noAutofit/>
          </a:bodyPr>
          <a:lstStyle/>
          <a:p>
            <a:pPr marL="0" lvl="0" indent="0" algn="l" defTabSz="1200150">
              <a:lnSpc>
                <a:spcPct val="90000"/>
              </a:lnSpc>
              <a:spcBef>
                <a:spcPct val="0"/>
              </a:spcBef>
              <a:spcAft>
                <a:spcPct val="35000"/>
              </a:spcAft>
              <a:buNone/>
            </a:pPr>
            <a:r>
              <a:rPr lang="en-GB" sz="2700" kern="1200" dirty="0"/>
              <a:t>Stage 1 – Dependency and inclusion </a:t>
            </a:r>
          </a:p>
        </p:txBody>
      </p:sp>
      <p:sp>
        <p:nvSpPr>
          <p:cNvPr id="8" name="Freeform: Shape 7">
            <a:extLst>
              <a:ext uri="{FF2B5EF4-FFF2-40B4-BE49-F238E27FC236}">
                <a16:creationId xmlns:a16="http://schemas.microsoft.com/office/drawing/2014/main" id="{F53AE0D1-BC10-4629-BC0C-3D4D19350E48}"/>
              </a:ext>
            </a:extLst>
          </p:cNvPr>
          <p:cNvSpPr/>
          <p:nvPr/>
        </p:nvSpPr>
        <p:spPr>
          <a:xfrm>
            <a:off x="440567" y="3357469"/>
            <a:ext cx="8229600" cy="647595"/>
          </a:xfrm>
          <a:custGeom>
            <a:avLst/>
            <a:gdLst>
              <a:gd name="connsiteX0" fmla="*/ 0 w 8229600"/>
              <a:gd name="connsiteY0" fmla="*/ 107935 h 647595"/>
              <a:gd name="connsiteX1" fmla="*/ 107935 w 8229600"/>
              <a:gd name="connsiteY1" fmla="*/ 0 h 647595"/>
              <a:gd name="connsiteX2" fmla="*/ 8121665 w 8229600"/>
              <a:gd name="connsiteY2" fmla="*/ 0 h 647595"/>
              <a:gd name="connsiteX3" fmla="*/ 8229600 w 8229600"/>
              <a:gd name="connsiteY3" fmla="*/ 107935 h 647595"/>
              <a:gd name="connsiteX4" fmla="*/ 8229600 w 8229600"/>
              <a:gd name="connsiteY4" fmla="*/ 539660 h 647595"/>
              <a:gd name="connsiteX5" fmla="*/ 8121665 w 8229600"/>
              <a:gd name="connsiteY5" fmla="*/ 647595 h 647595"/>
              <a:gd name="connsiteX6" fmla="*/ 107935 w 8229600"/>
              <a:gd name="connsiteY6" fmla="*/ 647595 h 647595"/>
              <a:gd name="connsiteX7" fmla="*/ 0 w 8229600"/>
              <a:gd name="connsiteY7" fmla="*/ 539660 h 647595"/>
              <a:gd name="connsiteX8" fmla="*/ 0 w 8229600"/>
              <a:gd name="connsiteY8" fmla="*/ 107935 h 647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647595">
                <a:moveTo>
                  <a:pt x="0" y="107935"/>
                </a:moveTo>
                <a:cubicBezTo>
                  <a:pt x="0" y="48324"/>
                  <a:pt x="48324" y="0"/>
                  <a:pt x="107935" y="0"/>
                </a:cubicBezTo>
                <a:lnTo>
                  <a:pt x="8121665" y="0"/>
                </a:lnTo>
                <a:cubicBezTo>
                  <a:pt x="8181276" y="0"/>
                  <a:pt x="8229600" y="48324"/>
                  <a:pt x="8229600" y="107935"/>
                </a:cubicBezTo>
                <a:lnTo>
                  <a:pt x="8229600" y="539660"/>
                </a:lnTo>
                <a:cubicBezTo>
                  <a:pt x="8229600" y="599271"/>
                  <a:pt x="8181276" y="647595"/>
                  <a:pt x="8121665" y="647595"/>
                </a:cubicBezTo>
                <a:lnTo>
                  <a:pt x="107935" y="647595"/>
                </a:lnTo>
                <a:cubicBezTo>
                  <a:pt x="48324" y="647595"/>
                  <a:pt x="0" y="599271"/>
                  <a:pt x="0" y="539660"/>
                </a:cubicBezTo>
                <a:lnTo>
                  <a:pt x="0" y="10793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4483" tIns="134483" rIns="134483" bIns="134483" numCol="1" spcCol="1270" anchor="ctr" anchorCtr="0">
            <a:noAutofit/>
          </a:bodyPr>
          <a:lstStyle/>
          <a:p>
            <a:pPr marL="0" lvl="0" indent="0" algn="l" defTabSz="1200150">
              <a:lnSpc>
                <a:spcPct val="90000"/>
              </a:lnSpc>
              <a:spcBef>
                <a:spcPct val="0"/>
              </a:spcBef>
              <a:spcAft>
                <a:spcPct val="35000"/>
              </a:spcAft>
              <a:buNone/>
            </a:pPr>
            <a:r>
              <a:rPr lang="en-GB" sz="2700" kern="1200" dirty="0"/>
              <a:t>Stage 2 – Counter-dependency and  Fighting</a:t>
            </a:r>
          </a:p>
        </p:txBody>
      </p:sp>
      <p:sp>
        <p:nvSpPr>
          <p:cNvPr id="10" name="Freeform: Shape 9">
            <a:extLst>
              <a:ext uri="{FF2B5EF4-FFF2-40B4-BE49-F238E27FC236}">
                <a16:creationId xmlns:a16="http://schemas.microsoft.com/office/drawing/2014/main" id="{AD05D283-6AF6-4210-9796-62CB9BE8C538}"/>
              </a:ext>
            </a:extLst>
          </p:cNvPr>
          <p:cNvSpPr/>
          <p:nvPr/>
        </p:nvSpPr>
        <p:spPr>
          <a:xfrm>
            <a:off x="440567" y="4077072"/>
            <a:ext cx="8229600" cy="647595"/>
          </a:xfrm>
          <a:custGeom>
            <a:avLst/>
            <a:gdLst>
              <a:gd name="connsiteX0" fmla="*/ 0 w 8229600"/>
              <a:gd name="connsiteY0" fmla="*/ 107935 h 647595"/>
              <a:gd name="connsiteX1" fmla="*/ 107935 w 8229600"/>
              <a:gd name="connsiteY1" fmla="*/ 0 h 647595"/>
              <a:gd name="connsiteX2" fmla="*/ 8121665 w 8229600"/>
              <a:gd name="connsiteY2" fmla="*/ 0 h 647595"/>
              <a:gd name="connsiteX3" fmla="*/ 8229600 w 8229600"/>
              <a:gd name="connsiteY3" fmla="*/ 107935 h 647595"/>
              <a:gd name="connsiteX4" fmla="*/ 8229600 w 8229600"/>
              <a:gd name="connsiteY4" fmla="*/ 539660 h 647595"/>
              <a:gd name="connsiteX5" fmla="*/ 8121665 w 8229600"/>
              <a:gd name="connsiteY5" fmla="*/ 647595 h 647595"/>
              <a:gd name="connsiteX6" fmla="*/ 107935 w 8229600"/>
              <a:gd name="connsiteY6" fmla="*/ 647595 h 647595"/>
              <a:gd name="connsiteX7" fmla="*/ 0 w 8229600"/>
              <a:gd name="connsiteY7" fmla="*/ 539660 h 647595"/>
              <a:gd name="connsiteX8" fmla="*/ 0 w 8229600"/>
              <a:gd name="connsiteY8" fmla="*/ 107935 h 647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647595">
                <a:moveTo>
                  <a:pt x="0" y="107935"/>
                </a:moveTo>
                <a:cubicBezTo>
                  <a:pt x="0" y="48324"/>
                  <a:pt x="48324" y="0"/>
                  <a:pt x="107935" y="0"/>
                </a:cubicBezTo>
                <a:lnTo>
                  <a:pt x="8121665" y="0"/>
                </a:lnTo>
                <a:cubicBezTo>
                  <a:pt x="8181276" y="0"/>
                  <a:pt x="8229600" y="48324"/>
                  <a:pt x="8229600" y="107935"/>
                </a:cubicBezTo>
                <a:lnTo>
                  <a:pt x="8229600" y="539660"/>
                </a:lnTo>
                <a:cubicBezTo>
                  <a:pt x="8229600" y="599271"/>
                  <a:pt x="8181276" y="647595"/>
                  <a:pt x="8121665" y="647595"/>
                </a:cubicBezTo>
                <a:lnTo>
                  <a:pt x="107935" y="647595"/>
                </a:lnTo>
                <a:cubicBezTo>
                  <a:pt x="48324" y="647595"/>
                  <a:pt x="0" y="599271"/>
                  <a:pt x="0" y="539660"/>
                </a:cubicBezTo>
                <a:lnTo>
                  <a:pt x="0" y="10793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4483" tIns="134483" rIns="134483" bIns="134483" numCol="1" spcCol="1270" anchor="ctr" anchorCtr="0">
            <a:noAutofit/>
          </a:bodyPr>
          <a:lstStyle/>
          <a:p>
            <a:pPr marL="0" lvl="0" indent="0" algn="l" defTabSz="1200150">
              <a:lnSpc>
                <a:spcPct val="90000"/>
              </a:lnSpc>
              <a:spcBef>
                <a:spcPct val="0"/>
              </a:spcBef>
              <a:spcAft>
                <a:spcPct val="35000"/>
              </a:spcAft>
              <a:buNone/>
            </a:pPr>
            <a:r>
              <a:rPr lang="en-GB" sz="2700" kern="1200" dirty="0"/>
              <a:t>Stage 3 – Trust and Structure</a:t>
            </a:r>
          </a:p>
        </p:txBody>
      </p:sp>
      <p:sp>
        <p:nvSpPr>
          <p:cNvPr id="11" name="Freeform: Shape 10">
            <a:extLst>
              <a:ext uri="{FF2B5EF4-FFF2-40B4-BE49-F238E27FC236}">
                <a16:creationId xmlns:a16="http://schemas.microsoft.com/office/drawing/2014/main" id="{6B6E3867-0C1D-4A95-B01E-AB42EE5FCC03}"/>
              </a:ext>
            </a:extLst>
          </p:cNvPr>
          <p:cNvSpPr/>
          <p:nvPr/>
        </p:nvSpPr>
        <p:spPr>
          <a:xfrm>
            <a:off x="446856" y="4797629"/>
            <a:ext cx="8229600" cy="647595"/>
          </a:xfrm>
          <a:custGeom>
            <a:avLst/>
            <a:gdLst>
              <a:gd name="connsiteX0" fmla="*/ 0 w 8229600"/>
              <a:gd name="connsiteY0" fmla="*/ 107935 h 647595"/>
              <a:gd name="connsiteX1" fmla="*/ 107935 w 8229600"/>
              <a:gd name="connsiteY1" fmla="*/ 0 h 647595"/>
              <a:gd name="connsiteX2" fmla="*/ 8121665 w 8229600"/>
              <a:gd name="connsiteY2" fmla="*/ 0 h 647595"/>
              <a:gd name="connsiteX3" fmla="*/ 8229600 w 8229600"/>
              <a:gd name="connsiteY3" fmla="*/ 107935 h 647595"/>
              <a:gd name="connsiteX4" fmla="*/ 8229600 w 8229600"/>
              <a:gd name="connsiteY4" fmla="*/ 539660 h 647595"/>
              <a:gd name="connsiteX5" fmla="*/ 8121665 w 8229600"/>
              <a:gd name="connsiteY5" fmla="*/ 647595 h 647595"/>
              <a:gd name="connsiteX6" fmla="*/ 107935 w 8229600"/>
              <a:gd name="connsiteY6" fmla="*/ 647595 h 647595"/>
              <a:gd name="connsiteX7" fmla="*/ 0 w 8229600"/>
              <a:gd name="connsiteY7" fmla="*/ 539660 h 647595"/>
              <a:gd name="connsiteX8" fmla="*/ 0 w 8229600"/>
              <a:gd name="connsiteY8" fmla="*/ 107935 h 647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647595">
                <a:moveTo>
                  <a:pt x="0" y="107935"/>
                </a:moveTo>
                <a:cubicBezTo>
                  <a:pt x="0" y="48324"/>
                  <a:pt x="48324" y="0"/>
                  <a:pt x="107935" y="0"/>
                </a:cubicBezTo>
                <a:lnTo>
                  <a:pt x="8121665" y="0"/>
                </a:lnTo>
                <a:cubicBezTo>
                  <a:pt x="8181276" y="0"/>
                  <a:pt x="8229600" y="48324"/>
                  <a:pt x="8229600" y="107935"/>
                </a:cubicBezTo>
                <a:lnTo>
                  <a:pt x="8229600" y="539660"/>
                </a:lnTo>
                <a:cubicBezTo>
                  <a:pt x="8229600" y="599271"/>
                  <a:pt x="8181276" y="647595"/>
                  <a:pt x="8121665" y="647595"/>
                </a:cubicBezTo>
                <a:lnTo>
                  <a:pt x="107935" y="647595"/>
                </a:lnTo>
                <a:cubicBezTo>
                  <a:pt x="48324" y="647595"/>
                  <a:pt x="0" y="599271"/>
                  <a:pt x="0" y="539660"/>
                </a:cubicBezTo>
                <a:lnTo>
                  <a:pt x="0" y="10793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4483" tIns="134483" rIns="134483" bIns="134483" numCol="1" spcCol="1270" anchor="ctr" anchorCtr="0">
            <a:noAutofit/>
          </a:bodyPr>
          <a:lstStyle/>
          <a:p>
            <a:pPr marL="0" lvl="0" indent="0" algn="l" defTabSz="1200150">
              <a:lnSpc>
                <a:spcPct val="90000"/>
              </a:lnSpc>
              <a:spcBef>
                <a:spcPct val="0"/>
              </a:spcBef>
              <a:spcAft>
                <a:spcPct val="35000"/>
              </a:spcAft>
              <a:buNone/>
            </a:pPr>
            <a:r>
              <a:rPr lang="en-GB" sz="2700" kern="1200" dirty="0"/>
              <a:t>Stage 4 – Work</a:t>
            </a:r>
          </a:p>
        </p:txBody>
      </p:sp>
    </p:spTree>
    <p:extLst>
      <p:ext uri="{BB962C8B-B14F-4D97-AF65-F5344CB8AC3E}">
        <p14:creationId xmlns:p14="http://schemas.microsoft.com/office/powerpoint/2010/main" val="970532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8" grpId="0" animBg="1"/>
      <p:bldP spid="10" grpId="0" animBg="1"/>
      <p:bldP spid="11"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3592966-AC3B-4EFC-9275-F381C6A4A536}"/>
              </a:ext>
            </a:extLst>
          </p:cNvPr>
          <p:cNvSpPr>
            <a:spLocks noGrp="1"/>
          </p:cNvSpPr>
          <p:nvPr>
            <p:ph type="title"/>
          </p:nvPr>
        </p:nvSpPr>
        <p:spPr>
          <a:xfrm>
            <a:off x="457200" y="274638"/>
            <a:ext cx="8229600" cy="922114"/>
          </a:xfrm>
          <a:custGeom>
            <a:avLst/>
            <a:gdLst>
              <a:gd name="connsiteX0" fmla="*/ 0 w 8229600"/>
              <a:gd name="connsiteY0" fmla="*/ 107935 h 647595"/>
              <a:gd name="connsiteX1" fmla="*/ 107935 w 8229600"/>
              <a:gd name="connsiteY1" fmla="*/ 0 h 647595"/>
              <a:gd name="connsiteX2" fmla="*/ 8121665 w 8229600"/>
              <a:gd name="connsiteY2" fmla="*/ 0 h 647595"/>
              <a:gd name="connsiteX3" fmla="*/ 8229600 w 8229600"/>
              <a:gd name="connsiteY3" fmla="*/ 107935 h 647595"/>
              <a:gd name="connsiteX4" fmla="*/ 8229600 w 8229600"/>
              <a:gd name="connsiteY4" fmla="*/ 539660 h 647595"/>
              <a:gd name="connsiteX5" fmla="*/ 8121665 w 8229600"/>
              <a:gd name="connsiteY5" fmla="*/ 647595 h 647595"/>
              <a:gd name="connsiteX6" fmla="*/ 107935 w 8229600"/>
              <a:gd name="connsiteY6" fmla="*/ 647595 h 647595"/>
              <a:gd name="connsiteX7" fmla="*/ 0 w 8229600"/>
              <a:gd name="connsiteY7" fmla="*/ 539660 h 647595"/>
              <a:gd name="connsiteX8" fmla="*/ 0 w 8229600"/>
              <a:gd name="connsiteY8" fmla="*/ 107935 h 647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647595">
                <a:moveTo>
                  <a:pt x="0" y="107935"/>
                </a:moveTo>
                <a:cubicBezTo>
                  <a:pt x="0" y="48324"/>
                  <a:pt x="48324" y="0"/>
                  <a:pt x="107935" y="0"/>
                </a:cubicBezTo>
                <a:lnTo>
                  <a:pt x="8121665" y="0"/>
                </a:lnTo>
                <a:cubicBezTo>
                  <a:pt x="8181276" y="0"/>
                  <a:pt x="8229600" y="48324"/>
                  <a:pt x="8229600" y="107935"/>
                </a:cubicBezTo>
                <a:lnTo>
                  <a:pt x="8229600" y="539660"/>
                </a:lnTo>
                <a:cubicBezTo>
                  <a:pt x="8229600" y="599271"/>
                  <a:pt x="8181276" y="647595"/>
                  <a:pt x="8121665" y="647595"/>
                </a:cubicBezTo>
                <a:lnTo>
                  <a:pt x="107935" y="647595"/>
                </a:lnTo>
                <a:cubicBezTo>
                  <a:pt x="48324" y="647595"/>
                  <a:pt x="0" y="599271"/>
                  <a:pt x="0" y="539660"/>
                </a:cubicBezTo>
                <a:lnTo>
                  <a:pt x="0" y="10793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4483" tIns="134483" rIns="134483" bIns="134483" numCol="1" spcCol="1270" anchor="ctr" anchorCtr="0">
            <a:noAutofit/>
          </a:bodyPr>
          <a:lstStyle/>
          <a:p>
            <a:pPr marL="0" lvl="0" indent="0" algn="l" defTabSz="1200150">
              <a:lnSpc>
                <a:spcPct val="90000"/>
              </a:lnSpc>
              <a:spcBef>
                <a:spcPct val="0"/>
              </a:spcBef>
              <a:spcAft>
                <a:spcPct val="35000"/>
              </a:spcAft>
              <a:buNone/>
            </a:pPr>
            <a:r>
              <a:rPr lang="en-GB" sz="2700" kern="1200" dirty="0"/>
              <a:t>Stage 1 – Dependency and inclusion </a:t>
            </a:r>
          </a:p>
        </p:txBody>
      </p:sp>
      <p:sp>
        <p:nvSpPr>
          <p:cNvPr id="7" name="Block Arc 6">
            <a:extLst>
              <a:ext uri="{FF2B5EF4-FFF2-40B4-BE49-F238E27FC236}">
                <a16:creationId xmlns:a16="http://schemas.microsoft.com/office/drawing/2014/main" id="{987ACCC8-BDE3-4520-B7B3-7F47D6F123EC}"/>
              </a:ext>
            </a:extLst>
          </p:cNvPr>
          <p:cNvSpPr/>
          <p:nvPr/>
        </p:nvSpPr>
        <p:spPr>
          <a:xfrm>
            <a:off x="-4789041" y="375069"/>
            <a:ext cx="6017144" cy="6107862"/>
          </a:xfrm>
          <a:prstGeom prst="blockArc">
            <a:avLst>
              <a:gd name="adj1" fmla="val 18900000"/>
              <a:gd name="adj2" fmla="val 2700000"/>
              <a:gd name="adj3" fmla="val 354"/>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8" name="Freeform: Shape 7">
            <a:extLst>
              <a:ext uri="{FF2B5EF4-FFF2-40B4-BE49-F238E27FC236}">
                <a16:creationId xmlns:a16="http://schemas.microsoft.com/office/drawing/2014/main" id="{9C19DFD4-1E1B-4B5B-BD0A-3931AF21DA78}"/>
              </a:ext>
            </a:extLst>
          </p:cNvPr>
          <p:cNvSpPr/>
          <p:nvPr/>
        </p:nvSpPr>
        <p:spPr>
          <a:xfrm>
            <a:off x="623807" y="1340767"/>
            <a:ext cx="8294398" cy="774084"/>
          </a:xfrm>
          <a:custGeom>
            <a:avLst/>
            <a:gdLst>
              <a:gd name="connsiteX0" fmla="*/ 0 w 8419450"/>
              <a:gd name="connsiteY0" fmla="*/ 0 h 774084"/>
              <a:gd name="connsiteX1" fmla="*/ 8419450 w 8419450"/>
              <a:gd name="connsiteY1" fmla="*/ 0 h 774084"/>
              <a:gd name="connsiteX2" fmla="*/ 8419450 w 8419450"/>
              <a:gd name="connsiteY2" fmla="*/ 774084 h 774084"/>
              <a:gd name="connsiteX3" fmla="*/ 0 w 8419450"/>
              <a:gd name="connsiteY3" fmla="*/ 774084 h 774084"/>
              <a:gd name="connsiteX4" fmla="*/ 0 w 8419450"/>
              <a:gd name="connsiteY4" fmla="*/ 0 h 7740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19450" h="774084">
                <a:moveTo>
                  <a:pt x="0" y="0"/>
                </a:moveTo>
                <a:lnTo>
                  <a:pt x="8419450" y="0"/>
                </a:lnTo>
                <a:lnTo>
                  <a:pt x="8419450" y="774084"/>
                </a:lnTo>
                <a:lnTo>
                  <a:pt x="0" y="7740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50250"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t>The first stage of group development is characterised by members dependence on the designated leader considers about safety and concerns about feelings included in the group. </a:t>
            </a:r>
          </a:p>
        </p:txBody>
      </p:sp>
      <p:sp>
        <p:nvSpPr>
          <p:cNvPr id="9" name="Oval 8">
            <a:extLst>
              <a:ext uri="{FF2B5EF4-FFF2-40B4-BE49-F238E27FC236}">
                <a16:creationId xmlns:a16="http://schemas.microsoft.com/office/drawing/2014/main" id="{96F05B30-A2BD-4B9A-BB92-330080F820E7}"/>
              </a:ext>
            </a:extLst>
          </p:cNvPr>
          <p:cNvSpPr/>
          <p:nvPr/>
        </p:nvSpPr>
        <p:spPr>
          <a:xfrm>
            <a:off x="336276" y="1373282"/>
            <a:ext cx="698524" cy="70905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5EF82C2A-932D-4C82-BB25-9D5089147F8E}"/>
              </a:ext>
            </a:extLst>
          </p:cNvPr>
          <p:cNvSpPr/>
          <p:nvPr/>
        </p:nvSpPr>
        <p:spPr>
          <a:xfrm>
            <a:off x="993387" y="2223873"/>
            <a:ext cx="7955673" cy="701072"/>
          </a:xfrm>
          <a:custGeom>
            <a:avLst/>
            <a:gdLst>
              <a:gd name="connsiteX0" fmla="*/ 0 w 8075618"/>
              <a:gd name="connsiteY0" fmla="*/ 0 h 693082"/>
              <a:gd name="connsiteX1" fmla="*/ 8075618 w 8075618"/>
              <a:gd name="connsiteY1" fmla="*/ 0 h 693082"/>
              <a:gd name="connsiteX2" fmla="*/ 8075618 w 8075618"/>
              <a:gd name="connsiteY2" fmla="*/ 693082 h 693082"/>
              <a:gd name="connsiteX3" fmla="*/ 0 w 8075618"/>
              <a:gd name="connsiteY3" fmla="*/ 693082 h 693082"/>
              <a:gd name="connsiteX4" fmla="*/ 0 w 8075618"/>
              <a:gd name="connsiteY4" fmla="*/ 0 h 693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75618" h="693082">
                <a:moveTo>
                  <a:pt x="0" y="0"/>
                </a:moveTo>
                <a:lnTo>
                  <a:pt x="8075618" y="0"/>
                </a:lnTo>
                <a:lnTo>
                  <a:pt x="8075618" y="693082"/>
                </a:lnTo>
                <a:lnTo>
                  <a:pt x="0" y="6930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50250" tIns="45720" rIns="45720" bIns="45720" numCol="1" spcCol="1270" anchor="ctr" anchorCtr="0">
            <a:noAutofit/>
          </a:bodyPr>
          <a:lstStyle/>
          <a:p>
            <a:pPr marL="0" lvl="0" indent="0" algn="l" defTabSz="800100">
              <a:lnSpc>
                <a:spcPct val="90000"/>
              </a:lnSpc>
              <a:spcBef>
                <a:spcPct val="0"/>
              </a:spcBef>
              <a:spcAft>
                <a:spcPct val="35000"/>
              </a:spcAft>
              <a:buNone/>
            </a:pPr>
            <a:r>
              <a:rPr lang="en-GB" sz="1700" kern="1200" dirty="0"/>
              <a:t>This first stage of group development may manifest itself as members compliance with plans proposed by the group leader or by a powerful member. </a:t>
            </a:r>
          </a:p>
        </p:txBody>
      </p:sp>
      <p:sp>
        <p:nvSpPr>
          <p:cNvPr id="11" name="Oval 10">
            <a:extLst>
              <a:ext uri="{FF2B5EF4-FFF2-40B4-BE49-F238E27FC236}">
                <a16:creationId xmlns:a16="http://schemas.microsoft.com/office/drawing/2014/main" id="{346127C5-EA73-489B-AC87-8EC938FFB209}"/>
              </a:ext>
            </a:extLst>
          </p:cNvPr>
          <p:cNvSpPr/>
          <p:nvPr/>
        </p:nvSpPr>
        <p:spPr>
          <a:xfrm>
            <a:off x="736710" y="2223876"/>
            <a:ext cx="698524" cy="70905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6646EDB2-703B-410A-A111-371297F3CA40}"/>
              </a:ext>
            </a:extLst>
          </p:cNvPr>
          <p:cNvSpPr/>
          <p:nvPr/>
        </p:nvSpPr>
        <p:spPr>
          <a:xfrm>
            <a:off x="1221673" y="2964085"/>
            <a:ext cx="7742813" cy="929827"/>
          </a:xfrm>
          <a:custGeom>
            <a:avLst/>
            <a:gdLst>
              <a:gd name="connsiteX0" fmla="*/ 0 w 7859549"/>
              <a:gd name="connsiteY0" fmla="*/ 0 h 929827"/>
              <a:gd name="connsiteX1" fmla="*/ 7859549 w 7859549"/>
              <a:gd name="connsiteY1" fmla="*/ 0 h 929827"/>
              <a:gd name="connsiteX2" fmla="*/ 7859549 w 7859549"/>
              <a:gd name="connsiteY2" fmla="*/ 929827 h 929827"/>
              <a:gd name="connsiteX3" fmla="*/ 0 w 7859549"/>
              <a:gd name="connsiteY3" fmla="*/ 929827 h 929827"/>
              <a:gd name="connsiteX4" fmla="*/ 0 w 7859549"/>
              <a:gd name="connsiteY4" fmla="*/ 0 h 929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59549" h="929827">
                <a:moveTo>
                  <a:pt x="0" y="0"/>
                </a:moveTo>
                <a:lnTo>
                  <a:pt x="7859549" y="0"/>
                </a:lnTo>
                <a:lnTo>
                  <a:pt x="7859549" y="929827"/>
                </a:lnTo>
                <a:lnTo>
                  <a:pt x="0" y="92982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50250" tIns="43180" rIns="43180" bIns="43180" numCol="1" spcCol="1270" anchor="ctr" anchorCtr="0">
            <a:noAutofit/>
          </a:bodyPr>
          <a:lstStyle/>
          <a:p>
            <a:pPr marL="0" lvl="0" indent="0" algn="l" defTabSz="755650">
              <a:lnSpc>
                <a:spcPct val="90000"/>
              </a:lnSpc>
              <a:spcBef>
                <a:spcPct val="0"/>
              </a:spcBef>
              <a:spcAft>
                <a:spcPct val="35000"/>
              </a:spcAft>
              <a:buNone/>
            </a:pPr>
            <a:r>
              <a:rPr lang="en-GB" sz="1700" kern="1200" dirty="0"/>
              <a:t>Group members often engaged in what has been called pseudo work, or flight, such as exchanging stories about customers or their families that are irrelevant to the task at hand. </a:t>
            </a:r>
          </a:p>
        </p:txBody>
      </p:sp>
      <p:sp>
        <p:nvSpPr>
          <p:cNvPr id="13" name="Oval 12">
            <a:extLst>
              <a:ext uri="{FF2B5EF4-FFF2-40B4-BE49-F238E27FC236}">
                <a16:creationId xmlns:a16="http://schemas.microsoft.com/office/drawing/2014/main" id="{205C0B93-8E95-4951-B37B-2B6F8A762BB1}"/>
              </a:ext>
            </a:extLst>
          </p:cNvPr>
          <p:cNvSpPr/>
          <p:nvPr/>
        </p:nvSpPr>
        <p:spPr>
          <a:xfrm>
            <a:off x="859611" y="3074471"/>
            <a:ext cx="698524" cy="70905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id="{9596EEC1-81C4-4852-816A-6F3C69E6763A}"/>
              </a:ext>
            </a:extLst>
          </p:cNvPr>
          <p:cNvSpPr/>
          <p:nvPr/>
        </p:nvSpPr>
        <p:spPr>
          <a:xfrm>
            <a:off x="1161269" y="3933058"/>
            <a:ext cx="7770502" cy="747083"/>
          </a:xfrm>
          <a:custGeom>
            <a:avLst/>
            <a:gdLst>
              <a:gd name="connsiteX0" fmla="*/ 0 w 7887655"/>
              <a:gd name="connsiteY0" fmla="*/ 0 h 747083"/>
              <a:gd name="connsiteX1" fmla="*/ 7887655 w 7887655"/>
              <a:gd name="connsiteY1" fmla="*/ 0 h 747083"/>
              <a:gd name="connsiteX2" fmla="*/ 7887655 w 7887655"/>
              <a:gd name="connsiteY2" fmla="*/ 747083 h 747083"/>
              <a:gd name="connsiteX3" fmla="*/ 0 w 7887655"/>
              <a:gd name="connsiteY3" fmla="*/ 747083 h 747083"/>
              <a:gd name="connsiteX4" fmla="*/ 0 w 7887655"/>
              <a:gd name="connsiteY4" fmla="*/ 0 h 7470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87655" h="747083">
                <a:moveTo>
                  <a:pt x="0" y="0"/>
                </a:moveTo>
                <a:lnTo>
                  <a:pt x="7887655" y="0"/>
                </a:lnTo>
                <a:lnTo>
                  <a:pt x="7887655" y="747083"/>
                </a:lnTo>
                <a:lnTo>
                  <a:pt x="0" y="747083"/>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50250"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t>Member may also wait for the group leader to make decisions. In fact, members often urge the leader to take charge and tell them what to do. </a:t>
            </a:r>
          </a:p>
        </p:txBody>
      </p:sp>
      <p:sp>
        <p:nvSpPr>
          <p:cNvPr id="15" name="Oval 14">
            <a:extLst>
              <a:ext uri="{FF2B5EF4-FFF2-40B4-BE49-F238E27FC236}">
                <a16:creationId xmlns:a16="http://schemas.microsoft.com/office/drawing/2014/main" id="{BD37B996-167B-455C-9A3C-DF82D583B88B}"/>
              </a:ext>
            </a:extLst>
          </p:cNvPr>
          <p:cNvSpPr/>
          <p:nvPr/>
        </p:nvSpPr>
        <p:spPr>
          <a:xfrm>
            <a:off x="736710" y="3925066"/>
            <a:ext cx="698524" cy="70905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6" name="Freeform: Shape 15">
            <a:extLst>
              <a:ext uri="{FF2B5EF4-FFF2-40B4-BE49-F238E27FC236}">
                <a16:creationId xmlns:a16="http://schemas.microsoft.com/office/drawing/2014/main" id="{66AE0069-73DD-4E06-82BF-656D828E194C}"/>
              </a:ext>
            </a:extLst>
          </p:cNvPr>
          <p:cNvSpPr/>
          <p:nvPr/>
        </p:nvSpPr>
        <p:spPr>
          <a:xfrm>
            <a:off x="685539" y="4743143"/>
            <a:ext cx="8170936" cy="774090"/>
          </a:xfrm>
          <a:custGeom>
            <a:avLst/>
            <a:gdLst>
              <a:gd name="connsiteX0" fmla="*/ 0 w 8294126"/>
              <a:gd name="connsiteY0" fmla="*/ 0 h 774090"/>
              <a:gd name="connsiteX1" fmla="*/ 8294126 w 8294126"/>
              <a:gd name="connsiteY1" fmla="*/ 0 h 774090"/>
              <a:gd name="connsiteX2" fmla="*/ 8294126 w 8294126"/>
              <a:gd name="connsiteY2" fmla="*/ 774090 h 774090"/>
              <a:gd name="connsiteX3" fmla="*/ 0 w 8294126"/>
              <a:gd name="connsiteY3" fmla="*/ 774090 h 774090"/>
              <a:gd name="connsiteX4" fmla="*/ 0 w 8294126"/>
              <a:gd name="connsiteY4" fmla="*/ 0 h 774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4126" h="774090">
                <a:moveTo>
                  <a:pt x="0" y="0"/>
                </a:moveTo>
                <a:lnTo>
                  <a:pt x="8294126" y="0"/>
                </a:lnTo>
                <a:lnTo>
                  <a:pt x="8294126" y="774090"/>
                </a:lnTo>
                <a:lnTo>
                  <a:pt x="0" y="77409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50250"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t>Members seem more concerned about being accepted by others than about the task at hand. They are unlikely to express different points of view as a result.  </a:t>
            </a:r>
          </a:p>
        </p:txBody>
      </p:sp>
      <p:sp>
        <p:nvSpPr>
          <p:cNvPr id="17" name="Oval 16">
            <a:extLst>
              <a:ext uri="{FF2B5EF4-FFF2-40B4-BE49-F238E27FC236}">
                <a16:creationId xmlns:a16="http://schemas.microsoft.com/office/drawing/2014/main" id="{22561663-79E7-4BBB-87CB-64B92B0ECB74}"/>
              </a:ext>
            </a:extLst>
          </p:cNvPr>
          <p:cNvSpPr/>
          <p:nvPr/>
        </p:nvSpPr>
        <p:spPr>
          <a:xfrm>
            <a:off x="336276" y="4775661"/>
            <a:ext cx="698524" cy="70905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8" name="TextBox 17">
            <a:extLst>
              <a:ext uri="{FF2B5EF4-FFF2-40B4-BE49-F238E27FC236}">
                <a16:creationId xmlns:a16="http://schemas.microsoft.com/office/drawing/2014/main" id="{20DAB843-5FCC-459C-A38C-B7CAE87C7BDF}"/>
              </a:ext>
            </a:extLst>
          </p:cNvPr>
          <p:cNvSpPr txBox="1"/>
          <p:nvPr/>
        </p:nvSpPr>
        <p:spPr>
          <a:xfrm>
            <a:off x="6686133" y="5446084"/>
            <a:ext cx="2262927" cy="369332"/>
          </a:xfrm>
          <a:prstGeom prst="rect">
            <a:avLst/>
          </a:prstGeom>
          <a:noFill/>
        </p:spPr>
        <p:txBody>
          <a:bodyPr wrap="none" rtlCol="0">
            <a:spAutoFit/>
          </a:bodyPr>
          <a:lstStyle/>
          <a:p>
            <a:r>
              <a:rPr lang="en-GB" dirty="0"/>
              <a:t>(Wheelan, 2016, p 25)</a:t>
            </a:r>
          </a:p>
        </p:txBody>
      </p:sp>
    </p:spTree>
    <p:extLst>
      <p:ext uri="{BB962C8B-B14F-4D97-AF65-F5344CB8AC3E}">
        <p14:creationId xmlns:p14="http://schemas.microsoft.com/office/powerpoint/2010/main" val="3797797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500"/>
                                        <p:tgtEl>
                                          <p:spTgt spid="12"/>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fade">
                                      <p:cBhvr>
                                        <p:cTn id="39" dur="500"/>
                                        <p:tgtEl>
                                          <p:spTgt spid="15"/>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7"/>
                                        </p:tgtEl>
                                        <p:attrNameLst>
                                          <p:attrName>style.visibility</p:attrName>
                                        </p:attrNameLst>
                                      </p:cBhvr>
                                      <p:to>
                                        <p:strVal val="visible"/>
                                      </p:to>
                                    </p:set>
                                    <p:animEffect transition="in" filter="fade">
                                      <p:cBhvr>
                                        <p:cTn id="47" dur="500"/>
                                        <p:tgtEl>
                                          <p:spTgt spid="17"/>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fade">
                                      <p:cBhvr>
                                        <p:cTn id="5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10" grpId="0" animBg="1"/>
      <p:bldP spid="12" grpId="0" animBg="1"/>
      <p:bldP spid="14" grpId="0" animBg="1"/>
      <p:bldP spid="1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CE1FD654-0F79-4456-B825-96E0CF8CB3D4}"/>
              </a:ext>
            </a:extLst>
          </p:cNvPr>
          <p:cNvGrpSpPr/>
          <p:nvPr/>
        </p:nvGrpSpPr>
        <p:grpSpPr>
          <a:xfrm>
            <a:off x="-3970101" y="921186"/>
            <a:ext cx="12604046" cy="5274391"/>
            <a:chOff x="-3970101" y="921186"/>
            <a:chExt cx="12604046" cy="5274391"/>
          </a:xfrm>
        </p:grpSpPr>
        <p:sp>
          <p:nvSpPr>
            <p:cNvPr id="9" name="Block Arc 8">
              <a:extLst>
                <a:ext uri="{FF2B5EF4-FFF2-40B4-BE49-F238E27FC236}">
                  <a16:creationId xmlns:a16="http://schemas.microsoft.com/office/drawing/2014/main" id="{AE51A805-B6D9-4C28-BD0C-8A4C4809B364}"/>
                </a:ext>
              </a:extLst>
            </p:cNvPr>
            <p:cNvSpPr/>
            <p:nvPr/>
          </p:nvSpPr>
          <p:spPr>
            <a:xfrm>
              <a:off x="-3970101" y="921186"/>
              <a:ext cx="5274391" cy="5274391"/>
            </a:xfrm>
            <a:prstGeom prst="blockArc">
              <a:avLst>
                <a:gd name="adj1" fmla="val 18900000"/>
                <a:gd name="adj2" fmla="val 2700000"/>
                <a:gd name="adj3" fmla="val 410"/>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0" name="Freeform: Shape 9">
              <a:extLst>
                <a:ext uri="{FF2B5EF4-FFF2-40B4-BE49-F238E27FC236}">
                  <a16:creationId xmlns:a16="http://schemas.microsoft.com/office/drawing/2014/main" id="{D3E4A317-EA13-403B-B953-36DF68CB9DFE}"/>
                </a:ext>
              </a:extLst>
            </p:cNvPr>
            <p:cNvSpPr/>
            <p:nvPr/>
          </p:nvSpPr>
          <p:spPr>
            <a:xfrm>
              <a:off x="1001982" y="1916834"/>
              <a:ext cx="7631963" cy="933277"/>
            </a:xfrm>
            <a:custGeom>
              <a:avLst/>
              <a:gdLst>
                <a:gd name="connsiteX0" fmla="*/ 0 w 7631963"/>
                <a:gd name="connsiteY0" fmla="*/ 0 h 933277"/>
                <a:gd name="connsiteX1" fmla="*/ 7631963 w 7631963"/>
                <a:gd name="connsiteY1" fmla="*/ 0 h 933277"/>
                <a:gd name="connsiteX2" fmla="*/ 7631963 w 7631963"/>
                <a:gd name="connsiteY2" fmla="*/ 933277 h 933277"/>
                <a:gd name="connsiteX3" fmla="*/ 0 w 7631963"/>
                <a:gd name="connsiteY3" fmla="*/ 933277 h 933277"/>
                <a:gd name="connsiteX4" fmla="*/ 0 w 7631963"/>
                <a:gd name="connsiteY4" fmla="*/ 0 h 933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31963" h="933277">
                  <a:moveTo>
                    <a:pt x="0" y="0"/>
                  </a:moveTo>
                  <a:lnTo>
                    <a:pt x="7631963" y="0"/>
                  </a:lnTo>
                  <a:lnTo>
                    <a:pt x="7631963" y="933277"/>
                  </a:lnTo>
                  <a:lnTo>
                    <a:pt x="0" y="93327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21723"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t>The groups seeks to free itself from its dependency on the leader and members fight about group goals and procedures. Task conflict is an inevitable part of this process.  </a:t>
              </a:r>
            </a:p>
          </p:txBody>
        </p:sp>
        <p:sp>
          <p:nvSpPr>
            <p:cNvPr id="11" name="Oval 10">
              <a:extLst>
                <a:ext uri="{FF2B5EF4-FFF2-40B4-BE49-F238E27FC236}">
                  <a16:creationId xmlns:a16="http://schemas.microsoft.com/office/drawing/2014/main" id="{CCA6BFE2-06F6-4CFA-BF00-3FD4CC5F45CD}"/>
                </a:ext>
              </a:extLst>
            </p:cNvPr>
            <p:cNvSpPr/>
            <p:nvPr/>
          </p:nvSpPr>
          <p:spPr>
            <a:xfrm>
              <a:off x="510055" y="1893927"/>
              <a:ext cx="979090" cy="9790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7" name="Group 16">
            <a:extLst>
              <a:ext uri="{FF2B5EF4-FFF2-40B4-BE49-F238E27FC236}">
                <a16:creationId xmlns:a16="http://schemas.microsoft.com/office/drawing/2014/main" id="{34FA3AFA-C348-4B2A-97CD-C47953D557C0}"/>
              </a:ext>
            </a:extLst>
          </p:cNvPr>
          <p:cNvGrpSpPr/>
          <p:nvPr/>
        </p:nvGrpSpPr>
        <p:grpSpPr>
          <a:xfrm>
            <a:off x="797156" y="2976809"/>
            <a:ext cx="7836788" cy="1163144"/>
            <a:chOff x="797156" y="2976809"/>
            <a:chExt cx="7836788" cy="1163144"/>
          </a:xfrm>
        </p:grpSpPr>
        <p:sp>
          <p:nvSpPr>
            <p:cNvPr id="12" name="Freeform: Shape 11">
              <a:extLst>
                <a:ext uri="{FF2B5EF4-FFF2-40B4-BE49-F238E27FC236}">
                  <a16:creationId xmlns:a16="http://schemas.microsoft.com/office/drawing/2014/main" id="{71EEEA6D-84DB-4D94-98F8-953982F37E95}"/>
                </a:ext>
              </a:extLst>
            </p:cNvPr>
            <p:cNvSpPr/>
            <p:nvPr/>
          </p:nvSpPr>
          <p:spPr>
            <a:xfrm>
              <a:off x="1286701" y="2976809"/>
              <a:ext cx="7347243" cy="1163144"/>
            </a:xfrm>
            <a:custGeom>
              <a:avLst/>
              <a:gdLst>
                <a:gd name="connsiteX0" fmla="*/ 0 w 7347243"/>
                <a:gd name="connsiteY0" fmla="*/ 0 h 1163144"/>
                <a:gd name="connsiteX1" fmla="*/ 7347243 w 7347243"/>
                <a:gd name="connsiteY1" fmla="*/ 0 h 1163144"/>
                <a:gd name="connsiteX2" fmla="*/ 7347243 w 7347243"/>
                <a:gd name="connsiteY2" fmla="*/ 1163144 h 1163144"/>
                <a:gd name="connsiteX3" fmla="*/ 0 w 7347243"/>
                <a:gd name="connsiteY3" fmla="*/ 1163144 h 1163144"/>
                <a:gd name="connsiteX4" fmla="*/ 0 w 7347243"/>
                <a:gd name="connsiteY4" fmla="*/ 0 h 1163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47243" h="1163144">
                  <a:moveTo>
                    <a:pt x="0" y="0"/>
                  </a:moveTo>
                  <a:lnTo>
                    <a:pt x="7347243" y="0"/>
                  </a:lnTo>
                  <a:lnTo>
                    <a:pt x="7347243" y="1163144"/>
                  </a:lnTo>
                  <a:lnTo>
                    <a:pt x="0" y="116314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21723"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t>The group’s task at this stage is to develop a unified set of goals, values, and operational procedures, and this task usually generates conflict. Task conflict is necessary for the establishment of trust and a climate in which members feel free to disagree with each other. </a:t>
              </a:r>
            </a:p>
          </p:txBody>
        </p:sp>
        <p:sp>
          <p:nvSpPr>
            <p:cNvPr id="13" name="Oval 12">
              <a:extLst>
                <a:ext uri="{FF2B5EF4-FFF2-40B4-BE49-F238E27FC236}">
                  <a16:creationId xmlns:a16="http://schemas.microsoft.com/office/drawing/2014/main" id="{C8B6180C-B094-4D4E-B8B5-59FBE75DADB9}"/>
                </a:ext>
              </a:extLst>
            </p:cNvPr>
            <p:cNvSpPr/>
            <p:nvPr/>
          </p:nvSpPr>
          <p:spPr>
            <a:xfrm>
              <a:off x="797156" y="3068836"/>
              <a:ext cx="979090" cy="9790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8" name="Group 17">
            <a:extLst>
              <a:ext uri="{FF2B5EF4-FFF2-40B4-BE49-F238E27FC236}">
                <a16:creationId xmlns:a16="http://schemas.microsoft.com/office/drawing/2014/main" id="{4AC0CD6D-B103-4E21-9C9E-B4C4EF6D024C}"/>
              </a:ext>
            </a:extLst>
          </p:cNvPr>
          <p:cNvGrpSpPr/>
          <p:nvPr/>
        </p:nvGrpSpPr>
        <p:grpSpPr>
          <a:xfrm>
            <a:off x="512436" y="4237380"/>
            <a:ext cx="8121509" cy="991818"/>
            <a:chOff x="512436" y="4237380"/>
            <a:chExt cx="8121509" cy="991818"/>
          </a:xfrm>
        </p:grpSpPr>
        <p:sp>
          <p:nvSpPr>
            <p:cNvPr id="14" name="Freeform: Shape 13">
              <a:extLst>
                <a:ext uri="{FF2B5EF4-FFF2-40B4-BE49-F238E27FC236}">
                  <a16:creationId xmlns:a16="http://schemas.microsoft.com/office/drawing/2014/main" id="{088647B4-7EC2-4EDB-9A28-AE1DFB2E4A3E}"/>
                </a:ext>
              </a:extLst>
            </p:cNvPr>
            <p:cNvSpPr/>
            <p:nvPr/>
          </p:nvSpPr>
          <p:spPr>
            <a:xfrm>
              <a:off x="1001982" y="4237380"/>
              <a:ext cx="7631963" cy="991818"/>
            </a:xfrm>
            <a:custGeom>
              <a:avLst/>
              <a:gdLst>
                <a:gd name="connsiteX0" fmla="*/ 0 w 7631963"/>
                <a:gd name="connsiteY0" fmla="*/ 0 h 991818"/>
                <a:gd name="connsiteX1" fmla="*/ 7631963 w 7631963"/>
                <a:gd name="connsiteY1" fmla="*/ 0 h 991818"/>
                <a:gd name="connsiteX2" fmla="*/ 7631963 w 7631963"/>
                <a:gd name="connsiteY2" fmla="*/ 991818 h 991818"/>
                <a:gd name="connsiteX3" fmla="*/ 0 w 7631963"/>
                <a:gd name="connsiteY3" fmla="*/ 991818 h 991818"/>
                <a:gd name="connsiteX4" fmla="*/ 0 w 7631963"/>
                <a:gd name="connsiteY4" fmla="*/ 0 h 9918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31963" h="991818">
                  <a:moveTo>
                    <a:pt x="0" y="0"/>
                  </a:moveTo>
                  <a:lnTo>
                    <a:pt x="7631963" y="0"/>
                  </a:lnTo>
                  <a:lnTo>
                    <a:pt x="7631963" y="991818"/>
                  </a:lnTo>
                  <a:lnTo>
                    <a:pt x="0" y="99181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21723"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t>Some groups remain stuck in this development stage due to interpersonal conflict or revert to stage 1 with a dependence on the leader. </a:t>
              </a:r>
            </a:p>
          </p:txBody>
        </p:sp>
        <p:sp>
          <p:nvSpPr>
            <p:cNvPr id="15" name="Oval 14">
              <a:extLst>
                <a:ext uri="{FF2B5EF4-FFF2-40B4-BE49-F238E27FC236}">
                  <a16:creationId xmlns:a16="http://schemas.microsoft.com/office/drawing/2014/main" id="{EF42E420-CBFE-4E39-98B2-402A49F999E7}"/>
                </a:ext>
              </a:extLst>
            </p:cNvPr>
            <p:cNvSpPr/>
            <p:nvPr/>
          </p:nvSpPr>
          <p:spPr>
            <a:xfrm>
              <a:off x="512436" y="4243745"/>
              <a:ext cx="979090" cy="9790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
        <p:nvSpPr>
          <p:cNvPr id="4" name="Title 3">
            <a:extLst>
              <a:ext uri="{FF2B5EF4-FFF2-40B4-BE49-F238E27FC236}">
                <a16:creationId xmlns:a16="http://schemas.microsoft.com/office/drawing/2014/main" id="{FD4F67EC-9E49-4A77-9CF7-EB398D3B2E20}"/>
              </a:ext>
            </a:extLst>
          </p:cNvPr>
          <p:cNvSpPr>
            <a:spLocks noGrp="1"/>
          </p:cNvSpPr>
          <p:nvPr>
            <p:ph type="title"/>
          </p:nvPr>
        </p:nvSpPr>
        <p:spPr>
          <a:xfrm>
            <a:off x="457200" y="274638"/>
            <a:ext cx="8229600" cy="1143000"/>
          </a:xfrm>
          <a:custGeom>
            <a:avLst/>
            <a:gdLst>
              <a:gd name="connsiteX0" fmla="*/ 0 w 8229600"/>
              <a:gd name="connsiteY0" fmla="*/ 107935 h 647595"/>
              <a:gd name="connsiteX1" fmla="*/ 107935 w 8229600"/>
              <a:gd name="connsiteY1" fmla="*/ 0 h 647595"/>
              <a:gd name="connsiteX2" fmla="*/ 8121665 w 8229600"/>
              <a:gd name="connsiteY2" fmla="*/ 0 h 647595"/>
              <a:gd name="connsiteX3" fmla="*/ 8229600 w 8229600"/>
              <a:gd name="connsiteY3" fmla="*/ 107935 h 647595"/>
              <a:gd name="connsiteX4" fmla="*/ 8229600 w 8229600"/>
              <a:gd name="connsiteY4" fmla="*/ 539660 h 647595"/>
              <a:gd name="connsiteX5" fmla="*/ 8121665 w 8229600"/>
              <a:gd name="connsiteY5" fmla="*/ 647595 h 647595"/>
              <a:gd name="connsiteX6" fmla="*/ 107935 w 8229600"/>
              <a:gd name="connsiteY6" fmla="*/ 647595 h 647595"/>
              <a:gd name="connsiteX7" fmla="*/ 0 w 8229600"/>
              <a:gd name="connsiteY7" fmla="*/ 539660 h 647595"/>
              <a:gd name="connsiteX8" fmla="*/ 0 w 8229600"/>
              <a:gd name="connsiteY8" fmla="*/ 107935 h 647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647595">
                <a:moveTo>
                  <a:pt x="0" y="107935"/>
                </a:moveTo>
                <a:cubicBezTo>
                  <a:pt x="0" y="48324"/>
                  <a:pt x="48324" y="0"/>
                  <a:pt x="107935" y="0"/>
                </a:cubicBezTo>
                <a:lnTo>
                  <a:pt x="8121665" y="0"/>
                </a:lnTo>
                <a:cubicBezTo>
                  <a:pt x="8181276" y="0"/>
                  <a:pt x="8229600" y="48324"/>
                  <a:pt x="8229600" y="107935"/>
                </a:cubicBezTo>
                <a:lnTo>
                  <a:pt x="8229600" y="539660"/>
                </a:lnTo>
                <a:cubicBezTo>
                  <a:pt x="8229600" y="599271"/>
                  <a:pt x="8181276" y="647595"/>
                  <a:pt x="8121665" y="647595"/>
                </a:cubicBezTo>
                <a:lnTo>
                  <a:pt x="107935" y="647595"/>
                </a:lnTo>
                <a:cubicBezTo>
                  <a:pt x="48324" y="647595"/>
                  <a:pt x="0" y="599271"/>
                  <a:pt x="0" y="539660"/>
                </a:cubicBezTo>
                <a:lnTo>
                  <a:pt x="0" y="10793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4483" tIns="134483" rIns="134483" bIns="134483" numCol="1" spcCol="1270" anchor="ctr" anchorCtr="0">
            <a:noAutofit/>
          </a:bodyPr>
          <a:lstStyle/>
          <a:p>
            <a:pPr marL="0" lvl="0" indent="0" algn="l" defTabSz="1200150">
              <a:lnSpc>
                <a:spcPct val="90000"/>
              </a:lnSpc>
              <a:spcBef>
                <a:spcPct val="0"/>
              </a:spcBef>
              <a:spcAft>
                <a:spcPct val="35000"/>
              </a:spcAft>
              <a:buNone/>
            </a:pPr>
            <a:r>
              <a:rPr lang="en-GB" sz="2700" kern="1200" dirty="0"/>
              <a:t>Stage 2 – Counter-dependency and  Fighting</a:t>
            </a:r>
          </a:p>
        </p:txBody>
      </p:sp>
      <p:sp>
        <p:nvSpPr>
          <p:cNvPr id="7" name="TextBox 6">
            <a:extLst>
              <a:ext uri="{FF2B5EF4-FFF2-40B4-BE49-F238E27FC236}">
                <a16:creationId xmlns:a16="http://schemas.microsoft.com/office/drawing/2014/main" id="{7EA906B4-3577-4D7C-9310-40AF37B11F2C}"/>
              </a:ext>
            </a:extLst>
          </p:cNvPr>
          <p:cNvSpPr txBox="1"/>
          <p:nvPr/>
        </p:nvSpPr>
        <p:spPr>
          <a:xfrm>
            <a:off x="6686133" y="5446084"/>
            <a:ext cx="2262927" cy="369332"/>
          </a:xfrm>
          <a:prstGeom prst="rect">
            <a:avLst/>
          </a:prstGeom>
          <a:noFill/>
        </p:spPr>
        <p:txBody>
          <a:bodyPr wrap="none" rtlCol="0">
            <a:spAutoFit/>
          </a:bodyPr>
          <a:lstStyle/>
          <a:p>
            <a:r>
              <a:rPr lang="en-GB" dirty="0"/>
              <a:t>(Wheelan, 2016, p 26)</a:t>
            </a:r>
          </a:p>
        </p:txBody>
      </p:sp>
      <p:sp>
        <p:nvSpPr>
          <p:cNvPr id="19" name="TextBox 18">
            <a:extLst>
              <a:ext uri="{FF2B5EF4-FFF2-40B4-BE49-F238E27FC236}">
                <a16:creationId xmlns:a16="http://schemas.microsoft.com/office/drawing/2014/main" id="{7BAF8750-1740-44DE-B305-8BB4E1E4A019}"/>
              </a:ext>
            </a:extLst>
          </p:cNvPr>
          <p:cNvSpPr txBox="1"/>
          <p:nvPr/>
        </p:nvSpPr>
        <p:spPr>
          <a:xfrm>
            <a:off x="1286701" y="5346237"/>
            <a:ext cx="4396588" cy="369332"/>
          </a:xfrm>
          <a:prstGeom prst="rect">
            <a:avLst/>
          </a:prstGeom>
          <a:noFill/>
        </p:spPr>
        <p:txBody>
          <a:bodyPr wrap="none" rtlCol="0">
            <a:spAutoFit/>
          </a:bodyPr>
          <a:lstStyle/>
          <a:p>
            <a:r>
              <a:rPr lang="en-GB" dirty="0"/>
              <a:t>Stages 1 and 2 typically lasts for 8-12 weeks </a:t>
            </a:r>
          </a:p>
        </p:txBody>
      </p:sp>
    </p:spTree>
    <p:extLst>
      <p:ext uri="{BB962C8B-B14F-4D97-AF65-F5344CB8AC3E}">
        <p14:creationId xmlns:p14="http://schemas.microsoft.com/office/powerpoint/2010/main" val="2494685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Block Arc 9">
            <a:extLst>
              <a:ext uri="{FF2B5EF4-FFF2-40B4-BE49-F238E27FC236}">
                <a16:creationId xmlns:a16="http://schemas.microsoft.com/office/drawing/2014/main" id="{BF83643C-BE17-4E65-9328-D3E730B30283}"/>
              </a:ext>
            </a:extLst>
          </p:cNvPr>
          <p:cNvSpPr/>
          <p:nvPr/>
        </p:nvSpPr>
        <p:spPr>
          <a:xfrm>
            <a:off x="-3970101" y="921186"/>
            <a:ext cx="5274391" cy="5274391"/>
          </a:xfrm>
          <a:prstGeom prst="blockArc">
            <a:avLst>
              <a:gd name="adj1" fmla="val 18900000"/>
              <a:gd name="adj2" fmla="val 2700000"/>
              <a:gd name="adj3" fmla="val 410"/>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1" name="Freeform: Shape 10">
            <a:extLst>
              <a:ext uri="{FF2B5EF4-FFF2-40B4-BE49-F238E27FC236}">
                <a16:creationId xmlns:a16="http://schemas.microsoft.com/office/drawing/2014/main" id="{55281FDC-4CCA-472D-8F0D-8542FE3C961B}"/>
              </a:ext>
            </a:extLst>
          </p:cNvPr>
          <p:cNvSpPr/>
          <p:nvPr/>
        </p:nvSpPr>
        <p:spPr>
          <a:xfrm>
            <a:off x="1001982" y="1991836"/>
            <a:ext cx="7631963" cy="783272"/>
          </a:xfrm>
          <a:custGeom>
            <a:avLst/>
            <a:gdLst>
              <a:gd name="connsiteX0" fmla="*/ 0 w 7631963"/>
              <a:gd name="connsiteY0" fmla="*/ 0 h 783272"/>
              <a:gd name="connsiteX1" fmla="*/ 7631963 w 7631963"/>
              <a:gd name="connsiteY1" fmla="*/ 0 h 783272"/>
              <a:gd name="connsiteX2" fmla="*/ 7631963 w 7631963"/>
              <a:gd name="connsiteY2" fmla="*/ 783272 h 783272"/>
              <a:gd name="connsiteX3" fmla="*/ 0 w 7631963"/>
              <a:gd name="connsiteY3" fmla="*/ 783272 h 783272"/>
              <a:gd name="connsiteX4" fmla="*/ 0 w 7631963"/>
              <a:gd name="connsiteY4" fmla="*/ 0 h 7832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31963" h="783272">
                <a:moveTo>
                  <a:pt x="0" y="0"/>
                </a:moveTo>
                <a:lnTo>
                  <a:pt x="7631963" y="0"/>
                </a:lnTo>
                <a:lnTo>
                  <a:pt x="7631963" y="783272"/>
                </a:lnTo>
                <a:lnTo>
                  <a:pt x="0" y="78327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21723"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t>If the group manages to get through the conflicts of stage 2, member trust, commitment to the team and a willingness to cooperate increase. </a:t>
            </a:r>
          </a:p>
        </p:txBody>
      </p:sp>
      <p:sp>
        <p:nvSpPr>
          <p:cNvPr id="12" name="Oval 11">
            <a:extLst>
              <a:ext uri="{FF2B5EF4-FFF2-40B4-BE49-F238E27FC236}">
                <a16:creationId xmlns:a16="http://schemas.microsoft.com/office/drawing/2014/main" id="{2503CDD0-46B5-44B1-9BF6-14B0CDDB1306}"/>
              </a:ext>
            </a:extLst>
          </p:cNvPr>
          <p:cNvSpPr/>
          <p:nvPr/>
        </p:nvSpPr>
        <p:spPr>
          <a:xfrm>
            <a:off x="512436" y="1893927"/>
            <a:ext cx="979090" cy="9790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6712054C-903B-47AB-82C4-0705DD510876}"/>
              </a:ext>
            </a:extLst>
          </p:cNvPr>
          <p:cNvSpPr/>
          <p:nvPr/>
        </p:nvSpPr>
        <p:spPr>
          <a:xfrm>
            <a:off x="1286701" y="3166745"/>
            <a:ext cx="7347243" cy="783272"/>
          </a:xfrm>
          <a:custGeom>
            <a:avLst/>
            <a:gdLst>
              <a:gd name="connsiteX0" fmla="*/ 0 w 7347243"/>
              <a:gd name="connsiteY0" fmla="*/ 0 h 783272"/>
              <a:gd name="connsiteX1" fmla="*/ 7347243 w 7347243"/>
              <a:gd name="connsiteY1" fmla="*/ 0 h 783272"/>
              <a:gd name="connsiteX2" fmla="*/ 7347243 w 7347243"/>
              <a:gd name="connsiteY2" fmla="*/ 783272 h 783272"/>
              <a:gd name="connsiteX3" fmla="*/ 0 w 7347243"/>
              <a:gd name="connsiteY3" fmla="*/ 783272 h 783272"/>
              <a:gd name="connsiteX4" fmla="*/ 0 w 7347243"/>
              <a:gd name="connsiteY4" fmla="*/ 0 h 7832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47243" h="783272">
                <a:moveTo>
                  <a:pt x="0" y="0"/>
                </a:moveTo>
                <a:lnTo>
                  <a:pt x="7347243" y="0"/>
                </a:lnTo>
                <a:lnTo>
                  <a:pt x="7347243" y="783272"/>
                </a:lnTo>
                <a:lnTo>
                  <a:pt x="0" y="78327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21723"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t>Communication becomes more open and task orientated and less focused on power, status and influence. </a:t>
            </a:r>
          </a:p>
        </p:txBody>
      </p:sp>
      <p:sp>
        <p:nvSpPr>
          <p:cNvPr id="14" name="Oval 13">
            <a:extLst>
              <a:ext uri="{FF2B5EF4-FFF2-40B4-BE49-F238E27FC236}">
                <a16:creationId xmlns:a16="http://schemas.microsoft.com/office/drawing/2014/main" id="{5C8F1416-8C83-4AFD-9D0B-624B3F6AEDEB}"/>
              </a:ext>
            </a:extLst>
          </p:cNvPr>
          <p:cNvSpPr/>
          <p:nvPr/>
        </p:nvSpPr>
        <p:spPr>
          <a:xfrm>
            <a:off x="797156" y="3068836"/>
            <a:ext cx="979090" cy="9790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5" name="Freeform: Shape 14">
            <a:extLst>
              <a:ext uri="{FF2B5EF4-FFF2-40B4-BE49-F238E27FC236}">
                <a16:creationId xmlns:a16="http://schemas.microsoft.com/office/drawing/2014/main" id="{646D41EF-E311-48A4-9A01-7D6CBD296CD8}"/>
              </a:ext>
            </a:extLst>
          </p:cNvPr>
          <p:cNvSpPr/>
          <p:nvPr/>
        </p:nvSpPr>
        <p:spPr>
          <a:xfrm>
            <a:off x="1001982" y="4341654"/>
            <a:ext cx="7631963" cy="783272"/>
          </a:xfrm>
          <a:custGeom>
            <a:avLst/>
            <a:gdLst>
              <a:gd name="connsiteX0" fmla="*/ 0 w 7631963"/>
              <a:gd name="connsiteY0" fmla="*/ 0 h 783272"/>
              <a:gd name="connsiteX1" fmla="*/ 7631963 w 7631963"/>
              <a:gd name="connsiteY1" fmla="*/ 0 h 783272"/>
              <a:gd name="connsiteX2" fmla="*/ 7631963 w 7631963"/>
              <a:gd name="connsiteY2" fmla="*/ 783272 h 783272"/>
              <a:gd name="connsiteX3" fmla="*/ 0 w 7631963"/>
              <a:gd name="connsiteY3" fmla="*/ 783272 h 783272"/>
              <a:gd name="connsiteX4" fmla="*/ 0 w 7631963"/>
              <a:gd name="connsiteY4" fmla="*/ 0 h 7832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31963" h="783272">
                <a:moveTo>
                  <a:pt x="0" y="0"/>
                </a:moveTo>
                <a:lnTo>
                  <a:pt x="7631963" y="0"/>
                </a:lnTo>
                <a:lnTo>
                  <a:pt x="7631963" y="783272"/>
                </a:lnTo>
                <a:lnTo>
                  <a:pt x="0" y="78327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21723"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t>At this stage, the leader becomes less directive and more consultative. </a:t>
            </a:r>
          </a:p>
        </p:txBody>
      </p:sp>
      <p:sp>
        <p:nvSpPr>
          <p:cNvPr id="16" name="Oval 15">
            <a:extLst>
              <a:ext uri="{FF2B5EF4-FFF2-40B4-BE49-F238E27FC236}">
                <a16:creationId xmlns:a16="http://schemas.microsoft.com/office/drawing/2014/main" id="{264CF67C-5BDB-4221-B739-020EA1A3739E}"/>
              </a:ext>
            </a:extLst>
          </p:cNvPr>
          <p:cNvSpPr/>
          <p:nvPr/>
        </p:nvSpPr>
        <p:spPr>
          <a:xfrm>
            <a:off x="512436" y="4243745"/>
            <a:ext cx="979090" cy="9790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4" name="Title 3">
            <a:extLst>
              <a:ext uri="{FF2B5EF4-FFF2-40B4-BE49-F238E27FC236}">
                <a16:creationId xmlns:a16="http://schemas.microsoft.com/office/drawing/2014/main" id="{021BB85E-C321-4C45-B02F-7FE355E68500}"/>
              </a:ext>
            </a:extLst>
          </p:cNvPr>
          <p:cNvSpPr>
            <a:spLocks noGrp="1"/>
          </p:cNvSpPr>
          <p:nvPr>
            <p:ph type="title"/>
          </p:nvPr>
        </p:nvSpPr>
        <p:spPr>
          <a:xfrm>
            <a:off x="457200" y="274638"/>
            <a:ext cx="8229600" cy="1143000"/>
          </a:xfrm>
          <a:custGeom>
            <a:avLst/>
            <a:gdLst>
              <a:gd name="connsiteX0" fmla="*/ 0 w 8229600"/>
              <a:gd name="connsiteY0" fmla="*/ 107935 h 647595"/>
              <a:gd name="connsiteX1" fmla="*/ 107935 w 8229600"/>
              <a:gd name="connsiteY1" fmla="*/ 0 h 647595"/>
              <a:gd name="connsiteX2" fmla="*/ 8121665 w 8229600"/>
              <a:gd name="connsiteY2" fmla="*/ 0 h 647595"/>
              <a:gd name="connsiteX3" fmla="*/ 8229600 w 8229600"/>
              <a:gd name="connsiteY3" fmla="*/ 107935 h 647595"/>
              <a:gd name="connsiteX4" fmla="*/ 8229600 w 8229600"/>
              <a:gd name="connsiteY4" fmla="*/ 539660 h 647595"/>
              <a:gd name="connsiteX5" fmla="*/ 8121665 w 8229600"/>
              <a:gd name="connsiteY5" fmla="*/ 647595 h 647595"/>
              <a:gd name="connsiteX6" fmla="*/ 107935 w 8229600"/>
              <a:gd name="connsiteY6" fmla="*/ 647595 h 647595"/>
              <a:gd name="connsiteX7" fmla="*/ 0 w 8229600"/>
              <a:gd name="connsiteY7" fmla="*/ 539660 h 647595"/>
              <a:gd name="connsiteX8" fmla="*/ 0 w 8229600"/>
              <a:gd name="connsiteY8" fmla="*/ 107935 h 647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647595">
                <a:moveTo>
                  <a:pt x="0" y="107935"/>
                </a:moveTo>
                <a:cubicBezTo>
                  <a:pt x="0" y="48324"/>
                  <a:pt x="48324" y="0"/>
                  <a:pt x="107935" y="0"/>
                </a:cubicBezTo>
                <a:lnTo>
                  <a:pt x="8121665" y="0"/>
                </a:lnTo>
                <a:cubicBezTo>
                  <a:pt x="8181276" y="0"/>
                  <a:pt x="8229600" y="48324"/>
                  <a:pt x="8229600" y="107935"/>
                </a:cubicBezTo>
                <a:lnTo>
                  <a:pt x="8229600" y="539660"/>
                </a:lnTo>
                <a:cubicBezTo>
                  <a:pt x="8229600" y="599271"/>
                  <a:pt x="8181276" y="647595"/>
                  <a:pt x="8121665" y="647595"/>
                </a:cubicBezTo>
                <a:lnTo>
                  <a:pt x="107935" y="647595"/>
                </a:lnTo>
                <a:cubicBezTo>
                  <a:pt x="48324" y="647595"/>
                  <a:pt x="0" y="599271"/>
                  <a:pt x="0" y="539660"/>
                </a:cubicBezTo>
                <a:lnTo>
                  <a:pt x="0" y="10793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4483" tIns="134483" rIns="134483" bIns="134483" numCol="1" spcCol="1270" anchor="ctr" anchorCtr="0">
            <a:noAutofit/>
          </a:bodyPr>
          <a:lstStyle/>
          <a:p>
            <a:pPr marL="0" lvl="0" indent="0" algn="l" defTabSz="1200150">
              <a:lnSpc>
                <a:spcPct val="90000"/>
              </a:lnSpc>
              <a:spcBef>
                <a:spcPct val="0"/>
              </a:spcBef>
              <a:spcAft>
                <a:spcPct val="35000"/>
              </a:spcAft>
              <a:buNone/>
            </a:pPr>
            <a:r>
              <a:rPr lang="en-GB" sz="2700" kern="1200" dirty="0"/>
              <a:t>Stage 3 – Trust and Structure</a:t>
            </a:r>
          </a:p>
        </p:txBody>
      </p:sp>
      <p:sp>
        <p:nvSpPr>
          <p:cNvPr id="7" name="TextBox 6">
            <a:extLst>
              <a:ext uri="{FF2B5EF4-FFF2-40B4-BE49-F238E27FC236}">
                <a16:creationId xmlns:a16="http://schemas.microsoft.com/office/drawing/2014/main" id="{E14DF15B-F889-4791-89F1-BE43095D5EBC}"/>
              </a:ext>
            </a:extLst>
          </p:cNvPr>
          <p:cNvSpPr txBox="1"/>
          <p:nvPr/>
        </p:nvSpPr>
        <p:spPr>
          <a:xfrm>
            <a:off x="6686133" y="5446084"/>
            <a:ext cx="2262927" cy="369332"/>
          </a:xfrm>
          <a:prstGeom prst="rect">
            <a:avLst/>
          </a:prstGeom>
          <a:noFill/>
        </p:spPr>
        <p:txBody>
          <a:bodyPr wrap="none" rtlCol="0">
            <a:spAutoFit/>
          </a:bodyPr>
          <a:lstStyle/>
          <a:p>
            <a:r>
              <a:rPr lang="en-GB" dirty="0"/>
              <a:t>(Wheelan, 2016, p 27)</a:t>
            </a:r>
          </a:p>
        </p:txBody>
      </p:sp>
      <p:sp>
        <p:nvSpPr>
          <p:cNvPr id="8" name="TextBox 7">
            <a:extLst>
              <a:ext uri="{FF2B5EF4-FFF2-40B4-BE49-F238E27FC236}">
                <a16:creationId xmlns:a16="http://schemas.microsoft.com/office/drawing/2014/main" id="{743F2A5A-5EEA-49E8-B44F-E55579AA6E70}"/>
              </a:ext>
            </a:extLst>
          </p:cNvPr>
          <p:cNvSpPr txBox="1"/>
          <p:nvPr/>
        </p:nvSpPr>
        <p:spPr>
          <a:xfrm>
            <a:off x="698221" y="5329793"/>
            <a:ext cx="6008376" cy="369332"/>
          </a:xfrm>
          <a:prstGeom prst="rect">
            <a:avLst/>
          </a:prstGeom>
          <a:noFill/>
        </p:spPr>
        <p:txBody>
          <a:bodyPr wrap="none" rtlCol="0">
            <a:spAutoFit/>
          </a:bodyPr>
          <a:lstStyle/>
          <a:p>
            <a:r>
              <a:rPr lang="en-GB" dirty="0"/>
              <a:t>Stages 3 typically lasts until the fifth month of team working </a:t>
            </a:r>
          </a:p>
        </p:txBody>
      </p:sp>
    </p:spTree>
    <p:extLst>
      <p:ext uri="{BB962C8B-B14F-4D97-AF65-F5344CB8AC3E}">
        <p14:creationId xmlns:p14="http://schemas.microsoft.com/office/powerpoint/2010/main" val="2849178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par>
                                <p:cTn id="24" presetID="10" presetClass="entr" presetSubtype="0" fill="hold"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fade">
                                      <p:cBhvr>
                                        <p:cTn id="34" dur="500"/>
                                        <p:tgtEl>
                                          <p:spTgt spid="15"/>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fade">
                                      <p:cBhvr>
                                        <p:cTn id="3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P spid="15" grpId="0" animBg="1"/>
      <p:bldP spid="4" grpId="0" animBg="1"/>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Block Arc 8">
            <a:extLst>
              <a:ext uri="{FF2B5EF4-FFF2-40B4-BE49-F238E27FC236}">
                <a16:creationId xmlns:a16="http://schemas.microsoft.com/office/drawing/2014/main" id="{E504B206-E4D5-4C87-B039-CD6AAC860731}"/>
              </a:ext>
            </a:extLst>
          </p:cNvPr>
          <p:cNvSpPr/>
          <p:nvPr/>
        </p:nvSpPr>
        <p:spPr>
          <a:xfrm>
            <a:off x="-3970101" y="921186"/>
            <a:ext cx="5274391" cy="5274391"/>
          </a:xfrm>
          <a:prstGeom prst="blockArc">
            <a:avLst>
              <a:gd name="adj1" fmla="val 18900000"/>
              <a:gd name="adj2" fmla="val 2700000"/>
              <a:gd name="adj3" fmla="val 410"/>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0" name="Freeform: Shape 9">
            <a:extLst>
              <a:ext uri="{FF2B5EF4-FFF2-40B4-BE49-F238E27FC236}">
                <a16:creationId xmlns:a16="http://schemas.microsoft.com/office/drawing/2014/main" id="{AC4BFA3A-DD4E-4EB9-8A58-1A215000A183}"/>
              </a:ext>
            </a:extLst>
          </p:cNvPr>
          <p:cNvSpPr/>
          <p:nvPr/>
        </p:nvSpPr>
        <p:spPr>
          <a:xfrm>
            <a:off x="1001982" y="1991836"/>
            <a:ext cx="7631963" cy="783272"/>
          </a:xfrm>
          <a:custGeom>
            <a:avLst/>
            <a:gdLst>
              <a:gd name="connsiteX0" fmla="*/ 0 w 7631963"/>
              <a:gd name="connsiteY0" fmla="*/ 0 h 783272"/>
              <a:gd name="connsiteX1" fmla="*/ 7631963 w 7631963"/>
              <a:gd name="connsiteY1" fmla="*/ 0 h 783272"/>
              <a:gd name="connsiteX2" fmla="*/ 7631963 w 7631963"/>
              <a:gd name="connsiteY2" fmla="*/ 783272 h 783272"/>
              <a:gd name="connsiteX3" fmla="*/ 0 w 7631963"/>
              <a:gd name="connsiteY3" fmla="*/ 783272 h 783272"/>
              <a:gd name="connsiteX4" fmla="*/ 0 w 7631963"/>
              <a:gd name="connsiteY4" fmla="*/ 0 h 7832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31963" h="783272">
                <a:moveTo>
                  <a:pt x="0" y="0"/>
                </a:moveTo>
                <a:lnTo>
                  <a:pt x="7631963" y="0"/>
                </a:lnTo>
                <a:lnTo>
                  <a:pt x="7631963" y="783272"/>
                </a:lnTo>
                <a:lnTo>
                  <a:pt x="0" y="78327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21723" tIns="48260" rIns="48260" bIns="48260" numCol="1" spcCol="1270" anchor="ctr" anchorCtr="0">
            <a:noAutofit/>
          </a:bodyPr>
          <a:lstStyle/>
          <a:p>
            <a:pPr marL="0" lvl="0" indent="0" algn="l" defTabSz="844550">
              <a:lnSpc>
                <a:spcPct val="90000"/>
              </a:lnSpc>
              <a:spcBef>
                <a:spcPct val="0"/>
              </a:spcBef>
              <a:spcAft>
                <a:spcPct val="35000"/>
              </a:spcAft>
              <a:buNone/>
            </a:pPr>
            <a:r>
              <a:rPr lang="en-GB" sz="1900" kern="1200" dirty="0"/>
              <a:t>At this stage, the group has become a high performing team that has resolved conflicts and is focus on task accomplishment. </a:t>
            </a:r>
          </a:p>
        </p:txBody>
      </p:sp>
      <p:sp>
        <p:nvSpPr>
          <p:cNvPr id="11" name="Oval 10">
            <a:extLst>
              <a:ext uri="{FF2B5EF4-FFF2-40B4-BE49-F238E27FC236}">
                <a16:creationId xmlns:a16="http://schemas.microsoft.com/office/drawing/2014/main" id="{B89BB494-82B1-458D-9799-89197AC5E887}"/>
              </a:ext>
            </a:extLst>
          </p:cNvPr>
          <p:cNvSpPr/>
          <p:nvPr/>
        </p:nvSpPr>
        <p:spPr>
          <a:xfrm>
            <a:off x="512436" y="1893927"/>
            <a:ext cx="979090" cy="9790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A3D3F4F8-F448-4B72-B597-D7C99D88B1D3}"/>
              </a:ext>
            </a:extLst>
          </p:cNvPr>
          <p:cNvSpPr/>
          <p:nvPr/>
        </p:nvSpPr>
        <p:spPr>
          <a:xfrm>
            <a:off x="1286701" y="3166745"/>
            <a:ext cx="7347243" cy="783272"/>
          </a:xfrm>
          <a:custGeom>
            <a:avLst/>
            <a:gdLst>
              <a:gd name="connsiteX0" fmla="*/ 0 w 7347243"/>
              <a:gd name="connsiteY0" fmla="*/ 0 h 783272"/>
              <a:gd name="connsiteX1" fmla="*/ 7347243 w 7347243"/>
              <a:gd name="connsiteY1" fmla="*/ 0 h 783272"/>
              <a:gd name="connsiteX2" fmla="*/ 7347243 w 7347243"/>
              <a:gd name="connsiteY2" fmla="*/ 783272 h 783272"/>
              <a:gd name="connsiteX3" fmla="*/ 0 w 7347243"/>
              <a:gd name="connsiteY3" fmla="*/ 783272 h 783272"/>
              <a:gd name="connsiteX4" fmla="*/ 0 w 7347243"/>
              <a:gd name="connsiteY4" fmla="*/ 0 h 7832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47243" h="783272">
                <a:moveTo>
                  <a:pt x="0" y="0"/>
                </a:moveTo>
                <a:lnTo>
                  <a:pt x="7347243" y="0"/>
                </a:lnTo>
                <a:lnTo>
                  <a:pt x="7347243" y="783272"/>
                </a:lnTo>
                <a:lnTo>
                  <a:pt x="0" y="78327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21723" tIns="48260" rIns="48260" bIns="48260" numCol="1" spcCol="1270" anchor="ctr" anchorCtr="0">
            <a:noAutofit/>
          </a:bodyPr>
          <a:lstStyle/>
          <a:p>
            <a:pPr marL="0" lvl="0" indent="0" algn="l" defTabSz="844550">
              <a:lnSpc>
                <a:spcPct val="90000"/>
              </a:lnSpc>
              <a:spcBef>
                <a:spcPct val="0"/>
              </a:spcBef>
              <a:spcAft>
                <a:spcPct val="35000"/>
              </a:spcAft>
              <a:buNone/>
            </a:pPr>
            <a:r>
              <a:rPr lang="en-GB" sz="1900" kern="1200" dirty="0"/>
              <a:t>Although some work occurs at every stage of development stage, the quality of work increases significantly during this stage. </a:t>
            </a:r>
          </a:p>
        </p:txBody>
      </p:sp>
      <p:sp>
        <p:nvSpPr>
          <p:cNvPr id="13" name="Oval 12">
            <a:extLst>
              <a:ext uri="{FF2B5EF4-FFF2-40B4-BE49-F238E27FC236}">
                <a16:creationId xmlns:a16="http://schemas.microsoft.com/office/drawing/2014/main" id="{FA5E8810-AB66-4798-B4BD-C127B1E37C0D}"/>
              </a:ext>
            </a:extLst>
          </p:cNvPr>
          <p:cNvSpPr/>
          <p:nvPr/>
        </p:nvSpPr>
        <p:spPr>
          <a:xfrm>
            <a:off x="797156" y="3068836"/>
            <a:ext cx="979090" cy="9790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id="{E6AAFDC8-A821-4904-B565-690F266BC71B}"/>
              </a:ext>
            </a:extLst>
          </p:cNvPr>
          <p:cNvSpPr/>
          <p:nvPr/>
        </p:nvSpPr>
        <p:spPr>
          <a:xfrm>
            <a:off x="1001982" y="4341654"/>
            <a:ext cx="7631963" cy="783272"/>
          </a:xfrm>
          <a:custGeom>
            <a:avLst/>
            <a:gdLst>
              <a:gd name="connsiteX0" fmla="*/ 0 w 7631963"/>
              <a:gd name="connsiteY0" fmla="*/ 0 h 783272"/>
              <a:gd name="connsiteX1" fmla="*/ 7631963 w 7631963"/>
              <a:gd name="connsiteY1" fmla="*/ 0 h 783272"/>
              <a:gd name="connsiteX2" fmla="*/ 7631963 w 7631963"/>
              <a:gd name="connsiteY2" fmla="*/ 783272 h 783272"/>
              <a:gd name="connsiteX3" fmla="*/ 0 w 7631963"/>
              <a:gd name="connsiteY3" fmla="*/ 783272 h 783272"/>
              <a:gd name="connsiteX4" fmla="*/ 0 w 7631963"/>
              <a:gd name="connsiteY4" fmla="*/ 0 h 7832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31963" h="783272">
                <a:moveTo>
                  <a:pt x="0" y="0"/>
                </a:moveTo>
                <a:lnTo>
                  <a:pt x="7631963" y="0"/>
                </a:lnTo>
                <a:lnTo>
                  <a:pt x="7631963" y="783272"/>
                </a:lnTo>
                <a:lnTo>
                  <a:pt x="0" y="78327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21723" tIns="48260" rIns="48260" bIns="48260" numCol="1" spcCol="1270" anchor="ctr" anchorCtr="0">
            <a:noAutofit/>
          </a:bodyPr>
          <a:lstStyle/>
          <a:p>
            <a:pPr marL="0" lvl="0" indent="0" algn="l" defTabSz="844550">
              <a:lnSpc>
                <a:spcPct val="90000"/>
              </a:lnSpc>
              <a:spcBef>
                <a:spcPct val="0"/>
              </a:spcBef>
              <a:spcAft>
                <a:spcPct val="35000"/>
              </a:spcAft>
              <a:buNone/>
            </a:pPr>
            <a:r>
              <a:rPr lang="en-GB" sz="1900" kern="1200" dirty="0"/>
              <a:t>Many ‘teams’ in the workplace never reach this stage. </a:t>
            </a:r>
          </a:p>
        </p:txBody>
      </p:sp>
      <p:sp>
        <p:nvSpPr>
          <p:cNvPr id="15" name="Oval 14">
            <a:extLst>
              <a:ext uri="{FF2B5EF4-FFF2-40B4-BE49-F238E27FC236}">
                <a16:creationId xmlns:a16="http://schemas.microsoft.com/office/drawing/2014/main" id="{B1C72B5F-E4D1-480D-B739-850F7A75428D}"/>
              </a:ext>
            </a:extLst>
          </p:cNvPr>
          <p:cNvSpPr/>
          <p:nvPr/>
        </p:nvSpPr>
        <p:spPr>
          <a:xfrm>
            <a:off x="512436" y="4243745"/>
            <a:ext cx="979090" cy="9790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4" name="Title 3">
            <a:extLst>
              <a:ext uri="{FF2B5EF4-FFF2-40B4-BE49-F238E27FC236}">
                <a16:creationId xmlns:a16="http://schemas.microsoft.com/office/drawing/2014/main" id="{94634346-1FFF-493C-BCFA-FD43629479DE}"/>
              </a:ext>
            </a:extLst>
          </p:cNvPr>
          <p:cNvSpPr>
            <a:spLocks noGrp="1"/>
          </p:cNvSpPr>
          <p:nvPr>
            <p:ph type="title"/>
          </p:nvPr>
        </p:nvSpPr>
        <p:spPr>
          <a:xfrm>
            <a:off x="457200" y="274638"/>
            <a:ext cx="8229600" cy="1143000"/>
          </a:xfrm>
          <a:custGeom>
            <a:avLst/>
            <a:gdLst>
              <a:gd name="connsiteX0" fmla="*/ 0 w 8229600"/>
              <a:gd name="connsiteY0" fmla="*/ 107935 h 647595"/>
              <a:gd name="connsiteX1" fmla="*/ 107935 w 8229600"/>
              <a:gd name="connsiteY1" fmla="*/ 0 h 647595"/>
              <a:gd name="connsiteX2" fmla="*/ 8121665 w 8229600"/>
              <a:gd name="connsiteY2" fmla="*/ 0 h 647595"/>
              <a:gd name="connsiteX3" fmla="*/ 8229600 w 8229600"/>
              <a:gd name="connsiteY3" fmla="*/ 107935 h 647595"/>
              <a:gd name="connsiteX4" fmla="*/ 8229600 w 8229600"/>
              <a:gd name="connsiteY4" fmla="*/ 539660 h 647595"/>
              <a:gd name="connsiteX5" fmla="*/ 8121665 w 8229600"/>
              <a:gd name="connsiteY5" fmla="*/ 647595 h 647595"/>
              <a:gd name="connsiteX6" fmla="*/ 107935 w 8229600"/>
              <a:gd name="connsiteY6" fmla="*/ 647595 h 647595"/>
              <a:gd name="connsiteX7" fmla="*/ 0 w 8229600"/>
              <a:gd name="connsiteY7" fmla="*/ 539660 h 647595"/>
              <a:gd name="connsiteX8" fmla="*/ 0 w 8229600"/>
              <a:gd name="connsiteY8" fmla="*/ 107935 h 647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647595">
                <a:moveTo>
                  <a:pt x="0" y="107935"/>
                </a:moveTo>
                <a:cubicBezTo>
                  <a:pt x="0" y="48324"/>
                  <a:pt x="48324" y="0"/>
                  <a:pt x="107935" y="0"/>
                </a:cubicBezTo>
                <a:lnTo>
                  <a:pt x="8121665" y="0"/>
                </a:lnTo>
                <a:cubicBezTo>
                  <a:pt x="8181276" y="0"/>
                  <a:pt x="8229600" y="48324"/>
                  <a:pt x="8229600" y="107935"/>
                </a:cubicBezTo>
                <a:lnTo>
                  <a:pt x="8229600" y="539660"/>
                </a:lnTo>
                <a:cubicBezTo>
                  <a:pt x="8229600" y="599271"/>
                  <a:pt x="8181276" y="647595"/>
                  <a:pt x="8121665" y="647595"/>
                </a:cubicBezTo>
                <a:lnTo>
                  <a:pt x="107935" y="647595"/>
                </a:lnTo>
                <a:cubicBezTo>
                  <a:pt x="48324" y="647595"/>
                  <a:pt x="0" y="599271"/>
                  <a:pt x="0" y="539660"/>
                </a:cubicBezTo>
                <a:lnTo>
                  <a:pt x="0" y="10793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4483" tIns="134483" rIns="134483" bIns="134483" numCol="1" spcCol="1270" anchor="ctr" anchorCtr="0">
            <a:noAutofit/>
          </a:bodyPr>
          <a:lstStyle/>
          <a:p>
            <a:pPr marL="0" lvl="0" indent="0" algn="l" defTabSz="1200150">
              <a:lnSpc>
                <a:spcPct val="90000"/>
              </a:lnSpc>
              <a:spcBef>
                <a:spcPct val="0"/>
              </a:spcBef>
              <a:spcAft>
                <a:spcPct val="35000"/>
              </a:spcAft>
              <a:buNone/>
            </a:pPr>
            <a:r>
              <a:rPr lang="en-GB" sz="2700" kern="1200" dirty="0"/>
              <a:t>Stage 4 – Work</a:t>
            </a:r>
          </a:p>
        </p:txBody>
      </p:sp>
      <p:sp>
        <p:nvSpPr>
          <p:cNvPr id="6" name="TextBox 5">
            <a:extLst>
              <a:ext uri="{FF2B5EF4-FFF2-40B4-BE49-F238E27FC236}">
                <a16:creationId xmlns:a16="http://schemas.microsoft.com/office/drawing/2014/main" id="{49A30761-013B-42C4-BF42-C3151AB24B2A}"/>
              </a:ext>
            </a:extLst>
          </p:cNvPr>
          <p:cNvSpPr txBox="1"/>
          <p:nvPr/>
        </p:nvSpPr>
        <p:spPr>
          <a:xfrm>
            <a:off x="6686133" y="5446084"/>
            <a:ext cx="2262927" cy="369332"/>
          </a:xfrm>
          <a:prstGeom prst="rect">
            <a:avLst/>
          </a:prstGeom>
          <a:noFill/>
        </p:spPr>
        <p:txBody>
          <a:bodyPr wrap="none" rtlCol="0">
            <a:spAutoFit/>
          </a:bodyPr>
          <a:lstStyle/>
          <a:p>
            <a:r>
              <a:rPr lang="en-GB" dirty="0"/>
              <a:t>(Wheelan, 2016, p 28)</a:t>
            </a:r>
          </a:p>
        </p:txBody>
      </p:sp>
      <p:sp>
        <p:nvSpPr>
          <p:cNvPr id="16" name="TextBox 15">
            <a:extLst>
              <a:ext uri="{FF2B5EF4-FFF2-40B4-BE49-F238E27FC236}">
                <a16:creationId xmlns:a16="http://schemas.microsoft.com/office/drawing/2014/main" id="{CDFEDA29-04CA-45F7-9729-8CC2EF6A62EE}"/>
              </a:ext>
            </a:extLst>
          </p:cNvPr>
          <p:cNvSpPr txBox="1"/>
          <p:nvPr/>
        </p:nvSpPr>
        <p:spPr>
          <a:xfrm>
            <a:off x="25524" y="5339874"/>
            <a:ext cx="6499728" cy="369332"/>
          </a:xfrm>
          <a:prstGeom prst="rect">
            <a:avLst/>
          </a:prstGeom>
          <a:noFill/>
        </p:spPr>
        <p:txBody>
          <a:bodyPr wrap="none" rtlCol="0">
            <a:spAutoFit/>
          </a:bodyPr>
          <a:lstStyle/>
          <a:p>
            <a:r>
              <a:rPr lang="en-GB" dirty="0"/>
              <a:t>Stages 4 typically begins during the sixth month of team working </a:t>
            </a:r>
          </a:p>
        </p:txBody>
      </p:sp>
    </p:spTree>
    <p:extLst>
      <p:ext uri="{BB962C8B-B14F-4D97-AF65-F5344CB8AC3E}">
        <p14:creationId xmlns:p14="http://schemas.microsoft.com/office/powerpoint/2010/main" val="792421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par>
                                <p:cTn id="24" presetID="10" presetClass="entr" presetSubtype="0" fill="hold"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animEffect transition="in" filter="fade">
                                      <p:cBhvr>
                                        <p:cTn id="39"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4" grpId="0" animBg="1"/>
      <p:bldP spid="4" grpId="0" animBg="1"/>
      <p:bldP spid="1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EB6F4-C3C8-45DB-A935-38F2D6A89138}"/>
              </a:ext>
            </a:extLst>
          </p:cNvPr>
          <p:cNvSpPr>
            <a:spLocks noGrp="1"/>
          </p:cNvSpPr>
          <p:nvPr>
            <p:ph type="title"/>
          </p:nvPr>
        </p:nvSpPr>
        <p:spPr/>
        <p:txBody>
          <a:bodyPr>
            <a:normAutofit/>
          </a:bodyPr>
          <a:lstStyle/>
          <a:p>
            <a:r>
              <a:rPr lang="en-GB"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Success factor: </a:t>
            </a:r>
            <a:r>
              <a:rPr lang="en-GB" b="1" dirty="0">
                <a:solidFill>
                  <a:srgbClr val="0070C0"/>
                </a:solidFill>
                <a:latin typeface="CaeciliaLTStd-Heavy"/>
              </a:rPr>
              <a:t>Team Composition</a:t>
            </a:r>
            <a:endParaRPr lang="en-GB" dirty="0"/>
          </a:p>
        </p:txBody>
      </p:sp>
      <p:sp>
        <p:nvSpPr>
          <p:cNvPr id="3" name="Content Placeholder 2">
            <a:extLst>
              <a:ext uri="{FF2B5EF4-FFF2-40B4-BE49-F238E27FC236}">
                <a16:creationId xmlns:a16="http://schemas.microsoft.com/office/drawing/2014/main" id="{13365F5D-055F-49C2-BF83-2769DF5E5FDF}"/>
              </a:ext>
            </a:extLst>
          </p:cNvPr>
          <p:cNvSpPr>
            <a:spLocks noGrp="1"/>
          </p:cNvSpPr>
          <p:nvPr>
            <p:ph idx="1"/>
          </p:nvPr>
        </p:nvSpPr>
        <p:spPr>
          <a:xfrm>
            <a:off x="457200" y="1417638"/>
            <a:ext cx="8229600" cy="4099595"/>
          </a:xfrm>
        </p:spPr>
        <p:txBody>
          <a:bodyPr>
            <a:normAutofit fontScale="77500" lnSpcReduction="20000"/>
          </a:bodyPr>
          <a:lstStyle/>
          <a:p>
            <a:r>
              <a:rPr lang="en-GB" dirty="0"/>
              <a:t>Griffiths and Dunham (2015) highlight the importance of team composition. (This means who is in the team.) </a:t>
            </a:r>
          </a:p>
          <a:p>
            <a:endParaRPr lang="en-GB" dirty="0"/>
          </a:p>
          <a:p>
            <a:r>
              <a:rPr lang="en-GB" dirty="0"/>
              <a:t>As we have seen whilst discussing Tuckman’s Model, storming in normal. However, it is important to remember that:</a:t>
            </a:r>
          </a:p>
          <a:p>
            <a:pPr marL="0" indent="0">
              <a:buNone/>
            </a:pPr>
            <a:endParaRPr lang="en-GB" dirty="0"/>
          </a:p>
          <a:p>
            <a:pPr marL="0" indent="0">
              <a:buNone/>
            </a:pPr>
            <a:r>
              <a:rPr lang="en-GB" i="1" dirty="0"/>
              <a:t> “a small amount of interpersonal tension can be helpful, too much can engender negative emotional contagion that can sabotage trust and good will.”</a:t>
            </a:r>
          </a:p>
          <a:p>
            <a:pPr marL="0" indent="0">
              <a:buNone/>
            </a:pPr>
            <a:r>
              <a:rPr lang="en-GB" dirty="0"/>
              <a:t>			 (Griffiths and Dunham, 2015, p15) </a:t>
            </a:r>
          </a:p>
        </p:txBody>
      </p:sp>
    </p:spTree>
    <p:extLst>
      <p:ext uri="{BB962C8B-B14F-4D97-AF65-F5344CB8AC3E}">
        <p14:creationId xmlns:p14="http://schemas.microsoft.com/office/powerpoint/2010/main" val="1875598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112DC-EAEE-4302-A243-EA5A0785620A}"/>
              </a:ext>
            </a:extLst>
          </p:cNvPr>
          <p:cNvSpPr>
            <a:spLocks noGrp="1"/>
          </p:cNvSpPr>
          <p:nvPr>
            <p:ph type="title"/>
          </p:nvPr>
        </p:nvSpPr>
        <p:spPr/>
        <p:txBody>
          <a:bodyPr/>
          <a:lstStyle/>
          <a:p>
            <a:r>
              <a:rPr lang="en-GB" b="1" dirty="0"/>
              <a:t>Roles within teams</a:t>
            </a:r>
            <a:r>
              <a:rPr lang="en-GB" dirty="0"/>
              <a:t>.</a:t>
            </a:r>
          </a:p>
        </p:txBody>
      </p:sp>
      <p:sp>
        <p:nvSpPr>
          <p:cNvPr id="3" name="Content Placeholder 2">
            <a:extLst>
              <a:ext uri="{FF2B5EF4-FFF2-40B4-BE49-F238E27FC236}">
                <a16:creationId xmlns:a16="http://schemas.microsoft.com/office/drawing/2014/main" id="{097D6469-03DE-4110-84A0-727BB6ED9458}"/>
              </a:ext>
            </a:extLst>
          </p:cNvPr>
          <p:cNvSpPr>
            <a:spLocks noGrp="1"/>
          </p:cNvSpPr>
          <p:nvPr>
            <p:ph idx="1"/>
          </p:nvPr>
        </p:nvSpPr>
        <p:spPr/>
        <p:txBody>
          <a:bodyPr/>
          <a:lstStyle/>
          <a:p>
            <a:pPr marL="0" indent="0">
              <a:buNone/>
            </a:pPr>
            <a:r>
              <a:rPr lang="en-GB" dirty="0" err="1"/>
              <a:t>Meridith</a:t>
            </a:r>
            <a:r>
              <a:rPr lang="en-GB" dirty="0"/>
              <a:t> Belbin developed the idea a team needs a balance of personalities and roles if they are to be successful. There are 9 roles divided into 3 categories</a:t>
            </a:r>
          </a:p>
          <a:p>
            <a:pPr marL="0" indent="0">
              <a:buNone/>
            </a:pPr>
            <a:endParaRPr lang="en-GB" dirty="0"/>
          </a:p>
          <a:p>
            <a:pPr marL="0" indent="0">
              <a:buNone/>
            </a:pPr>
            <a:r>
              <a:rPr lang="en-GB" dirty="0"/>
              <a:t>We will now explore these nine roles in more detail. </a:t>
            </a:r>
          </a:p>
        </p:txBody>
      </p:sp>
    </p:spTree>
    <p:extLst>
      <p:ext uri="{BB962C8B-B14F-4D97-AF65-F5344CB8AC3E}">
        <p14:creationId xmlns:p14="http://schemas.microsoft.com/office/powerpoint/2010/main" val="3620213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D1104-0BE2-4390-B6EC-AC1B1B0FBD81}"/>
              </a:ext>
            </a:extLst>
          </p:cNvPr>
          <p:cNvSpPr>
            <a:spLocks noGrp="1"/>
          </p:cNvSpPr>
          <p:nvPr>
            <p:ph type="title"/>
          </p:nvPr>
        </p:nvSpPr>
        <p:spPr>
          <a:xfrm>
            <a:off x="457200" y="548680"/>
            <a:ext cx="3885807" cy="419646"/>
          </a:xfrm>
        </p:spPr>
        <p:txBody>
          <a:bodyPr anchor="b">
            <a:noAutofit/>
          </a:bodyPr>
          <a:lstStyle/>
          <a:p>
            <a:r>
              <a:rPr lang="en-GB" sz="2400" dirty="0"/>
              <a:t>Belbin’s Team Roles Cont’d</a:t>
            </a:r>
          </a:p>
        </p:txBody>
      </p:sp>
      <p:sp>
        <p:nvSpPr>
          <p:cNvPr id="7" name="TextBox 6">
            <a:extLst>
              <a:ext uri="{FF2B5EF4-FFF2-40B4-BE49-F238E27FC236}">
                <a16:creationId xmlns:a16="http://schemas.microsoft.com/office/drawing/2014/main" id="{356E4EFC-AD11-4099-8ACF-8B012C06985F}"/>
              </a:ext>
            </a:extLst>
          </p:cNvPr>
          <p:cNvSpPr txBox="1"/>
          <p:nvPr/>
        </p:nvSpPr>
        <p:spPr>
          <a:xfrm>
            <a:off x="5887144" y="3023731"/>
            <a:ext cx="3203228" cy="2637517"/>
          </a:xfrm>
          <a:prstGeom prst="rect">
            <a:avLst/>
          </a:prstGeom>
          <a:noFill/>
        </p:spPr>
        <p:txBody>
          <a:bodyPr wrap="square" rtlCol="0">
            <a:spAutoFit/>
          </a:bodyPr>
          <a:lstStyle/>
          <a:p>
            <a:pPr>
              <a:lnSpc>
                <a:spcPct val="150000"/>
              </a:lnSpc>
            </a:pPr>
            <a:r>
              <a:rPr lang="en-GB" sz="1400" b="1" i="1" dirty="0"/>
              <a:t>“Belbin and others argued that the combination of personalities in a team or the combination of individual team member roles could significantly improve or diminish the ability of a team to complete a particular task”  </a:t>
            </a:r>
          </a:p>
          <a:p>
            <a:pPr>
              <a:lnSpc>
                <a:spcPct val="150000"/>
              </a:lnSpc>
            </a:pPr>
            <a:r>
              <a:rPr lang="en-GB" sz="1400" dirty="0"/>
              <a:t>(Morgan, 2017, p207) </a:t>
            </a:r>
          </a:p>
        </p:txBody>
      </p:sp>
      <p:pic>
        <p:nvPicPr>
          <p:cNvPr id="9" name="Content Placeholder 8" descr="Diagram, venn diagram&#10;&#10;Description automatically generated">
            <a:extLst>
              <a:ext uri="{FF2B5EF4-FFF2-40B4-BE49-F238E27FC236}">
                <a16:creationId xmlns:a16="http://schemas.microsoft.com/office/drawing/2014/main" id="{32FC3E89-8AEE-1941-840F-4866D076F55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1" r="2577" b="2332"/>
          <a:stretch/>
        </p:blipFill>
        <p:spPr>
          <a:xfrm>
            <a:off x="620" y="968326"/>
            <a:ext cx="5868144" cy="4692922"/>
          </a:xfrm>
          <a:ln>
            <a:solidFill>
              <a:schemeClr val="bg1"/>
            </a:solidFill>
          </a:ln>
        </p:spPr>
      </p:pic>
      <p:sp>
        <p:nvSpPr>
          <p:cNvPr id="10" name="TextBox 9">
            <a:extLst>
              <a:ext uri="{FF2B5EF4-FFF2-40B4-BE49-F238E27FC236}">
                <a16:creationId xmlns:a16="http://schemas.microsoft.com/office/drawing/2014/main" id="{BA808D84-5B1F-044C-89CA-D862E43D8BB6}"/>
              </a:ext>
            </a:extLst>
          </p:cNvPr>
          <p:cNvSpPr txBox="1"/>
          <p:nvPr/>
        </p:nvSpPr>
        <p:spPr>
          <a:xfrm>
            <a:off x="0" y="1281162"/>
            <a:ext cx="2160242" cy="369332"/>
          </a:xfrm>
          <a:prstGeom prst="rect">
            <a:avLst/>
          </a:prstGeom>
          <a:solidFill>
            <a:schemeClr val="bg1">
              <a:lumMod val="95000"/>
            </a:schemeClr>
          </a:solidFill>
          <a:ln>
            <a:noFill/>
          </a:ln>
        </p:spPr>
        <p:txBody>
          <a:bodyPr wrap="square" rtlCol="0">
            <a:spAutoFit/>
          </a:bodyPr>
          <a:lstStyle/>
          <a:p>
            <a:endParaRPr lang="en-US" dirty="0"/>
          </a:p>
        </p:txBody>
      </p:sp>
    </p:spTree>
    <p:extLst>
      <p:ext uri="{BB962C8B-B14F-4D97-AF65-F5344CB8AC3E}">
        <p14:creationId xmlns:p14="http://schemas.microsoft.com/office/powerpoint/2010/main" val="37345873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a:extLst>
              <a:ext uri="{FF2B5EF4-FFF2-40B4-BE49-F238E27FC236}">
                <a16:creationId xmlns:a16="http://schemas.microsoft.com/office/drawing/2014/main" id="{41A7416A-04C7-4AC9-B3C0-0848711BD21E}"/>
              </a:ext>
            </a:extLst>
          </p:cNvPr>
          <p:cNvPicPr>
            <a:picLocks noChangeAspect="1"/>
          </p:cNvPicPr>
          <p:nvPr/>
        </p:nvPicPr>
        <p:blipFill rotWithShape="1">
          <a:blip r:embed="rId2"/>
          <a:srcRect t="68905" b="4401"/>
          <a:stretch/>
        </p:blipFill>
        <p:spPr>
          <a:xfrm>
            <a:off x="1259632" y="4365104"/>
            <a:ext cx="6192688" cy="1351805"/>
          </a:xfrm>
          <a:prstGeom prst="rect">
            <a:avLst/>
          </a:prstGeom>
        </p:spPr>
      </p:pic>
      <p:pic>
        <p:nvPicPr>
          <p:cNvPr id="6" name="Content Placeholder 3">
            <a:extLst>
              <a:ext uri="{FF2B5EF4-FFF2-40B4-BE49-F238E27FC236}">
                <a16:creationId xmlns:a16="http://schemas.microsoft.com/office/drawing/2014/main" id="{E9BD9F23-09E3-458B-91BE-7A3CCD02405F}"/>
              </a:ext>
            </a:extLst>
          </p:cNvPr>
          <p:cNvPicPr>
            <a:picLocks noChangeAspect="1"/>
          </p:cNvPicPr>
          <p:nvPr/>
        </p:nvPicPr>
        <p:blipFill rotWithShape="1">
          <a:blip r:embed="rId2"/>
          <a:srcRect t="40302" b="32682"/>
          <a:stretch/>
        </p:blipFill>
        <p:spPr>
          <a:xfrm>
            <a:off x="1259632" y="2990183"/>
            <a:ext cx="6192688" cy="1368153"/>
          </a:xfrm>
          <a:prstGeom prst="rect">
            <a:avLst/>
          </a:prstGeom>
        </p:spPr>
      </p:pic>
      <p:pic>
        <p:nvPicPr>
          <p:cNvPr id="7" name="Content Placeholder 3">
            <a:extLst>
              <a:ext uri="{FF2B5EF4-FFF2-40B4-BE49-F238E27FC236}">
                <a16:creationId xmlns:a16="http://schemas.microsoft.com/office/drawing/2014/main" id="{A204548C-7536-48C6-AD3E-1BAD592F084C}"/>
              </a:ext>
            </a:extLst>
          </p:cNvPr>
          <p:cNvPicPr>
            <a:picLocks noChangeAspect="1"/>
          </p:cNvPicPr>
          <p:nvPr/>
        </p:nvPicPr>
        <p:blipFill rotWithShape="1">
          <a:blip r:embed="rId2"/>
          <a:srcRect b="59865"/>
          <a:stretch/>
        </p:blipFill>
        <p:spPr>
          <a:xfrm>
            <a:off x="1259632" y="901847"/>
            <a:ext cx="6192688" cy="2032493"/>
          </a:xfrm>
          <a:prstGeom prst="rect">
            <a:avLst/>
          </a:prstGeom>
        </p:spPr>
      </p:pic>
      <p:sp>
        <p:nvSpPr>
          <p:cNvPr id="8" name="TextBox 7">
            <a:extLst>
              <a:ext uri="{FF2B5EF4-FFF2-40B4-BE49-F238E27FC236}">
                <a16:creationId xmlns:a16="http://schemas.microsoft.com/office/drawing/2014/main" id="{EDBB61F4-2912-4706-8899-46C80CDEE08E}"/>
              </a:ext>
            </a:extLst>
          </p:cNvPr>
          <p:cNvSpPr txBox="1"/>
          <p:nvPr/>
        </p:nvSpPr>
        <p:spPr>
          <a:xfrm>
            <a:off x="2115587" y="116632"/>
            <a:ext cx="4480778" cy="400110"/>
          </a:xfrm>
          <a:prstGeom prst="rect">
            <a:avLst/>
          </a:prstGeom>
          <a:noFill/>
        </p:spPr>
        <p:txBody>
          <a:bodyPr wrap="none" rtlCol="0">
            <a:spAutoFit/>
          </a:bodyPr>
          <a:lstStyle/>
          <a:p>
            <a:r>
              <a:rPr lang="en-GB" sz="2000" b="1" dirty="0"/>
              <a:t>What are Belbin’s nine Team Roles? </a:t>
            </a:r>
          </a:p>
        </p:txBody>
      </p:sp>
    </p:spTree>
    <p:extLst>
      <p:ext uri="{BB962C8B-B14F-4D97-AF65-F5344CB8AC3E}">
        <p14:creationId xmlns:p14="http://schemas.microsoft.com/office/powerpoint/2010/main" val="1016848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BD5BA-5EAA-431E-9C37-A83832343EB7}"/>
              </a:ext>
            </a:extLst>
          </p:cNvPr>
          <p:cNvSpPr>
            <a:spLocks noGrp="1"/>
          </p:cNvSpPr>
          <p:nvPr>
            <p:ph type="title"/>
          </p:nvPr>
        </p:nvSpPr>
        <p:spPr/>
        <p:txBody>
          <a:bodyPr/>
          <a:lstStyle/>
          <a:p>
            <a:r>
              <a:rPr lang="en-GB" dirty="0"/>
              <a:t>Activity 3 – 20 minutes</a:t>
            </a:r>
          </a:p>
        </p:txBody>
      </p:sp>
      <p:sp>
        <p:nvSpPr>
          <p:cNvPr id="6" name="TextBox 5">
            <a:extLst>
              <a:ext uri="{FF2B5EF4-FFF2-40B4-BE49-F238E27FC236}">
                <a16:creationId xmlns:a16="http://schemas.microsoft.com/office/drawing/2014/main" id="{E69EE4B9-D5EF-43A9-9AC8-3EA6B47F8290}"/>
              </a:ext>
            </a:extLst>
          </p:cNvPr>
          <p:cNvSpPr txBox="1"/>
          <p:nvPr/>
        </p:nvSpPr>
        <p:spPr>
          <a:xfrm>
            <a:off x="215516" y="1182231"/>
            <a:ext cx="8712968" cy="4493538"/>
          </a:xfrm>
          <a:prstGeom prst="rect">
            <a:avLst/>
          </a:prstGeom>
          <a:noFill/>
        </p:spPr>
        <p:txBody>
          <a:bodyPr wrap="square" rtlCol="0">
            <a:spAutoFit/>
          </a:bodyPr>
          <a:lstStyle/>
          <a:p>
            <a:r>
              <a:rPr lang="en-GB" sz="2200" b="1" dirty="0"/>
              <a:t>Click or copy and paste this link into your phones browser – </a:t>
            </a:r>
          </a:p>
          <a:p>
            <a:endParaRPr lang="en-GB" sz="2200" b="1" dirty="0">
              <a:hlinkClick r:id="rId2"/>
            </a:endParaRPr>
          </a:p>
          <a:p>
            <a:r>
              <a:rPr lang="en-GB" sz="2200" b="1" dirty="0">
                <a:hlinkClick r:id="rId2"/>
              </a:rPr>
              <a:t>https://www.16personalities.com/free-personality-test </a:t>
            </a:r>
            <a:endParaRPr lang="en-GB" sz="2200" b="1" dirty="0"/>
          </a:p>
          <a:p>
            <a:endParaRPr lang="en-GB" sz="2200" b="1" dirty="0"/>
          </a:p>
          <a:p>
            <a:r>
              <a:rPr lang="en-GB" sz="2200" b="1" dirty="0">
                <a:solidFill>
                  <a:srgbClr val="FF0000"/>
                </a:solidFill>
              </a:rPr>
              <a:t>Task: Answer the questions to the best of your knowledge. Please, be sincere. </a:t>
            </a:r>
          </a:p>
          <a:p>
            <a:endParaRPr lang="en-GB" sz="2200" b="1" dirty="0">
              <a:solidFill>
                <a:srgbClr val="FF0000"/>
              </a:solidFill>
            </a:endParaRPr>
          </a:p>
          <a:p>
            <a:r>
              <a:rPr lang="en-GB" sz="2200" b="1" dirty="0">
                <a:solidFill>
                  <a:srgbClr val="FF0000"/>
                </a:solidFill>
              </a:rPr>
              <a:t>From the results which Belbin role or roles are you most suited to? </a:t>
            </a:r>
            <a:endParaRPr lang="en-GB" sz="2200" dirty="0">
              <a:solidFill>
                <a:srgbClr val="FF0000"/>
              </a:solidFill>
            </a:endParaRPr>
          </a:p>
          <a:p>
            <a:endParaRPr lang="en-GB" sz="2200" dirty="0"/>
          </a:p>
          <a:p>
            <a:r>
              <a:rPr lang="en-GB" sz="2200" dirty="0"/>
              <a:t>Do you agree with the strengths and weaknesses highlighted here? </a:t>
            </a:r>
          </a:p>
          <a:p>
            <a:endParaRPr lang="en-GB" sz="2200" dirty="0"/>
          </a:p>
          <a:p>
            <a:r>
              <a:rPr lang="en-GB" sz="2200" dirty="0"/>
              <a:t>Share your ideas with the class</a:t>
            </a:r>
          </a:p>
        </p:txBody>
      </p:sp>
    </p:spTree>
    <p:extLst>
      <p:ext uri="{BB962C8B-B14F-4D97-AF65-F5344CB8AC3E}">
        <p14:creationId xmlns:p14="http://schemas.microsoft.com/office/powerpoint/2010/main" val="2006851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6">
                                            <p:txEl>
                                              <p:pRg st="10" end="10"/>
                                            </p:txEl>
                                          </p:spTgt>
                                        </p:tgtEl>
                                        <p:attrNameLst>
                                          <p:attrName>style.visibility</p:attrName>
                                        </p:attrNameLst>
                                      </p:cBhvr>
                                      <p:to>
                                        <p:strVal val="visible"/>
                                      </p:to>
                                    </p:set>
                                    <p:animEffect transition="in" filter="fade">
                                      <p:cBhvr>
                                        <p:cTn id="21" dur="500"/>
                                        <p:tgtEl>
                                          <p:spTgt spid="6">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B7BA6867-5D00-419E-961E-15F0C88E5AAB}"/>
              </a:ext>
            </a:extLst>
          </p:cNvPr>
          <p:cNvSpPr>
            <a:spLocks noGrp="1"/>
          </p:cNvSpPr>
          <p:nvPr>
            <p:ph type="title"/>
          </p:nvPr>
        </p:nvSpPr>
        <p:spPr>
          <a:xfrm>
            <a:off x="457200" y="116632"/>
            <a:ext cx="8229600" cy="346050"/>
          </a:xfrm>
        </p:spPr>
        <p:txBody>
          <a:bodyPr>
            <a:noAutofit/>
          </a:bodyPr>
          <a:lstStyle/>
          <a:p>
            <a:r>
              <a:rPr lang="en-US" sz="3200" b="1" dirty="0">
                <a:latin typeface="Rockwell Condensed" panose="02060603050405020104" pitchFamily="18" charset="77"/>
              </a:rPr>
              <a:t>Strengths and Weakness of Belbin’s Team Roles</a:t>
            </a:r>
          </a:p>
        </p:txBody>
      </p:sp>
      <p:pic>
        <p:nvPicPr>
          <p:cNvPr id="6" name="Picture 5" descr="A picture containing table&#10;&#10;Description automatically generated">
            <a:extLst>
              <a:ext uri="{FF2B5EF4-FFF2-40B4-BE49-F238E27FC236}">
                <a16:creationId xmlns:a16="http://schemas.microsoft.com/office/drawing/2014/main" id="{1ADC3B81-5E12-8849-9275-8FEFABB6AEE0}"/>
              </a:ext>
            </a:extLst>
          </p:cNvPr>
          <p:cNvPicPr>
            <a:picLocks noChangeAspect="1"/>
          </p:cNvPicPr>
          <p:nvPr/>
        </p:nvPicPr>
        <p:blipFill rotWithShape="1">
          <a:blip r:embed="rId2">
            <a:extLst>
              <a:ext uri="{28A0092B-C50C-407E-A947-70E740481C1C}">
                <a14:useLocalDpi xmlns:a14="http://schemas.microsoft.com/office/drawing/2010/main" val="0"/>
              </a:ext>
            </a:extLst>
          </a:blip>
          <a:srcRect b="1375"/>
          <a:stretch/>
        </p:blipFill>
        <p:spPr>
          <a:xfrm>
            <a:off x="565199" y="496466"/>
            <a:ext cx="8229599" cy="5236790"/>
          </a:xfrm>
          <a:prstGeom prst="rect">
            <a:avLst/>
          </a:prstGeom>
          <a:noFill/>
        </p:spPr>
      </p:pic>
    </p:spTree>
    <p:extLst>
      <p:ext uri="{BB962C8B-B14F-4D97-AF65-F5344CB8AC3E}">
        <p14:creationId xmlns:p14="http://schemas.microsoft.com/office/powerpoint/2010/main" val="33682520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lgn="ctr">
              <a:buNone/>
            </a:pPr>
            <a:r>
              <a:rPr lang="en-GB" sz="4800" dirty="0"/>
              <a:t>Questions &amp; Answers</a:t>
            </a:r>
          </a:p>
        </p:txBody>
      </p:sp>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r>
              <a:rPr lang="en-GB" dirty="0"/>
              <a:t>…..</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p:txBody>
          <a:bodyPr/>
          <a:lstStyle/>
          <a:p>
            <a:pPr marL="0" indent="0">
              <a:buNone/>
            </a:pPr>
            <a:r>
              <a:rPr lang="en-GB" dirty="0"/>
              <a:t>We will look at;</a:t>
            </a:r>
          </a:p>
          <a:p>
            <a:pPr marL="0" indent="0">
              <a:buNone/>
            </a:pPr>
            <a:r>
              <a:rPr lang="en-GB" dirty="0"/>
              <a:t>	</a:t>
            </a:r>
          </a:p>
          <a:p>
            <a:pPr marL="0" indent="0">
              <a:buNone/>
            </a:pPr>
            <a:r>
              <a:rPr lang="en-GB" dirty="0">
                <a:solidFill>
                  <a:srgbClr val="FF0000"/>
                </a:solidFill>
              </a:rPr>
              <a:t>Creating effective teams. </a:t>
            </a:r>
          </a:p>
        </p:txBody>
      </p:sp>
    </p:spTree>
    <p:extLst>
      <p:ext uri="{BB962C8B-B14F-4D97-AF65-F5344CB8AC3E}">
        <p14:creationId xmlns:p14="http://schemas.microsoft.com/office/powerpoint/2010/main" val="3155882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1B235-8CBD-4FDC-A5F8-51006E03016A}"/>
              </a:ext>
            </a:extLst>
          </p:cNvPr>
          <p:cNvSpPr>
            <a:spLocks noGrp="1"/>
          </p:cNvSpPr>
          <p:nvPr>
            <p:ph type="title"/>
          </p:nvPr>
        </p:nvSpPr>
        <p:spPr>
          <a:xfrm>
            <a:off x="457200" y="274638"/>
            <a:ext cx="8229600" cy="418058"/>
          </a:xfrm>
        </p:spPr>
        <p:txBody>
          <a:bodyPr>
            <a:normAutofit fontScale="90000"/>
          </a:bodyPr>
          <a:lstStyle/>
          <a:p>
            <a:pPr algn="l"/>
            <a:r>
              <a:rPr lang="en-GB" sz="3600" dirty="0"/>
              <a:t>References</a:t>
            </a:r>
          </a:p>
        </p:txBody>
      </p:sp>
      <p:sp>
        <p:nvSpPr>
          <p:cNvPr id="3" name="Content Placeholder 2">
            <a:extLst>
              <a:ext uri="{FF2B5EF4-FFF2-40B4-BE49-F238E27FC236}">
                <a16:creationId xmlns:a16="http://schemas.microsoft.com/office/drawing/2014/main" id="{4035B0B1-3C1D-4716-B36D-632187993626}"/>
              </a:ext>
            </a:extLst>
          </p:cNvPr>
          <p:cNvSpPr>
            <a:spLocks noGrp="1"/>
          </p:cNvSpPr>
          <p:nvPr>
            <p:ph idx="1"/>
          </p:nvPr>
        </p:nvSpPr>
        <p:spPr>
          <a:xfrm>
            <a:off x="215516" y="548680"/>
            <a:ext cx="8712968" cy="4104456"/>
          </a:xfrm>
        </p:spPr>
        <p:txBody>
          <a:bodyPr>
            <a:noAutofit/>
          </a:bodyPr>
          <a:lstStyle/>
          <a:p>
            <a:pPr marL="0" indent="0">
              <a:buNone/>
            </a:pPr>
            <a:r>
              <a:rPr lang="en-GB" sz="1600" dirty="0"/>
              <a:t>Belbin, M., (2010), </a:t>
            </a:r>
            <a:r>
              <a:rPr lang="en-GB" sz="1600" i="1" dirty="0"/>
              <a:t>Team Roles at Work</a:t>
            </a:r>
            <a:r>
              <a:rPr lang="en-GB" sz="1600" dirty="0"/>
              <a:t>, eBook Collection (EBSCOhost), Routledge</a:t>
            </a:r>
          </a:p>
          <a:p>
            <a:pPr marL="0" indent="0">
              <a:buNone/>
            </a:pPr>
            <a:endParaRPr lang="en-GB" sz="1600" dirty="0"/>
          </a:p>
          <a:p>
            <a:pPr marL="0" indent="0">
              <a:buNone/>
            </a:pPr>
            <a:r>
              <a:rPr lang="en-GB" sz="1600" dirty="0"/>
              <a:t>Belbin, M. (2016) </a:t>
            </a:r>
            <a:r>
              <a:rPr lang="en-GB" sz="1600" i="1" dirty="0"/>
              <a:t>Team role circle, </a:t>
            </a:r>
            <a:r>
              <a:rPr lang="en-GB" sz="1600" dirty="0"/>
              <a:t>Available: </a:t>
            </a:r>
            <a:r>
              <a:rPr lang="en-GB" sz="1600" dirty="0">
                <a:hlinkClick r:id="rId3"/>
              </a:rPr>
              <a:t>https://www.belbin.com/media/2302/belbin-team-role-circle.pdf</a:t>
            </a:r>
            <a:r>
              <a:rPr lang="en-GB" sz="1600" dirty="0"/>
              <a:t> (Accessed: 19 June 2020).</a:t>
            </a:r>
          </a:p>
          <a:p>
            <a:pPr marL="0" indent="0">
              <a:buNone/>
            </a:pPr>
            <a:endParaRPr lang="en-GB" sz="1600" dirty="0"/>
          </a:p>
          <a:p>
            <a:pPr marL="0" indent="0">
              <a:buNone/>
            </a:pPr>
            <a:r>
              <a:rPr lang="en-GB" sz="1600" dirty="0"/>
              <a:t>Griffith, B., and Dunham, E., (2015),</a:t>
            </a:r>
            <a:r>
              <a:rPr lang="en-GB" sz="1600" i="1" dirty="0"/>
              <a:t> Working in Teams: moving from high potential to high performance </a:t>
            </a:r>
            <a:r>
              <a:rPr lang="en-GB" sz="1600" dirty="0"/>
              <a:t> </a:t>
            </a:r>
            <a:r>
              <a:rPr lang="es-ES" sz="1600" dirty="0"/>
              <a:t>Los </a:t>
            </a:r>
            <a:r>
              <a:rPr lang="es-ES" sz="1600" dirty="0" err="1"/>
              <a:t>Angeles</a:t>
            </a:r>
            <a:r>
              <a:rPr lang="es-ES" sz="1600" dirty="0"/>
              <a:t>: SAGE Publicación. </a:t>
            </a:r>
          </a:p>
          <a:p>
            <a:pPr marL="0" indent="0">
              <a:buNone/>
            </a:pPr>
            <a:endParaRPr lang="es-ES" sz="1600" dirty="0"/>
          </a:p>
          <a:p>
            <a:pPr marL="0" indent="0">
              <a:buNone/>
            </a:pPr>
            <a:r>
              <a:rPr lang="es-ES" sz="1600" dirty="0" err="1"/>
              <a:t>Maund</a:t>
            </a:r>
            <a:r>
              <a:rPr lang="es-ES" sz="1600" dirty="0"/>
              <a:t>, A. et al. (2017) </a:t>
            </a:r>
            <a:r>
              <a:rPr lang="es-ES" sz="1600" i="1" dirty="0" err="1"/>
              <a:t>Certificate</a:t>
            </a:r>
            <a:r>
              <a:rPr lang="es-ES" sz="1600" i="1" dirty="0"/>
              <a:t> in </a:t>
            </a:r>
            <a:r>
              <a:rPr lang="es-ES" sz="1600" i="1" dirty="0" err="1"/>
              <a:t>higher</a:t>
            </a:r>
            <a:r>
              <a:rPr lang="es-ES" sz="1600" i="1" dirty="0"/>
              <a:t> </a:t>
            </a:r>
            <a:r>
              <a:rPr lang="es-ES" sz="1600" i="1" dirty="0" err="1"/>
              <a:t>education</a:t>
            </a:r>
            <a:r>
              <a:rPr lang="es-ES" sz="1600" i="1" dirty="0"/>
              <a:t> : </a:t>
            </a:r>
            <a:r>
              <a:rPr lang="es-ES" sz="1600" i="1" dirty="0" err="1"/>
              <a:t>skills</a:t>
            </a:r>
            <a:r>
              <a:rPr lang="es-ES" sz="1600" i="1" dirty="0"/>
              <a:t> for the </a:t>
            </a:r>
            <a:r>
              <a:rPr lang="es-ES" sz="1600" i="1" dirty="0" err="1"/>
              <a:t>workplace</a:t>
            </a:r>
            <a:r>
              <a:rPr lang="es-ES" sz="1600" i="1" dirty="0"/>
              <a:t> student </a:t>
            </a:r>
            <a:r>
              <a:rPr lang="es-ES" sz="1600" i="1" dirty="0" err="1"/>
              <a:t>yearbook</a:t>
            </a:r>
            <a:r>
              <a:rPr lang="es-ES" sz="1600" dirty="0"/>
              <a:t>. London:: Sage.</a:t>
            </a:r>
          </a:p>
          <a:p>
            <a:pPr marL="0" indent="0">
              <a:buNone/>
            </a:pPr>
            <a:endParaRPr lang="es-ES" sz="1600" dirty="0"/>
          </a:p>
          <a:p>
            <a:pPr marL="0" indent="0">
              <a:buNone/>
            </a:pPr>
            <a:r>
              <a:rPr lang="en-GB" sz="1600" dirty="0"/>
              <a:t>Morgan, P. (2017), </a:t>
            </a:r>
            <a:r>
              <a:rPr lang="en-GB" sz="1600" i="1" dirty="0"/>
              <a:t>The Business Student’s guide to study and employability</a:t>
            </a:r>
            <a:r>
              <a:rPr lang="en-GB" sz="1600" dirty="0"/>
              <a:t>, London,: SAGE. </a:t>
            </a:r>
          </a:p>
          <a:p>
            <a:pPr marL="0" indent="0">
              <a:buNone/>
            </a:pPr>
            <a:endParaRPr lang="en-GB" sz="1600" dirty="0"/>
          </a:p>
          <a:p>
            <a:pPr marL="0" indent="0">
              <a:buNone/>
            </a:pPr>
            <a:r>
              <a:rPr lang="en-GB" sz="1600" dirty="0" err="1"/>
              <a:t>Pasleau</a:t>
            </a:r>
            <a:r>
              <a:rPr lang="en-GB" sz="1600" dirty="0"/>
              <a:t>, P., (2017), </a:t>
            </a:r>
            <a:r>
              <a:rPr lang="en-GB" sz="1600" i="1" dirty="0"/>
              <a:t>Tuckman Model: Understanding the stages of team formation, </a:t>
            </a:r>
            <a:r>
              <a:rPr lang="en-GB" sz="1600" dirty="0"/>
              <a:t>[video], Available at:  </a:t>
            </a:r>
            <a:r>
              <a:rPr lang="en-GB" sz="1600" dirty="0">
                <a:hlinkClick r:id="rId4"/>
              </a:rPr>
              <a:t>https://www.youtube.com/watch?v=2QbXc6E08H4</a:t>
            </a:r>
            <a:r>
              <a:rPr lang="en-GB" sz="1600" dirty="0"/>
              <a:t>  (Accessed: 19 June 2020).</a:t>
            </a:r>
          </a:p>
          <a:p>
            <a:pPr marL="0" indent="0">
              <a:buNone/>
            </a:pPr>
            <a:endParaRPr lang="en-GB" sz="1600" dirty="0"/>
          </a:p>
          <a:p>
            <a:pPr marL="0" indent="0">
              <a:buNone/>
            </a:pPr>
            <a:r>
              <a:rPr lang="en-GB" sz="1600" dirty="0"/>
              <a:t>Wheelan, S.A., (2016),  </a:t>
            </a:r>
            <a:r>
              <a:rPr lang="en-GB" sz="1600" i="1" dirty="0"/>
              <a:t>Creating Effective Teams</a:t>
            </a:r>
            <a:r>
              <a:rPr lang="en-GB" sz="1600" dirty="0"/>
              <a:t>, 5</a:t>
            </a:r>
            <a:r>
              <a:rPr lang="en-GB" sz="1600" baseline="30000" dirty="0"/>
              <a:t>th</a:t>
            </a:r>
            <a:r>
              <a:rPr lang="en-GB" sz="1600" dirty="0"/>
              <a:t> </a:t>
            </a:r>
            <a:r>
              <a:rPr lang="en-GB" sz="1600" dirty="0" err="1"/>
              <a:t>edn</a:t>
            </a:r>
            <a:r>
              <a:rPr lang="en-GB" sz="1600" dirty="0"/>
              <a:t>, London: SAGE. </a:t>
            </a:r>
          </a:p>
        </p:txBody>
      </p:sp>
    </p:spTree>
    <p:extLst>
      <p:ext uri="{BB962C8B-B14F-4D97-AF65-F5344CB8AC3E}">
        <p14:creationId xmlns:p14="http://schemas.microsoft.com/office/powerpoint/2010/main" val="30990152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2976</TotalTime>
  <Words>2085</Words>
  <Application>Microsoft Office PowerPoint</Application>
  <PresentationFormat>On-screen Show (4:3)</PresentationFormat>
  <Paragraphs>207</Paragraphs>
  <Slides>33</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CaeciliaLTStd-Heavy</vt:lpstr>
      <vt:lpstr>Calibri</vt:lpstr>
      <vt:lpstr>Myriad Pro</vt:lpstr>
      <vt:lpstr>Rockwell Condensed</vt:lpstr>
      <vt:lpstr>20140311PresentationUWTSDTemplate</vt:lpstr>
      <vt:lpstr>Certificate of Higher Education in Skills for the Workplace   Effective Team Working &amp; Communications (BMSW 4002) Stages of Team Development &amp; Team Roles</vt:lpstr>
      <vt:lpstr>PowerPoint Presentation</vt:lpstr>
      <vt:lpstr>In this session…..</vt:lpstr>
      <vt:lpstr>Stages of Group/Team Dynamics</vt:lpstr>
      <vt:lpstr>Activity 1 – 15mins</vt:lpstr>
      <vt:lpstr>Team Formation</vt:lpstr>
      <vt:lpstr>Tuckman’s Model</vt:lpstr>
      <vt:lpstr>Stages Of Team Development</vt:lpstr>
      <vt:lpstr>PowerPoint Presentation</vt:lpstr>
      <vt:lpstr>Forming Stage</vt:lpstr>
      <vt:lpstr>Storming Stage</vt:lpstr>
      <vt:lpstr>Norming stage</vt:lpstr>
      <vt:lpstr>Performing stage</vt:lpstr>
      <vt:lpstr>Adjourning stage</vt:lpstr>
      <vt:lpstr>Tuckman’s Model -Summary</vt:lpstr>
      <vt:lpstr>Activity 2 – 15mins Other models of group/team development. </vt:lpstr>
      <vt:lpstr>Other models of team development</vt:lpstr>
      <vt:lpstr>PowerPoint Presentation</vt:lpstr>
      <vt:lpstr>PowerPoint Presentation</vt:lpstr>
      <vt:lpstr>Wheelan’s Model of Team Development</vt:lpstr>
      <vt:lpstr>Stage 1 – Dependency and inclusion </vt:lpstr>
      <vt:lpstr>Stage 2 – Counter-dependency and  Fighting</vt:lpstr>
      <vt:lpstr>Stage 3 – Trust and Structure</vt:lpstr>
      <vt:lpstr>Stage 4 – Work</vt:lpstr>
      <vt:lpstr>Success factor: Team Composition</vt:lpstr>
      <vt:lpstr>Roles within teams.</vt:lpstr>
      <vt:lpstr>Belbin’s Team Roles Cont’d</vt:lpstr>
      <vt:lpstr>PowerPoint Presentation</vt:lpstr>
      <vt:lpstr>Activity 3 – 20 minutes</vt:lpstr>
      <vt:lpstr>Strengths and Weakness of Belbin’s Team Roles</vt:lpstr>
      <vt:lpstr>Summary</vt:lpstr>
      <vt:lpstr>Next Session…..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Stages of Team Development &amp; Team Properties</dc:title>
  <dc:creator>Rebecca Stewart</dc:creator>
  <cp:lastModifiedBy>Joanne Davies</cp:lastModifiedBy>
  <cp:revision>42</cp:revision>
  <dcterms:created xsi:type="dcterms:W3CDTF">2020-06-20T19:30:26Z</dcterms:created>
  <dcterms:modified xsi:type="dcterms:W3CDTF">2022-05-31T17:35:42Z</dcterms:modified>
</cp:coreProperties>
</file>