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7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90" r:id="rId32"/>
    <p:sldId id="291" r:id="rId33"/>
    <p:sldId id="262" r:id="rId34"/>
    <p:sldId id="265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ukcoal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iet.org/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Hopkinson, Senior lecturer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Energy Performance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Historical context:</a:t>
            </a:r>
          </a:p>
          <a:p>
            <a:pPr lvl="1"/>
            <a:r>
              <a:rPr lang="en-GB" dirty="0" smtClean="0"/>
              <a:t>Political developments</a:t>
            </a:r>
          </a:p>
          <a:p>
            <a:pPr lvl="1"/>
            <a:r>
              <a:rPr lang="en-GB" dirty="0" smtClean="0"/>
              <a:t>Legislative developments</a:t>
            </a:r>
          </a:p>
          <a:p>
            <a:pPr lvl="1"/>
            <a:r>
              <a:rPr lang="en-GB" dirty="0" smtClean="0"/>
              <a:t>Key drivers</a:t>
            </a:r>
          </a:p>
          <a:p>
            <a:pPr lvl="1"/>
            <a:r>
              <a:rPr lang="en-GB" dirty="0" smtClean="0"/>
              <a:t>Issues &amp; concerns</a:t>
            </a:r>
          </a:p>
          <a:p>
            <a:pPr lvl="1"/>
            <a:endParaRPr lang="en-GB" dirty="0"/>
          </a:p>
          <a:p>
            <a:r>
              <a:rPr lang="en-GB" dirty="0" smtClean="0"/>
              <a:t>CAVEAT:</a:t>
            </a:r>
          </a:p>
          <a:p>
            <a:r>
              <a:rPr lang="en-GB" dirty="0" smtClean="0"/>
              <a:t>Information taken from “UK Energy Policy 1980 – 2010”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energy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Coal</a:t>
            </a:r>
          </a:p>
          <a:p>
            <a:pPr lvl="1"/>
            <a:r>
              <a:rPr lang="en-GB" dirty="0" smtClean="0"/>
              <a:t>Significant UK industry circa 100 years</a:t>
            </a:r>
          </a:p>
          <a:p>
            <a:pPr lvl="1"/>
            <a:r>
              <a:rPr lang="en-GB" dirty="0" smtClean="0"/>
              <a:t>1913 – employed over 1 million people</a:t>
            </a:r>
          </a:p>
          <a:p>
            <a:pPr lvl="1"/>
            <a:r>
              <a:rPr lang="en-GB" dirty="0" smtClean="0"/>
              <a:t>Exported across the World</a:t>
            </a:r>
          </a:p>
          <a:p>
            <a:pPr lvl="1"/>
            <a:r>
              <a:rPr lang="en-GB" dirty="0" smtClean="0"/>
              <a:t>Now - ~2,000 employees, 6 surface coal mines, last 2 deep coal mines closed in 2015</a:t>
            </a:r>
          </a:p>
          <a:p>
            <a:r>
              <a:rPr lang="en-GB" dirty="0" smtClean="0"/>
              <a:t>Oil</a:t>
            </a:r>
          </a:p>
          <a:p>
            <a:r>
              <a:rPr lang="en-GB" dirty="0" smtClean="0"/>
              <a:t>Nuclear</a:t>
            </a:r>
          </a:p>
          <a:p>
            <a:r>
              <a:rPr lang="en-GB" dirty="0" smtClean="0"/>
              <a:t>Natural gas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500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1980</a:t>
            </a:r>
            <a:r>
              <a:rPr lang="en-GB" cap="small" dirty="0" smtClean="0"/>
              <a:t>s</a:t>
            </a:r>
            <a:endParaRPr lang="en-GB" cap="smal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>
            <a:normAutofit/>
          </a:bodyPr>
          <a:lstStyle/>
          <a:p>
            <a:r>
              <a:rPr lang="en-GB" dirty="0" smtClean="0"/>
              <a:t>Nationalised gas, electricity, coal</a:t>
            </a:r>
          </a:p>
          <a:p>
            <a:r>
              <a:rPr lang="en-GB" dirty="0" smtClean="0"/>
              <a:t>Heavily dependent on coal, cash limits imposed</a:t>
            </a:r>
          </a:p>
          <a:p>
            <a:pPr lvl="1"/>
            <a:r>
              <a:rPr lang="en-GB" dirty="0" smtClean="0"/>
              <a:t>Output misguided – predicted 170 million tonnes in 2000, actually 31 million tonnes</a:t>
            </a:r>
          </a:p>
          <a:p>
            <a:pPr lvl="1"/>
            <a:r>
              <a:rPr lang="en-GB" dirty="0" smtClean="0"/>
              <a:t>Miners Strike 1984/5</a:t>
            </a:r>
          </a:p>
          <a:p>
            <a:r>
              <a:rPr lang="en-GB" dirty="0" smtClean="0"/>
              <a:t>Some commitment to nuclear</a:t>
            </a:r>
          </a:p>
          <a:p>
            <a:r>
              <a:rPr lang="en-GB" dirty="0" smtClean="0"/>
              <a:t>Initial commitment of a 15GW 10-year programme</a:t>
            </a:r>
          </a:p>
          <a:p>
            <a:pPr lvl="1"/>
            <a:r>
              <a:rPr lang="en-GB" dirty="0" smtClean="0"/>
              <a:t>Sizewell B, finally commissioned 1994</a:t>
            </a:r>
          </a:p>
          <a:p>
            <a:r>
              <a:rPr lang="en-GB" dirty="0" smtClean="0"/>
              <a:t>Issues: long term planning, inability to predict the future</a:t>
            </a:r>
          </a:p>
          <a:p>
            <a:r>
              <a:rPr lang="en-GB" dirty="0" smtClean="0"/>
              <a:t>Oil prices on upward trajectory (mid 1970s +)</a:t>
            </a:r>
          </a:p>
        </p:txBody>
      </p:sp>
    </p:spTree>
    <p:extLst>
      <p:ext uri="{BB962C8B-B14F-4D97-AF65-F5344CB8AC3E}">
        <p14:creationId xmlns:p14="http://schemas.microsoft.com/office/powerpoint/2010/main" val="1244792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Privatisation strategy for UK energy production</a:t>
            </a:r>
          </a:p>
          <a:p>
            <a:r>
              <a:rPr lang="en-GB" dirty="0" smtClean="0"/>
              <a:t>Legislate oil &amp; gas:</a:t>
            </a:r>
          </a:p>
          <a:p>
            <a:pPr lvl="1"/>
            <a:r>
              <a:rPr lang="en-GB" dirty="0" smtClean="0"/>
              <a:t>British National Oil Corporation to private sector</a:t>
            </a:r>
          </a:p>
          <a:p>
            <a:pPr lvl="1"/>
            <a:r>
              <a:rPr lang="en-GB" dirty="0" smtClean="0"/>
              <a:t>Privatise British Gas Corporation offshore oil business, dispose of showrooms</a:t>
            </a:r>
          </a:p>
          <a:p>
            <a:pPr lvl="1"/>
            <a:r>
              <a:rPr lang="en-GB" dirty="0" smtClean="0"/>
              <a:t>Abolish BGC statutory rights over purchase of gas and its sale to industry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No industry should remain under state ownership unless there is a positive &amp; overwhelming case for it doing so”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560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act 1983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Led to privatisation</a:t>
            </a:r>
          </a:p>
          <a:p>
            <a:r>
              <a:rPr lang="en-GB" dirty="0" smtClean="0"/>
              <a:t>Significant increase in private power generation</a:t>
            </a:r>
          </a:p>
          <a:p>
            <a:r>
              <a:rPr lang="en-GB" dirty="0" smtClean="0"/>
              <a:t>Provides framework for trading</a:t>
            </a:r>
          </a:p>
          <a:p>
            <a:r>
              <a:rPr lang="en-GB" dirty="0" smtClean="0"/>
              <a:t>Nuclear installations</a:t>
            </a:r>
          </a:p>
          <a:p>
            <a:r>
              <a:rPr lang="en-GB" dirty="0" smtClean="0"/>
              <a:t>Little other effect…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254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Miners strike 1984/85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12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7021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Uk</a:t>
            </a:r>
            <a:r>
              <a:rPr lang="en-GB" dirty="0" smtClean="0"/>
              <a:t> coal production, imports &amp; employment (1970 – 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Coal imports </a:t>
            </a:r>
            <a:r>
              <a:rPr lang="en-GB" dirty="0" err="1" smtClean="0"/>
              <a:t>etc</a:t>
            </a:r>
            <a:r>
              <a:rPr lang="en-GB" dirty="0" smtClean="0"/>
              <a:t> graph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26617"/>
            <a:ext cx="7571184" cy="489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267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UK crude oil production &amp; oil prices (1970 – 2010)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752600"/>
            <a:ext cx="6707286" cy="489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127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Privatisation of British gas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1986 (Gas Act 1986)</a:t>
            </a:r>
          </a:p>
          <a:p>
            <a:r>
              <a:rPr lang="en-GB" dirty="0" smtClean="0"/>
              <a:t>Industry regulator – Office of Gas Supply (</a:t>
            </a:r>
            <a:r>
              <a:rPr lang="en-GB" dirty="0" err="1" smtClean="0"/>
              <a:t>Ofgas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Price caps:</a:t>
            </a:r>
          </a:p>
          <a:p>
            <a:pPr lvl="1"/>
            <a:r>
              <a:rPr lang="en-GB" dirty="0" smtClean="0"/>
              <a:t>Mimic competition, encourage efficiency in new monopoly</a:t>
            </a:r>
          </a:p>
          <a:p>
            <a:pPr lvl="1"/>
            <a:r>
              <a:rPr lang="en-GB" dirty="0" smtClean="0"/>
              <a:t>Initially for 5-year period</a:t>
            </a:r>
          </a:p>
          <a:p>
            <a:pPr lvl="1"/>
            <a:r>
              <a:rPr lang="en-GB" dirty="0" smtClean="0"/>
              <a:t>2% less than RPI</a:t>
            </a:r>
          </a:p>
          <a:p>
            <a:pPr lvl="1"/>
            <a:r>
              <a:rPr lang="en-GB" dirty="0" smtClean="0"/>
              <a:t>Further adjusted to allow addition of gas purchase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687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Privatisation of 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1987 – following General Election</a:t>
            </a:r>
          </a:p>
          <a:p>
            <a:r>
              <a:rPr lang="en-GB" dirty="0" smtClean="0"/>
              <a:t>Challenges:</a:t>
            </a:r>
          </a:p>
          <a:p>
            <a:pPr lvl="1"/>
            <a:r>
              <a:rPr lang="en-GB" dirty="0" smtClean="0"/>
              <a:t>The mix (differing fuels and technologies)</a:t>
            </a:r>
          </a:p>
          <a:p>
            <a:pPr lvl="1"/>
            <a:r>
              <a:rPr lang="en-GB" dirty="0" smtClean="0"/>
              <a:t>Duty to maintain security of supply</a:t>
            </a:r>
          </a:p>
          <a:p>
            <a:pPr lvl="1"/>
            <a:r>
              <a:rPr lang="en-GB" dirty="0" smtClean="0"/>
              <a:t>No prior experience of electricity trading</a:t>
            </a:r>
          </a:p>
          <a:p>
            <a:pPr lvl="1"/>
            <a:r>
              <a:rPr lang="en-GB" dirty="0" smtClean="0"/>
              <a:t>Some successes in national grid developments</a:t>
            </a:r>
          </a:p>
          <a:p>
            <a:r>
              <a:rPr lang="en-GB" dirty="0" smtClean="0"/>
              <a:t>Development of the National Grid</a:t>
            </a:r>
          </a:p>
          <a:p>
            <a:pPr lvl="1"/>
            <a:r>
              <a:rPr lang="en-GB" dirty="0" smtClean="0"/>
              <a:t>Separate from the generators</a:t>
            </a:r>
          </a:p>
          <a:p>
            <a:pPr lvl="1"/>
            <a:r>
              <a:rPr lang="en-GB" dirty="0" smtClean="0"/>
              <a:t>Owned by Regional Electricity Companies (RECs)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101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8024" y="188640"/>
            <a:ext cx="3898776" cy="1656184"/>
          </a:xfrm>
        </p:spPr>
        <p:txBody>
          <a:bodyPr/>
          <a:lstStyle/>
          <a:p>
            <a:r>
              <a:rPr lang="en-GB" dirty="0" smtClean="0"/>
              <a:t>Mood at the time…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4266810" cy="6067404"/>
          </a:xfrm>
        </p:spPr>
      </p:pic>
    </p:spTree>
    <p:extLst>
      <p:ext uri="{BB962C8B-B14F-4D97-AF65-F5344CB8AC3E}">
        <p14:creationId xmlns:p14="http://schemas.microsoft.com/office/powerpoint/2010/main" val="2465793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Privatisation of 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1988 – White Paper “Privatising Electricity”</a:t>
            </a:r>
          </a:p>
          <a:p>
            <a:r>
              <a:rPr lang="en-GB" dirty="0" smtClean="0"/>
              <a:t>Electricity Act 1989</a:t>
            </a:r>
          </a:p>
          <a:p>
            <a:r>
              <a:rPr lang="en-GB" dirty="0" smtClean="0"/>
              <a:t>Privatisation occurred in 1991</a:t>
            </a:r>
          </a:p>
          <a:p>
            <a:pPr lvl="1"/>
            <a:r>
              <a:rPr lang="en-GB" dirty="0" smtClean="0"/>
              <a:t>National Power</a:t>
            </a:r>
          </a:p>
          <a:p>
            <a:pPr lvl="1"/>
            <a:r>
              <a:rPr lang="en-GB" dirty="0" err="1" smtClean="0"/>
              <a:t>PowerGen</a:t>
            </a:r>
            <a:endParaRPr lang="en-GB" dirty="0" smtClean="0"/>
          </a:p>
          <a:p>
            <a:pPr lvl="1"/>
            <a:r>
              <a:rPr lang="en-GB" dirty="0" smtClean="0"/>
              <a:t>2 Scottish Companies</a:t>
            </a:r>
          </a:p>
          <a:p>
            <a:r>
              <a:rPr lang="en-GB" dirty="0" smtClean="0"/>
              <a:t>Nuclear remained under state control</a:t>
            </a:r>
          </a:p>
          <a:p>
            <a:pPr lvl="1"/>
            <a:r>
              <a:rPr lang="en-GB" dirty="0" smtClean="0"/>
              <a:t>England &amp; Wales – Nuclear Electric</a:t>
            </a:r>
          </a:p>
          <a:p>
            <a:pPr lvl="1"/>
            <a:r>
              <a:rPr lang="en-GB" dirty="0" smtClean="0"/>
              <a:t>Scotland – Scottish Nuclear</a:t>
            </a:r>
          </a:p>
          <a:p>
            <a:pPr lvl="1"/>
            <a:r>
              <a:rPr lang="en-GB" dirty="0" smtClean="0"/>
              <a:t>British Nuclear Fuels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20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Decline of coal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1990s</a:t>
            </a:r>
          </a:p>
          <a:p>
            <a:r>
              <a:rPr lang="en-GB" dirty="0" smtClean="0"/>
              <a:t>Change to gas use in power generation</a:t>
            </a:r>
          </a:p>
          <a:p>
            <a:r>
              <a:rPr lang="en-GB" dirty="0" smtClean="0"/>
              <a:t>Restriction from EU and UK lifted</a:t>
            </a:r>
          </a:p>
          <a:p>
            <a:r>
              <a:rPr lang="en-GB" dirty="0" smtClean="0"/>
              <a:t>1992 – closure of 31deep mines &amp; 30,000 compulsory redundancies</a:t>
            </a:r>
          </a:p>
          <a:p>
            <a:r>
              <a:rPr lang="en-GB" dirty="0" smtClean="0"/>
              <a:t>1993 – White paper on The Prospects for Coal</a:t>
            </a:r>
          </a:p>
          <a:p>
            <a:pPr lvl="1"/>
            <a:r>
              <a:rPr lang="en-GB" dirty="0" smtClean="0"/>
              <a:t>Take its place in the market</a:t>
            </a:r>
          </a:p>
          <a:p>
            <a:pPr lvl="1"/>
            <a:r>
              <a:rPr lang="en-GB" dirty="0" smtClean="0"/>
              <a:t>Demand for electricity generation will decline</a:t>
            </a:r>
          </a:p>
          <a:p>
            <a:pPr lvl="1"/>
            <a:r>
              <a:rPr lang="en-GB" dirty="0" smtClean="0"/>
              <a:t>Competition from imports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323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1993 White Paper on the Prospects for Coal:</a:t>
            </a:r>
          </a:p>
          <a:p>
            <a:pPr lvl="1"/>
            <a:r>
              <a:rPr lang="en-GB" dirty="0" smtClean="0"/>
              <a:t>Explicit – “</a:t>
            </a:r>
            <a:r>
              <a:rPr lang="en-GB" i="1" dirty="0" smtClean="0"/>
              <a:t>to have full regard to the impact of the energy sector on the environment, including taking measures to meet the governments international targets”</a:t>
            </a:r>
            <a:endParaRPr lang="en-GB" dirty="0" smtClean="0"/>
          </a:p>
          <a:p>
            <a:r>
              <a:rPr lang="en-GB" dirty="0" smtClean="0"/>
              <a:t>EC Large Combustion Plant Directive (LCPD)</a:t>
            </a:r>
          </a:p>
          <a:p>
            <a:pPr lvl="1"/>
            <a:r>
              <a:rPr lang="en-GB" dirty="0" smtClean="0"/>
              <a:t>National and trans-boundary protection of environmental damage from acid deposition</a:t>
            </a:r>
          </a:p>
          <a:p>
            <a:pPr lvl="1"/>
            <a:r>
              <a:rPr lang="en-GB" dirty="0" smtClean="0"/>
              <a:t>Phased reductions of </a:t>
            </a:r>
            <a:r>
              <a:rPr lang="en-GB" dirty="0" err="1" smtClean="0"/>
              <a:t>SO</a:t>
            </a:r>
            <a:r>
              <a:rPr lang="en-GB" baseline="-25000" dirty="0" err="1" smtClean="0"/>
              <a:t>x</a:t>
            </a:r>
            <a:r>
              <a:rPr lang="en-GB" dirty="0" smtClean="0"/>
              <a:t> and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endParaRPr lang="en-GB" baseline="-25000" dirty="0" smtClean="0"/>
          </a:p>
          <a:p>
            <a:r>
              <a:rPr lang="en-GB" dirty="0" smtClean="0"/>
              <a:t>ALSO, 1990 White Paper – This Common Inheritance</a:t>
            </a:r>
          </a:p>
          <a:p>
            <a:pPr lvl="1"/>
            <a:r>
              <a:rPr lang="en-GB" dirty="0" smtClean="0"/>
              <a:t>Acknowledgement of climate change as global challenge</a:t>
            </a:r>
          </a:p>
          <a:p>
            <a:pPr lvl="1"/>
            <a:r>
              <a:rPr lang="en-GB" dirty="0" smtClean="0"/>
              <a:t>Endorsed use of economic instruments to address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1451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1993 – VAT added to domestic energy</a:t>
            </a:r>
          </a:p>
          <a:p>
            <a:pPr lvl="1"/>
            <a:r>
              <a:rPr lang="en-GB" dirty="0" smtClean="0"/>
              <a:t>8% in April 1994, rising to 17.5% April 1995</a:t>
            </a:r>
          </a:p>
          <a:p>
            <a:pPr lvl="1"/>
            <a:r>
              <a:rPr lang="en-GB" dirty="0" smtClean="0"/>
              <a:t>Outlined as direct result of UK signing UNFCC at Rio</a:t>
            </a:r>
          </a:p>
          <a:p>
            <a:pPr lvl="1"/>
            <a:r>
              <a:rPr lang="en-GB" dirty="0" smtClean="0"/>
              <a:t>Revenue raising exercise</a:t>
            </a:r>
          </a:p>
          <a:p>
            <a:pPr lvl="1"/>
            <a:r>
              <a:rPr lang="en-GB" dirty="0" smtClean="0"/>
              <a:t>Criticism</a:t>
            </a:r>
          </a:p>
          <a:p>
            <a:pPr lvl="1"/>
            <a:r>
              <a:rPr lang="en-GB" dirty="0" smtClean="0"/>
              <a:t>Impact – fuel poverty</a:t>
            </a:r>
          </a:p>
          <a:p>
            <a:pPr lvl="2"/>
            <a:r>
              <a:rPr lang="en-GB" dirty="0" smtClean="0"/>
              <a:t>Result: second stage rise abandoned</a:t>
            </a:r>
          </a:p>
          <a:p>
            <a:r>
              <a:rPr lang="en-GB" dirty="0" smtClean="0"/>
              <a:t>Vehicle exhaust catalytic converter</a:t>
            </a:r>
          </a:p>
          <a:p>
            <a:pPr lvl="1"/>
            <a:r>
              <a:rPr lang="en-GB" dirty="0" smtClean="0"/>
              <a:t>Limits on regulated pollutants</a:t>
            </a:r>
          </a:p>
          <a:p>
            <a:r>
              <a:rPr lang="en-GB" dirty="0" smtClean="0"/>
              <a:t>Fuel duty escalator – 3% above inflation</a:t>
            </a:r>
          </a:p>
          <a:p>
            <a:pPr lvl="1"/>
            <a:r>
              <a:rPr lang="en-GB" dirty="0" smtClean="0"/>
              <a:t>Demise of leaded petrol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051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1995 / 1997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Gas Act 1995 – opening of gas market to competition</a:t>
            </a:r>
          </a:p>
          <a:p>
            <a:r>
              <a:rPr lang="en-GB" dirty="0" smtClean="0"/>
              <a:t>Review of nuclear – “The Prospects for Nuclear Power in the UK”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No evidence to support the view that new nuclear build is needed in the near future on emission abatement grounds”</a:t>
            </a:r>
          </a:p>
          <a:p>
            <a:pPr lvl="1"/>
            <a:r>
              <a:rPr lang="en-GB" i="1" dirty="0" smtClean="0"/>
              <a:t>“no reasons why the electricity market should not of its own accord provide an appropriate level of diversity”</a:t>
            </a:r>
          </a:p>
          <a:p>
            <a:pPr lvl="1"/>
            <a:r>
              <a:rPr lang="en-GB" dirty="0" smtClean="0"/>
              <a:t>No evidence that new nuclear stations were commercially attractive</a:t>
            </a:r>
          </a:p>
          <a:p>
            <a:r>
              <a:rPr lang="en-GB" dirty="0" smtClean="0"/>
              <a:t>1997 – British Gas ‘de-merged’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488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Electricity competition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Included phased opening of competition in supply from 1990-1994</a:t>
            </a:r>
          </a:p>
          <a:p>
            <a:r>
              <a:rPr lang="en-GB" dirty="0" smtClean="0"/>
              <a:t>By end of phase, most assets now in private ownership</a:t>
            </a:r>
          </a:p>
          <a:p>
            <a:r>
              <a:rPr lang="en-GB" dirty="0" smtClean="0"/>
              <a:t>Rise of energy efficiency</a:t>
            </a:r>
          </a:p>
          <a:p>
            <a:r>
              <a:rPr lang="en-GB" dirty="0" smtClean="0"/>
              <a:t>Coal had imploded</a:t>
            </a:r>
          </a:p>
          <a:p>
            <a:r>
              <a:rPr lang="en-GB" dirty="0" smtClean="0"/>
              <a:t>New technology showed positive environmental consequences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236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in government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1997 General Election – Labour government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Commitment to competition &amp; determination to ensure that unbundling of costs does not hit hardest those least able to pay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Commitment to tackling our environmental objectives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Actions:</a:t>
            </a:r>
          </a:p>
          <a:p>
            <a:pPr lvl="1"/>
            <a:r>
              <a:rPr lang="en-GB" dirty="0" smtClean="0"/>
              <a:t>Windfall tax on privatised utilities</a:t>
            </a:r>
          </a:p>
          <a:p>
            <a:pPr lvl="1"/>
            <a:r>
              <a:rPr lang="en-GB" dirty="0" smtClean="0"/>
              <a:t>Winter Fuel Payments</a:t>
            </a:r>
          </a:p>
          <a:p>
            <a:pPr lvl="1"/>
            <a:r>
              <a:rPr lang="en-GB" dirty="0" smtClean="0"/>
              <a:t>VAT on domestic fuel bills 5%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04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in government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1997/98 Review of Energy Sources for Power Generation</a:t>
            </a:r>
          </a:p>
          <a:p>
            <a:r>
              <a:rPr lang="en-GB" dirty="0" smtClean="0"/>
              <a:t>Further electricity market reforms</a:t>
            </a:r>
          </a:p>
          <a:p>
            <a:r>
              <a:rPr lang="en-GB" dirty="0" smtClean="0"/>
              <a:t>1999 merger of gas &amp; electricity regulators – </a:t>
            </a:r>
            <a:r>
              <a:rPr lang="en-GB" dirty="0" err="1" smtClean="0"/>
              <a:t>Ofgem</a:t>
            </a:r>
            <a:endParaRPr lang="en-GB" dirty="0" smtClean="0"/>
          </a:p>
          <a:p>
            <a:r>
              <a:rPr lang="en-GB" dirty="0" smtClean="0"/>
              <a:t>Continuation of liberalisation in supply</a:t>
            </a:r>
          </a:p>
          <a:p>
            <a:pPr lvl="1"/>
            <a:r>
              <a:rPr lang="en-GB" dirty="0" smtClean="0"/>
              <a:t>Falls in electricity prices 15-17%</a:t>
            </a:r>
          </a:p>
          <a:p>
            <a:r>
              <a:rPr lang="en-GB" dirty="0" smtClean="0"/>
              <a:t>Utilities Act 2000</a:t>
            </a:r>
          </a:p>
          <a:p>
            <a:pPr lvl="1"/>
            <a:r>
              <a:rPr lang="en-GB" dirty="0" smtClean="0"/>
              <a:t>Changes in pricing pool</a:t>
            </a:r>
          </a:p>
          <a:p>
            <a:pPr lvl="1"/>
            <a:r>
              <a:rPr lang="en-GB" dirty="0" smtClean="0"/>
              <a:t>Provisions focused on the environment</a:t>
            </a:r>
          </a:p>
          <a:p>
            <a:pPr lvl="1"/>
            <a:r>
              <a:rPr lang="en-GB" dirty="0" smtClean="0"/>
              <a:t>Changes in regulation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74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Environment comes to the fore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1995 – falls in SO</a:t>
            </a:r>
            <a:r>
              <a:rPr lang="en-GB" baseline="-25000" dirty="0" smtClean="0"/>
              <a:t>2</a:t>
            </a:r>
            <a:r>
              <a:rPr lang="en-GB" dirty="0" smtClean="0"/>
              <a:t> and CO</a:t>
            </a:r>
            <a:r>
              <a:rPr lang="en-GB" baseline="-25000" dirty="0" smtClean="0"/>
              <a:t>2</a:t>
            </a:r>
            <a:r>
              <a:rPr lang="en-GB" dirty="0" smtClean="0"/>
              <a:t> emissions</a:t>
            </a:r>
          </a:p>
          <a:p>
            <a:pPr lvl="1"/>
            <a:r>
              <a:rPr lang="en-GB" dirty="0" smtClean="0"/>
              <a:t>No longer the ‘Dirty Man of Europe’</a:t>
            </a:r>
          </a:p>
          <a:p>
            <a:r>
              <a:rPr lang="en-GB" dirty="0" smtClean="0"/>
              <a:t>1997 – new targets from Kyoto Protocol</a:t>
            </a:r>
          </a:p>
          <a:p>
            <a:pPr lvl="1"/>
            <a:r>
              <a:rPr lang="en-GB" dirty="0" smtClean="0"/>
              <a:t>8% reduction in GHG emissions</a:t>
            </a:r>
          </a:p>
          <a:p>
            <a:pPr lvl="1"/>
            <a:r>
              <a:rPr lang="en-GB" dirty="0" smtClean="0"/>
              <a:t>National target 12.5% reduction</a:t>
            </a:r>
          </a:p>
          <a:p>
            <a:r>
              <a:rPr lang="en-GB" dirty="0" smtClean="0"/>
              <a:t>2001 – Climate Change Levy</a:t>
            </a:r>
          </a:p>
          <a:p>
            <a:pPr lvl="1"/>
            <a:r>
              <a:rPr lang="en-GB" dirty="0" smtClean="0"/>
              <a:t>Proceeds fund the Carbon Trust</a:t>
            </a:r>
          </a:p>
          <a:p>
            <a:r>
              <a:rPr lang="en-GB" dirty="0" smtClean="0"/>
              <a:t>Internalisation of environmental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0233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pic>
        <p:nvPicPr>
          <p:cNvPr id="3074" name="Picture 2" descr="Image result for 2000 blockades of oil refineri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286505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2000 blockades of oil refineri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136" y="2060848"/>
            <a:ext cx="2857201" cy="214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2000 blockades of oil refineri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988" y="2348880"/>
            <a:ext cx="247650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2000 blockades of oil refineri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65" y="4581128"/>
            <a:ext cx="3176341" cy="178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9568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Utilities act 2000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Secretary of State can issue guidance</a:t>
            </a:r>
          </a:p>
          <a:p>
            <a:pPr lvl="1"/>
            <a:r>
              <a:rPr lang="en-GB" dirty="0" smtClean="0"/>
              <a:t>Social and environmental</a:t>
            </a:r>
          </a:p>
          <a:p>
            <a:pPr lvl="1"/>
            <a:r>
              <a:rPr lang="en-GB" dirty="0" smtClean="0"/>
              <a:t>First in November 2002</a:t>
            </a:r>
          </a:p>
          <a:p>
            <a:r>
              <a:rPr lang="en-GB" dirty="0" smtClean="0"/>
              <a:t>New financial mechanisms for renewables</a:t>
            </a:r>
          </a:p>
          <a:p>
            <a:pPr lvl="1"/>
            <a:r>
              <a:rPr lang="en-GB" dirty="0" smtClean="0"/>
              <a:t>Replace the Non Fossil Fuel Obligation</a:t>
            </a:r>
          </a:p>
          <a:p>
            <a:pPr lvl="1"/>
            <a:r>
              <a:rPr lang="en-GB" dirty="0" smtClean="0"/>
              <a:t>Replace the Fossil Fuel Levy</a:t>
            </a:r>
          </a:p>
          <a:p>
            <a:pPr lvl="1"/>
            <a:r>
              <a:rPr lang="en-GB" dirty="0" smtClean="0"/>
              <a:t>Renewables Obligation – market-based incentive</a:t>
            </a:r>
          </a:p>
          <a:p>
            <a:r>
              <a:rPr lang="en-GB" dirty="0" smtClean="0"/>
              <a:t>Energy efficiency policy</a:t>
            </a:r>
          </a:p>
          <a:p>
            <a:pPr lvl="1"/>
            <a:r>
              <a:rPr lang="en-GB" dirty="0" smtClean="0"/>
              <a:t>Energy Efficiency Commitment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4082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– the changing climate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Royal Commission for Environmental Pollution</a:t>
            </a:r>
          </a:p>
          <a:p>
            <a:r>
              <a:rPr lang="en-GB" dirty="0" smtClean="0"/>
              <a:t>UK emissions should fall by 60% by 2050</a:t>
            </a:r>
          </a:p>
          <a:p>
            <a:pPr lvl="1"/>
            <a:r>
              <a:rPr lang="en-GB" dirty="0" smtClean="0"/>
              <a:t>Consistent with global action to stabilise CO2 concentrations to 550ppm</a:t>
            </a:r>
          </a:p>
          <a:p>
            <a:pPr lvl="1"/>
            <a:r>
              <a:rPr lang="en-GB" dirty="0" smtClean="0"/>
              <a:t>Limit to avoid worst impacts of climate change</a:t>
            </a:r>
          </a:p>
          <a:p>
            <a:r>
              <a:rPr lang="en-GB" dirty="0" smtClean="0"/>
              <a:t>2002 Energy Review</a:t>
            </a:r>
          </a:p>
          <a:p>
            <a:pPr lvl="1"/>
            <a:r>
              <a:rPr lang="en-GB" dirty="0" smtClean="0"/>
              <a:t>Focus on environmental dimension</a:t>
            </a:r>
          </a:p>
          <a:p>
            <a:r>
              <a:rPr lang="en-GB" dirty="0" smtClean="0"/>
              <a:t>2003 Energy White Paper</a:t>
            </a:r>
          </a:p>
          <a:p>
            <a:pPr lvl="1"/>
            <a:r>
              <a:rPr lang="en-GB" dirty="0" smtClean="0"/>
              <a:t>Endorsed RCEP recommendation</a:t>
            </a:r>
          </a:p>
          <a:p>
            <a:pPr lvl="1"/>
            <a:r>
              <a:rPr lang="en-GB" dirty="0" smtClean="0"/>
              <a:t>Research on CCS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6800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2005 – review of energy policy</a:t>
            </a:r>
          </a:p>
          <a:p>
            <a:pPr lvl="1"/>
            <a:r>
              <a:rPr lang="en-GB" dirty="0" smtClean="0"/>
              <a:t>Active encouragement of nuclear power</a:t>
            </a:r>
          </a:p>
          <a:p>
            <a:pPr lvl="1"/>
            <a:r>
              <a:rPr lang="en-GB" dirty="0" smtClean="0"/>
              <a:t>Greenpeace successfully took Government to court</a:t>
            </a:r>
          </a:p>
          <a:p>
            <a:r>
              <a:rPr lang="en-GB" dirty="0" smtClean="0"/>
              <a:t>Sir Nicholas Stern – economics of climate change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the greatest and widest-ranging market failure ever seen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the benefits of strong, early action on climate change outweigh the costs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2007 White Paper</a:t>
            </a:r>
          </a:p>
          <a:p>
            <a:pPr lvl="1"/>
            <a:r>
              <a:rPr lang="en-GB" dirty="0" smtClean="0"/>
              <a:t>Establish energy security</a:t>
            </a:r>
          </a:p>
          <a:p>
            <a:pPr lvl="1"/>
            <a:r>
              <a:rPr lang="en-GB" dirty="0" smtClean="0"/>
              <a:t>Energy efficiency also key</a:t>
            </a:r>
          </a:p>
          <a:p>
            <a:r>
              <a:rPr lang="en-GB" dirty="0" smtClean="0"/>
              <a:t>Feed in Tariffs (FITS)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0515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Eu</a:t>
            </a:r>
            <a:r>
              <a:rPr lang="en-GB" dirty="0" smtClean="0"/>
              <a:t>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March 2007 – An Energy Policy for Europe</a:t>
            </a:r>
          </a:p>
          <a:p>
            <a:pPr lvl="1"/>
            <a:r>
              <a:rPr lang="en-GB" dirty="0" smtClean="0"/>
              <a:t>Binding targets</a:t>
            </a:r>
          </a:p>
          <a:p>
            <a:pPr lvl="1"/>
            <a:r>
              <a:rPr lang="en-GB" dirty="0" smtClean="0"/>
              <a:t>20% EU energy from renewable sources by 2020</a:t>
            </a:r>
          </a:p>
          <a:p>
            <a:pPr lvl="1"/>
            <a:r>
              <a:rPr lang="en-GB" dirty="0" smtClean="0"/>
              <a:t>20% emissions reduction</a:t>
            </a:r>
          </a:p>
          <a:p>
            <a:pPr lvl="1"/>
            <a:r>
              <a:rPr lang="en-GB" dirty="0" smtClean="0"/>
              <a:t>20% reduction in energy consumption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2828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UK electricity generated and supplied (1970 – 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Graph of UK electricity generated and supplied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81" y="1783624"/>
            <a:ext cx="8323088" cy="475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938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Households that spend more than 10% of their income on energy</a:t>
            </a:r>
          </a:p>
          <a:p>
            <a:r>
              <a:rPr lang="en-GB" dirty="0" smtClean="0"/>
              <a:t>2001 Fuel Poverty Strategy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34" y="3068960"/>
            <a:ext cx="8230583" cy="347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1866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Climate change act 2008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Campaign to legislate on climate change</a:t>
            </a:r>
          </a:p>
          <a:p>
            <a:r>
              <a:rPr lang="en-GB" dirty="0" smtClean="0"/>
              <a:t>Includes targets:</a:t>
            </a:r>
          </a:p>
          <a:p>
            <a:pPr lvl="1"/>
            <a:r>
              <a:rPr lang="en-GB" dirty="0" smtClean="0"/>
              <a:t>80% reduction in emissions by 2050</a:t>
            </a:r>
          </a:p>
          <a:p>
            <a:pPr lvl="1"/>
            <a:r>
              <a:rPr lang="en-GB" dirty="0" smtClean="0"/>
              <a:t>26% reduction by 2020 (later increased to 34%)</a:t>
            </a:r>
          </a:p>
          <a:p>
            <a:r>
              <a:rPr lang="en-GB" dirty="0" smtClean="0"/>
              <a:t>Carbon budgeting system</a:t>
            </a:r>
          </a:p>
          <a:p>
            <a:r>
              <a:rPr lang="en-GB" dirty="0" smtClean="0"/>
              <a:t>Establishment of Climate Change Committee</a:t>
            </a:r>
          </a:p>
          <a:p>
            <a:r>
              <a:rPr lang="en-GB" dirty="0" smtClean="0"/>
              <a:t>Aviation &amp; shipping emissions</a:t>
            </a:r>
          </a:p>
          <a:p>
            <a:r>
              <a:rPr lang="en-GB" dirty="0" smtClean="0"/>
              <a:t>Reporting on adaptation</a:t>
            </a:r>
          </a:p>
          <a:p>
            <a:r>
              <a:rPr lang="en-GB" dirty="0" smtClean="0"/>
              <a:t>Further measures</a:t>
            </a:r>
          </a:p>
          <a:p>
            <a:pPr lvl="1"/>
            <a:r>
              <a:rPr lang="en-GB" dirty="0" smtClean="0"/>
              <a:t>Including single-use carrier bag charges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0272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Uk</a:t>
            </a:r>
            <a:r>
              <a:rPr lang="en-GB" dirty="0" smtClean="0"/>
              <a:t> low carbon transition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556720"/>
          </a:xfrm>
        </p:spPr>
        <p:txBody>
          <a:bodyPr/>
          <a:lstStyle/>
          <a:p>
            <a:r>
              <a:rPr lang="en-GB" dirty="0" smtClean="0"/>
              <a:t>Detailing measures to reduce emissions to 2020</a:t>
            </a:r>
          </a:p>
          <a:p>
            <a:pPr lvl="1"/>
            <a:r>
              <a:rPr lang="en-GB" dirty="0" smtClean="0"/>
              <a:t>‘Trinity’ of low carbon energy supply options</a:t>
            </a:r>
          </a:p>
          <a:p>
            <a:pPr lvl="1"/>
            <a:r>
              <a:rPr lang="en-GB" dirty="0" smtClean="0"/>
              <a:t>Very focused on electricity generation</a:t>
            </a:r>
          </a:p>
          <a:p>
            <a:pPr lvl="1"/>
            <a:r>
              <a:rPr lang="en-GB" dirty="0" smtClean="0"/>
              <a:t>Decarbonise electricity to use for heating &amp; transport</a:t>
            </a:r>
          </a:p>
          <a:p>
            <a:pPr lvl="1"/>
            <a:r>
              <a:rPr lang="en-GB" dirty="0" smtClean="0"/>
              <a:t>Is this practical?</a:t>
            </a:r>
          </a:p>
          <a:p>
            <a:r>
              <a:rPr lang="en-GB" dirty="0" smtClean="0"/>
              <a:t>Nuclear</a:t>
            </a:r>
          </a:p>
          <a:p>
            <a:pPr lvl="1"/>
            <a:r>
              <a:rPr lang="en-GB" dirty="0" smtClean="0"/>
              <a:t>Reforms in planning</a:t>
            </a:r>
          </a:p>
          <a:p>
            <a:r>
              <a:rPr lang="en-GB" dirty="0" smtClean="0"/>
              <a:t>Strategic focus on decentralised energy</a:t>
            </a:r>
          </a:p>
          <a:p>
            <a:pPr lvl="1"/>
            <a:r>
              <a:rPr lang="en-GB" dirty="0" smtClean="0"/>
              <a:t>Low carbon communities challenge</a:t>
            </a:r>
          </a:p>
          <a:p>
            <a:r>
              <a:rPr lang="en-GB" dirty="0" smtClean="0"/>
              <a:t>Focus on ‘micro-generation’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The iPod of the energy world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092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2010 coalition government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Agreed to continue policies</a:t>
            </a:r>
          </a:p>
          <a:p>
            <a:pPr lvl="1"/>
            <a:r>
              <a:rPr lang="en-GB" dirty="0" smtClean="0"/>
              <a:t>Emphasis on emissions reductions and energy security</a:t>
            </a:r>
          </a:p>
          <a:p>
            <a:pPr lvl="1"/>
            <a:r>
              <a:rPr lang="en-GB" dirty="0" smtClean="0"/>
              <a:t>Targets retained</a:t>
            </a:r>
          </a:p>
          <a:p>
            <a:pPr lvl="1"/>
            <a:r>
              <a:rPr lang="en-GB" dirty="0" smtClean="0"/>
              <a:t>Nuclear is still important</a:t>
            </a:r>
          </a:p>
          <a:p>
            <a:r>
              <a:rPr lang="en-GB" dirty="0" smtClean="0"/>
              <a:t>New policies:</a:t>
            </a:r>
          </a:p>
          <a:p>
            <a:pPr lvl="1"/>
            <a:r>
              <a:rPr lang="en-GB" dirty="0" smtClean="0"/>
              <a:t>Green Deal</a:t>
            </a:r>
          </a:p>
          <a:p>
            <a:pPr lvl="1"/>
            <a:r>
              <a:rPr lang="en-GB" dirty="0" smtClean="0"/>
              <a:t>Green Investment Bank</a:t>
            </a:r>
          </a:p>
          <a:p>
            <a:r>
              <a:rPr lang="en-GB" dirty="0" smtClean="0"/>
              <a:t>2011 – White paper on Electricity Market Reforms</a:t>
            </a:r>
          </a:p>
          <a:p>
            <a:r>
              <a:rPr lang="en-GB" smtClean="0"/>
              <a:t>Austerity 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80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sources of electricity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1840" y="1772816"/>
            <a:ext cx="7369248" cy="4724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007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Coal (</a:t>
            </a:r>
            <a:r>
              <a:rPr lang="en-GB" dirty="0" smtClean="0">
                <a:hlinkClick r:id="rId2"/>
              </a:rPr>
              <a:t>www.ukcoal.com</a:t>
            </a:r>
            <a:r>
              <a:rPr lang="en-GB" dirty="0" smtClean="0"/>
              <a:t>)</a:t>
            </a:r>
          </a:p>
          <a:p>
            <a:r>
              <a:rPr lang="en-GB" dirty="0" smtClean="0"/>
              <a:t>UK Government (</a:t>
            </a:r>
            <a:r>
              <a:rPr lang="en-GB" dirty="0" smtClean="0">
                <a:hlinkClick r:id="rId3"/>
              </a:rPr>
              <a:t>www.gov.uk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 Institution of Engineering &amp; Technology (</a:t>
            </a:r>
            <a:r>
              <a:rPr lang="en-GB" dirty="0" smtClean="0">
                <a:hlinkClick r:id="rId4"/>
              </a:rPr>
              <a:t>www.theiet.org</a:t>
            </a:r>
            <a:r>
              <a:rPr lang="en-GB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Lecture:</a:t>
            </a:r>
          </a:p>
          <a:p>
            <a:pPr lvl="1"/>
            <a:r>
              <a:rPr lang="en-GB" dirty="0" smtClean="0"/>
              <a:t>NO formal taught session</a:t>
            </a:r>
          </a:p>
          <a:p>
            <a:pPr lvl="1"/>
            <a:r>
              <a:rPr lang="en-GB" dirty="0" smtClean="0"/>
              <a:t>Please read and be able to comment upon:</a:t>
            </a:r>
          </a:p>
          <a:p>
            <a:pPr lvl="2"/>
            <a:r>
              <a:rPr lang="en-GB" dirty="0" smtClean="0"/>
              <a:t>Low carbon policies across the World</a:t>
            </a:r>
          </a:p>
          <a:p>
            <a:pPr lvl="2"/>
            <a:r>
              <a:rPr lang="en-GB" dirty="0" smtClean="0"/>
              <a:t>Compare &amp; contrast energy use across the World</a:t>
            </a:r>
          </a:p>
          <a:p>
            <a:pPr lvl="2"/>
            <a:r>
              <a:rPr lang="en-GB" dirty="0" smtClean="0"/>
              <a:t>What is being done to bridge the gap (</a:t>
            </a:r>
            <a:r>
              <a:rPr lang="en-GB" smtClean="0"/>
              <a:t>if anything)?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9416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1024</TotalTime>
  <Words>1354</Words>
  <Application>Microsoft Office PowerPoint</Application>
  <PresentationFormat>On-screen Show (4:3)</PresentationFormat>
  <Paragraphs>236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Book Antiqua</vt:lpstr>
      <vt:lpstr>Century Gothic</vt:lpstr>
      <vt:lpstr>Apothecary</vt:lpstr>
      <vt:lpstr>Energy Performance Strategies</vt:lpstr>
      <vt:lpstr>Todays topics</vt:lpstr>
      <vt:lpstr>Early energy mix</vt:lpstr>
      <vt:lpstr>Pre 1980s</vt:lpstr>
      <vt:lpstr>1981</vt:lpstr>
      <vt:lpstr>Energy act 1983</vt:lpstr>
      <vt:lpstr>Miners strike 1984/85</vt:lpstr>
      <vt:lpstr>Uk coal production, imports &amp; employment (1970 – 2010)</vt:lpstr>
      <vt:lpstr>UK crude oil production &amp; oil prices (1970 – 2010)</vt:lpstr>
      <vt:lpstr>Privatisation of British gas</vt:lpstr>
      <vt:lpstr>Privatisation of electricity</vt:lpstr>
      <vt:lpstr>Mood at the time…</vt:lpstr>
      <vt:lpstr>Privatisation of electricity</vt:lpstr>
      <vt:lpstr>Decline of coal</vt:lpstr>
      <vt:lpstr>Environmental concerns</vt:lpstr>
      <vt:lpstr>Environmental concerns</vt:lpstr>
      <vt:lpstr>1995 / 1997</vt:lpstr>
      <vt:lpstr>Electricity competition</vt:lpstr>
      <vt:lpstr>Change in government</vt:lpstr>
      <vt:lpstr>Change in government</vt:lpstr>
      <vt:lpstr>Environment comes to the fore</vt:lpstr>
      <vt:lpstr>challenges</vt:lpstr>
      <vt:lpstr>Utilities act 2000</vt:lpstr>
      <vt:lpstr>Energy – the changing climate</vt:lpstr>
      <vt:lpstr>Further developments</vt:lpstr>
      <vt:lpstr>Eu action</vt:lpstr>
      <vt:lpstr>UK electricity generated and supplied (1970 – 2010)</vt:lpstr>
      <vt:lpstr>Fuel poverty</vt:lpstr>
      <vt:lpstr>Climate change act 2008</vt:lpstr>
      <vt:lpstr>Uk low carbon transition plan</vt:lpstr>
      <vt:lpstr>2010 coalition government</vt:lpstr>
      <vt:lpstr>Future sources of electricity</vt:lpstr>
      <vt:lpstr>Useful sources</vt:lpstr>
      <vt:lpstr>next week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26</cp:revision>
  <dcterms:created xsi:type="dcterms:W3CDTF">2016-09-21T09:03:09Z</dcterms:created>
  <dcterms:modified xsi:type="dcterms:W3CDTF">2016-10-13T12:20:37Z</dcterms:modified>
</cp:coreProperties>
</file>