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0"/>
  </p:notesMasterIdLst>
  <p:sldIdLst>
    <p:sldId id="256" r:id="rId2"/>
    <p:sldId id="258" r:id="rId3"/>
    <p:sldId id="257" r:id="rId4"/>
    <p:sldId id="260" r:id="rId5"/>
    <p:sldId id="272" r:id="rId6"/>
    <p:sldId id="264" r:id="rId7"/>
    <p:sldId id="265" r:id="rId8"/>
    <p:sldId id="261" r:id="rId9"/>
    <p:sldId id="262" r:id="rId10"/>
    <p:sldId id="266" r:id="rId11"/>
    <p:sldId id="263" r:id="rId12"/>
    <p:sldId id="274" r:id="rId13"/>
    <p:sldId id="273" r:id="rId14"/>
    <p:sldId id="267" r:id="rId15"/>
    <p:sldId id="268" r:id="rId16"/>
    <p:sldId id="269" r:id="rId17"/>
    <p:sldId id="270" r:id="rId18"/>
    <p:sldId id="271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2" d="100"/>
          <a:sy n="102" d="100"/>
        </p:scale>
        <p:origin x="-234" y="43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13451F-6E2E-40E7-9495-02386177E038}" type="datetimeFigureOut">
              <a:rPr lang="en-GB" smtClean="0"/>
              <a:pPr/>
              <a:t>04/11/2014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F452472-79EF-48AC-B0DA-58C1D01C87F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25020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452472-79EF-48AC-B0DA-58C1D01C87F7}" type="slidenum">
              <a:rPr lang="en-GB" smtClean="0"/>
              <a:pPr/>
              <a:t>1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452472-79EF-48AC-B0DA-58C1D01C87F7}" type="slidenum">
              <a:rPr lang="en-GB" smtClean="0"/>
              <a:pPr/>
              <a:t>2</a:t>
            </a:fld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452472-79EF-48AC-B0DA-58C1D01C87F7}" type="slidenum">
              <a:rPr lang="en-GB" smtClean="0"/>
              <a:pPr/>
              <a:t>3</a:t>
            </a:fld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452472-79EF-48AC-B0DA-58C1D01C87F7}" type="slidenum">
              <a:rPr lang="en-GB" smtClean="0"/>
              <a:pPr/>
              <a:t>4</a:t>
            </a:fld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452472-79EF-48AC-B0DA-58C1D01C87F7}" type="slidenum">
              <a:rPr lang="en-GB" smtClean="0"/>
              <a:pPr/>
              <a:t>5</a:t>
            </a:fld>
            <a:endParaRPr lang="en-GB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452472-79EF-48AC-B0DA-58C1D01C87F7}" type="slidenum">
              <a:rPr lang="en-GB" smtClean="0"/>
              <a:pPr/>
              <a:t>6</a:t>
            </a:fld>
            <a:endParaRPr lang="en-GB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452472-79EF-48AC-B0DA-58C1D01C87F7}" type="slidenum">
              <a:rPr lang="en-GB" smtClean="0"/>
              <a:pPr/>
              <a:t>7</a:t>
            </a:fld>
            <a:endParaRPr lang="en-GB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452472-79EF-48AC-B0DA-58C1D01C87F7}" type="slidenum">
              <a:rPr lang="en-GB" smtClean="0"/>
              <a:pPr/>
              <a:t>8</a:t>
            </a:fld>
            <a:endParaRPr lang="en-GB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452472-79EF-48AC-B0DA-58C1D01C87F7}" type="slidenum">
              <a:rPr lang="en-GB" smtClean="0"/>
              <a:pPr/>
              <a:t>9</a:t>
            </a:fld>
            <a:endParaRPr lang="en-GB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452472-79EF-48AC-B0DA-58C1D01C87F7}" type="slidenum">
              <a:rPr lang="en-GB" smtClean="0"/>
              <a:pPr/>
              <a:t>10</a:t>
            </a:fld>
            <a:endParaRPr lang="en-GB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452472-79EF-48AC-B0DA-58C1D01C87F7}" type="slidenum">
              <a:rPr lang="en-GB" smtClean="0"/>
              <a:pPr/>
              <a:t>11</a:t>
            </a:fld>
            <a:endParaRPr lang="en-GB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452472-79EF-48AC-B0DA-58C1D01C87F7}" type="slidenum">
              <a:rPr lang="en-GB" smtClean="0"/>
              <a:pPr/>
              <a:t>12</a:t>
            </a:fld>
            <a:endParaRPr lang="en-GB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452472-79EF-48AC-B0DA-58C1D01C87F7}" type="slidenum">
              <a:rPr lang="en-GB" smtClean="0"/>
              <a:pPr/>
              <a:t>13</a:t>
            </a:fld>
            <a:endParaRPr lang="en-GB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452472-79EF-48AC-B0DA-58C1D01C87F7}" type="slidenum">
              <a:rPr lang="en-GB" smtClean="0"/>
              <a:pPr/>
              <a:t>14</a:t>
            </a:fld>
            <a:endParaRPr lang="en-GB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452472-79EF-48AC-B0DA-58C1D01C87F7}" type="slidenum">
              <a:rPr lang="en-GB" smtClean="0"/>
              <a:pPr/>
              <a:t>15</a:t>
            </a:fld>
            <a:endParaRPr lang="en-GB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452472-79EF-48AC-B0DA-58C1D01C87F7}" type="slidenum">
              <a:rPr lang="en-GB" smtClean="0"/>
              <a:pPr/>
              <a:t>16</a:t>
            </a:fld>
            <a:endParaRPr lang="en-GB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452472-79EF-48AC-B0DA-58C1D01C87F7}" type="slidenum">
              <a:rPr lang="en-GB" smtClean="0"/>
              <a:pPr/>
              <a:t>17</a:t>
            </a:fld>
            <a:endParaRPr lang="en-GB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452472-79EF-48AC-B0DA-58C1D01C87F7}" type="slidenum">
              <a:rPr lang="en-GB" smtClean="0"/>
              <a:pPr/>
              <a:t>18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DA1B1A-B044-4A43-B5C9-DCAE90B06329}" type="datetimeFigureOut">
              <a:rPr lang="en-GB" smtClean="0"/>
              <a:pPr/>
              <a:t>04/11/2014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9CE43D-B835-4B0E-AE98-1527576D9FC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DA1B1A-B044-4A43-B5C9-DCAE90B06329}" type="datetimeFigureOut">
              <a:rPr lang="en-GB" smtClean="0"/>
              <a:pPr/>
              <a:t>04/11/2014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9CE43D-B835-4B0E-AE98-1527576D9FC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DA1B1A-B044-4A43-B5C9-DCAE90B06329}" type="datetimeFigureOut">
              <a:rPr lang="en-GB" smtClean="0"/>
              <a:pPr/>
              <a:t>04/11/2014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9CE43D-B835-4B0E-AE98-1527576D9FC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DA1B1A-B044-4A43-B5C9-DCAE90B06329}" type="datetimeFigureOut">
              <a:rPr lang="en-GB" smtClean="0"/>
              <a:pPr/>
              <a:t>04/11/2014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9CE43D-B835-4B0E-AE98-1527576D9FC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DA1B1A-B044-4A43-B5C9-DCAE90B06329}" type="datetimeFigureOut">
              <a:rPr lang="en-GB" smtClean="0"/>
              <a:pPr/>
              <a:t>04/11/2014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9CE43D-B835-4B0E-AE98-1527576D9FC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DA1B1A-B044-4A43-B5C9-DCAE90B06329}" type="datetimeFigureOut">
              <a:rPr lang="en-GB" smtClean="0"/>
              <a:pPr/>
              <a:t>04/11/2014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9CE43D-B835-4B0E-AE98-1527576D9FC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DA1B1A-B044-4A43-B5C9-DCAE90B06329}" type="datetimeFigureOut">
              <a:rPr lang="en-GB" smtClean="0"/>
              <a:pPr/>
              <a:t>04/11/2014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9CE43D-B835-4B0E-AE98-1527576D9FC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DA1B1A-B044-4A43-B5C9-DCAE90B06329}" type="datetimeFigureOut">
              <a:rPr lang="en-GB" smtClean="0"/>
              <a:pPr/>
              <a:t>04/11/2014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9CE43D-B835-4B0E-AE98-1527576D9FC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DA1B1A-B044-4A43-B5C9-DCAE90B06329}" type="datetimeFigureOut">
              <a:rPr lang="en-GB" smtClean="0"/>
              <a:pPr/>
              <a:t>04/11/2014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3E9CE43D-B835-4B0E-AE98-1527576D9FC3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DA1B1A-B044-4A43-B5C9-DCAE90B06329}" type="datetimeFigureOut">
              <a:rPr lang="en-GB" smtClean="0"/>
              <a:pPr/>
              <a:t>04/11/2014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9CE43D-B835-4B0E-AE98-1527576D9FC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DA1B1A-B044-4A43-B5C9-DCAE90B06329}" type="datetimeFigureOut">
              <a:rPr lang="en-GB" smtClean="0"/>
              <a:pPr/>
              <a:t>04/11/2014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9CE43D-B835-4B0E-AE98-1527576D9FC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F8DA1B1A-B044-4A43-B5C9-DCAE90B06329}" type="datetimeFigureOut">
              <a:rPr lang="en-GB" smtClean="0"/>
              <a:pPr/>
              <a:t>04/11/2014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3E9CE43D-B835-4B0E-AE98-1527576D9FC3}" type="slidenum">
              <a:rPr lang="en-GB" smtClean="0"/>
              <a:pPr/>
              <a:t>‹#›</a:t>
            </a:fld>
            <a:endParaRPr lang="en-GB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cid:image001.jpg@01CEDFC8.E486DD20" TargetMode="Externa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feature=player_embedded&amp;v=Fcst9n5bgh4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844824"/>
            <a:ext cx="7851648" cy="2160240"/>
          </a:xfrm>
        </p:spPr>
        <p:txBody>
          <a:bodyPr>
            <a:noAutofit/>
          </a:bodyPr>
          <a:lstStyle/>
          <a:p>
            <a:pPr algn="ctr"/>
            <a:r>
              <a:rPr lang="en-GB" sz="6000" dirty="0" smtClean="0">
                <a:latin typeface="Lucida Sans" pitchFamily="34" charset="0"/>
              </a:rPr>
              <a:t/>
            </a:r>
            <a:br>
              <a:rPr lang="en-GB" sz="6000" dirty="0" smtClean="0">
                <a:latin typeface="Lucida Sans" pitchFamily="34" charset="0"/>
              </a:rPr>
            </a:br>
            <a:r>
              <a:rPr lang="en-GB" sz="6000" dirty="0" smtClean="0">
                <a:latin typeface="Lucida Sans" pitchFamily="34" charset="0"/>
              </a:rPr>
              <a:t/>
            </a:r>
            <a:br>
              <a:rPr lang="en-GB" sz="6000" dirty="0" smtClean="0">
                <a:latin typeface="Lucida Sans" pitchFamily="34" charset="0"/>
              </a:rPr>
            </a:br>
            <a:r>
              <a:rPr lang="en-GB" sz="6000" dirty="0" smtClean="0">
                <a:latin typeface="Lucida Sans" pitchFamily="34" charset="0"/>
              </a:rPr>
              <a:t/>
            </a:r>
            <a:br>
              <a:rPr lang="en-GB" sz="6000" dirty="0" smtClean="0">
                <a:latin typeface="Lucida Sans" pitchFamily="34" charset="0"/>
              </a:rPr>
            </a:br>
            <a:r>
              <a:rPr lang="en-GB" sz="6000" dirty="0" smtClean="0">
                <a:latin typeface="Lucida Sans" pitchFamily="34" charset="0"/>
              </a:rPr>
              <a:t/>
            </a:r>
            <a:br>
              <a:rPr lang="en-GB" sz="6000" dirty="0" smtClean="0">
                <a:latin typeface="Lucida Sans" pitchFamily="34" charset="0"/>
              </a:rPr>
            </a:br>
            <a:r>
              <a:rPr lang="en-GB" sz="6000" dirty="0" smtClean="0">
                <a:latin typeface="Lucida Sans" pitchFamily="34" charset="0"/>
              </a:rPr>
              <a:t>Health &amp; Safety and</a:t>
            </a:r>
            <a:br>
              <a:rPr lang="en-GB" sz="6000" dirty="0" smtClean="0">
                <a:latin typeface="Lucida Sans" pitchFamily="34" charset="0"/>
              </a:rPr>
            </a:br>
            <a:r>
              <a:rPr lang="en-GB" sz="6000" dirty="0" smtClean="0">
                <a:latin typeface="Lucida Sans" pitchFamily="34" charset="0"/>
              </a:rPr>
              <a:t>Risk Assessment</a:t>
            </a:r>
            <a:br>
              <a:rPr lang="en-GB" sz="6000" dirty="0" smtClean="0">
                <a:latin typeface="Lucida Sans" pitchFamily="34" charset="0"/>
              </a:rPr>
            </a:br>
            <a:endParaRPr lang="en-GB" sz="6000" dirty="0">
              <a:latin typeface="Lucida Sans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33400" y="3933056"/>
            <a:ext cx="7854696" cy="2376264"/>
          </a:xfrm>
        </p:spPr>
        <p:txBody>
          <a:bodyPr>
            <a:normAutofit/>
          </a:bodyPr>
          <a:lstStyle/>
          <a:p>
            <a:pPr algn="ctr"/>
            <a:r>
              <a:rPr lang="en-GB" sz="3200" b="1" dirty="0" smtClean="0">
                <a:solidFill>
                  <a:schemeClr val="bg1"/>
                </a:solidFill>
                <a:latin typeface="Lucida Sans" pitchFamily="34" charset="0"/>
              </a:rPr>
              <a:t>Habitat Management</a:t>
            </a:r>
          </a:p>
          <a:p>
            <a:pPr algn="ctr"/>
            <a:endParaRPr lang="en-GB" sz="3200" b="1" dirty="0" smtClean="0">
              <a:solidFill>
                <a:schemeClr val="bg1"/>
              </a:solidFill>
              <a:latin typeface="Lucida Sans" pitchFamily="34" charset="0"/>
            </a:endParaRPr>
          </a:p>
          <a:p>
            <a:pPr algn="ctr"/>
            <a:r>
              <a:rPr lang="en-GB" sz="3200" b="1" dirty="0" smtClean="0">
                <a:solidFill>
                  <a:schemeClr val="bg1"/>
                </a:solidFill>
                <a:latin typeface="Lucida Sans" pitchFamily="34" charset="0"/>
              </a:rPr>
              <a:t>Claire </a:t>
            </a:r>
            <a:r>
              <a:rPr lang="en-GB" sz="3200" b="1" dirty="0" err="1" smtClean="0">
                <a:solidFill>
                  <a:schemeClr val="bg1"/>
                </a:solidFill>
                <a:latin typeface="Lucida Sans" pitchFamily="34" charset="0"/>
              </a:rPr>
              <a:t>Brenton</a:t>
            </a:r>
            <a:r>
              <a:rPr lang="en-GB" sz="3200" b="1" dirty="0" smtClean="0">
                <a:solidFill>
                  <a:schemeClr val="bg1"/>
                </a:solidFill>
                <a:latin typeface="Lucida Sans" pitchFamily="34" charset="0"/>
              </a:rPr>
              <a:t>-Taylor</a:t>
            </a:r>
            <a:endParaRPr lang="en-GB" sz="3200" b="1" dirty="0">
              <a:solidFill>
                <a:schemeClr val="bg1"/>
              </a:solidFill>
              <a:latin typeface="Lucida Sans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7380312" y="33265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  <p:pic>
        <p:nvPicPr>
          <p:cNvPr id="5" name="Picture 4" descr="cid:image001.jpg@01CEB513.BE0863B0"/>
          <p:cNvPicPr/>
          <p:nvPr/>
        </p:nvPicPr>
        <p:blipFill>
          <a:blip r:embed="rId3" r:link="rId4" cstate="print"/>
          <a:srcRect/>
          <a:stretch>
            <a:fillRect/>
          </a:stretch>
        </p:blipFill>
        <p:spPr bwMode="auto">
          <a:xfrm>
            <a:off x="6588224" y="0"/>
            <a:ext cx="2412000" cy="1044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51520" y="764704"/>
            <a:ext cx="8712968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u="sng" dirty="0" smtClean="0">
                <a:solidFill>
                  <a:schemeClr val="bg1"/>
                </a:solidFill>
                <a:latin typeface="Lucida Sans" pitchFamily="34" charset="0"/>
              </a:rPr>
              <a:t>Aims:</a:t>
            </a:r>
            <a:r>
              <a:rPr lang="en-GB" sz="3200" b="1" dirty="0" smtClean="0">
                <a:solidFill>
                  <a:schemeClr val="bg1"/>
                </a:solidFill>
                <a:latin typeface="Lucida Sans" pitchFamily="34" charset="0"/>
              </a:rPr>
              <a:t> To help students identify potential health and safety dangers and recognise the importance of eliminating risk, to protect themselves and others from injury or harm</a:t>
            </a:r>
          </a:p>
          <a:p>
            <a:endParaRPr lang="en-GB" sz="3200" b="1" dirty="0">
              <a:solidFill>
                <a:schemeClr val="bg1"/>
              </a:solidFill>
              <a:latin typeface="Lucida Sans" pitchFamily="34" charset="0"/>
            </a:endParaRPr>
          </a:p>
          <a:p>
            <a:r>
              <a:rPr lang="en-GB" sz="3200" b="1" u="sng" dirty="0" smtClean="0">
                <a:solidFill>
                  <a:schemeClr val="bg1"/>
                </a:solidFill>
                <a:latin typeface="Lucida Sans" pitchFamily="34" charset="0"/>
              </a:rPr>
              <a:t>Objectives</a:t>
            </a:r>
            <a:r>
              <a:rPr lang="en-GB" sz="3200" b="1" dirty="0" smtClean="0">
                <a:solidFill>
                  <a:schemeClr val="bg1"/>
                </a:solidFill>
                <a:latin typeface="Lucida Sans" pitchFamily="34" charset="0"/>
              </a:rPr>
              <a:t> -Students should be able to:</a:t>
            </a:r>
          </a:p>
          <a:p>
            <a:pPr>
              <a:buFont typeface="Wingdings" pitchFamily="2" charset="2"/>
              <a:buChar char="§"/>
            </a:pPr>
            <a:r>
              <a:rPr lang="en-GB" sz="3200" b="1" dirty="0" smtClean="0">
                <a:solidFill>
                  <a:schemeClr val="bg1"/>
                </a:solidFill>
                <a:latin typeface="Lucida Sans" pitchFamily="34" charset="0"/>
              </a:rPr>
              <a:t>  Demonstrate an understanding of the</a:t>
            </a:r>
          </a:p>
          <a:p>
            <a:r>
              <a:rPr lang="en-GB" sz="3200" b="1" dirty="0" smtClean="0">
                <a:solidFill>
                  <a:schemeClr val="bg1"/>
                </a:solidFill>
                <a:latin typeface="Lucida Sans" pitchFamily="34" charset="0"/>
              </a:rPr>
              <a:t>   importance of risk assessment;</a:t>
            </a:r>
          </a:p>
          <a:p>
            <a:pPr>
              <a:buFont typeface="Wingdings" pitchFamily="2" charset="2"/>
              <a:buChar char="§"/>
            </a:pPr>
            <a:r>
              <a:rPr lang="en-GB" sz="3200" b="1" dirty="0" smtClean="0">
                <a:solidFill>
                  <a:schemeClr val="bg1"/>
                </a:solidFill>
                <a:latin typeface="Lucida Sans" pitchFamily="34" charset="0"/>
              </a:rPr>
              <a:t>  Correctly identify hazards, risks and</a:t>
            </a:r>
          </a:p>
          <a:p>
            <a:r>
              <a:rPr lang="en-GB" sz="3200" b="1" dirty="0" smtClean="0">
                <a:solidFill>
                  <a:schemeClr val="bg1"/>
                </a:solidFill>
                <a:latin typeface="Lucida Sans" pitchFamily="34" charset="0"/>
              </a:rPr>
              <a:t>   control methods</a:t>
            </a:r>
            <a:endParaRPr lang="en-GB" sz="3200" b="1" dirty="0">
              <a:solidFill>
                <a:schemeClr val="bg1"/>
              </a:solidFill>
              <a:latin typeface="Lucida Sans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83005" y="1997839"/>
            <a:ext cx="8577990" cy="2862322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en-GB" sz="60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Lucida Sans" pitchFamily="34" charset="0"/>
              </a:rPr>
              <a:t>ELF’N SAFETY</a:t>
            </a:r>
          </a:p>
          <a:p>
            <a:pPr algn="ctr"/>
            <a:endParaRPr lang="en-GB" sz="60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Lucida Sans" pitchFamily="34" charset="0"/>
            </a:endParaRPr>
          </a:p>
          <a:p>
            <a:pPr algn="ctr"/>
            <a:r>
              <a:rPr lang="en-GB" sz="60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Lucida Sans" pitchFamily="34" charset="0"/>
              </a:rPr>
              <a:t>THE REAPER’S GUIDE!</a:t>
            </a:r>
            <a:endParaRPr lang="en-GB" sz="60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Lucida Sans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827584" y="6381328"/>
            <a:ext cx="785291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hlinkClick r:id="rId3"/>
              </a:rPr>
              <a:t>https://www.youtube.com/watch?feature=player_embedded&amp;v=Fcst9n5bgh4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83568" y="908720"/>
            <a:ext cx="7776864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chemeClr val="bg1"/>
                </a:solidFill>
                <a:latin typeface="Lucida Sans" pitchFamily="34" charset="0"/>
              </a:rPr>
              <a:t>HAZARD:  Anything that could cause harm</a:t>
            </a:r>
          </a:p>
          <a:p>
            <a:endParaRPr lang="en-GB" sz="2800" b="1" dirty="0" smtClean="0">
              <a:solidFill>
                <a:schemeClr val="bg1"/>
              </a:solidFill>
              <a:latin typeface="Lucida Sans" pitchFamily="34" charset="0"/>
            </a:endParaRPr>
          </a:p>
          <a:p>
            <a:endParaRPr lang="en-GB" sz="2800" b="1" dirty="0" smtClean="0">
              <a:solidFill>
                <a:schemeClr val="bg1"/>
              </a:solidFill>
              <a:latin typeface="Lucida Sans" pitchFamily="34" charset="0"/>
            </a:endParaRPr>
          </a:p>
          <a:p>
            <a:r>
              <a:rPr lang="en-GB" sz="2800" b="1" dirty="0" smtClean="0">
                <a:solidFill>
                  <a:schemeClr val="bg1"/>
                </a:solidFill>
                <a:latin typeface="Lucida Sans" pitchFamily="34" charset="0"/>
              </a:rPr>
              <a:t>RISK:  The likelihood of someone being</a:t>
            </a:r>
          </a:p>
          <a:p>
            <a:r>
              <a:rPr lang="en-GB" sz="2800" b="1" dirty="0" smtClean="0">
                <a:solidFill>
                  <a:schemeClr val="bg1"/>
                </a:solidFill>
                <a:latin typeface="Lucida Sans" pitchFamily="34" charset="0"/>
              </a:rPr>
              <a:t>hurt or injured by the hazards identified</a:t>
            </a:r>
          </a:p>
          <a:p>
            <a:endParaRPr lang="en-GB" sz="2800" b="1" dirty="0" smtClean="0">
              <a:solidFill>
                <a:schemeClr val="bg1"/>
              </a:solidFill>
              <a:latin typeface="Lucida Sans" pitchFamily="34" charset="0"/>
            </a:endParaRPr>
          </a:p>
          <a:p>
            <a:endParaRPr lang="en-GB" sz="2800" b="1" dirty="0" smtClean="0">
              <a:solidFill>
                <a:schemeClr val="bg1"/>
              </a:solidFill>
              <a:latin typeface="Lucida Sans" pitchFamily="34" charset="0"/>
            </a:endParaRPr>
          </a:p>
          <a:p>
            <a:r>
              <a:rPr lang="en-GB" sz="2800" b="1" dirty="0" smtClean="0">
                <a:solidFill>
                  <a:schemeClr val="bg1"/>
                </a:solidFill>
                <a:latin typeface="Lucida Sans" pitchFamily="34" charset="0"/>
              </a:rPr>
              <a:t>RISK ASSESSMENT:  A process used to consider possible hazards and then to determine what precautions need to be put in place to prevent injury or harm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rgbClr val="000000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097331" y="620688"/>
            <a:ext cx="694933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 smtClean="0">
                <a:solidFill>
                  <a:schemeClr val="bg1"/>
                </a:solidFill>
                <a:latin typeface="Lucida Sans" pitchFamily="34" charset="0"/>
              </a:rPr>
              <a:t>HAZARD IDENTIFICATION</a:t>
            </a:r>
            <a:endParaRPr lang="en-GB" sz="4000" b="1" dirty="0">
              <a:solidFill>
                <a:schemeClr val="bg1"/>
              </a:solidFill>
              <a:latin typeface="Lucida Sans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215516" y="1556792"/>
            <a:ext cx="8712968" cy="58477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en-GB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latin typeface="Lucida Sans" pitchFamily="34" charset="0"/>
              </a:rPr>
              <a:t>Hazard by Outcomes:</a:t>
            </a:r>
            <a:endParaRPr lang="en-GB" sz="32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latin typeface="Lucida Sans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395536" y="2564904"/>
            <a:ext cx="3888432" cy="440120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isometricOffAxis1Righ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en-GB" sz="2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Lucida Sans" pitchFamily="34" charset="0"/>
              </a:rPr>
              <a:t>S</a:t>
            </a:r>
            <a:r>
              <a:rPr lang="en-GB" sz="2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latin typeface="Lucida Sans" pitchFamily="34" charset="0"/>
              </a:rPr>
              <a:t>LIPS</a:t>
            </a:r>
          </a:p>
          <a:p>
            <a:endParaRPr lang="en-GB" sz="2800" b="1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latin typeface="Lucida Sans" pitchFamily="34" charset="0"/>
            </a:endParaRPr>
          </a:p>
          <a:p>
            <a:r>
              <a:rPr lang="en-GB" sz="2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latin typeface="Lucida Sans" pitchFamily="34" charset="0"/>
              </a:rPr>
              <a:t>TRIPS</a:t>
            </a:r>
          </a:p>
          <a:p>
            <a:endParaRPr lang="en-GB" sz="2800" b="1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latin typeface="Lucida Sans" pitchFamily="34" charset="0"/>
            </a:endParaRPr>
          </a:p>
          <a:p>
            <a:r>
              <a:rPr lang="en-GB" sz="2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latin typeface="Lucida Sans" pitchFamily="34" charset="0"/>
              </a:rPr>
              <a:t>BUMPS</a:t>
            </a:r>
          </a:p>
          <a:p>
            <a:endParaRPr lang="en-GB" sz="2800" b="1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latin typeface="Lucida Sans" pitchFamily="34" charset="0"/>
            </a:endParaRPr>
          </a:p>
          <a:p>
            <a:r>
              <a:rPr lang="en-GB" sz="2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latin typeface="Lucida Sans" pitchFamily="34" charset="0"/>
              </a:rPr>
              <a:t>FALLS</a:t>
            </a:r>
          </a:p>
          <a:p>
            <a:endParaRPr lang="en-GB" sz="2800" b="1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latin typeface="Lucida Sans" pitchFamily="34" charset="0"/>
            </a:endParaRPr>
          </a:p>
          <a:p>
            <a:r>
              <a:rPr lang="en-GB" sz="2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latin typeface="Lucida Sans" pitchFamily="34" charset="0"/>
              </a:rPr>
              <a:t>CUTS OR SCRAPES</a:t>
            </a:r>
          </a:p>
          <a:p>
            <a:endParaRPr lang="en-GB" sz="2800" b="1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Lucida Sans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3707904" y="2708920"/>
            <a:ext cx="5184577" cy="4391333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isometricOffAxis2Lef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en-GB" sz="2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Lucida Sans" pitchFamily="34" charset="0"/>
              </a:rPr>
              <a:t>H</a:t>
            </a:r>
            <a:r>
              <a:rPr lang="en-GB" sz="2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latin typeface="Lucida Sans" pitchFamily="34" charset="0"/>
              </a:rPr>
              <a:t>AZARDOUS SUBSTANCES</a:t>
            </a:r>
          </a:p>
          <a:p>
            <a:endParaRPr lang="en-GB" sz="2800" b="1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latin typeface="Lucida Sans" pitchFamily="34" charset="0"/>
            </a:endParaRPr>
          </a:p>
          <a:p>
            <a:r>
              <a:rPr lang="en-GB" sz="2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latin typeface="Lucida Sans" pitchFamily="34" charset="0"/>
              </a:rPr>
              <a:t>MANUAL HANDLING</a:t>
            </a:r>
          </a:p>
          <a:p>
            <a:endParaRPr lang="en-GB" sz="2800" b="1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latin typeface="Lucida Sans" pitchFamily="34" charset="0"/>
            </a:endParaRPr>
          </a:p>
          <a:p>
            <a:r>
              <a:rPr lang="en-GB" sz="2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latin typeface="Lucida Sans" pitchFamily="34" charset="0"/>
              </a:rPr>
              <a:t>TRAFFIC, </a:t>
            </a:r>
          </a:p>
          <a:p>
            <a:endParaRPr lang="en-GB" sz="28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latin typeface="Lucida Sans" pitchFamily="34" charset="0"/>
            </a:endParaRPr>
          </a:p>
          <a:p>
            <a:r>
              <a:rPr lang="en-GB" sz="2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latin typeface="Lucida Sans" pitchFamily="34" charset="0"/>
              </a:rPr>
              <a:t>ENVIRONMENT</a:t>
            </a:r>
          </a:p>
          <a:p>
            <a:endParaRPr lang="en-GB" sz="2800" b="1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latin typeface="Lucida Sans" pitchFamily="34" charset="0"/>
            </a:endParaRPr>
          </a:p>
          <a:p>
            <a:r>
              <a:rPr lang="en-GB" sz="2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latin typeface="Lucida Sans" pitchFamily="34" charset="0"/>
              </a:rPr>
              <a:t>ACCESS TO AREAS</a:t>
            </a:r>
          </a:p>
          <a:p>
            <a:endParaRPr lang="en-GB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097331" y="692696"/>
            <a:ext cx="694933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 smtClean="0">
                <a:solidFill>
                  <a:schemeClr val="bg1"/>
                </a:solidFill>
                <a:latin typeface="Lucida Sans" pitchFamily="34" charset="0"/>
              </a:rPr>
              <a:t>HAZARD IDENTIFICATION</a:t>
            </a:r>
            <a:endParaRPr lang="en-GB" sz="4000" b="1" dirty="0">
              <a:solidFill>
                <a:schemeClr val="bg1"/>
              </a:solidFill>
              <a:latin typeface="Lucida Sans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639947" y="1772816"/>
            <a:ext cx="5971507" cy="58477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en-GB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latin typeface="Lucida Sans" pitchFamily="34" charset="0"/>
              </a:rPr>
              <a:t>Linked with Place/Activity:</a:t>
            </a:r>
            <a:endParaRPr lang="en-GB" sz="32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latin typeface="Lucida Sans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331640" y="2852936"/>
            <a:ext cx="2736304" cy="383733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isometricOffAxis1Righ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en-GB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latin typeface="Lucida Sans" pitchFamily="34" charset="0"/>
              </a:rPr>
              <a:t>WOODLAND</a:t>
            </a:r>
          </a:p>
          <a:p>
            <a:endParaRPr lang="en-GB" sz="2400" b="1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latin typeface="Lucida Sans" pitchFamily="34" charset="0"/>
            </a:endParaRPr>
          </a:p>
          <a:p>
            <a:r>
              <a:rPr lang="en-GB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latin typeface="Lucida Sans" pitchFamily="34" charset="0"/>
              </a:rPr>
              <a:t>COASTAL</a:t>
            </a:r>
          </a:p>
          <a:p>
            <a:endParaRPr lang="en-GB" sz="2400" b="1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latin typeface="Lucida Sans" pitchFamily="34" charset="0"/>
            </a:endParaRPr>
          </a:p>
          <a:p>
            <a:r>
              <a:rPr lang="en-GB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latin typeface="Lucida Sans" pitchFamily="34" charset="0"/>
              </a:rPr>
              <a:t>RIVERS</a:t>
            </a:r>
          </a:p>
          <a:p>
            <a:endParaRPr lang="en-GB" sz="2400" b="1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latin typeface="Lucida Sans" pitchFamily="34" charset="0"/>
            </a:endParaRPr>
          </a:p>
          <a:p>
            <a:r>
              <a:rPr lang="en-GB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latin typeface="Lucida Sans" pitchFamily="34" charset="0"/>
              </a:rPr>
              <a:t>ESTUARIES</a:t>
            </a:r>
          </a:p>
          <a:p>
            <a:endParaRPr lang="en-GB" sz="2400" b="1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latin typeface="Lucida Sans" pitchFamily="34" charset="0"/>
            </a:endParaRPr>
          </a:p>
          <a:p>
            <a:r>
              <a:rPr lang="en-GB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latin typeface="Lucida Sans" pitchFamily="34" charset="0"/>
              </a:rPr>
              <a:t>BOGS</a:t>
            </a:r>
          </a:p>
          <a:p>
            <a:endParaRPr lang="en-GB" b="1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4499992" y="2996952"/>
            <a:ext cx="4032448" cy="3693319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isometricOffAxis2Lef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en-GB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latin typeface="Lucida Sans" pitchFamily="34" charset="0"/>
              </a:rPr>
              <a:t>FARMS</a:t>
            </a:r>
          </a:p>
          <a:p>
            <a:endParaRPr lang="en-GB" sz="2400" b="1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latin typeface="Lucida Sans" pitchFamily="34" charset="0"/>
            </a:endParaRPr>
          </a:p>
          <a:p>
            <a:r>
              <a:rPr lang="en-GB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latin typeface="Lucida Sans" pitchFamily="34" charset="0"/>
              </a:rPr>
              <a:t>INDUSTRIAL SITES</a:t>
            </a:r>
          </a:p>
          <a:p>
            <a:endParaRPr lang="en-GB" sz="2400" b="1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latin typeface="Lucida Sans" pitchFamily="34" charset="0"/>
            </a:endParaRPr>
          </a:p>
          <a:p>
            <a:r>
              <a:rPr lang="en-GB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latin typeface="Lucida Sans" pitchFamily="34" charset="0"/>
              </a:rPr>
              <a:t>QUARRIES</a:t>
            </a:r>
          </a:p>
          <a:p>
            <a:endParaRPr lang="en-GB" sz="2400" b="1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latin typeface="Lucida Sans" pitchFamily="34" charset="0"/>
            </a:endParaRPr>
          </a:p>
          <a:p>
            <a:r>
              <a:rPr lang="en-GB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latin typeface="Lucida Sans" pitchFamily="34" charset="0"/>
              </a:rPr>
              <a:t>RAILWAYS</a:t>
            </a:r>
          </a:p>
          <a:p>
            <a:endParaRPr lang="en-GB" sz="2400" b="1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latin typeface="Lucida Sans" pitchFamily="34" charset="0"/>
            </a:endParaRPr>
          </a:p>
          <a:p>
            <a:r>
              <a:rPr lang="en-GB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latin typeface="Lucida Sans" pitchFamily="34" charset="0"/>
              </a:rPr>
              <a:t>ROADS</a:t>
            </a:r>
          </a:p>
          <a:p>
            <a:endParaRPr lang="en-GB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51520" y="692696"/>
            <a:ext cx="8712968" cy="59400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 smtClean="0">
                <a:solidFill>
                  <a:schemeClr val="bg1"/>
                </a:solidFill>
                <a:latin typeface="Lucida Sans" pitchFamily="34" charset="0"/>
              </a:rPr>
              <a:t>Risk Assessment Considerations</a:t>
            </a:r>
          </a:p>
          <a:p>
            <a:endParaRPr lang="en-GB" sz="3600" b="1" dirty="0" smtClean="0">
              <a:solidFill>
                <a:schemeClr val="bg1"/>
              </a:solidFill>
              <a:latin typeface="Lucida Sans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en-GB" sz="2800" b="1" dirty="0" smtClean="0">
                <a:solidFill>
                  <a:schemeClr val="bg1"/>
                </a:solidFill>
                <a:latin typeface="Lucida Sans" pitchFamily="34" charset="0"/>
              </a:rPr>
              <a:t>  What are the hazards?</a:t>
            </a:r>
          </a:p>
          <a:p>
            <a:pPr>
              <a:buFont typeface="Wingdings" pitchFamily="2" charset="2"/>
              <a:buChar char="§"/>
            </a:pPr>
            <a:endParaRPr lang="en-GB" sz="2800" b="1" dirty="0">
              <a:solidFill>
                <a:schemeClr val="bg1"/>
              </a:solidFill>
              <a:latin typeface="Lucida Sans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en-GB" sz="2800" b="1" dirty="0" smtClean="0">
                <a:solidFill>
                  <a:schemeClr val="bg1"/>
                </a:solidFill>
                <a:latin typeface="Lucida Sans" pitchFamily="34" charset="0"/>
              </a:rPr>
              <a:t>  Who might be harmed and how?</a:t>
            </a:r>
          </a:p>
          <a:p>
            <a:pPr>
              <a:buFont typeface="Wingdings" pitchFamily="2" charset="2"/>
              <a:buChar char="§"/>
            </a:pPr>
            <a:endParaRPr lang="en-GB" sz="2800" b="1" dirty="0">
              <a:solidFill>
                <a:schemeClr val="bg1"/>
              </a:solidFill>
              <a:latin typeface="Lucida Sans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en-GB" sz="2800" b="1" dirty="0" smtClean="0">
                <a:solidFill>
                  <a:schemeClr val="bg1"/>
                </a:solidFill>
                <a:latin typeface="Lucida Sans" pitchFamily="34" charset="0"/>
              </a:rPr>
              <a:t>  Avoid hazards by removing them;</a:t>
            </a:r>
          </a:p>
          <a:p>
            <a:pPr>
              <a:buFont typeface="Wingdings" pitchFamily="2" charset="2"/>
              <a:buChar char="§"/>
            </a:pPr>
            <a:endParaRPr lang="en-GB" sz="2800" b="1" dirty="0">
              <a:solidFill>
                <a:schemeClr val="bg1"/>
              </a:solidFill>
              <a:latin typeface="Lucida Sans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en-GB" sz="2800" b="1" dirty="0" smtClean="0">
                <a:solidFill>
                  <a:schemeClr val="bg1"/>
                </a:solidFill>
                <a:latin typeface="Lucida Sans" pitchFamily="34" charset="0"/>
              </a:rPr>
              <a:t>  Evaluate the risk and decide on precautions;</a:t>
            </a:r>
          </a:p>
          <a:p>
            <a:pPr>
              <a:buFont typeface="Wingdings" pitchFamily="2" charset="2"/>
              <a:buChar char="§"/>
            </a:pPr>
            <a:endParaRPr lang="en-GB" sz="2800" b="1" dirty="0">
              <a:solidFill>
                <a:schemeClr val="bg1"/>
              </a:solidFill>
              <a:latin typeface="Lucida Sans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en-GB" sz="2800" b="1" dirty="0" smtClean="0">
                <a:solidFill>
                  <a:schemeClr val="bg1"/>
                </a:solidFill>
                <a:latin typeface="Lucida Sans" pitchFamily="34" charset="0"/>
              </a:rPr>
              <a:t>  Record findings and implement them;</a:t>
            </a:r>
          </a:p>
          <a:p>
            <a:pPr>
              <a:buFont typeface="Wingdings" pitchFamily="2" charset="2"/>
              <a:buChar char="§"/>
            </a:pPr>
            <a:endParaRPr lang="en-GB" sz="2800" b="1" dirty="0">
              <a:solidFill>
                <a:schemeClr val="bg1"/>
              </a:solidFill>
              <a:latin typeface="Lucida Sans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en-GB" sz="2800" b="1" dirty="0" smtClean="0">
                <a:solidFill>
                  <a:schemeClr val="bg1"/>
                </a:solidFill>
                <a:latin typeface="Lucida Sans" pitchFamily="34" charset="0"/>
              </a:rPr>
              <a:t>  Review and update assessments.</a:t>
            </a:r>
            <a:endParaRPr lang="en-GB" sz="2800" b="1" dirty="0">
              <a:solidFill>
                <a:schemeClr val="bg1"/>
              </a:solidFill>
              <a:latin typeface="Lucida Sans" pitchFamily="34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23528" y="620688"/>
            <a:ext cx="842493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 smtClean="0">
                <a:solidFill>
                  <a:schemeClr val="bg1"/>
                </a:solidFill>
                <a:latin typeface="Lucida Sans" pitchFamily="34" charset="0"/>
              </a:rPr>
              <a:t>Risk Assessment Scoring</a:t>
            </a:r>
          </a:p>
          <a:p>
            <a:endParaRPr lang="en-GB" sz="4000" dirty="0">
              <a:latin typeface="Lucida Sans" pitchFamily="34" charset="0"/>
            </a:endParaRPr>
          </a:p>
          <a:p>
            <a:endParaRPr lang="en-GB" sz="2800" dirty="0">
              <a:latin typeface="Lucida Sans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226906" y="1556792"/>
            <a:ext cx="8690199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 smtClean="0">
                <a:solidFill>
                  <a:schemeClr val="bg1"/>
                </a:solidFill>
                <a:latin typeface="Lucida Sans" pitchFamily="34" charset="0"/>
              </a:rPr>
              <a:t>Likelihood and Severity scored numerically</a:t>
            </a:r>
          </a:p>
          <a:p>
            <a:pPr algn="ctr"/>
            <a:r>
              <a:rPr lang="en-GB" sz="2400" b="1" dirty="0" smtClean="0">
                <a:solidFill>
                  <a:schemeClr val="bg1"/>
                </a:solidFill>
                <a:latin typeface="Lucida Sans" pitchFamily="34" charset="0"/>
              </a:rPr>
              <a:t>(1 low – 5 high) with resultant risk assessed as:</a:t>
            </a:r>
          </a:p>
          <a:p>
            <a:pPr algn="ctr"/>
            <a:endParaRPr lang="en-GB" sz="2400" b="1" dirty="0">
              <a:solidFill>
                <a:schemeClr val="bg1"/>
              </a:solidFill>
              <a:latin typeface="Lucida Sans" pitchFamily="34" charset="0"/>
            </a:endParaRPr>
          </a:p>
          <a:p>
            <a:pPr algn="just"/>
            <a:r>
              <a:rPr lang="en-GB" sz="2400" b="1" dirty="0" smtClean="0">
                <a:solidFill>
                  <a:schemeClr val="bg1"/>
                </a:solidFill>
                <a:latin typeface="Lucida Sans" pitchFamily="34" charset="0"/>
              </a:rPr>
              <a:t>&gt; 10  take immediate action to either remove or   </a:t>
            </a:r>
          </a:p>
          <a:p>
            <a:pPr algn="just"/>
            <a:r>
              <a:rPr lang="en-GB" sz="2400" b="1" dirty="0" smtClean="0">
                <a:solidFill>
                  <a:schemeClr val="bg1"/>
                </a:solidFill>
                <a:latin typeface="Lucida Sans" pitchFamily="34" charset="0"/>
              </a:rPr>
              <a:t>         control the risk e.g. Less risky option, prevent    </a:t>
            </a:r>
          </a:p>
          <a:p>
            <a:pPr algn="just"/>
            <a:r>
              <a:rPr lang="en-GB" sz="2400" b="1" dirty="0">
                <a:solidFill>
                  <a:schemeClr val="bg1"/>
                </a:solidFill>
                <a:latin typeface="Lucida Sans" pitchFamily="34" charset="0"/>
              </a:rPr>
              <a:t> </a:t>
            </a:r>
            <a:r>
              <a:rPr lang="en-GB" sz="2400" b="1" dirty="0" smtClean="0">
                <a:solidFill>
                  <a:schemeClr val="bg1"/>
                </a:solidFill>
                <a:latin typeface="Lucida Sans" pitchFamily="34" charset="0"/>
              </a:rPr>
              <a:t>        access to hazard, re-organise work, issue PPE,    </a:t>
            </a:r>
          </a:p>
          <a:p>
            <a:pPr algn="just"/>
            <a:r>
              <a:rPr lang="en-GB" sz="2400" b="1" dirty="0">
                <a:solidFill>
                  <a:schemeClr val="bg1"/>
                </a:solidFill>
                <a:latin typeface="Lucida Sans" pitchFamily="34" charset="0"/>
              </a:rPr>
              <a:t> </a:t>
            </a:r>
            <a:r>
              <a:rPr lang="en-GB" sz="2400" b="1" dirty="0" smtClean="0">
                <a:solidFill>
                  <a:schemeClr val="bg1"/>
                </a:solidFill>
                <a:latin typeface="Lucida Sans" pitchFamily="34" charset="0"/>
              </a:rPr>
              <a:t>        provide welfare facilities</a:t>
            </a:r>
          </a:p>
          <a:p>
            <a:pPr algn="just"/>
            <a:endParaRPr lang="en-GB" sz="2400" b="1" dirty="0">
              <a:solidFill>
                <a:schemeClr val="bg1"/>
              </a:solidFill>
              <a:latin typeface="Lucida Sans" pitchFamily="34" charset="0"/>
            </a:endParaRPr>
          </a:p>
          <a:p>
            <a:pPr algn="just"/>
            <a:r>
              <a:rPr lang="en-GB" sz="2400" b="1" dirty="0" smtClean="0">
                <a:solidFill>
                  <a:schemeClr val="bg1"/>
                </a:solidFill>
                <a:latin typeface="Lucida Sans" pitchFamily="34" charset="0"/>
              </a:rPr>
              <a:t>8-10  inform people of the risk and look at ways to    </a:t>
            </a:r>
          </a:p>
          <a:p>
            <a:pPr algn="just"/>
            <a:r>
              <a:rPr lang="en-GB" sz="2400" b="1" dirty="0">
                <a:solidFill>
                  <a:schemeClr val="bg1"/>
                </a:solidFill>
                <a:latin typeface="Lucida Sans" pitchFamily="34" charset="0"/>
              </a:rPr>
              <a:t> </a:t>
            </a:r>
            <a:r>
              <a:rPr lang="en-GB" sz="2400" b="1" dirty="0" smtClean="0">
                <a:solidFill>
                  <a:schemeClr val="bg1"/>
                </a:solidFill>
                <a:latin typeface="Lucida Sans" pitchFamily="34" charset="0"/>
              </a:rPr>
              <a:t>        reduce it</a:t>
            </a:r>
          </a:p>
          <a:p>
            <a:pPr algn="just"/>
            <a:endParaRPr lang="en-GB" sz="2400" b="1" dirty="0">
              <a:solidFill>
                <a:schemeClr val="bg1"/>
              </a:solidFill>
              <a:latin typeface="Lucida Sans" pitchFamily="34" charset="0"/>
            </a:endParaRPr>
          </a:p>
          <a:p>
            <a:pPr algn="just"/>
            <a:r>
              <a:rPr lang="en-GB" sz="2400" b="1" dirty="0" smtClean="0">
                <a:solidFill>
                  <a:schemeClr val="bg1"/>
                </a:solidFill>
                <a:latin typeface="Lucida Sans" pitchFamily="34" charset="0"/>
              </a:rPr>
              <a:t>&lt;  8   monitor the situation closely and aim to reduce</a:t>
            </a:r>
          </a:p>
          <a:p>
            <a:pPr algn="just"/>
            <a:r>
              <a:rPr lang="en-GB" sz="2400" b="1" dirty="0">
                <a:solidFill>
                  <a:schemeClr val="bg1"/>
                </a:solidFill>
                <a:latin typeface="Lucida Sans" pitchFamily="34" charset="0"/>
              </a:rPr>
              <a:t> </a:t>
            </a:r>
            <a:r>
              <a:rPr lang="en-GB" sz="2400" b="1" dirty="0" smtClean="0">
                <a:solidFill>
                  <a:schemeClr val="bg1"/>
                </a:solidFill>
                <a:latin typeface="Lucida Sans" pitchFamily="34" charset="0"/>
              </a:rPr>
              <a:t>        risk over the longer term   </a:t>
            </a:r>
          </a:p>
          <a:p>
            <a:pPr algn="ctr"/>
            <a:endParaRPr lang="en-GB" sz="2400" dirty="0">
              <a:latin typeface="Lucida Sans" pitchFamily="34" charset="0"/>
            </a:endParaRPr>
          </a:p>
          <a:p>
            <a:pPr algn="ctr"/>
            <a:endParaRPr lang="en-GB" sz="2400" dirty="0">
              <a:latin typeface="Lucida Sans" pitchFamily="34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355976" y="299695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548303" y="692696"/>
            <a:ext cx="804739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4000" b="1" dirty="0" smtClean="0">
                <a:solidFill>
                  <a:schemeClr val="bg1"/>
                </a:solidFill>
                <a:latin typeface="Lucida Sans" pitchFamily="34" charset="0"/>
              </a:rPr>
              <a:t>GUIDE TO RISK LEVEL RATING</a:t>
            </a:r>
            <a:endParaRPr lang="en-GB" sz="4000" b="1" dirty="0">
              <a:solidFill>
                <a:schemeClr val="bg1"/>
              </a:solidFill>
              <a:latin typeface="Lucida Sans" pitchFamily="34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4139952" y="184482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1470024"/>
            <a:ext cx="7848872" cy="4911304"/>
          </a:xfrm>
          <a:prstGeom prst="rect">
            <a:avLst/>
          </a:prstGeom>
          <a:noFill/>
          <a:ln w="38100">
            <a:solidFill>
              <a:schemeClr val="bg1"/>
            </a:solidFill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755364" y="476672"/>
            <a:ext cx="563327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 smtClean="0">
                <a:solidFill>
                  <a:schemeClr val="bg1"/>
                </a:solidFill>
                <a:latin typeface="Lucida Sans" pitchFamily="34" charset="0"/>
              </a:rPr>
              <a:t>OPERATIONAL </a:t>
            </a:r>
          </a:p>
          <a:p>
            <a:pPr algn="ctr"/>
            <a:r>
              <a:rPr lang="en-GB" sz="4000" b="1" dirty="0" smtClean="0">
                <a:solidFill>
                  <a:schemeClr val="bg1"/>
                </a:solidFill>
                <a:latin typeface="Lucida Sans" pitchFamily="34" charset="0"/>
              </a:rPr>
              <a:t>CODES OF PRACTICE</a:t>
            </a:r>
            <a:endParaRPr lang="en-GB" sz="4000" b="1" dirty="0">
              <a:solidFill>
                <a:schemeClr val="bg1"/>
              </a:solidFill>
              <a:latin typeface="Lucida Sans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361827" y="1844824"/>
            <a:ext cx="642034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 smtClean="0">
                <a:solidFill>
                  <a:schemeClr val="bg1"/>
                </a:solidFill>
                <a:latin typeface="Lucida Sans" pitchFamily="34" charset="0"/>
              </a:rPr>
              <a:t>Principles of Safe Practice:</a:t>
            </a:r>
            <a:endParaRPr lang="en-GB" sz="3600" b="1" dirty="0">
              <a:solidFill>
                <a:schemeClr val="bg1"/>
              </a:solidFill>
              <a:latin typeface="Lucida Sans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795165" y="2708920"/>
            <a:ext cx="7553671" cy="4616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§"/>
            </a:pPr>
            <a:r>
              <a:rPr lang="en-GB" sz="2400" b="1" dirty="0" smtClean="0">
                <a:solidFill>
                  <a:schemeClr val="bg1"/>
                </a:solidFill>
                <a:latin typeface="Lucida Sans" pitchFamily="34" charset="0"/>
              </a:rPr>
              <a:t>  Awareness of potential hazards</a:t>
            </a:r>
          </a:p>
          <a:p>
            <a:pPr>
              <a:buFont typeface="Wingdings" pitchFamily="2" charset="2"/>
              <a:buChar char="§"/>
            </a:pPr>
            <a:endParaRPr lang="en-GB" sz="2400" b="1" dirty="0">
              <a:solidFill>
                <a:schemeClr val="bg1"/>
              </a:solidFill>
              <a:latin typeface="Lucida Sans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en-GB" sz="2400" b="1" dirty="0" smtClean="0">
                <a:solidFill>
                  <a:schemeClr val="bg1"/>
                </a:solidFill>
                <a:latin typeface="Lucida Sans" pitchFamily="34" charset="0"/>
              </a:rPr>
              <a:t>  Ability to dynamically assess risk</a:t>
            </a:r>
          </a:p>
          <a:p>
            <a:pPr>
              <a:buFont typeface="Wingdings" pitchFamily="2" charset="2"/>
              <a:buChar char="§"/>
            </a:pPr>
            <a:endParaRPr lang="en-GB" sz="2400" b="1" dirty="0">
              <a:solidFill>
                <a:schemeClr val="bg1"/>
              </a:solidFill>
              <a:latin typeface="Lucida Sans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en-GB" sz="2400" b="1" dirty="0" smtClean="0">
                <a:solidFill>
                  <a:schemeClr val="bg1"/>
                </a:solidFill>
                <a:latin typeface="Lucida Sans" pitchFamily="34" charset="0"/>
              </a:rPr>
              <a:t>  Preventing access to hazardous situations</a:t>
            </a:r>
          </a:p>
          <a:p>
            <a:r>
              <a:rPr lang="en-GB" sz="2400" b="1" dirty="0">
                <a:solidFill>
                  <a:schemeClr val="bg1"/>
                </a:solidFill>
                <a:latin typeface="Lucida Sans" pitchFamily="34" charset="0"/>
              </a:rPr>
              <a:t> </a:t>
            </a:r>
            <a:r>
              <a:rPr lang="en-GB" sz="2400" b="1" dirty="0" smtClean="0">
                <a:solidFill>
                  <a:schemeClr val="bg1"/>
                </a:solidFill>
                <a:latin typeface="Lucida Sans" pitchFamily="34" charset="0"/>
              </a:rPr>
              <a:t>   for those ill-equipped to cope</a:t>
            </a:r>
          </a:p>
          <a:p>
            <a:endParaRPr lang="en-GB" sz="2400" b="1" dirty="0">
              <a:solidFill>
                <a:schemeClr val="bg1"/>
              </a:solidFill>
              <a:latin typeface="Lucida Sans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en-GB" sz="2400" b="1" dirty="0" smtClean="0">
                <a:solidFill>
                  <a:schemeClr val="bg1"/>
                </a:solidFill>
                <a:latin typeface="Lucida Sans" pitchFamily="34" charset="0"/>
              </a:rPr>
              <a:t>  Adequate supervision</a:t>
            </a:r>
          </a:p>
          <a:p>
            <a:pPr>
              <a:buFont typeface="Wingdings" pitchFamily="2" charset="2"/>
              <a:buChar char="§"/>
            </a:pPr>
            <a:endParaRPr lang="en-GB" sz="2400" b="1" dirty="0">
              <a:solidFill>
                <a:schemeClr val="bg1"/>
              </a:solidFill>
              <a:latin typeface="Lucida Sans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en-GB" sz="2400" b="1" dirty="0" smtClean="0">
                <a:solidFill>
                  <a:schemeClr val="bg1"/>
                </a:solidFill>
                <a:latin typeface="Lucida Sans" pitchFamily="34" charset="0"/>
              </a:rPr>
              <a:t>  Knowledge of how to respond to an incident</a:t>
            </a:r>
          </a:p>
          <a:p>
            <a:endParaRPr lang="en-GB" dirty="0">
              <a:latin typeface="Lucida Sans" pitchFamily="34" charset="0"/>
            </a:endParaRPr>
          </a:p>
          <a:p>
            <a:r>
              <a:rPr lang="en-GB" dirty="0" smtClean="0">
                <a:latin typeface="Lucida Sans" pitchFamily="34" charset="0"/>
              </a:rPr>
              <a:t> </a:t>
            </a:r>
          </a:p>
          <a:p>
            <a:r>
              <a:rPr lang="en-GB" dirty="0" smtClean="0">
                <a:latin typeface="Lucida Sans" pitchFamily="34" charset="0"/>
              </a:rPr>
              <a:t>    </a:t>
            </a:r>
            <a:endParaRPr lang="en-GB" dirty="0">
              <a:latin typeface="Lucida Sans" pitchFamily="34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rgbClr val="000000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800248" y="548680"/>
            <a:ext cx="5543505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 smtClean="0">
                <a:solidFill>
                  <a:schemeClr val="bg1"/>
                </a:solidFill>
                <a:latin typeface="Lucida Sans" pitchFamily="34" charset="0"/>
              </a:rPr>
              <a:t>CODE OF CONDUCT:</a:t>
            </a:r>
          </a:p>
          <a:p>
            <a:pPr algn="ctr"/>
            <a:r>
              <a:rPr lang="en-GB" sz="4000" b="1" dirty="0" smtClean="0">
                <a:solidFill>
                  <a:schemeClr val="bg1"/>
                </a:solidFill>
                <a:latin typeface="Lucida Sans" pitchFamily="34" charset="0"/>
              </a:rPr>
              <a:t> FIELDWORKERS</a:t>
            </a:r>
            <a:endParaRPr lang="en-GB" sz="4000" b="1" dirty="0">
              <a:solidFill>
                <a:schemeClr val="bg1"/>
              </a:solidFill>
              <a:latin typeface="Lucida Sans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611560" y="3284984"/>
            <a:ext cx="3456384" cy="2952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  <a:latin typeface="Lucida Sans" pitchFamily="34" charset="0"/>
              </a:rPr>
              <a:t>Group Behaviour</a:t>
            </a:r>
          </a:p>
          <a:p>
            <a:endParaRPr lang="en-GB" sz="2400" b="1" dirty="0" smtClean="0">
              <a:ln>
                <a:solidFill>
                  <a:schemeClr val="bg1"/>
                </a:solidFill>
              </a:ln>
              <a:solidFill>
                <a:schemeClr val="bg1"/>
              </a:solidFill>
              <a:latin typeface="Lucida Sans" pitchFamily="34" charset="0"/>
            </a:endParaRPr>
          </a:p>
          <a:p>
            <a:endParaRPr lang="en-GB" sz="2400" b="1" dirty="0">
              <a:ln>
                <a:solidFill>
                  <a:schemeClr val="bg1"/>
                </a:solidFill>
              </a:ln>
              <a:solidFill>
                <a:schemeClr val="bg1"/>
              </a:solidFill>
              <a:latin typeface="Lucida Sans" pitchFamily="34" charset="0"/>
            </a:endParaRPr>
          </a:p>
          <a:p>
            <a:r>
              <a:rPr lang="en-GB" sz="2400" b="1" dirty="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  <a:latin typeface="Lucida Sans" pitchFamily="34" charset="0"/>
              </a:rPr>
              <a:t>Weather</a:t>
            </a:r>
          </a:p>
          <a:p>
            <a:endParaRPr lang="en-GB" sz="2400" b="1" dirty="0" smtClean="0">
              <a:ln>
                <a:solidFill>
                  <a:schemeClr val="bg1"/>
                </a:solidFill>
              </a:ln>
              <a:solidFill>
                <a:schemeClr val="bg1"/>
              </a:solidFill>
              <a:latin typeface="Lucida Sans" pitchFamily="34" charset="0"/>
            </a:endParaRPr>
          </a:p>
          <a:p>
            <a:endParaRPr lang="en-GB" sz="2400" b="1" dirty="0">
              <a:ln>
                <a:solidFill>
                  <a:schemeClr val="bg1"/>
                </a:solidFill>
              </a:ln>
              <a:solidFill>
                <a:schemeClr val="bg1"/>
              </a:solidFill>
              <a:latin typeface="Lucida Sans" pitchFamily="34" charset="0"/>
            </a:endParaRPr>
          </a:p>
          <a:p>
            <a:r>
              <a:rPr lang="en-GB" sz="2400" b="1" dirty="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  <a:latin typeface="Lucida Sans" pitchFamily="34" charset="0"/>
              </a:rPr>
              <a:t>PPE/Clothing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2843808" y="2132856"/>
            <a:ext cx="3748142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 smtClean="0">
                <a:solidFill>
                  <a:schemeClr val="bg1"/>
                </a:solidFill>
                <a:latin typeface="Lucida Sans" pitchFamily="34" charset="0"/>
              </a:rPr>
              <a:t>Generic Hazards:</a:t>
            </a:r>
          </a:p>
          <a:p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5004048" y="3284985"/>
            <a:ext cx="3672408" cy="295465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  <a:latin typeface="Lucida Sans" pitchFamily="34" charset="0"/>
              </a:rPr>
              <a:t>Support Resources</a:t>
            </a:r>
          </a:p>
          <a:p>
            <a:endParaRPr lang="en-GB" sz="2400" b="1" dirty="0" smtClean="0">
              <a:ln>
                <a:solidFill>
                  <a:schemeClr val="bg1"/>
                </a:solidFill>
              </a:ln>
              <a:solidFill>
                <a:schemeClr val="bg1"/>
              </a:solidFill>
              <a:latin typeface="Lucida Sans" pitchFamily="34" charset="0"/>
            </a:endParaRPr>
          </a:p>
          <a:p>
            <a:endParaRPr lang="en-GB" sz="2400" b="1" dirty="0" smtClean="0">
              <a:ln>
                <a:solidFill>
                  <a:schemeClr val="bg1"/>
                </a:solidFill>
              </a:ln>
              <a:solidFill>
                <a:schemeClr val="bg1"/>
              </a:solidFill>
              <a:latin typeface="Lucida Sans" pitchFamily="34" charset="0"/>
            </a:endParaRPr>
          </a:p>
          <a:p>
            <a:r>
              <a:rPr lang="en-GB" sz="2400" b="1" dirty="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  <a:latin typeface="Lucida Sans" pitchFamily="34" charset="0"/>
              </a:rPr>
              <a:t>Activity/task</a:t>
            </a:r>
          </a:p>
          <a:p>
            <a:endParaRPr lang="en-GB" sz="2400" b="1" dirty="0" smtClean="0">
              <a:ln>
                <a:solidFill>
                  <a:schemeClr val="bg1"/>
                </a:solidFill>
              </a:ln>
              <a:solidFill>
                <a:schemeClr val="bg1"/>
              </a:solidFill>
              <a:latin typeface="Lucida Sans" pitchFamily="34" charset="0"/>
            </a:endParaRPr>
          </a:p>
          <a:p>
            <a:endParaRPr lang="en-GB" sz="2400" b="1" dirty="0" smtClean="0">
              <a:ln>
                <a:solidFill>
                  <a:schemeClr val="bg1"/>
                </a:solidFill>
              </a:ln>
              <a:solidFill>
                <a:schemeClr val="bg1"/>
              </a:solidFill>
              <a:latin typeface="Lucida Sans" pitchFamily="34" charset="0"/>
            </a:endParaRPr>
          </a:p>
          <a:p>
            <a:r>
              <a:rPr lang="en-GB" sz="2400" b="1" dirty="0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  <a:latin typeface="Lucida Sans" pitchFamily="34" charset="0"/>
              </a:rPr>
              <a:t>The Site </a:t>
            </a:r>
          </a:p>
          <a:p>
            <a:endParaRPr lang="en-GB" dirty="0">
              <a:ln>
                <a:solidFill>
                  <a:schemeClr val="bg1"/>
                </a:solidFill>
              </a:ln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401100" y="548680"/>
            <a:ext cx="634180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 smtClean="0">
                <a:solidFill>
                  <a:schemeClr val="bg1"/>
                </a:solidFill>
                <a:latin typeface="Lucida Sans" pitchFamily="34" charset="0"/>
              </a:rPr>
              <a:t>CODE OF CONDUCT:</a:t>
            </a:r>
          </a:p>
          <a:p>
            <a:pPr algn="ctr"/>
            <a:r>
              <a:rPr lang="en-GB" sz="4000" b="1" dirty="0" smtClean="0">
                <a:solidFill>
                  <a:schemeClr val="bg1"/>
                </a:solidFill>
                <a:latin typeface="Lucida Sans" pitchFamily="34" charset="0"/>
              </a:rPr>
              <a:t>FIELDWORKERS</a:t>
            </a:r>
            <a:endParaRPr lang="en-GB" sz="4000" b="1" dirty="0">
              <a:solidFill>
                <a:schemeClr val="bg1"/>
              </a:solidFill>
              <a:latin typeface="Lucida Sans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611560" y="1916832"/>
            <a:ext cx="3600400" cy="47880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sz="2000" b="1" dirty="0" smtClean="0">
                <a:solidFill>
                  <a:schemeClr val="bg1"/>
                </a:solidFill>
                <a:latin typeface="Lucida Sans" pitchFamily="34" charset="0"/>
              </a:rPr>
              <a:t>Code of behaviour</a:t>
            </a:r>
          </a:p>
          <a:p>
            <a:endParaRPr lang="en-GB" sz="2000" b="1" dirty="0">
              <a:solidFill>
                <a:schemeClr val="bg1"/>
              </a:solidFill>
              <a:latin typeface="Lucida Sans" pitchFamily="34" charset="0"/>
            </a:endParaRPr>
          </a:p>
          <a:p>
            <a:r>
              <a:rPr lang="en-GB" sz="2000" b="1" dirty="0" smtClean="0">
                <a:solidFill>
                  <a:schemeClr val="bg1"/>
                </a:solidFill>
                <a:latin typeface="Lucida Sans" pitchFamily="34" charset="0"/>
              </a:rPr>
              <a:t>Health Hazards</a:t>
            </a:r>
          </a:p>
          <a:p>
            <a:endParaRPr lang="en-GB" sz="2000" b="1" dirty="0">
              <a:solidFill>
                <a:schemeClr val="bg1"/>
              </a:solidFill>
              <a:latin typeface="Lucida Sans" pitchFamily="34" charset="0"/>
            </a:endParaRPr>
          </a:p>
          <a:p>
            <a:r>
              <a:rPr lang="en-GB" sz="2000" b="1" dirty="0" smtClean="0">
                <a:solidFill>
                  <a:schemeClr val="bg1"/>
                </a:solidFill>
                <a:latin typeface="Lucida Sans" pitchFamily="34" charset="0"/>
              </a:rPr>
              <a:t>First Aid Kit</a:t>
            </a:r>
          </a:p>
          <a:p>
            <a:endParaRPr lang="en-GB" sz="2000" b="1" dirty="0">
              <a:solidFill>
                <a:schemeClr val="bg1"/>
              </a:solidFill>
              <a:latin typeface="Lucida Sans" pitchFamily="34" charset="0"/>
            </a:endParaRPr>
          </a:p>
          <a:p>
            <a:r>
              <a:rPr lang="en-GB" sz="2000" b="1" dirty="0" smtClean="0">
                <a:solidFill>
                  <a:schemeClr val="bg1"/>
                </a:solidFill>
                <a:latin typeface="Lucida Sans" pitchFamily="34" charset="0"/>
              </a:rPr>
              <a:t>Personal Safety</a:t>
            </a:r>
          </a:p>
          <a:p>
            <a:endParaRPr lang="en-GB" sz="2000" b="1" dirty="0">
              <a:solidFill>
                <a:schemeClr val="bg1"/>
              </a:solidFill>
              <a:latin typeface="Lucida Sans" pitchFamily="34" charset="0"/>
            </a:endParaRPr>
          </a:p>
          <a:p>
            <a:r>
              <a:rPr lang="en-GB" sz="2000" b="1" dirty="0" smtClean="0">
                <a:solidFill>
                  <a:schemeClr val="bg1"/>
                </a:solidFill>
                <a:latin typeface="Lucida Sans" pitchFamily="34" charset="0"/>
              </a:rPr>
              <a:t>Accident Reporting</a:t>
            </a:r>
          </a:p>
          <a:p>
            <a:endParaRPr lang="en-GB" sz="2000" b="1" dirty="0">
              <a:solidFill>
                <a:schemeClr val="bg1"/>
              </a:solidFill>
              <a:latin typeface="Lucida Sans" pitchFamily="34" charset="0"/>
            </a:endParaRPr>
          </a:p>
          <a:p>
            <a:r>
              <a:rPr lang="en-GB" sz="2000" b="1" dirty="0" smtClean="0">
                <a:solidFill>
                  <a:schemeClr val="bg1"/>
                </a:solidFill>
                <a:latin typeface="Lucida Sans" pitchFamily="34" charset="0"/>
              </a:rPr>
              <a:t>Emergency Procedures</a:t>
            </a:r>
          </a:p>
          <a:p>
            <a:endParaRPr lang="en-GB" sz="2000" b="1" dirty="0">
              <a:solidFill>
                <a:schemeClr val="bg1"/>
              </a:solidFill>
              <a:latin typeface="Lucida Sans" pitchFamily="34" charset="0"/>
            </a:endParaRPr>
          </a:p>
          <a:p>
            <a:r>
              <a:rPr lang="en-GB" sz="2000" b="1" dirty="0" smtClean="0">
                <a:solidFill>
                  <a:schemeClr val="bg1"/>
                </a:solidFill>
                <a:latin typeface="Lucida Sans" pitchFamily="34" charset="0"/>
              </a:rPr>
              <a:t>Transport</a:t>
            </a:r>
          </a:p>
          <a:p>
            <a:endParaRPr lang="en-GB" sz="2000" b="1" dirty="0">
              <a:solidFill>
                <a:schemeClr val="bg1"/>
              </a:solidFill>
              <a:latin typeface="Lucida Sans" pitchFamily="34" charset="0"/>
            </a:endParaRPr>
          </a:p>
          <a:p>
            <a:r>
              <a:rPr lang="en-GB" sz="2000" b="1" dirty="0" smtClean="0">
                <a:solidFill>
                  <a:schemeClr val="bg1"/>
                </a:solidFill>
                <a:latin typeface="Lucida Sans" pitchFamily="34" charset="0"/>
              </a:rPr>
              <a:t>Navigation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4932041" y="1916832"/>
            <a:ext cx="3672408" cy="475252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sz="2000" b="1" dirty="0" smtClean="0">
                <a:solidFill>
                  <a:schemeClr val="bg1"/>
                </a:solidFill>
                <a:latin typeface="Lucida Sans" pitchFamily="34" charset="0"/>
              </a:rPr>
              <a:t>Night time Activities</a:t>
            </a:r>
          </a:p>
          <a:p>
            <a:endParaRPr lang="en-GB" sz="2000" b="1" dirty="0">
              <a:solidFill>
                <a:schemeClr val="bg1"/>
              </a:solidFill>
              <a:latin typeface="Lucida Sans" pitchFamily="34" charset="0"/>
            </a:endParaRPr>
          </a:p>
          <a:p>
            <a:r>
              <a:rPr lang="en-GB" sz="2000" b="1" dirty="0" smtClean="0">
                <a:solidFill>
                  <a:schemeClr val="bg1"/>
                </a:solidFill>
                <a:latin typeface="Lucida Sans" pitchFamily="34" charset="0"/>
              </a:rPr>
              <a:t>Communication</a:t>
            </a:r>
          </a:p>
          <a:p>
            <a:endParaRPr lang="en-GB" sz="2000" b="1" dirty="0">
              <a:solidFill>
                <a:schemeClr val="bg1"/>
              </a:solidFill>
              <a:latin typeface="Lucida Sans" pitchFamily="34" charset="0"/>
            </a:endParaRPr>
          </a:p>
          <a:p>
            <a:r>
              <a:rPr lang="en-GB" sz="2000" b="1" dirty="0" smtClean="0">
                <a:solidFill>
                  <a:schemeClr val="bg1"/>
                </a:solidFill>
                <a:latin typeface="Lucida Sans" pitchFamily="34" charset="0"/>
              </a:rPr>
              <a:t>Manual Handling</a:t>
            </a:r>
          </a:p>
          <a:p>
            <a:endParaRPr lang="en-GB" sz="2000" b="1" dirty="0">
              <a:solidFill>
                <a:schemeClr val="bg1"/>
              </a:solidFill>
              <a:latin typeface="Lucida Sans" pitchFamily="34" charset="0"/>
            </a:endParaRPr>
          </a:p>
          <a:p>
            <a:r>
              <a:rPr lang="en-GB" sz="2000" b="1" dirty="0" smtClean="0">
                <a:solidFill>
                  <a:schemeClr val="bg1"/>
                </a:solidFill>
                <a:latin typeface="Lucida Sans" pitchFamily="34" charset="0"/>
              </a:rPr>
              <a:t>Mechanical Handling</a:t>
            </a:r>
          </a:p>
          <a:p>
            <a:endParaRPr lang="en-GB" sz="2000" b="1" dirty="0">
              <a:solidFill>
                <a:schemeClr val="bg1"/>
              </a:solidFill>
              <a:latin typeface="Lucida Sans" pitchFamily="34" charset="0"/>
            </a:endParaRPr>
          </a:p>
          <a:p>
            <a:r>
              <a:rPr lang="en-GB" sz="2000" b="1" dirty="0" smtClean="0">
                <a:solidFill>
                  <a:schemeClr val="bg1"/>
                </a:solidFill>
                <a:latin typeface="Lucida Sans" pitchFamily="34" charset="0"/>
              </a:rPr>
              <a:t>Access to Land</a:t>
            </a:r>
          </a:p>
          <a:p>
            <a:endParaRPr lang="en-GB" sz="2000" b="1" dirty="0">
              <a:solidFill>
                <a:schemeClr val="bg1"/>
              </a:solidFill>
              <a:latin typeface="Lucida Sans" pitchFamily="34" charset="0"/>
            </a:endParaRPr>
          </a:p>
          <a:p>
            <a:r>
              <a:rPr lang="en-GB" sz="2000" b="1" dirty="0" smtClean="0">
                <a:solidFill>
                  <a:schemeClr val="bg1"/>
                </a:solidFill>
                <a:latin typeface="Lucida Sans" pitchFamily="34" charset="0"/>
              </a:rPr>
              <a:t>Climate</a:t>
            </a:r>
          </a:p>
          <a:p>
            <a:endParaRPr lang="en-GB" sz="2000" b="1" dirty="0">
              <a:solidFill>
                <a:schemeClr val="bg1"/>
              </a:solidFill>
              <a:latin typeface="Lucida Sans" pitchFamily="34" charset="0"/>
            </a:endParaRPr>
          </a:p>
          <a:p>
            <a:r>
              <a:rPr lang="en-GB" sz="2000" b="1" dirty="0" smtClean="0">
                <a:solidFill>
                  <a:schemeClr val="bg1"/>
                </a:solidFill>
                <a:latin typeface="Lucida Sans" pitchFamily="34" charset="0"/>
              </a:rPr>
              <a:t>Protective Clothing</a:t>
            </a:r>
          </a:p>
          <a:p>
            <a:endParaRPr lang="en-GB" sz="2000" b="1" dirty="0">
              <a:solidFill>
                <a:schemeClr val="bg1"/>
              </a:solidFill>
              <a:latin typeface="Lucida Sans" pitchFamily="34" charset="0"/>
            </a:endParaRPr>
          </a:p>
          <a:p>
            <a:r>
              <a:rPr lang="en-GB" sz="2000" b="1" dirty="0" smtClean="0">
                <a:solidFill>
                  <a:schemeClr val="bg1"/>
                </a:solidFill>
                <a:latin typeface="Lucida Sans" pitchFamily="34" charset="0"/>
              </a:rPr>
              <a:t>Leisure activities!</a:t>
            </a:r>
            <a:endParaRPr lang="en-GB" sz="2000" b="1" dirty="0">
              <a:solidFill>
                <a:schemeClr val="bg1"/>
              </a:solidFill>
              <a:latin typeface="Lucida Sans" pitchFamily="34" charset="0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907232" y="620688"/>
            <a:ext cx="532953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 smtClean="0">
                <a:solidFill>
                  <a:schemeClr val="bg1"/>
                </a:solidFill>
              </a:rPr>
              <a:t>CODE OF CONDUCT:</a:t>
            </a:r>
          </a:p>
          <a:p>
            <a:pPr algn="ctr"/>
            <a:r>
              <a:rPr lang="en-GB" sz="4000" b="1" dirty="0" smtClean="0">
                <a:solidFill>
                  <a:schemeClr val="bg1"/>
                </a:solidFill>
              </a:rPr>
              <a:t>FIELDWORKERS</a:t>
            </a: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251520" y="2420888"/>
            <a:ext cx="4153853" cy="341632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bg1"/>
                </a:solidFill>
                <a:latin typeface="Lucida Sans" pitchFamily="34" charset="0"/>
              </a:rPr>
              <a:t>Dangerous Terrain</a:t>
            </a:r>
          </a:p>
          <a:p>
            <a:endParaRPr lang="en-GB" sz="2400" b="1" dirty="0">
              <a:solidFill>
                <a:schemeClr val="bg1"/>
              </a:solidFill>
              <a:latin typeface="Lucida Sans" pitchFamily="34" charset="0"/>
            </a:endParaRPr>
          </a:p>
          <a:p>
            <a:r>
              <a:rPr lang="en-GB" sz="2400" b="1" dirty="0" smtClean="0">
                <a:solidFill>
                  <a:schemeClr val="bg1"/>
                </a:solidFill>
                <a:latin typeface="Lucida Sans" pitchFamily="34" charset="0"/>
              </a:rPr>
              <a:t>Rivers, Lakes, Reservoirs</a:t>
            </a:r>
          </a:p>
          <a:p>
            <a:r>
              <a:rPr lang="en-GB" sz="2400" b="1" dirty="0" smtClean="0">
                <a:solidFill>
                  <a:schemeClr val="bg1"/>
                </a:solidFill>
                <a:latin typeface="Lucida Sans" pitchFamily="34" charset="0"/>
              </a:rPr>
              <a:t>And their Margins</a:t>
            </a:r>
          </a:p>
          <a:p>
            <a:endParaRPr lang="en-GB" sz="2400" b="1" dirty="0">
              <a:solidFill>
                <a:schemeClr val="bg1"/>
              </a:solidFill>
              <a:latin typeface="Lucida Sans" pitchFamily="34" charset="0"/>
            </a:endParaRPr>
          </a:p>
          <a:p>
            <a:r>
              <a:rPr lang="en-GB" sz="2400" b="1" dirty="0" smtClean="0">
                <a:solidFill>
                  <a:schemeClr val="bg1"/>
                </a:solidFill>
                <a:latin typeface="Lucida Sans" pitchFamily="34" charset="0"/>
              </a:rPr>
              <a:t>Open Coasts</a:t>
            </a:r>
          </a:p>
          <a:p>
            <a:endParaRPr lang="en-GB" sz="2400" b="1" dirty="0">
              <a:solidFill>
                <a:schemeClr val="bg1"/>
              </a:solidFill>
              <a:latin typeface="Lucida Sans" pitchFamily="34" charset="0"/>
            </a:endParaRPr>
          </a:p>
          <a:p>
            <a:r>
              <a:rPr lang="en-GB" sz="2400" b="1" dirty="0" smtClean="0">
                <a:solidFill>
                  <a:schemeClr val="bg1"/>
                </a:solidFill>
                <a:latin typeface="Lucida Sans" pitchFamily="34" charset="0"/>
              </a:rPr>
              <a:t>Excavations and Boreholes</a:t>
            </a:r>
            <a:endParaRPr lang="en-GB" sz="2400" b="1" dirty="0">
              <a:solidFill>
                <a:schemeClr val="bg1"/>
              </a:solidFill>
              <a:latin typeface="Lucida Sans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4716016" y="2420888"/>
            <a:ext cx="4176465" cy="341632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bg1"/>
                </a:solidFill>
                <a:latin typeface="Lucida Sans" pitchFamily="34" charset="0"/>
              </a:rPr>
              <a:t>Bogs, Mires, Swamps etc.</a:t>
            </a:r>
          </a:p>
          <a:p>
            <a:endParaRPr lang="en-GB" sz="2400" b="1" dirty="0">
              <a:solidFill>
                <a:schemeClr val="bg1"/>
              </a:solidFill>
              <a:latin typeface="Lucida Sans" pitchFamily="34" charset="0"/>
            </a:endParaRPr>
          </a:p>
          <a:p>
            <a:r>
              <a:rPr lang="en-GB" sz="2400" b="1" dirty="0" smtClean="0">
                <a:solidFill>
                  <a:schemeClr val="bg1"/>
                </a:solidFill>
                <a:latin typeface="Lucida Sans" pitchFamily="34" charset="0"/>
              </a:rPr>
              <a:t>Estuaries, Mudflats, </a:t>
            </a:r>
            <a:r>
              <a:rPr lang="en-GB" sz="2400" b="1" dirty="0" err="1" smtClean="0">
                <a:solidFill>
                  <a:schemeClr val="bg1"/>
                </a:solidFill>
                <a:latin typeface="Lucida Sans" pitchFamily="34" charset="0"/>
              </a:rPr>
              <a:t>Saltmarshes</a:t>
            </a:r>
            <a:endParaRPr lang="en-GB" sz="2400" b="1" dirty="0" smtClean="0">
              <a:solidFill>
                <a:schemeClr val="bg1"/>
              </a:solidFill>
              <a:latin typeface="Lucida Sans" pitchFamily="34" charset="0"/>
            </a:endParaRPr>
          </a:p>
          <a:p>
            <a:endParaRPr lang="en-GB" sz="2400" b="1" dirty="0">
              <a:solidFill>
                <a:schemeClr val="bg1"/>
              </a:solidFill>
              <a:latin typeface="Lucida Sans" pitchFamily="34" charset="0"/>
            </a:endParaRPr>
          </a:p>
          <a:p>
            <a:r>
              <a:rPr lang="en-GB" sz="2400" b="1" dirty="0" smtClean="0">
                <a:solidFill>
                  <a:schemeClr val="bg1"/>
                </a:solidFill>
                <a:latin typeface="Lucida Sans" pitchFamily="34" charset="0"/>
              </a:rPr>
              <a:t>Forests and Woodland</a:t>
            </a:r>
          </a:p>
          <a:p>
            <a:endParaRPr lang="en-GB" sz="2400" b="1" dirty="0">
              <a:solidFill>
                <a:schemeClr val="bg1"/>
              </a:solidFill>
              <a:latin typeface="Lucida Sans" pitchFamily="34" charset="0"/>
            </a:endParaRPr>
          </a:p>
          <a:p>
            <a:r>
              <a:rPr lang="en-GB" sz="2400" b="1" dirty="0" smtClean="0">
                <a:solidFill>
                  <a:schemeClr val="bg1"/>
                </a:solidFill>
                <a:latin typeface="Lucida Sans" pitchFamily="34" charset="0"/>
              </a:rPr>
              <a:t>Railways, Motorways, Main Roads etc.</a:t>
            </a:r>
            <a:endParaRPr lang="en-GB" sz="2400" b="1" dirty="0">
              <a:solidFill>
                <a:schemeClr val="bg1"/>
              </a:solidFill>
              <a:latin typeface="Lucida Sans" pitchFamily="34" charset="0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425947" y="980728"/>
            <a:ext cx="629210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b="1" dirty="0" smtClean="0">
                <a:solidFill>
                  <a:schemeClr val="bg1"/>
                </a:solidFill>
                <a:latin typeface="Lucida Sans" pitchFamily="34" charset="0"/>
              </a:rPr>
              <a:t>FIELDWORK RUCKSACK</a:t>
            </a:r>
            <a:endParaRPr lang="en-GB" sz="4000" b="1" dirty="0">
              <a:solidFill>
                <a:schemeClr val="bg1"/>
              </a:solidFill>
              <a:latin typeface="Lucida Sans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79512" y="1916832"/>
            <a:ext cx="4176464" cy="4431983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3810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bg1"/>
                </a:solidFill>
                <a:latin typeface="Lucida Sans" pitchFamily="34" charset="0"/>
              </a:rPr>
              <a:t>First Aid Kit</a:t>
            </a:r>
          </a:p>
          <a:p>
            <a:endParaRPr lang="en-GB" sz="2400" b="1" dirty="0">
              <a:solidFill>
                <a:schemeClr val="bg1"/>
              </a:solidFill>
              <a:latin typeface="Lucida Sans" pitchFamily="34" charset="0"/>
            </a:endParaRPr>
          </a:p>
          <a:p>
            <a:r>
              <a:rPr lang="en-GB" sz="2400" b="1" dirty="0" smtClean="0">
                <a:solidFill>
                  <a:schemeClr val="bg1"/>
                </a:solidFill>
                <a:latin typeface="Lucida Sans" pitchFamily="34" charset="0"/>
              </a:rPr>
              <a:t>Working Information Card</a:t>
            </a:r>
          </a:p>
          <a:p>
            <a:endParaRPr lang="en-GB" sz="2400" b="1" dirty="0">
              <a:solidFill>
                <a:schemeClr val="bg1"/>
              </a:solidFill>
              <a:latin typeface="Lucida Sans" pitchFamily="34" charset="0"/>
            </a:endParaRPr>
          </a:p>
          <a:p>
            <a:r>
              <a:rPr lang="en-GB" sz="2400" b="1" dirty="0" smtClean="0">
                <a:solidFill>
                  <a:schemeClr val="bg1"/>
                </a:solidFill>
                <a:latin typeface="Lucida Sans" pitchFamily="34" charset="0"/>
              </a:rPr>
              <a:t>Incident Message Card</a:t>
            </a:r>
          </a:p>
          <a:p>
            <a:endParaRPr lang="en-GB" sz="2400" b="1" dirty="0">
              <a:solidFill>
                <a:schemeClr val="bg1"/>
              </a:solidFill>
              <a:latin typeface="Lucida Sans" pitchFamily="34" charset="0"/>
            </a:endParaRPr>
          </a:p>
          <a:p>
            <a:r>
              <a:rPr lang="en-GB" sz="2400" b="1" dirty="0" smtClean="0">
                <a:solidFill>
                  <a:schemeClr val="bg1"/>
                </a:solidFill>
                <a:latin typeface="Lucida Sans" pitchFamily="34" charset="0"/>
              </a:rPr>
              <a:t>Plastic Whistle</a:t>
            </a:r>
          </a:p>
          <a:p>
            <a:endParaRPr lang="en-GB" sz="2400" b="1" dirty="0">
              <a:solidFill>
                <a:schemeClr val="bg1"/>
              </a:solidFill>
              <a:latin typeface="Lucida Sans" pitchFamily="34" charset="0"/>
            </a:endParaRPr>
          </a:p>
          <a:p>
            <a:r>
              <a:rPr lang="en-GB" sz="2400" b="1" dirty="0" smtClean="0">
                <a:solidFill>
                  <a:schemeClr val="bg1"/>
                </a:solidFill>
                <a:latin typeface="Lucida Sans" pitchFamily="34" charset="0"/>
              </a:rPr>
              <a:t>Torch</a:t>
            </a:r>
          </a:p>
          <a:p>
            <a:endParaRPr lang="en-GB" sz="2400" b="1" dirty="0" smtClean="0">
              <a:solidFill>
                <a:schemeClr val="bg1"/>
              </a:solidFill>
              <a:latin typeface="Lucida Sans" pitchFamily="34" charset="0"/>
            </a:endParaRP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4499992" y="1916832"/>
            <a:ext cx="4464496" cy="44280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3810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bg1"/>
                </a:solidFill>
                <a:latin typeface="Lucida Sans" pitchFamily="34" charset="0"/>
              </a:rPr>
              <a:t>Exposure Bag/Sleeping Bag</a:t>
            </a:r>
          </a:p>
          <a:p>
            <a:endParaRPr lang="en-GB" sz="2400" b="1" dirty="0" smtClean="0">
              <a:solidFill>
                <a:schemeClr val="bg1"/>
              </a:solidFill>
              <a:latin typeface="Lucida Sans" pitchFamily="34" charset="0"/>
            </a:endParaRPr>
          </a:p>
          <a:p>
            <a:r>
              <a:rPr lang="en-GB" sz="2400" b="1" dirty="0" smtClean="0">
                <a:solidFill>
                  <a:schemeClr val="bg1"/>
                </a:solidFill>
                <a:latin typeface="Lucida Sans" pitchFamily="34" charset="0"/>
              </a:rPr>
              <a:t>Compass</a:t>
            </a:r>
          </a:p>
          <a:p>
            <a:endParaRPr lang="en-GB" sz="2400" b="1" dirty="0" smtClean="0">
              <a:solidFill>
                <a:schemeClr val="bg1"/>
              </a:solidFill>
              <a:latin typeface="Lucida Sans" pitchFamily="34" charset="0"/>
            </a:endParaRPr>
          </a:p>
          <a:p>
            <a:r>
              <a:rPr lang="en-GB" sz="2400" b="1" dirty="0" smtClean="0">
                <a:solidFill>
                  <a:schemeClr val="bg1"/>
                </a:solidFill>
                <a:latin typeface="Lucida Sans" pitchFamily="34" charset="0"/>
              </a:rPr>
              <a:t>Site-related OS Map (laminated extracts)</a:t>
            </a:r>
          </a:p>
          <a:p>
            <a:endParaRPr lang="en-GB" sz="2400" b="1" dirty="0" smtClean="0">
              <a:solidFill>
                <a:schemeClr val="bg1"/>
              </a:solidFill>
              <a:latin typeface="Lucida Sans" pitchFamily="34" charset="0"/>
            </a:endParaRPr>
          </a:p>
          <a:p>
            <a:r>
              <a:rPr lang="en-GB" sz="2400" b="1" dirty="0" smtClean="0">
                <a:solidFill>
                  <a:schemeClr val="bg1"/>
                </a:solidFill>
                <a:latin typeface="Lucida Sans" pitchFamily="34" charset="0"/>
              </a:rPr>
              <a:t>Rope</a:t>
            </a:r>
          </a:p>
          <a:p>
            <a:endParaRPr lang="en-GB" sz="2400" b="1" dirty="0" smtClean="0">
              <a:solidFill>
                <a:schemeClr val="bg1"/>
              </a:solidFill>
              <a:latin typeface="Lucida Sans" pitchFamily="34" charset="0"/>
            </a:endParaRPr>
          </a:p>
          <a:p>
            <a:r>
              <a:rPr lang="en-GB" sz="2400" b="1" dirty="0" smtClean="0">
                <a:solidFill>
                  <a:schemeClr val="bg1"/>
                </a:solidFill>
                <a:latin typeface="Lucida Sans" pitchFamily="34" charset="0"/>
              </a:rPr>
              <a:t>Money/phone-card/</a:t>
            </a:r>
          </a:p>
          <a:p>
            <a:r>
              <a:rPr lang="en-GB" sz="2400" b="1" dirty="0" smtClean="0">
                <a:solidFill>
                  <a:schemeClr val="bg1"/>
                </a:solidFill>
                <a:latin typeface="Lucida Sans" pitchFamily="34" charset="0"/>
              </a:rPr>
              <a:t>mobile phone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rgbClr val="000000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  <p:sp>
        <p:nvSpPr>
          <p:cNvPr id="4" name="TextBox 3"/>
          <p:cNvSpPr txBox="1"/>
          <p:nvPr/>
        </p:nvSpPr>
        <p:spPr>
          <a:xfrm>
            <a:off x="395536" y="332656"/>
            <a:ext cx="39293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chemeClr val="bg1"/>
                </a:solidFill>
                <a:latin typeface="Lucida Sans" pitchFamily="34" charset="0"/>
              </a:rPr>
              <a:t>Any Questions?</a:t>
            </a:r>
            <a:endParaRPr lang="en-GB" sz="2800" b="1" dirty="0">
              <a:solidFill>
                <a:schemeClr val="bg1"/>
              </a:solidFill>
              <a:latin typeface="Lucida Sans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467544" y="6021288"/>
            <a:ext cx="263797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i="1" dirty="0" smtClean="0">
                <a:solidFill>
                  <a:schemeClr val="bg1"/>
                </a:solidFill>
                <a:latin typeface="Lucida Sans" pitchFamily="34" charset="0"/>
              </a:rPr>
              <a:t>Thank you</a:t>
            </a:r>
            <a:endParaRPr lang="en-GB" sz="2800" b="1" i="1" dirty="0">
              <a:solidFill>
                <a:schemeClr val="bg1"/>
              </a:solidFill>
              <a:latin typeface="Lucida Sans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7380312" y="6021288"/>
            <a:ext cx="158417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i="1" dirty="0" err="1" smtClean="0">
                <a:solidFill>
                  <a:schemeClr val="bg1"/>
                </a:solidFill>
                <a:latin typeface="Lucida Sans" pitchFamily="34" charset="0"/>
              </a:rPr>
              <a:t>Diolch</a:t>
            </a:r>
            <a:endParaRPr lang="en-GB" sz="2800" b="1" i="1" dirty="0">
              <a:solidFill>
                <a:schemeClr val="bg1"/>
              </a:solidFill>
              <a:latin typeface="Lucida Sans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6588224" y="404664"/>
            <a:ext cx="21602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chemeClr val="bg1"/>
                </a:solidFill>
                <a:latin typeface="Lucida Sans" pitchFamily="34" charset="0"/>
              </a:rPr>
              <a:t>Keep Safe!</a:t>
            </a:r>
            <a:endParaRPr lang="en-GB" sz="2800" b="1" dirty="0">
              <a:solidFill>
                <a:schemeClr val="bg1"/>
              </a:solidFill>
              <a:latin typeface="Lucida Sans" pitchFamily="34" charset="0"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321</TotalTime>
  <Words>498</Words>
  <Application>Microsoft Office PowerPoint</Application>
  <PresentationFormat>On-screen Show (4:3)</PresentationFormat>
  <Paragraphs>217</Paragraphs>
  <Slides>18</Slides>
  <Notes>18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Flow</vt:lpstr>
      <vt:lpstr>    Health &amp; Safety and Risk Assessment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TOSHIBA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Health, Safety and Risk Assessment</dc:title>
  <dc:creator>claire</dc:creator>
  <cp:lastModifiedBy>Jenkins, Rhian</cp:lastModifiedBy>
  <cp:revision>63</cp:revision>
  <dcterms:created xsi:type="dcterms:W3CDTF">2014-10-28T20:36:28Z</dcterms:created>
  <dcterms:modified xsi:type="dcterms:W3CDTF">2014-11-04T07:51:30Z</dcterms:modified>
</cp:coreProperties>
</file>