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sldIdLst>
    <p:sldId id="256" r:id="rId2"/>
    <p:sldId id="257" r:id="rId3"/>
    <p:sldId id="264" r:id="rId4"/>
    <p:sldId id="258" r:id="rId5"/>
    <p:sldId id="259" r:id="rId6"/>
    <p:sldId id="260" r:id="rId7"/>
    <p:sldId id="265" r:id="rId8"/>
    <p:sldId id="261" r:id="rId9"/>
    <p:sldId id="262" r:id="rId10"/>
    <p:sldId id="269" r:id="rId11"/>
    <p:sldId id="263" r:id="rId12"/>
    <p:sldId id="270"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0187" autoAdjust="0"/>
  </p:normalViewPr>
  <p:slideViewPr>
    <p:cSldViewPr snapToGrid="0" snapToObjects="1">
      <p:cViewPr varScale="1">
        <p:scale>
          <a:sx n="126" d="100"/>
          <a:sy n="126" d="100"/>
        </p:scale>
        <p:origin x="159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0665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defRPr>
                <a:latin typeface="Arial"/>
              </a:defRPr>
            </a:pPr>
            <a:endParaRPr lang="en-US" dirty="0"/>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Birmingham is a healthy lunch-box business that is looking to be more sustainable for pupils, workers and time-poor commuters in Birmingham. The business addresses practical issues with lunch, such as time constraints, the cost of healthy options and the need to eat away from home that aren't necessarily healthy.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will offer convenient, affordable and healthier meals and decrease food waste. The concept is based on the value proposition principle: A successful value proposition should match with customer needs and address actual customer problems (</a:t>
            </a:r>
            <a:r>
              <a:rPr lang="en-GB" sz="1200" kern="1200" dirty="0" err="1">
                <a:solidFill>
                  <a:schemeClr val="tx1"/>
                </a:solidFill>
                <a:effectLst/>
                <a:latin typeface="+mn-lt"/>
                <a:ea typeface="+mn-ea"/>
                <a:cs typeface="+mn-cs"/>
              </a:rPr>
              <a:t>Osterwalder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Pigneur</a:t>
            </a:r>
            <a:r>
              <a:rPr lang="en-GB" sz="1200" kern="1200" dirty="0">
                <a:solidFill>
                  <a:schemeClr val="tx1"/>
                </a:solidFill>
                <a:effectLst/>
                <a:latin typeface="+mn-lt"/>
                <a:ea typeface="+mn-ea"/>
                <a:cs typeface="+mn-cs"/>
              </a:rPr>
              <a:t>, 2010). Hence,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is both profitable and socially and environmentally responsible.</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D3169-084F-7BF6-02AB-CA76073783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7F907F-F610-00E2-7B27-33FE5D5A6C98}"/>
              </a:ext>
            </a:extLst>
          </p:cNvPr>
          <p:cNvSpPr>
            <a:spLocks noGrp="1" noRot="1" noChangeAspect="1"/>
          </p:cNvSpPr>
          <p:nvPr>
            <p:ph type="sldImg"/>
          </p:nvPr>
        </p:nvSpPr>
        <p:spPr/>
        <p:txBody>
          <a:bodyPr/>
          <a:lstStyle/>
          <a:p>
            <a:pPr>
              <a:defRPr>
                <a:latin typeface="Arial"/>
              </a:defRPr>
            </a:pPr>
            <a:endParaRPr/>
          </a:p>
        </p:txBody>
      </p:sp>
      <p:sp>
        <p:nvSpPr>
          <p:cNvPr id="3" name="Notes Placeholder 2">
            <a:extLst>
              <a:ext uri="{FF2B5EF4-FFF2-40B4-BE49-F238E27FC236}">
                <a16:creationId xmlns:a16="http://schemas.microsoft.com/office/drawing/2014/main" id="{48F9CBB6-4C51-86ED-4124-2EE4F1E80EA6}"/>
              </a:ext>
            </a:extLst>
          </p:cNvPr>
          <p:cNvSpPr>
            <a:spLocks noGrp="1"/>
          </p:cNvSpPr>
          <p:nvPr>
            <p:ph type="body" idx="1"/>
          </p:nvPr>
        </p:nvSpPr>
        <p:spPr/>
        <p:txBody>
          <a:bodyPr/>
          <a:lstStyle/>
          <a:p>
            <a:pPr algn="just"/>
            <a:r>
              <a:rPr lang="en-US" sz="1200" kern="1200" dirty="0">
                <a:solidFill>
                  <a:schemeClr val="tx1"/>
                </a:solidFill>
                <a:effectLst/>
                <a:latin typeface="+mn-lt"/>
                <a:ea typeface="+mn-ea"/>
                <a:cs typeface="+mn-cs"/>
              </a:rPr>
              <a:t>The Birmingham's size and diversity of the urban market provides the opportunity for </a:t>
            </a:r>
            <a:r>
              <a:rPr lang="en-US" sz="1200" kern="1200" dirty="0" err="1">
                <a:solidFill>
                  <a:schemeClr val="tx1"/>
                </a:solidFill>
                <a:effectLst/>
                <a:latin typeface="+mn-lt"/>
                <a:ea typeface="+mn-ea"/>
                <a:cs typeface="+mn-cs"/>
              </a:rPr>
              <a:t>GreenBite</a:t>
            </a:r>
            <a:r>
              <a:rPr lang="en-US" sz="1200" kern="1200" dirty="0">
                <a:solidFill>
                  <a:schemeClr val="tx1"/>
                </a:solidFill>
                <a:effectLst/>
                <a:latin typeface="+mn-lt"/>
                <a:ea typeface="+mn-ea"/>
                <a:cs typeface="+mn-cs"/>
              </a:rPr>
              <a:t>. A local food start-up has a strong customer base with Birmingham's population of 1,144,900 at the 2021 Census (Birmingham City Council, 2023). People who are taking a break for lunch or working in the office may be rushed for time and need something fast, but it's not something healthy. </a:t>
            </a:r>
            <a:r>
              <a:rPr lang="en-US" sz="1200" kern="1200" dirty="0" err="1">
                <a:solidFill>
                  <a:schemeClr val="tx1"/>
                </a:solidFill>
                <a:effectLst/>
                <a:latin typeface="+mn-lt"/>
                <a:ea typeface="+mn-ea"/>
                <a:cs typeface="+mn-cs"/>
              </a:rPr>
              <a:t>GreenBite</a:t>
            </a:r>
            <a:r>
              <a:rPr lang="en-US" sz="1200" kern="1200" dirty="0">
                <a:solidFill>
                  <a:schemeClr val="tx1"/>
                </a:solidFill>
                <a:effectLst/>
                <a:latin typeface="+mn-lt"/>
                <a:ea typeface="+mn-ea"/>
                <a:cs typeface="+mn-cs"/>
              </a:rPr>
              <a:t> fills this need by providing pre-ordered meals that are time saving, healthy choice and low cost. This puts the business 'on the map' for Birmingham consumers.</a:t>
            </a:r>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9C2C9B6-0133-B6D2-7389-CA0EA818F6EB}"/>
              </a:ext>
            </a:extLst>
          </p:cNvPr>
          <p:cNvSpPr>
            <a:spLocks noGrp="1"/>
          </p:cNvSpPr>
          <p:nvPr>
            <p:ph type="sldNum" sz="quarter" idx="10"/>
          </p:nvPr>
        </p:nvSpPr>
        <p:spPr/>
        <p:txBody>
          <a:bodyPr/>
          <a:lstStyle/>
          <a:p>
            <a:pPr>
              <a:defRPr>
                <a:latin typeface="Arial"/>
              </a:defRPr>
            </a:pPr>
            <a:fld id="{F7021451-1387-4CA6-816F-3879F97B5CBC}" type="slidenum">
              <a:rPr lang="en-US"/>
              <a:t>3</a:t>
            </a:fld>
            <a:endParaRPr lang="en-US"/>
          </a:p>
        </p:txBody>
      </p:sp>
    </p:spTree>
    <p:extLst>
      <p:ext uri="{BB962C8B-B14F-4D97-AF65-F5344CB8AC3E}">
        <p14:creationId xmlns:p14="http://schemas.microsoft.com/office/powerpoint/2010/main" val="3713088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There will be a variety of pre-ordered healthy lunch boxes available at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such as rice bowls, salad bowls, soups and fusion food with a South Asian twist. Customers will place online orders with the option to pick up quickly or local delivery. This type of system can help minimize waiting time and allow the kitchen to be ready to prepare the food in accordance with the actual demand. It also prevents the generation of waste foods. This is in line with the concept of a lean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meaning that the new design should be used to test the demand, minimize waste and learn as a result of feedback (</a:t>
            </a:r>
            <a:r>
              <a:rPr lang="en-GB" sz="1200" kern="1200" dirty="0" err="1">
                <a:solidFill>
                  <a:schemeClr val="tx1"/>
                </a:solidFill>
                <a:effectLst/>
                <a:latin typeface="+mn-lt"/>
                <a:ea typeface="+mn-ea"/>
                <a:cs typeface="+mn-cs"/>
              </a:rPr>
              <a:t>Ries</a:t>
            </a:r>
            <a:r>
              <a:rPr lang="en-GB" sz="1200" kern="1200" dirty="0">
                <a:solidFill>
                  <a:schemeClr val="tx1"/>
                </a:solidFill>
                <a:effectLst/>
                <a:latin typeface="+mn-lt"/>
                <a:ea typeface="+mn-ea"/>
                <a:cs typeface="+mn-cs"/>
              </a:rPr>
              <a:t>, 2011). Product range is basic, and appropriate for a regular customer of the lunch.</a:t>
            </a:r>
          </a:p>
          <a:p>
            <a:pPr algn="just"/>
            <a:r>
              <a:rPr lang="en-GB" sz="1200" kern="1200" dirty="0">
                <a:solidFill>
                  <a:schemeClr val="tx1"/>
                </a:solidFill>
                <a:effectLst/>
                <a:latin typeface="+mn-lt"/>
                <a:ea typeface="+mn-ea"/>
                <a:cs typeface="+mn-cs"/>
              </a:rPr>
              <a:t> </a:t>
            </a:r>
          </a:p>
          <a:p>
            <a:pPr algn="just"/>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selling point of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is the value-adding ingredients of healthy meals (at a reasonable price), local </a:t>
            </a:r>
            <a:r>
              <a:rPr lang="en-GB" sz="1200" kern="1200" dirty="0" err="1">
                <a:solidFill>
                  <a:schemeClr val="tx1"/>
                </a:solidFill>
                <a:effectLst/>
                <a:latin typeface="+mn-lt"/>
                <a:ea typeface="+mn-ea"/>
                <a:cs typeface="+mn-cs"/>
              </a:rPr>
              <a:t>flavors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flavor</a:t>
            </a:r>
            <a:r>
              <a:rPr lang="en-GB" sz="1200" kern="1200" dirty="0">
                <a:solidFill>
                  <a:schemeClr val="tx1"/>
                </a:solidFill>
                <a:effectLst/>
                <a:latin typeface="+mn-lt"/>
                <a:ea typeface="+mn-ea"/>
                <a:cs typeface="+mn-cs"/>
              </a:rPr>
              <a:t>, pre-ordering, and low-waste cooking. The wide selection of fusion dishes that feature South Asian cuisine with British elements adds an extra element of identity to a business in Birmingham's multicultural food market. Sustainability is at the heart of it – customers will be offered discounts for using reusable packaging and surplus food, which is safe, will be donated to community groups. Porter (1985) says that differentiation is beneficial to the business as it provides a unique value to the business in order to compete.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takes this strategy, which is a mix of convenience and health and environmental responsibility.</a:t>
            </a:r>
          </a:p>
          <a:p>
            <a:pPr algn="just"/>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will be a Private Limited Company. This is a suitable format because it provides the business with its own legal identity, and means that the owner of the business is not personally liable (GOV.UK, 2026). The management structure will be small for the time being. Founder will be responsible for finance, strategy and suppliers. The Operations Supervisor will oversee the orders, flow and delivery in the kitchen. Food quality and food hygiene will be managed by the chef, whereas the marketing assistant will take care of social media and communication with customers.</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C6BCED-D5A2-6924-630E-0E7C5015FC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CD2B3-DFA8-64BE-F76D-0AC3F15A643B}"/>
              </a:ext>
            </a:extLst>
          </p:cNvPr>
          <p:cNvSpPr>
            <a:spLocks noGrp="1" noRot="1" noChangeAspect="1"/>
          </p:cNvSpPr>
          <p:nvPr>
            <p:ph type="sldImg"/>
          </p:nvPr>
        </p:nvSpPr>
        <p:spPr/>
        <p:txBody>
          <a:bodyPr/>
          <a:lstStyle/>
          <a:p>
            <a:pPr>
              <a:defRPr>
                <a:latin typeface="Arial"/>
              </a:defRPr>
            </a:pPr>
            <a:endParaRPr/>
          </a:p>
        </p:txBody>
      </p:sp>
      <p:sp>
        <p:nvSpPr>
          <p:cNvPr id="3" name="Notes Placeholder 2">
            <a:extLst>
              <a:ext uri="{FF2B5EF4-FFF2-40B4-BE49-F238E27FC236}">
                <a16:creationId xmlns:a16="http://schemas.microsoft.com/office/drawing/2014/main" id="{6C4069D6-73F9-F687-EF78-9CE871EDE37E}"/>
              </a:ext>
            </a:extLst>
          </p:cNvPr>
          <p:cNvSpPr>
            <a:spLocks noGrp="1"/>
          </p:cNvSpPr>
          <p:nvPr>
            <p:ph type="body" idx="1"/>
          </p:nvPr>
        </p:nvSpPr>
        <p:spPr/>
        <p:txBody>
          <a:bodyPr/>
          <a:lstStyle/>
          <a:p>
            <a:pPr algn="just"/>
            <a:r>
              <a:rPr lang="en-GB" sz="1200" kern="1200" dirty="0">
                <a:solidFill>
                  <a:schemeClr val="tx1"/>
                </a:solidFill>
                <a:effectLst/>
                <a:latin typeface="+mn-lt"/>
                <a:ea typeface="+mn-ea"/>
                <a:cs typeface="+mn-cs"/>
              </a:rPr>
              <a:t>The first is an outside pressure: economic pressure. Food, packaging, rent and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costs will impact profit, so </a:t>
            </a:r>
            <a:r>
              <a:rPr lang="en-GB" sz="1200" kern="1200" dirty="0" err="1">
                <a:solidFill>
                  <a:schemeClr val="tx1"/>
                </a:solidFill>
                <a:effectLst/>
                <a:latin typeface="+mn-lt"/>
                <a:ea typeface="+mn-ea"/>
                <a:cs typeface="+mn-cs"/>
              </a:rPr>
              <a:t>GreenBite's</a:t>
            </a:r>
            <a:r>
              <a:rPr lang="en-GB" sz="1200" kern="1200" dirty="0">
                <a:solidFill>
                  <a:schemeClr val="tx1"/>
                </a:solidFill>
                <a:effectLst/>
                <a:latin typeface="+mn-lt"/>
                <a:ea typeface="+mn-ea"/>
                <a:cs typeface="+mn-cs"/>
              </a:rPr>
              <a:t> menu will be limited and pre-order system will be implemented to control costs. The second is to the change in society. Convenient and healthy, low-cost meals are a growing demand by students, office workers and commuters. It is recognised that there is a need to increase access to healthier food (Food Foundation, 2024).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responds with speedily lunch boxes that provide a well-balanced combination of price, convenience and nutrition.</a:t>
            </a:r>
          </a:p>
        </p:txBody>
      </p:sp>
      <p:sp>
        <p:nvSpPr>
          <p:cNvPr id="4" name="Slide Number Placeholder 3">
            <a:extLst>
              <a:ext uri="{FF2B5EF4-FFF2-40B4-BE49-F238E27FC236}">
                <a16:creationId xmlns:a16="http://schemas.microsoft.com/office/drawing/2014/main" id="{CBBE43BD-1CC1-D6D4-5947-4F8CA633168B}"/>
              </a:ext>
            </a:extLst>
          </p:cNvPr>
          <p:cNvSpPr>
            <a:spLocks noGrp="1"/>
          </p:cNvSpPr>
          <p:nvPr>
            <p:ph type="sldNum" sz="quarter" idx="10"/>
          </p:nvPr>
        </p:nvSpPr>
        <p:spPr/>
        <p:txBody>
          <a:bodyPr/>
          <a:lstStyle/>
          <a:p>
            <a:pPr>
              <a:defRPr>
                <a:latin typeface="Arial"/>
              </a:defRPr>
            </a:pPr>
            <a:fld id="{F7021451-1387-4CA6-816F-3879F97B5CBC}" type="slidenum">
              <a:rPr lang="en-US"/>
              <a:t>7</a:t>
            </a:fld>
            <a:endParaRPr lang="en-US"/>
          </a:p>
        </p:txBody>
      </p:sp>
    </p:spTree>
    <p:extLst>
      <p:ext uri="{BB962C8B-B14F-4D97-AF65-F5344CB8AC3E}">
        <p14:creationId xmlns:p14="http://schemas.microsoft.com/office/powerpoint/2010/main" val="3169153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third key external factor is environmental responsibility. There is a significant amount of concern around food waste in the UK and food businesses are under pressure to be more sustainable.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will respond with demand based cooking, tracking of waste, </a:t>
            </a:r>
            <a:r>
              <a:rPr lang="en-GB" sz="1200" kern="1200" dirty="0" err="1">
                <a:solidFill>
                  <a:schemeClr val="tx1"/>
                </a:solidFill>
                <a:effectLst/>
                <a:latin typeface="+mn-lt"/>
                <a:ea typeface="+mn-ea"/>
                <a:cs typeface="+mn-cs"/>
              </a:rPr>
              <a:t>reusables</a:t>
            </a:r>
            <a:r>
              <a:rPr lang="en-GB" sz="1200" kern="1200" dirty="0">
                <a:solidFill>
                  <a:schemeClr val="tx1"/>
                </a:solidFill>
                <a:effectLst/>
                <a:latin typeface="+mn-lt"/>
                <a:ea typeface="+mn-ea"/>
                <a:cs typeface="+mn-cs"/>
              </a:rPr>
              <a:t> and surplus food donation safely. This equates to making meals to meet actual customer demand and not estimates. WRAP (2025) is seeing food waste reduction as an important aspect of a sustainable food system. </a:t>
            </a:r>
            <a:r>
              <a:rPr lang="en-GB" sz="1200" kern="1200" dirty="0" err="1">
                <a:solidFill>
                  <a:schemeClr val="tx1"/>
                </a:solidFill>
                <a:effectLst/>
                <a:latin typeface="+mn-lt"/>
                <a:ea typeface="+mn-ea"/>
                <a:cs typeface="+mn-cs"/>
              </a:rPr>
              <a:t>GreenBite's</a:t>
            </a:r>
            <a:r>
              <a:rPr lang="en-GB" sz="1200" kern="1200" dirty="0">
                <a:solidFill>
                  <a:schemeClr val="tx1"/>
                </a:solidFill>
                <a:effectLst/>
                <a:latin typeface="+mn-lt"/>
                <a:ea typeface="+mn-ea"/>
                <a:cs typeface="+mn-cs"/>
              </a:rPr>
              <a:t> environmental approach is both cost controlling and responsible business practice.</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Digital marketing is the initial marketing strategy. </a:t>
            </a:r>
            <a:r>
              <a:rPr lang="en-US" sz="1200" b="0" i="0" kern="1200" dirty="0" err="1">
                <a:solidFill>
                  <a:schemeClr val="tx1"/>
                </a:solidFill>
                <a:effectLst/>
                <a:latin typeface="+mn-lt"/>
                <a:ea typeface="+mn-ea"/>
                <a:cs typeface="+mn-cs"/>
              </a:rPr>
              <a:t>GreenBite</a:t>
            </a:r>
            <a:r>
              <a:rPr lang="en-US" sz="1200" b="0" i="0" kern="1200" dirty="0">
                <a:solidFill>
                  <a:schemeClr val="tx1"/>
                </a:solidFill>
                <a:effectLst/>
                <a:latin typeface="+mn-lt"/>
                <a:ea typeface="+mn-ea"/>
                <a:cs typeface="+mn-cs"/>
              </a:rPr>
              <a:t> will post videos on </a:t>
            </a:r>
            <a:r>
              <a:rPr lang="en-US" sz="1200" b="0" i="0" kern="1200" dirty="0" err="1">
                <a:solidFill>
                  <a:schemeClr val="tx1"/>
                </a:solidFill>
                <a:effectLst/>
                <a:latin typeface="+mn-lt"/>
                <a:ea typeface="+mn-ea"/>
                <a:cs typeface="+mn-cs"/>
              </a:rPr>
              <a:t>Instagram</a:t>
            </a:r>
            <a:r>
              <a:rPr lang="en-US" sz="1200" b="0" i="0" kern="1200" dirty="0">
                <a:solidFill>
                  <a:schemeClr val="tx1"/>
                </a:solidFill>
                <a:effectLst/>
                <a:latin typeface="+mn-lt"/>
                <a:ea typeface="+mn-ea"/>
                <a:cs typeface="+mn-cs"/>
              </a:rPr>
              <a:t> and </a:t>
            </a:r>
            <a:r>
              <a:rPr lang="en-US" sz="1200" b="0" i="0" kern="1200" dirty="0" err="1">
                <a:solidFill>
                  <a:schemeClr val="tx1"/>
                </a:solidFill>
                <a:effectLst/>
                <a:latin typeface="+mn-lt"/>
                <a:ea typeface="+mn-ea"/>
                <a:cs typeface="+mn-cs"/>
              </a:rPr>
              <a:t>TikTok</a:t>
            </a:r>
            <a:r>
              <a:rPr lang="en-US" sz="1200" b="0" i="0" kern="1200" dirty="0">
                <a:solidFill>
                  <a:schemeClr val="tx1"/>
                </a:solidFill>
                <a:effectLst/>
                <a:latin typeface="+mn-lt"/>
                <a:ea typeface="+mn-ea"/>
                <a:cs typeface="+mn-cs"/>
              </a:rPr>
              <a:t> that feature their short food videos, daily menu changes, actual photos of their products and customer feedback. This will visually communicate freshness, portion size and value to customers before they order. Location, hours, photos and reviews will be visible on Google Business Profile. To stimulate new sales, Student launch offers will be used. Digital marketing is appropriate as it provides a way for small businesses to engage with consumers and track engagement (Chaffey and Ellis-Chadwick, 2019).</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Local partnership marketing is the second marketing strategy.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will collaborate with universities, offices, gyms, and other community groups to get to customers directly. For universities, student lunch deals encourage students to eat healthy foods at the cafeteria; for offices, a weekly package of pre-ordered healthy foods can be used in the office; and for gyms, you can promote a high-protein meal. Word of mouth will be encouraged by providing referral discounts. Food donation in a safe manner will build the brand image of the company in the community. </a:t>
            </a:r>
            <a:r>
              <a:rPr lang="en-GB" sz="1200" kern="1200" dirty="0" err="1">
                <a:solidFill>
                  <a:schemeClr val="tx1"/>
                </a:solidFill>
                <a:effectLst/>
                <a:latin typeface="+mn-lt"/>
                <a:ea typeface="+mn-ea"/>
                <a:cs typeface="+mn-cs"/>
              </a:rPr>
              <a:t>Ries</a:t>
            </a:r>
            <a:r>
              <a:rPr lang="en-GB" sz="1200" kern="1200" dirty="0">
                <a:solidFill>
                  <a:schemeClr val="tx1"/>
                </a:solidFill>
                <a:effectLst/>
                <a:latin typeface="+mn-lt"/>
                <a:ea typeface="+mn-ea"/>
                <a:cs typeface="+mn-cs"/>
              </a:rPr>
              <a:t> (2011) proposes that </a:t>
            </a:r>
            <a:r>
              <a:rPr lang="en-GB" sz="1200" kern="1200" dirty="0" err="1">
                <a:solidFill>
                  <a:schemeClr val="tx1"/>
                </a:solidFill>
                <a:effectLst/>
                <a:latin typeface="+mn-lt"/>
                <a:ea typeface="+mn-ea"/>
                <a:cs typeface="+mn-cs"/>
              </a:rPr>
              <a:t>startups</a:t>
            </a:r>
            <a:r>
              <a:rPr lang="en-GB" sz="1200" kern="1200" dirty="0">
                <a:solidFill>
                  <a:schemeClr val="tx1"/>
                </a:solidFill>
                <a:effectLst/>
                <a:latin typeface="+mn-lt"/>
                <a:ea typeface="+mn-ea"/>
                <a:cs typeface="+mn-cs"/>
              </a:rPr>
              <a:t> should test demand, prior to scaling. The partnerships will aid in establishing trust and growth for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will need £18,000 to be launched. It will be funded from personal savings, via a Start Up Loan and as small investor support. GOV.UK (2026) defines Start Up Loans as a way of providing finance and advice to new businesses. Funding will be used to pay for the essentials of getting off the ground: £4,000 for the kitchen deposit and rent, £3,500 for equipment, £4,000 for ingredients and packaging, £3,700 for website, marketing and insurance and £2,800 for working capital. This will safeguard the enterprise against unforeseen initial charges (British Business Bank, 2021).</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lgn="just"/>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Birmingham is a realistic and responsible start-up as it tackles a clear lunch challenge for students, the workforce and commuters. It delivers nutritious, affordable and fast food, and minimises food waste by providing and promoting pre-ordering and green packaging. The business caters to the local fusion taste and low-waste operations compared to Greggs, </a:t>
            </a:r>
            <a:r>
              <a:rPr lang="en-GB" sz="1200" kern="1200" dirty="0" err="1">
                <a:solidFill>
                  <a:schemeClr val="tx1"/>
                </a:solidFill>
                <a:effectLst/>
                <a:latin typeface="+mn-lt"/>
                <a:ea typeface="+mn-ea"/>
                <a:cs typeface="+mn-cs"/>
              </a:rPr>
              <a:t>Pret</a:t>
            </a:r>
            <a:r>
              <a:rPr lang="en-GB" sz="1200" kern="1200" dirty="0">
                <a:solidFill>
                  <a:schemeClr val="tx1"/>
                </a:solidFill>
                <a:effectLst/>
                <a:latin typeface="+mn-lt"/>
                <a:ea typeface="+mn-ea"/>
                <a:cs typeface="+mn-cs"/>
              </a:rPr>
              <a:t> and LEON.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has a good chance of being a successful and socially beneficial local food enterprise; its launch funding of £18,000 and its well targeted marketing.</a:t>
            </a:r>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pPr>
              <a:defRPr>
                <a:latin typeface="Arial"/>
              </a:defRPr>
            </a:pPr>
            <a:endParaRPr/>
          </a:p>
        </p:txBody>
      </p:sp>
      <p:sp>
        <p:nvSpPr>
          <p:cNvPr id="3" name="Notes Placeholder 2"/>
          <p:cNvSpPr>
            <a:spLocks noGrp="1"/>
          </p:cNvSpPr>
          <p:nvPr>
            <p:ph type="body" idx="1"/>
          </p:nvPr>
        </p:nvSpPr>
        <p:spPr/>
        <p:txBody>
          <a:bodyPr/>
          <a:lstStyle/>
          <a:p>
            <a:pPr>
              <a:defRPr>
                <a:latin typeface="Arial"/>
              </a:defRPr>
            </a:pPr>
            <a:endParaRPr lang="en-US" dirty="0"/>
          </a:p>
        </p:txBody>
      </p:sp>
      <p:sp>
        <p:nvSpPr>
          <p:cNvPr id="4" name="Slide Number Placeholder 3"/>
          <p:cNvSpPr>
            <a:spLocks noGrp="1"/>
          </p:cNvSpPr>
          <p:nvPr>
            <p:ph type="sldNum" sz="quarter" idx="10"/>
          </p:nvPr>
        </p:nvSpPr>
        <p:spPr/>
        <p:txBody>
          <a:bodyPr/>
          <a:lstStyle/>
          <a:p>
            <a:pPr>
              <a:defRPr>
                <a:latin typeface="Arial"/>
              </a:defRPr>
            </a:pPr>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leon.co/food-sustainability/?utm_source=chatgpt.com" TargetMode="External"/><Relationship Id="rId13" Type="http://schemas.openxmlformats.org/officeDocument/2006/relationships/hyperlink" Target="https://books.google.com/books/about/The_Lean_Startup.html?id=tvfyz-4JILwC&amp;utm_source=chatgpt.com" TargetMode="External"/><Relationship Id="rId3" Type="http://schemas.openxmlformats.org/officeDocument/2006/relationships/hyperlink" Target="https://www.birmingham.gov.uk/info/20057/about_birmingham/1294/population_and_census/5?utm_source=chatgpt.com" TargetMode="External"/><Relationship Id="rId7" Type="http://schemas.openxmlformats.org/officeDocument/2006/relationships/hyperlink" Target="https://leon.co/restaurants/birmingham-new-street-station/?utm_source=chatgpt.com" TargetMode="External"/><Relationship Id="rId12" Type="http://schemas.openxmlformats.org/officeDocument/2006/relationships/hyperlink" Target="https://downloads.ctfassets.net/4zu8gvmtwqss/5v3k1xOdM0urenVPUNfssk/3feafaa2bde90b7e05d384ccd50e222f/ESG_Report_2024_-_190924.pdf?utm_source=chatgpt.com"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data.fca.org.uk/artefacts/NSM/Portal/NI-000118042/NI-000118042.pdf?utm_source=chatgpt.com" TargetMode="External"/><Relationship Id="rId11" Type="http://schemas.openxmlformats.org/officeDocument/2006/relationships/hyperlink" Target="https://www.hbs.edu/faculty/Pages/item.aspx?num=193&amp;utm_source=chatgpt.com" TargetMode="External"/><Relationship Id="rId5" Type="http://schemas.openxmlformats.org/officeDocument/2006/relationships/hyperlink" Target="https://www.gov.uk/limited-company-formation?utm_source=chatgpt.com" TargetMode="External"/><Relationship Id="rId15" Type="http://schemas.openxmlformats.org/officeDocument/2006/relationships/hyperlink" Target="https://www.wrap.ngo/resources/report/uk-food-waste-food-surplus-key-facts?utm_source=chatgpt.com" TargetMode="External"/><Relationship Id="rId10" Type="http://schemas.openxmlformats.org/officeDocument/2006/relationships/hyperlink" Target="https://www.hbs.edu/faculty/Pages/item.aspx?num=195&amp;utm_source=chatgpt.com" TargetMode="External"/><Relationship Id="rId4" Type="http://schemas.openxmlformats.org/officeDocument/2006/relationships/hyperlink" Target="https://books.google.com/books/about/Digital_Marketing.html?id=7gGzuAEACAAJ&amp;utm_source=chatgpt.com" TargetMode="External"/><Relationship Id="rId9" Type="http://schemas.openxmlformats.org/officeDocument/2006/relationships/hyperlink" Target="https://www.wiley.com/en-us/Business+Model+Generation:+A+Handbook+for+Visionaries,+Game+Changers,+and+Challengers-p-9780470876411?utm_source=chatgpt.com" TargetMode="External"/><Relationship Id="rId14" Type="http://schemas.openxmlformats.org/officeDocument/2006/relationships/hyperlink" Target="https://foodfoundation.org.uk/sites/default/files/2024-11/SofNFI_Report_FINAL_LIVE%20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softly_lit_indoor_scene_looking_like_a_m_batch_1.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noFill/>
          <a:ln>
            <a:noFill/>
          </a:ln>
        </p:spPr>
        <p:style>
          <a:lnRef idx="0">
            <a:scrgbClr r="0" g="0" b="0"/>
          </a:lnRef>
          <a:fillRef idx="0">
            <a:scrgbClr r="0" g="0" b="0"/>
          </a:fillRef>
          <a:effectRef idx="0">
            <a:scrgbClr r="0" g="0" b="0"/>
          </a:effectRef>
          <a:fontRef idx="minor">
            <a:schemeClr val="accent6"/>
          </a:fontRef>
        </p:style>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2" name="Text 1">
            <a:extLst>
              <a:ext uri="{FF2B5EF4-FFF2-40B4-BE49-F238E27FC236}">
                <a16:creationId xmlns:a16="http://schemas.microsoft.com/office/drawing/2014/main" id="{68F8B82F-D4EA-99E5-ABB1-5C9B876EE668}"/>
              </a:ext>
            </a:extLst>
          </p:cNvPr>
          <p:cNvSpPr/>
          <p:nvPr/>
        </p:nvSpPr>
        <p:spPr>
          <a:xfrm>
            <a:off x="713232" y="1051560"/>
            <a:ext cx="5303520" cy="960120"/>
          </a:xfrm>
          <a:prstGeom prst="rect">
            <a:avLst/>
          </a:prstGeom>
          <a:noFill/>
          <a:ln/>
        </p:spPr>
        <p:txBody>
          <a:bodyPr wrap="square" lIns="0" tIns="0" rIns="0" bIns="0" rtlCol="0" anchor="ctr">
            <a:normAutofit lnSpcReduction="10000"/>
          </a:bodyPr>
          <a:lstStyle/>
          <a:p>
            <a:pPr marL="0" indent="0">
              <a:buNone/>
              <a:defRPr>
                <a:latin typeface="Arial"/>
              </a:defRPr>
            </a:pPr>
            <a:r>
              <a:rPr lang="en-US" sz="3400" b="1" dirty="0">
                <a:solidFill>
                  <a:schemeClr val="accent6">
                    <a:lumMod val="75000"/>
                  </a:schemeClr>
                </a:solidFill>
                <a:latin typeface="Arial" pitchFamily="34" charset="0"/>
                <a:ea typeface="Aptos Display" pitchFamily="34" charset="-122"/>
                <a:cs typeface="Aptos Display" pitchFamily="34" charset="-120"/>
              </a:rPr>
              <a:t>GreenBite Birmingham Business Plan</a:t>
            </a:r>
            <a:endParaRPr lang="en-US" sz="3400" dirty="0">
              <a:solidFill>
                <a:schemeClr val="accent6">
                  <a:lumMod val="75000"/>
                </a:schemeClr>
              </a:solidFill>
            </a:endParaRPr>
          </a:p>
        </p:txBody>
      </p:sp>
      <p:sp>
        <p:nvSpPr>
          <p:cNvPr id="5" name="Shape 2">
            <a:extLst>
              <a:ext uri="{FF2B5EF4-FFF2-40B4-BE49-F238E27FC236}">
                <a16:creationId xmlns:a16="http://schemas.microsoft.com/office/drawing/2014/main" id="{7741A5A0-50D3-D13D-B9C8-FE81C51E446B}"/>
              </a:ext>
            </a:extLst>
          </p:cNvPr>
          <p:cNvSpPr/>
          <p:nvPr/>
        </p:nvSpPr>
        <p:spPr>
          <a:xfrm>
            <a:off x="713232" y="2286000"/>
            <a:ext cx="4434840" cy="0"/>
          </a:xfrm>
          <a:prstGeom prst="line">
            <a:avLst/>
          </a:prstGeom>
          <a:noFill/>
          <a:ln w="25400">
            <a:solidFill>
              <a:srgbClr val="2E7D57"/>
            </a:solidFill>
            <a:prstDash val="solid"/>
          </a:ln>
        </p:spPr>
        <p:txBody>
          <a:bodyPr/>
          <a:lstStyle/>
          <a:p>
            <a:pPr>
              <a:defRPr>
                <a:latin typeface="Arial"/>
              </a:defRPr>
            </a:pPr>
            <a:endParaRPr/>
          </a:p>
        </p:txBody>
      </p:sp>
      <p:sp>
        <p:nvSpPr>
          <p:cNvPr id="13" name="Text 3">
            <a:extLst>
              <a:ext uri="{FF2B5EF4-FFF2-40B4-BE49-F238E27FC236}">
                <a16:creationId xmlns:a16="http://schemas.microsoft.com/office/drawing/2014/main" id="{22ECBE6F-8204-85EF-53DB-87360BD01D25}"/>
              </a:ext>
            </a:extLst>
          </p:cNvPr>
          <p:cNvSpPr/>
          <p:nvPr/>
        </p:nvSpPr>
        <p:spPr>
          <a:xfrm>
            <a:off x="713232" y="3325091"/>
            <a:ext cx="5074920" cy="320040"/>
          </a:xfrm>
          <a:prstGeom prst="rect">
            <a:avLst/>
          </a:prstGeom>
          <a:noFill/>
          <a:ln/>
        </p:spPr>
        <p:txBody>
          <a:bodyPr wrap="square" lIns="0" tIns="0" rIns="0" bIns="0" rtlCol="0" anchor="ctr"/>
          <a:lstStyle/>
          <a:p>
            <a:pPr marL="0" indent="0">
              <a:buNone/>
              <a:defRPr>
                <a:latin typeface="Arial"/>
              </a:defRPr>
            </a:pPr>
            <a:r>
              <a:rPr lang="en-US" b="1" dirty="0">
                <a:solidFill>
                  <a:srgbClr val="26352F"/>
                </a:solidFill>
                <a:latin typeface="Arial" pitchFamily="34" charset="0"/>
                <a:ea typeface="Aptos" pitchFamily="34" charset="-122"/>
                <a:cs typeface="Aptos" pitchFamily="34" charset="-120"/>
              </a:rPr>
              <a:t>LCLM4006 Enterprise and Entrepreneurship</a:t>
            </a:r>
            <a:endParaRPr lang="en-US" b="1" dirty="0"/>
          </a:p>
        </p:txBody>
      </p:sp>
      <p:sp>
        <p:nvSpPr>
          <p:cNvPr id="15" name="Text 4">
            <a:extLst>
              <a:ext uri="{FF2B5EF4-FFF2-40B4-BE49-F238E27FC236}">
                <a16:creationId xmlns:a16="http://schemas.microsoft.com/office/drawing/2014/main" id="{8746A38F-2861-1313-BB19-998FC011525D}"/>
              </a:ext>
            </a:extLst>
          </p:cNvPr>
          <p:cNvSpPr/>
          <p:nvPr/>
        </p:nvSpPr>
        <p:spPr>
          <a:xfrm>
            <a:off x="713232" y="3931919"/>
            <a:ext cx="5303520" cy="993371"/>
          </a:xfrm>
          <a:prstGeom prst="rect">
            <a:avLst/>
          </a:prstGeom>
          <a:noFill/>
          <a:ln/>
        </p:spPr>
        <p:txBody>
          <a:bodyPr wrap="square" lIns="0" tIns="0" rIns="0" bIns="0" rtlCol="0" anchor="ctr"/>
          <a:lstStyle/>
          <a:p>
            <a:pPr marL="0" indent="0">
              <a:buNone/>
              <a:defRPr>
                <a:latin typeface="Arial"/>
              </a:defRPr>
            </a:pPr>
            <a:r>
              <a:rPr lang="en-US" dirty="0">
                <a:solidFill>
                  <a:srgbClr val="26352F"/>
                </a:solidFill>
                <a:latin typeface="Arial" pitchFamily="34" charset="0"/>
                <a:ea typeface="Aptos" pitchFamily="34" charset="-122"/>
                <a:cs typeface="Aptos" pitchFamily="34" charset="-120"/>
              </a:rPr>
              <a:t>Student Name: Patrycja Miklas</a:t>
            </a:r>
          </a:p>
          <a:p>
            <a:pPr>
              <a:defRPr>
                <a:latin typeface="Arial"/>
              </a:defRPr>
            </a:pPr>
            <a:r>
              <a:rPr lang="en-US" dirty="0">
                <a:solidFill>
                  <a:srgbClr val="26352F"/>
                </a:solidFill>
                <a:latin typeface="Arial" pitchFamily="34" charset="0"/>
                <a:ea typeface="Aptos" pitchFamily="34" charset="-122"/>
                <a:cs typeface="Aptos" pitchFamily="34" charset="-120"/>
              </a:rPr>
              <a:t>Student ID: 2426022</a:t>
            </a:r>
            <a:br>
              <a:rPr lang="en-US" dirty="0">
                <a:solidFill>
                  <a:srgbClr val="26352F"/>
                </a:solidFill>
                <a:latin typeface="Arial" pitchFamily="34" charset="0"/>
                <a:ea typeface="Aptos" pitchFamily="34" charset="-122"/>
                <a:cs typeface="Aptos" pitchFamily="34" charset="-120"/>
              </a:rPr>
            </a:br>
            <a:r>
              <a:rPr lang="en-US" dirty="0">
                <a:solidFill>
                  <a:srgbClr val="26352F"/>
                </a:solidFill>
                <a:latin typeface="Arial" pitchFamily="34" charset="0"/>
                <a:ea typeface="Aptos" pitchFamily="34" charset="-122"/>
                <a:cs typeface="Aptos" pitchFamily="34" charset="-120"/>
              </a:rPr>
              <a:t>Lecture Name: </a:t>
            </a:r>
            <a:r>
              <a:rPr lang="en-GB" dirty="0" err="1"/>
              <a:t>Fouziya</a:t>
            </a:r>
            <a:r>
              <a:rPr lang="en-GB" dirty="0"/>
              <a:t> Farheen</a:t>
            </a:r>
          </a:p>
          <a:p>
            <a:pPr marL="0" indent="0">
              <a:buNone/>
              <a:defRPr>
                <a:latin typeface="Arial"/>
              </a:defRPr>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marL="0" indent="0">
              <a:buNone/>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Introduction</a:t>
            </a:r>
            <a:endParaRPr lang="en-US" sz="3100" dirty="0">
              <a:solidFill>
                <a:schemeClr val="accent6">
                  <a:lumMod val="75000"/>
                </a:schemeClr>
              </a:solidFill>
            </a:endParaRPr>
          </a:p>
        </p:txBody>
      </p:sp>
      <p:grpSp>
        <p:nvGrpSpPr>
          <p:cNvPr id="15" name="Group 14">
            <a:extLst>
              <a:ext uri="{FF2B5EF4-FFF2-40B4-BE49-F238E27FC236}">
                <a16:creationId xmlns:a16="http://schemas.microsoft.com/office/drawing/2014/main" id="{FBFF397E-7B35-8620-EA60-71E50F247E57}"/>
              </a:ext>
            </a:extLst>
          </p:cNvPr>
          <p:cNvGrpSpPr/>
          <p:nvPr/>
        </p:nvGrpSpPr>
        <p:grpSpPr>
          <a:xfrm>
            <a:off x="434340" y="2253996"/>
            <a:ext cx="6720840" cy="2880360"/>
            <a:chOff x="420625" y="1490472"/>
            <a:chExt cx="6720840" cy="2880360"/>
          </a:xfrm>
        </p:grpSpPr>
        <p:sp>
          <p:nvSpPr>
            <p:cNvPr id="5" name="Shape 7">
              <a:extLst>
                <a:ext uri="{FF2B5EF4-FFF2-40B4-BE49-F238E27FC236}">
                  <a16:creationId xmlns:a16="http://schemas.microsoft.com/office/drawing/2014/main" id="{3236600E-A453-D42D-3B8B-75A3E16BAFDC}"/>
                </a:ext>
              </a:extLst>
            </p:cNvPr>
            <p:cNvSpPr/>
            <p:nvPr/>
          </p:nvSpPr>
          <p:spPr>
            <a:xfrm>
              <a:off x="420625" y="149047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id="{D22C936B-71E2-8E24-383F-054CCA91C84F}"/>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pic>
        <p:nvPicPr>
          <p:cNvPr id="16" name="Picture 15" descr="intro_replacement.png"/>
          <p:cNvPicPr>
            <a:picLocks noChangeAspect="1"/>
          </p:cNvPicPr>
          <p:nvPr/>
        </p:nvPicPr>
        <p:blipFill>
          <a:blip r:embed="rId3"/>
          <a:stretch>
            <a:fillRect/>
          </a:stretch>
        </p:blipFill>
        <p:spPr>
          <a:xfrm>
            <a:off x="7635240" y="475488"/>
            <a:ext cx="4005072" cy="6053328"/>
          </a:xfrm>
          <a:prstGeom prst="rect">
            <a:avLst/>
          </a:prstGeom>
        </p:spPr>
      </p:pic>
      <p:sp>
        <p:nvSpPr>
          <p:cNvPr id="17" name="Rectangle 16"/>
          <p:cNvSpPr/>
          <p:nvPr/>
        </p:nvSpPr>
        <p:spPr>
          <a:xfrm>
            <a:off x="7635240" y="475488"/>
            <a:ext cx="4005072" cy="6053328"/>
          </a:xfrm>
          <a:prstGeom prst="rect">
            <a:avLst/>
          </a:prstGeom>
          <a:no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a:latin typeface="Arial"/>
              </a:defRPr>
            </a:pPr>
            <a:endParaRPr/>
          </a:p>
        </p:txBody>
      </p:sp>
      <p:sp>
        <p:nvSpPr>
          <p:cNvPr id="4" name="Rectangle 3"/>
          <p:cNvSpPr/>
          <p:nvPr/>
        </p:nvSpPr>
        <p:spPr>
          <a:xfrm>
            <a:off x="585355" y="2519172"/>
            <a:ext cx="6096000" cy="2308324"/>
          </a:xfrm>
          <a:prstGeom prst="rect">
            <a:avLst/>
          </a:prstGeom>
        </p:spPr>
        <p:txBody>
          <a:bodyPr>
            <a:spAutoFit/>
          </a:bodyPr>
          <a:lstStyle/>
          <a:p>
            <a:pPr marL="285750" lvl="0" indent="-285750">
              <a:buFont typeface="Arial" pitchFamily="34" charset="0"/>
              <a:buChar char="•"/>
            </a:pPr>
            <a:r>
              <a:rPr lang="en-GB" dirty="0" err="1"/>
              <a:t>GreenBite</a:t>
            </a:r>
            <a:r>
              <a:rPr lang="en-GB" dirty="0"/>
              <a:t> is a sustainable healthy lunch-box </a:t>
            </a:r>
            <a:r>
              <a:rPr lang="en-GB" dirty="0" err="1"/>
              <a:t>startup</a:t>
            </a:r>
            <a:r>
              <a:rPr lang="en-GB" dirty="0"/>
              <a:t> in Birmingham. </a:t>
            </a:r>
          </a:p>
          <a:p>
            <a:pPr marL="285750" lvl="0" indent="-285750">
              <a:buFont typeface="Arial" pitchFamily="34" charset="0"/>
              <a:buChar char="•"/>
            </a:pPr>
            <a:r>
              <a:rPr lang="en-GB" dirty="0"/>
              <a:t>It targets students, office workers, and commuters. </a:t>
            </a:r>
          </a:p>
          <a:p>
            <a:pPr marL="285750" lvl="0" indent="-285750">
              <a:buFont typeface="Arial" pitchFamily="34" charset="0"/>
              <a:buChar char="•"/>
            </a:pPr>
            <a:r>
              <a:rPr lang="en-GB" dirty="0"/>
              <a:t>It solves problems of time, cost, and unhealthy food choices. </a:t>
            </a:r>
          </a:p>
          <a:p>
            <a:pPr marL="285750" lvl="0" indent="-285750">
              <a:buFont typeface="Arial" pitchFamily="34" charset="0"/>
              <a:buChar char="•"/>
            </a:pPr>
            <a:r>
              <a:rPr lang="en-GB" dirty="0"/>
              <a:t>It combines profit with social and environmental value. </a:t>
            </a:r>
          </a:p>
          <a:p>
            <a:pPr marL="285750" lvl="0" indent="-285750">
              <a:buFont typeface="Arial" pitchFamily="34" charset="0"/>
              <a:buChar char="•"/>
            </a:pPr>
            <a:r>
              <a:rPr lang="en-GB" dirty="0"/>
              <a:t>The value proposition aligns with customer needs (</a:t>
            </a:r>
            <a:r>
              <a:rPr lang="en-GB" dirty="0" err="1"/>
              <a:t>Osterwalder</a:t>
            </a:r>
            <a:r>
              <a:rPr lang="en-GB" dirty="0"/>
              <a:t> and </a:t>
            </a:r>
            <a:r>
              <a:rPr lang="en-GB" dirty="0" err="1"/>
              <a:t>Pigneur</a:t>
            </a:r>
            <a:r>
              <a:rPr lang="en-GB" dirty="0"/>
              <a:t>, 2010).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a:extLst>
            <a:ext uri="{FF2B5EF4-FFF2-40B4-BE49-F238E27FC236}">
              <a16:creationId xmlns:a16="http://schemas.microsoft.com/office/drawing/2014/main" id="{F91ABF98-5DA0-0590-9F38-E1D0E14C963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55B5C6D-F2C2-F25B-48BA-3D792FCBEEED}"/>
              </a:ext>
            </a:extLst>
          </p:cNvPr>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a:extLst>
              <a:ext uri="{FF2B5EF4-FFF2-40B4-BE49-F238E27FC236}">
                <a16:creationId xmlns:a16="http://schemas.microsoft.com/office/drawing/2014/main" id="{E612985D-8E1C-1D5D-75AF-83AFC42508D9}"/>
              </a:ext>
            </a:extLst>
          </p:cNvPr>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a:extLst>
              <a:ext uri="{FF2B5EF4-FFF2-40B4-BE49-F238E27FC236}">
                <a16:creationId xmlns:a16="http://schemas.microsoft.com/office/drawing/2014/main" id="{B2EEFBA0-9285-EC02-50BF-810D62F9B913}"/>
              </a:ext>
            </a:extLst>
          </p:cNvPr>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daytime_urban_street_plaza_scene_with_a_batch_2.png">
            <a:extLst>
              <a:ext uri="{FF2B5EF4-FFF2-40B4-BE49-F238E27FC236}">
                <a16:creationId xmlns:a16="http://schemas.microsoft.com/office/drawing/2014/main" id="{B0BBC5E1-E75E-D920-4198-5C72604D1125}"/>
              </a:ext>
            </a:extLst>
          </p:cNvPr>
          <p:cNvPicPr>
            <a:picLocks noChangeAspect="1"/>
          </p:cNvPicPr>
          <p:nvPr/>
        </p:nvPicPr>
        <p:blipFill>
          <a:blip r:embed="rId3"/>
          <a:srcRect l="8663" r="8663"/>
          <a:stretch/>
        </p:blipFill>
        <p:spPr>
          <a:xfrm>
            <a:off x="7635240" y="475488"/>
            <a:ext cx="4005072" cy="6053328"/>
          </a:xfrm>
          <a:prstGeom prst="rect">
            <a:avLst/>
          </a:prstGeom>
        </p:spPr>
      </p:pic>
      <p:sp>
        <p:nvSpPr>
          <p:cNvPr id="9" name="Shape 6">
            <a:extLst>
              <a:ext uri="{FF2B5EF4-FFF2-40B4-BE49-F238E27FC236}">
                <a16:creationId xmlns:a16="http://schemas.microsoft.com/office/drawing/2014/main" id="{4CADCEC1-944F-B54D-E6DF-5538327415F5}"/>
              </a:ext>
            </a:extLst>
          </p:cNvPr>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a:extLst>
              <a:ext uri="{FF2B5EF4-FFF2-40B4-BE49-F238E27FC236}">
                <a16:creationId xmlns:a16="http://schemas.microsoft.com/office/drawing/2014/main" id="{694A2595-BF4E-1B53-8480-7E1CA3EF47B2}"/>
              </a:ext>
            </a:extLst>
          </p:cNvPr>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a:extLst>
              <a:ext uri="{FF2B5EF4-FFF2-40B4-BE49-F238E27FC236}">
                <a16:creationId xmlns:a16="http://schemas.microsoft.com/office/drawing/2014/main" id="{2AAF1E64-8A3A-8326-1A57-FEDFC9B13D41}"/>
              </a:ext>
            </a:extLst>
          </p:cNvPr>
          <p:cNvSpPr/>
          <p:nvPr/>
        </p:nvSpPr>
        <p:spPr>
          <a:xfrm>
            <a:off x="502920" y="713232"/>
            <a:ext cx="6583680" cy="502920"/>
          </a:xfrm>
          <a:prstGeom prst="rect">
            <a:avLst/>
          </a:prstGeom>
          <a:noFill/>
          <a:ln/>
        </p:spPr>
        <p:txBody>
          <a:bodyPr wrap="square" lIns="0" tIns="0" rIns="0" bIns="0" rtlCol="0" anchor="ctr"/>
          <a:lstStyle/>
          <a:p>
            <a:pPr marL="0" indent="0">
              <a:buNone/>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Business Opportunity</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id="{250245A3-DB75-22C5-AE1E-938F2ECED990}"/>
              </a:ext>
            </a:extLst>
          </p:cNvPr>
          <p:cNvGrpSpPr/>
          <p:nvPr/>
        </p:nvGrpSpPr>
        <p:grpSpPr>
          <a:xfrm>
            <a:off x="434340" y="2080260"/>
            <a:ext cx="6720840" cy="2880360"/>
            <a:chOff x="621792" y="1444752"/>
            <a:chExt cx="6720840" cy="2880360"/>
          </a:xfrm>
        </p:grpSpPr>
        <p:sp>
          <p:nvSpPr>
            <p:cNvPr id="12" name="Shape 7">
              <a:extLst>
                <a:ext uri="{FF2B5EF4-FFF2-40B4-BE49-F238E27FC236}">
                  <a16:creationId xmlns:a16="http://schemas.microsoft.com/office/drawing/2014/main" id="{8FBDF17C-B5FB-A69F-C069-5C9CEFBB9DF9}"/>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id="{6E6DEE61-37C1-64B6-FF8E-4D160F1519C3}"/>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637309" y="2347990"/>
            <a:ext cx="6096000" cy="2308324"/>
          </a:xfrm>
          <a:prstGeom prst="rect">
            <a:avLst/>
          </a:prstGeom>
        </p:spPr>
        <p:txBody>
          <a:bodyPr>
            <a:spAutoFit/>
          </a:bodyPr>
          <a:lstStyle/>
          <a:p>
            <a:pPr marL="285750" lvl="0" indent="-285750" algn="just">
              <a:buFont typeface="Arial" pitchFamily="34" charset="0"/>
              <a:buChar char="•"/>
            </a:pPr>
            <a:r>
              <a:rPr lang="en-GB" dirty="0"/>
              <a:t>Birmingham population is 1,144,900 (Birmingham City Council, 2023). </a:t>
            </a:r>
          </a:p>
          <a:p>
            <a:pPr marL="285750" lvl="0" indent="-285750" algn="just">
              <a:buFont typeface="Arial" pitchFamily="34" charset="0"/>
              <a:buChar char="•"/>
            </a:pPr>
            <a:r>
              <a:rPr lang="en-GB" dirty="0"/>
              <a:t>There is high demand for quick lunch options in an urban lifestyle. </a:t>
            </a:r>
          </a:p>
          <a:p>
            <a:pPr marL="285750" lvl="0" indent="-285750" algn="just">
              <a:buFont typeface="Arial" pitchFamily="34" charset="0"/>
              <a:buChar char="•"/>
            </a:pPr>
            <a:r>
              <a:rPr lang="en-GB" dirty="0"/>
              <a:t>Healthy food is often expensive or inconvenient. </a:t>
            </a:r>
          </a:p>
          <a:p>
            <a:pPr marL="285750" lvl="0" indent="-285750" algn="just">
              <a:buFont typeface="Arial" pitchFamily="34" charset="0"/>
              <a:buChar char="•"/>
            </a:pPr>
            <a:r>
              <a:rPr lang="en-GB" dirty="0"/>
              <a:t>There is a gap for affordable, healthy, and fast meals. </a:t>
            </a:r>
          </a:p>
          <a:p>
            <a:pPr marL="285750" lvl="0" indent="-285750" algn="just">
              <a:buFont typeface="Arial" pitchFamily="34" charset="0"/>
              <a:buChar char="•"/>
            </a:pPr>
            <a:r>
              <a:rPr lang="en-GB" dirty="0"/>
              <a:t>There is strong opportunity in students and working population. </a:t>
            </a:r>
          </a:p>
        </p:txBody>
      </p:sp>
    </p:spTree>
    <p:extLst>
      <p:ext uri="{BB962C8B-B14F-4D97-AF65-F5344CB8AC3E}">
        <p14:creationId xmlns:p14="http://schemas.microsoft.com/office/powerpoint/2010/main" val="217345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clean_well_lit_food_photography_scene_on_a_ligh_batch_3.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Business Idea &amp; Products</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id="{A2A565BA-1668-9FFA-8C4D-BADAC3B59683}"/>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id="{C8636583-27E6-B56B-05E3-E89EE776D275}"/>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id="{9FF8DBA4-3B85-A823-41FC-19BFC762D548}"/>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40417" y="2385583"/>
            <a:ext cx="6096000" cy="1754326"/>
          </a:xfrm>
          <a:prstGeom prst="rect">
            <a:avLst/>
          </a:prstGeom>
        </p:spPr>
        <p:txBody>
          <a:bodyPr>
            <a:spAutoFit/>
          </a:bodyPr>
          <a:lstStyle/>
          <a:p>
            <a:pPr marL="285750" lvl="0" indent="-285750">
              <a:buFont typeface="Arial" pitchFamily="34" charset="0"/>
              <a:buChar char="•"/>
            </a:pPr>
            <a:r>
              <a:rPr lang="en-GB" dirty="0" err="1"/>
              <a:t>GreenBite</a:t>
            </a:r>
            <a:r>
              <a:rPr lang="en-GB" dirty="0"/>
              <a:t> offers pre-ordered healthy lunch boxes. </a:t>
            </a:r>
          </a:p>
          <a:p>
            <a:pPr marL="285750" lvl="0" indent="-285750">
              <a:buFont typeface="Arial" pitchFamily="34" charset="0"/>
              <a:buChar char="•"/>
            </a:pPr>
            <a:r>
              <a:rPr lang="en-GB" dirty="0"/>
              <a:t>Products include rice bowls, salad bowls, and soups. </a:t>
            </a:r>
          </a:p>
          <a:p>
            <a:pPr marL="285750" lvl="0" indent="-285750">
              <a:buFont typeface="Arial" pitchFamily="34" charset="0"/>
              <a:buChar char="•"/>
            </a:pPr>
            <a:r>
              <a:rPr lang="en-GB" dirty="0"/>
              <a:t>It offers South Asian–British fusion meals. </a:t>
            </a:r>
          </a:p>
          <a:p>
            <a:pPr marL="285750" lvl="0" indent="-285750">
              <a:buFont typeface="Arial" pitchFamily="34" charset="0"/>
              <a:buChar char="•"/>
            </a:pPr>
            <a:r>
              <a:rPr lang="en-GB" dirty="0"/>
              <a:t>Customers order online for quick collection or delivery. </a:t>
            </a:r>
          </a:p>
          <a:p>
            <a:pPr marL="285750" lvl="0" indent="-285750">
              <a:buFont typeface="Arial" pitchFamily="34" charset="0"/>
              <a:buChar char="•"/>
            </a:pPr>
            <a:r>
              <a:rPr lang="en-GB" dirty="0"/>
              <a:t>The pre-order system reduces waste and waiting time. </a:t>
            </a:r>
          </a:p>
          <a:p>
            <a:pPr marL="285750" lvl="0" indent="-285750">
              <a:buFont typeface="Arial" pitchFamily="34" charset="0"/>
              <a:buChar char="•"/>
            </a:pPr>
            <a:r>
              <a:rPr lang="en-GB" dirty="0"/>
              <a:t>It supports lean </a:t>
            </a:r>
            <a:r>
              <a:rPr lang="en-GB" dirty="0" err="1"/>
              <a:t>startup</a:t>
            </a:r>
            <a:r>
              <a:rPr lang="en-GB" dirty="0"/>
              <a:t> thinking (</a:t>
            </a:r>
            <a:r>
              <a:rPr lang="en-GB" dirty="0" err="1"/>
              <a:t>Ries</a:t>
            </a:r>
            <a:r>
              <a:rPr lang="en-GB" dirty="0"/>
              <a:t>, 2011).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pic>
        <p:nvPicPr>
          <p:cNvPr id="8" name="Image 0"/>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USP &amp; Sustainability</a:t>
            </a:r>
            <a:endParaRPr lang="en-US" sz="2700" dirty="0">
              <a:solidFill>
                <a:schemeClr val="accent6">
                  <a:lumMod val="75000"/>
                </a:schemeClr>
              </a:solidFill>
            </a:endParaRPr>
          </a:p>
        </p:txBody>
      </p:sp>
      <p:grpSp>
        <p:nvGrpSpPr>
          <p:cNvPr id="28" name="Group 27">
            <a:extLst>
              <a:ext uri="{FF2B5EF4-FFF2-40B4-BE49-F238E27FC236}">
                <a16:creationId xmlns:a16="http://schemas.microsoft.com/office/drawing/2014/main" id="{EEAD08A8-EF50-F515-B5F0-0FC612700E16}"/>
              </a:ext>
            </a:extLst>
          </p:cNvPr>
          <p:cNvGrpSpPr/>
          <p:nvPr/>
        </p:nvGrpSpPr>
        <p:grpSpPr>
          <a:xfrm>
            <a:off x="457200" y="1988820"/>
            <a:ext cx="6720840" cy="2880360"/>
            <a:chOff x="621792" y="1444752"/>
            <a:chExt cx="6720840" cy="2880360"/>
          </a:xfrm>
        </p:grpSpPr>
        <p:sp>
          <p:nvSpPr>
            <p:cNvPr id="29" name="Shape 7">
              <a:extLst>
                <a:ext uri="{FF2B5EF4-FFF2-40B4-BE49-F238E27FC236}">
                  <a16:creationId xmlns:a16="http://schemas.microsoft.com/office/drawing/2014/main" id="{5CD144B0-72DA-58FD-782E-A3B0C435705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30" name="Text 8">
              <a:extLst>
                <a:ext uri="{FF2B5EF4-FFF2-40B4-BE49-F238E27FC236}">
                  <a16:creationId xmlns:a16="http://schemas.microsoft.com/office/drawing/2014/main" id="{0746C0DC-F510-7980-FBC5-FB272E1D27EC}"/>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4" name="Rectangle 3"/>
          <p:cNvSpPr/>
          <p:nvPr/>
        </p:nvSpPr>
        <p:spPr>
          <a:xfrm>
            <a:off x="502920" y="2274838"/>
            <a:ext cx="6096000" cy="2308324"/>
          </a:xfrm>
          <a:prstGeom prst="rect">
            <a:avLst/>
          </a:prstGeom>
        </p:spPr>
        <p:txBody>
          <a:bodyPr>
            <a:spAutoFit/>
          </a:bodyPr>
          <a:lstStyle/>
          <a:p>
            <a:pPr marL="285750" lvl="0" indent="-285750" algn="just">
              <a:buFont typeface="Arial" pitchFamily="34" charset="0"/>
              <a:buChar char="•"/>
            </a:pPr>
            <a:r>
              <a:rPr lang="en-GB" dirty="0"/>
              <a:t>It offers affordable healthy meals with local taste. </a:t>
            </a:r>
          </a:p>
          <a:p>
            <a:pPr marL="285750" lvl="0" indent="-285750" algn="just">
              <a:buFont typeface="Arial" pitchFamily="34" charset="0"/>
              <a:buChar char="•"/>
            </a:pPr>
            <a:r>
              <a:rPr lang="en-GB" dirty="0"/>
              <a:t>It provides a fast pre-order convenience system. </a:t>
            </a:r>
          </a:p>
          <a:p>
            <a:pPr marL="285750" lvl="0" indent="-285750" algn="just">
              <a:buFont typeface="Arial" pitchFamily="34" charset="0"/>
              <a:buChar char="•"/>
            </a:pPr>
            <a:r>
              <a:rPr lang="en-GB" dirty="0"/>
              <a:t>It uses a low-waste cooking model. </a:t>
            </a:r>
          </a:p>
          <a:p>
            <a:pPr marL="285750" lvl="0" indent="-285750" algn="just">
              <a:buFont typeface="Arial" pitchFamily="34" charset="0"/>
              <a:buChar char="•"/>
            </a:pPr>
            <a:r>
              <a:rPr lang="en-GB" dirty="0"/>
              <a:t>It offers reusable packaging discount system. </a:t>
            </a:r>
          </a:p>
          <a:p>
            <a:pPr marL="285750" lvl="0" indent="-285750" algn="just">
              <a:buFont typeface="Arial" pitchFamily="34" charset="0"/>
              <a:buChar char="•"/>
            </a:pPr>
            <a:r>
              <a:rPr lang="en-GB" dirty="0"/>
              <a:t>It supports safe surplus food donation to the community. </a:t>
            </a:r>
          </a:p>
          <a:p>
            <a:pPr marL="285750" lvl="0" indent="-285750" algn="just">
              <a:buFont typeface="Arial" pitchFamily="34" charset="0"/>
              <a:buChar char="•"/>
            </a:pPr>
            <a:r>
              <a:rPr lang="en-GB" dirty="0"/>
              <a:t>It creates differentiation through sustainability (Porter, 1985).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r>
              <a:rPr lang="en-GB" sz="2700" b="1" dirty="0">
                <a:solidFill>
                  <a:schemeClr val="accent6">
                    <a:lumMod val="75000"/>
                  </a:schemeClr>
                </a:solidFill>
                <a:latin typeface="Arial" pitchFamily="34" charset="0"/>
                <a:ea typeface="Aptos Display" pitchFamily="34" charset="-122"/>
                <a:cs typeface="Aptos Display" pitchFamily="34" charset="-120"/>
              </a:rPr>
              <a:t>Legal Format &amp; Management</a:t>
            </a:r>
          </a:p>
        </p:txBody>
      </p:sp>
      <p:grpSp>
        <p:nvGrpSpPr>
          <p:cNvPr id="17" name="Group 16">
            <a:extLst>
              <a:ext uri="{FF2B5EF4-FFF2-40B4-BE49-F238E27FC236}">
                <a16:creationId xmlns:a16="http://schemas.microsoft.com/office/drawing/2014/main" id="{246FBDB4-A3D9-92CA-DC03-986F615B384E}"/>
              </a:ext>
            </a:extLst>
          </p:cNvPr>
          <p:cNvGrpSpPr/>
          <p:nvPr/>
        </p:nvGrpSpPr>
        <p:grpSpPr>
          <a:xfrm>
            <a:off x="457200" y="1988820"/>
            <a:ext cx="6720840" cy="2880360"/>
            <a:chOff x="621792" y="1444752"/>
            <a:chExt cx="6720840" cy="2880360"/>
          </a:xfrm>
        </p:grpSpPr>
        <p:sp>
          <p:nvSpPr>
            <p:cNvPr id="19" name="Shape 7">
              <a:extLst>
                <a:ext uri="{FF2B5EF4-FFF2-40B4-BE49-F238E27FC236}">
                  <a16:creationId xmlns:a16="http://schemas.microsoft.com/office/drawing/2014/main" id="{D7B93C22-2EF0-06D2-87FF-F4069AA89894}"/>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24" name="Text 8">
              <a:extLst>
                <a:ext uri="{FF2B5EF4-FFF2-40B4-BE49-F238E27FC236}">
                  <a16:creationId xmlns:a16="http://schemas.microsoft.com/office/drawing/2014/main" id="{F660A19B-508D-9627-CA71-2A2A61394398}"/>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pic>
        <p:nvPicPr>
          <p:cNvPr id="25" name="Picture 24"/>
          <p:cNvPicPr>
            <a:picLocks noChangeAspect="1"/>
          </p:cNvPicPr>
          <p:nvPr/>
        </p:nvPicPr>
        <p:blipFill>
          <a:blip r:embed="rId3"/>
          <a:srcRect/>
          <a:stretch/>
        </p:blipFill>
        <p:spPr>
          <a:xfrm>
            <a:off x="7635240" y="999874"/>
            <a:ext cx="4005072" cy="5004555"/>
          </a:xfrm>
          <a:prstGeom prst="rect">
            <a:avLst/>
          </a:prstGeom>
        </p:spPr>
      </p:pic>
      <p:sp>
        <p:nvSpPr>
          <p:cNvPr id="26" name="Rectangle 25"/>
          <p:cNvSpPr/>
          <p:nvPr/>
        </p:nvSpPr>
        <p:spPr>
          <a:xfrm>
            <a:off x="7635240" y="475488"/>
            <a:ext cx="4005072" cy="6053328"/>
          </a:xfrm>
          <a:prstGeom prst="rect">
            <a:avLst/>
          </a:prstGeom>
          <a:no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a:latin typeface="Arial"/>
              </a:defRPr>
            </a:pPr>
            <a:endParaRPr/>
          </a:p>
        </p:txBody>
      </p:sp>
      <p:sp>
        <p:nvSpPr>
          <p:cNvPr id="5" name="Rectangle 4"/>
          <p:cNvSpPr/>
          <p:nvPr/>
        </p:nvSpPr>
        <p:spPr>
          <a:xfrm>
            <a:off x="595746" y="2334274"/>
            <a:ext cx="6096000" cy="2308324"/>
          </a:xfrm>
          <a:prstGeom prst="rect">
            <a:avLst/>
          </a:prstGeom>
        </p:spPr>
        <p:txBody>
          <a:bodyPr>
            <a:spAutoFit/>
          </a:bodyPr>
          <a:lstStyle/>
          <a:p>
            <a:pPr marL="285750" lvl="0" indent="-285750" algn="just">
              <a:buFont typeface="Arial" pitchFamily="34" charset="0"/>
              <a:buChar char="•"/>
            </a:pPr>
            <a:r>
              <a:rPr lang="en-GB" dirty="0"/>
              <a:t>It operates as a Private Limited Company (GOV.UK, 2026). </a:t>
            </a:r>
          </a:p>
          <a:p>
            <a:pPr marL="285750" lvl="0" indent="-285750" algn="just">
              <a:buFont typeface="Arial" pitchFamily="34" charset="0"/>
              <a:buChar char="•"/>
            </a:pPr>
            <a:r>
              <a:rPr lang="en-GB" dirty="0"/>
              <a:t>It has a separate legal identity and limited liability. </a:t>
            </a:r>
          </a:p>
          <a:p>
            <a:pPr marL="285750" lvl="0" indent="-285750" algn="just">
              <a:buFont typeface="Arial" pitchFamily="34" charset="0"/>
              <a:buChar char="•"/>
            </a:pPr>
            <a:r>
              <a:rPr lang="en-GB" dirty="0"/>
              <a:t>The founder manages finance, strategy, and suppliers. </a:t>
            </a:r>
          </a:p>
          <a:p>
            <a:pPr marL="285750" lvl="0" indent="-285750" algn="just">
              <a:buFont typeface="Arial" pitchFamily="34" charset="0"/>
              <a:buChar char="•"/>
            </a:pPr>
            <a:r>
              <a:rPr lang="en-GB" dirty="0"/>
              <a:t>The operations supervisor manages kitchen and delivery. </a:t>
            </a:r>
          </a:p>
          <a:p>
            <a:pPr marL="285750" lvl="0" indent="-285750" algn="just">
              <a:buFont typeface="Arial" pitchFamily="34" charset="0"/>
              <a:buChar char="•"/>
            </a:pPr>
            <a:r>
              <a:rPr lang="en-GB" dirty="0"/>
              <a:t>The chef ensures food quality and hygiene. </a:t>
            </a:r>
          </a:p>
          <a:p>
            <a:pPr marL="285750" lvl="0" indent="-285750" algn="just">
              <a:buFont typeface="Arial" pitchFamily="34" charset="0"/>
              <a:buChar char="•"/>
            </a:pPr>
            <a:r>
              <a:rPr lang="en-GB" dirty="0"/>
              <a:t>The marketing assistant handles digital communication.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a:extLst>
            <a:ext uri="{FF2B5EF4-FFF2-40B4-BE49-F238E27FC236}">
              <a16:creationId xmlns:a16="http://schemas.microsoft.com/office/drawing/2014/main" id="{8B96EDB1-C8AE-4BE6-9665-44272E293DE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D1A9666-A751-3B53-AAAD-9B69C80475F2}"/>
              </a:ext>
            </a:extLst>
          </p:cNvPr>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a:extLst>
              <a:ext uri="{FF2B5EF4-FFF2-40B4-BE49-F238E27FC236}">
                <a16:creationId xmlns:a16="http://schemas.microsoft.com/office/drawing/2014/main" id="{72A6F691-EF32-C54E-5F9A-A2AFDC32F356}"/>
              </a:ext>
            </a:extLst>
          </p:cNvPr>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a:extLst>
              <a:ext uri="{FF2B5EF4-FFF2-40B4-BE49-F238E27FC236}">
                <a16:creationId xmlns:a16="http://schemas.microsoft.com/office/drawing/2014/main" id="{CAAE57A2-F629-672B-007A-09BE46D20392}"/>
              </a:ext>
            </a:extLst>
          </p:cNvPr>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clean_modern_food_prep_eco_kitchen_stil_batch_5.png">
            <a:extLst>
              <a:ext uri="{FF2B5EF4-FFF2-40B4-BE49-F238E27FC236}">
                <a16:creationId xmlns:a16="http://schemas.microsoft.com/office/drawing/2014/main" id="{14AF8B2B-0958-D946-6731-F2A64358829D}"/>
              </a:ext>
            </a:extLst>
          </p:cNvPr>
          <p:cNvPicPr>
            <a:picLocks noChangeAspect="1"/>
          </p:cNvPicPr>
          <p:nvPr/>
        </p:nvPicPr>
        <p:blipFill>
          <a:blip r:embed="rId3"/>
          <a:srcRect l="8663" r="8663"/>
          <a:stretch/>
        </p:blipFill>
        <p:spPr>
          <a:xfrm>
            <a:off x="7635240" y="475488"/>
            <a:ext cx="4005072" cy="6053328"/>
          </a:xfrm>
          <a:prstGeom prst="rect">
            <a:avLst/>
          </a:prstGeom>
        </p:spPr>
      </p:pic>
      <p:sp>
        <p:nvSpPr>
          <p:cNvPr id="9" name="Shape 6">
            <a:extLst>
              <a:ext uri="{FF2B5EF4-FFF2-40B4-BE49-F238E27FC236}">
                <a16:creationId xmlns:a16="http://schemas.microsoft.com/office/drawing/2014/main" id="{C27BD27C-17D7-6913-6E8C-99E3602E852C}"/>
              </a:ext>
            </a:extLst>
          </p:cNvPr>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a:extLst>
              <a:ext uri="{FF2B5EF4-FFF2-40B4-BE49-F238E27FC236}">
                <a16:creationId xmlns:a16="http://schemas.microsoft.com/office/drawing/2014/main" id="{731D8E1D-0325-BE43-A9FE-EAA566D839F0}"/>
              </a:ext>
            </a:extLst>
          </p:cNvPr>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a:extLst>
              <a:ext uri="{FF2B5EF4-FFF2-40B4-BE49-F238E27FC236}">
                <a16:creationId xmlns:a16="http://schemas.microsoft.com/office/drawing/2014/main" id="{2364FBCA-0281-DE8A-557D-3197D066F072}"/>
              </a:ext>
            </a:extLst>
          </p:cNvPr>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US" sz="3100" b="1" dirty="0">
                <a:solidFill>
                  <a:schemeClr val="accent6">
                    <a:lumMod val="75000"/>
                  </a:schemeClr>
                </a:solidFill>
                <a:latin typeface="Arial" pitchFamily="34" charset="0"/>
                <a:ea typeface="Aptos Display" pitchFamily="34" charset="-122"/>
                <a:cs typeface="Aptos Display" pitchFamily="34" charset="-120"/>
              </a:rPr>
              <a:t>PESTEL – Economic &amp; Social</a:t>
            </a:r>
            <a:endParaRPr lang="en-US" sz="3100" dirty="0">
              <a:solidFill>
                <a:schemeClr val="accent6">
                  <a:lumMod val="75000"/>
                </a:schemeClr>
              </a:solidFill>
            </a:endParaRPr>
          </a:p>
        </p:txBody>
      </p:sp>
      <p:grpSp>
        <p:nvGrpSpPr>
          <p:cNvPr id="5" name="Group 4">
            <a:extLst>
              <a:ext uri="{FF2B5EF4-FFF2-40B4-BE49-F238E27FC236}">
                <a16:creationId xmlns:a16="http://schemas.microsoft.com/office/drawing/2014/main" id="{1542A0E3-634A-9BD3-6549-D3BD0E41857B}"/>
              </a:ext>
            </a:extLst>
          </p:cNvPr>
          <p:cNvGrpSpPr/>
          <p:nvPr/>
        </p:nvGrpSpPr>
        <p:grpSpPr>
          <a:xfrm>
            <a:off x="434340" y="1988820"/>
            <a:ext cx="6720840" cy="2880360"/>
            <a:chOff x="621792" y="1444752"/>
            <a:chExt cx="6720840" cy="2880360"/>
          </a:xfrm>
        </p:grpSpPr>
        <p:sp>
          <p:nvSpPr>
            <p:cNvPr id="13" name="Shape 7">
              <a:extLst>
                <a:ext uri="{FF2B5EF4-FFF2-40B4-BE49-F238E27FC236}">
                  <a16:creationId xmlns:a16="http://schemas.microsoft.com/office/drawing/2014/main" id="{DCD27BBF-8FF8-972F-55FE-CA0D5D8B8B57}"/>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id="{904AB073-B357-9777-0532-BEDD0C423E41}"/>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4" name="Rectangle 3"/>
          <p:cNvSpPr/>
          <p:nvPr/>
        </p:nvSpPr>
        <p:spPr>
          <a:xfrm>
            <a:off x="668482" y="2136339"/>
            <a:ext cx="6096000" cy="2585323"/>
          </a:xfrm>
          <a:prstGeom prst="rect">
            <a:avLst/>
          </a:prstGeom>
        </p:spPr>
        <p:txBody>
          <a:bodyPr>
            <a:spAutoFit/>
          </a:bodyPr>
          <a:lstStyle/>
          <a:p>
            <a:pPr marL="285750" lvl="0" indent="-285750" algn="just">
              <a:buFont typeface="Arial" pitchFamily="34" charset="0"/>
              <a:buChar char="•"/>
            </a:pPr>
            <a:r>
              <a:rPr lang="en-GB" dirty="0"/>
              <a:t>Economic factors include rising rent, food, and labour costs. </a:t>
            </a:r>
          </a:p>
          <a:p>
            <a:pPr marL="285750" lvl="0" indent="-285750" algn="just">
              <a:buFont typeface="Arial" pitchFamily="34" charset="0"/>
              <a:buChar char="•"/>
            </a:pPr>
            <a:r>
              <a:rPr lang="en-GB" dirty="0"/>
              <a:t>The business uses a small menu and pre-order system to control cost. </a:t>
            </a:r>
          </a:p>
          <a:p>
            <a:pPr marL="285750" lvl="0" indent="-285750" algn="just">
              <a:buFont typeface="Arial" pitchFamily="34" charset="0"/>
              <a:buChar char="•"/>
            </a:pPr>
            <a:r>
              <a:rPr lang="en-GB" dirty="0"/>
              <a:t>Social factors include demand for quick and healthy meals. </a:t>
            </a:r>
          </a:p>
          <a:p>
            <a:pPr marL="285750" lvl="0" indent="-285750" algn="just">
              <a:buFont typeface="Arial" pitchFamily="34" charset="0"/>
              <a:buChar char="•"/>
            </a:pPr>
            <a:r>
              <a:rPr lang="en-GB" dirty="0"/>
              <a:t>Students and workers prefer convenient food options. </a:t>
            </a:r>
          </a:p>
          <a:p>
            <a:pPr marL="285750" lvl="0" indent="-285750" algn="just">
              <a:buFont typeface="Arial" pitchFamily="34" charset="0"/>
              <a:buChar char="•"/>
            </a:pPr>
            <a:r>
              <a:rPr lang="en-GB" dirty="0"/>
              <a:t>Health awareness is increasing (The Food Foundation, 2024). </a:t>
            </a:r>
          </a:p>
        </p:txBody>
      </p:sp>
    </p:spTree>
    <p:extLst>
      <p:ext uri="{BB962C8B-B14F-4D97-AF65-F5344CB8AC3E}">
        <p14:creationId xmlns:p14="http://schemas.microsoft.com/office/powerpoint/2010/main" val="3650845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clean_bright_close_up_desktop_workspace_scene_w_batch_6.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GB" sz="3100" b="1" dirty="0">
                <a:solidFill>
                  <a:schemeClr val="accent6">
                    <a:lumMod val="75000"/>
                  </a:schemeClr>
                </a:solidFill>
                <a:latin typeface="Arial" pitchFamily="34" charset="0"/>
                <a:ea typeface="Aptos Display" pitchFamily="34" charset="-122"/>
                <a:cs typeface="Aptos Display" pitchFamily="34" charset="-120"/>
              </a:rPr>
              <a:t>PESTEL – Environmental</a:t>
            </a:r>
            <a:endParaRPr lang="en-US" sz="3100" b="1" dirty="0">
              <a:solidFill>
                <a:schemeClr val="accent6">
                  <a:lumMod val="75000"/>
                </a:schemeClr>
              </a:solidFill>
              <a:latin typeface="Arial" pitchFamily="34" charset="0"/>
              <a:ea typeface="Aptos Display" pitchFamily="34" charset="-122"/>
              <a:cs typeface="Aptos Display" pitchFamily="34" charset="-120"/>
            </a:endParaRPr>
          </a:p>
        </p:txBody>
      </p:sp>
      <p:grpSp>
        <p:nvGrpSpPr>
          <p:cNvPr id="5" name="Group 4">
            <a:extLst>
              <a:ext uri="{FF2B5EF4-FFF2-40B4-BE49-F238E27FC236}">
                <a16:creationId xmlns:a16="http://schemas.microsoft.com/office/drawing/2014/main" id="{8777EBCE-9E3D-2DBE-CC59-35F1FBE0369E}"/>
              </a:ext>
            </a:extLst>
          </p:cNvPr>
          <p:cNvGrpSpPr/>
          <p:nvPr/>
        </p:nvGrpSpPr>
        <p:grpSpPr>
          <a:xfrm>
            <a:off x="551688" y="2061972"/>
            <a:ext cx="6720840" cy="2880360"/>
            <a:chOff x="621792" y="1444752"/>
            <a:chExt cx="6720840" cy="2880360"/>
          </a:xfrm>
        </p:grpSpPr>
        <p:sp>
          <p:nvSpPr>
            <p:cNvPr id="13" name="Shape 7">
              <a:extLst>
                <a:ext uri="{FF2B5EF4-FFF2-40B4-BE49-F238E27FC236}">
                  <a16:creationId xmlns:a16="http://schemas.microsoft.com/office/drawing/2014/main" id="{3B4F61DD-6FFF-F459-1839-B4304AC96D19}"/>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id="{05EE114E-016A-AC33-3C17-714958050865}"/>
                </a:ext>
              </a:extLst>
            </p:cNvPr>
            <p:cNvSpPr/>
            <p:nvPr/>
          </p:nvSpPr>
          <p:spPr>
            <a:xfrm>
              <a:off x="950976" y="1755648"/>
              <a:ext cx="6126480"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769620" y="2551837"/>
            <a:ext cx="6096000" cy="1754326"/>
          </a:xfrm>
          <a:prstGeom prst="rect">
            <a:avLst/>
          </a:prstGeom>
        </p:spPr>
        <p:txBody>
          <a:bodyPr>
            <a:spAutoFit/>
          </a:bodyPr>
          <a:lstStyle/>
          <a:p>
            <a:pPr marL="285750" lvl="0" indent="-285750">
              <a:buFont typeface="Arial" pitchFamily="34" charset="0"/>
              <a:buChar char="•"/>
            </a:pPr>
            <a:r>
              <a:rPr lang="en-GB" dirty="0"/>
              <a:t>Food waste is a major issue in the UK. </a:t>
            </a:r>
          </a:p>
          <a:p>
            <a:pPr marL="285750" lvl="0" indent="-285750">
              <a:buFont typeface="Arial" pitchFamily="34" charset="0"/>
              <a:buChar char="•"/>
            </a:pPr>
            <a:r>
              <a:rPr lang="en-GB" dirty="0"/>
              <a:t>Demand-based cooking reduces unnecessary waste. </a:t>
            </a:r>
          </a:p>
          <a:p>
            <a:pPr marL="285750" lvl="0" indent="-285750">
              <a:buFont typeface="Arial" pitchFamily="34" charset="0"/>
              <a:buChar char="•"/>
            </a:pPr>
            <a:r>
              <a:rPr lang="en-GB" dirty="0"/>
              <a:t>Reusable packaging reduces environmental impact. </a:t>
            </a:r>
          </a:p>
          <a:p>
            <a:pPr marL="285750" lvl="0" indent="-285750">
              <a:buFont typeface="Arial" pitchFamily="34" charset="0"/>
              <a:buChar char="•"/>
            </a:pPr>
            <a:r>
              <a:rPr lang="en-GB" dirty="0"/>
              <a:t>Surplus food is donated to local communities. </a:t>
            </a:r>
          </a:p>
          <a:p>
            <a:pPr marL="285750" lvl="0" indent="-285750">
              <a:buFont typeface="Arial" pitchFamily="34" charset="0"/>
              <a:buChar char="•"/>
            </a:pPr>
            <a:r>
              <a:rPr lang="en-GB" dirty="0"/>
              <a:t>It supports sustainability and waste reduction (WRAP, 2025).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modern_indoor_community_office_like_food_batch_7.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502920"/>
          </a:xfrm>
          <a:prstGeom prst="rect">
            <a:avLst/>
          </a:prstGeom>
          <a:noFill/>
          <a:ln/>
        </p:spPr>
        <p:txBody>
          <a:bodyPr wrap="square" lIns="0" tIns="0" rIns="0" bIns="0" rtlCol="0" anchor="ctr"/>
          <a:lstStyle/>
          <a:p>
            <a:pPr>
              <a:defRPr>
                <a:latin typeface="Arial"/>
              </a:defRPr>
            </a:pPr>
            <a:r>
              <a:rPr lang="en-GB" sz="3100" b="1" dirty="0">
                <a:solidFill>
                  <a:schemeClr val="accent6">
                    <a:lumMod val="75000"/>
                  </a:schemeClr>
                </a:solidFill>
                <a:latin typeface="Arial" pitchFamily="34" charset="0"/>
                <a:ea typeface="Aptos Display" pitchFamily="34" charset="-122"/>
                <a:cs typeface="Aptos Display" pitchFamily="34" charset="-120"/>
              </a:rPr>
              <a:t>Marketing Strategy – Digital</a:t>
            </a:r>
            <a:endParaRPr lang="en-US" sz="3100" b="1" dirty="0">
              <a:solidFill>
                <a:schemeClr val="accent6">
                  <a:lumMod val="75000"/>
                </a:schemeClr>
              </a:solidFill>
              <a:latin typeface="Arial" pitchFamily="34" charset="0"/>
              <a:ea typeface="Aptos Display" pitchFamily="34" charset="-122"/>
              <a:cs typeface="Aptos Display" pitchFamily="34" charset="-120"/>
            </a:endParaRPr>
          </a:p>
        </p:txBody>
      </p:sp>
      <p:grpSp>
        <p:nvGrpSpPr>
          <p:cNvPr id="5" name="Group 4">
            <a:extLst>
              <a:ext uri="{FF2B5EF4-FFF2-40B4-BE49-F238E27FC236}">
                <a16:creationId xmlns:a16="http://schemas.microsoft.com/office/drawing/2014/main" id="{B3AC066F-19D6-C0A5-D106-1D8A4BAECA04}"/>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id="{96CBC22B-52B9-B341-BD1D-AEA0534C05E8}"/>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id="{998B2BEC-F2E9-6694-577C-D5331160AF59}"/>
                </a:ext>
              </a:extLst>
            </p:cNvPr>
            <p:cNvSpPr/>
            <p:nvPr/>
          </p:nvSpPr>
          <p:spPr>
            <a:xfrm>
              <a:off x="950976" y="1755648"/>
              <a:ext cx="6300216"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668481" y="2299716"/>
            <a:ext cx="6096000" cy="2031325"/>
          </a:xfrm>
          <a:prstGeom prst="rect">
            <a:avLst/>
          </a:prstGeom>
        </p:spPr>
        <p:txBody>
          <a:bodyPr>
            <a:spAutoFit/>
          </a:bodyPr>
          <a:lstStyle/>
          <a:p>
            <a:pPr marL="285750" lvl="0" indent="-285750" algn="just">
              <a:buFont typeface="Arial" pitchFamily="34" charset="0"/>
              <a:buChar char="•"/>
            </a:pPr>
            <a:r>
              <a:rPr lang="en-GB" dirty="0"/>
              <a:t>It uses </a:t>
            </a:r>
            <a:r>
              <a:rPr lang="en-GB" dirty="0" err="1"/>
              <a:t>Instagram</a:t>
            </a:r>
            <a:r>
              <a:rPr lang="en-GB" dirty="0"/>
              <a:t> and </a:t>
            </a:r>
            <a:r>
              <a:rPr lang="en-GB" dirty="0" err="1"/>
              <a:t>TikTok</a:t>
            </a:r>
            <a:r>
              <a:rPr lang="en-GB" dirty="0"/>
              <a:t> for food promotion. </a:t>
            </a:r>
          </a:p>
          <a:p>
            <a:pPr marL="285750" lvl="0" indent="-285750" algn="just">
              <a:buFont typeface="Arial" pitchFamily="34" charset="0"/>
              <a:buChar char="•"/>
            </a:pPr>
            <a:r>
              <a:rPr lang="en-GB" dirty="0"/>
              <a:t>It posts daily menus and real food images. </a:t>
            </a:r>
          </a:p>
          <a:p>
            <a:pPr marL="285750" lvl="0" indent="-285750" algn="just">
              <a:buFont typeface="Arial" pitchFamily="34" charset="0"/>
              <a:buChar char="•"/>
            </a:pPr>
            <a:r>
              <a:rPr lang="en-GB" dirty="0"/>
              <a:t>It uses Google Business Profile for local visibility. </a:t>
            </a:r>
          </a:p>
          <a:p>
            <a:pPr marL="285750" lvl="0" indent="-285750" algn="just">
              <a:buFont typeface="Arial" pitchFamily="34" charset="0"/>
              <a:buChar char="•"/>
            </a:pPr>
            <a:r>
              <a:rPr lang="en-GB" dirty="0"/>
              <a:t>Customer reviews build trust and reputation. </a:t>
            </a:r>
          </a:p>
          <a:p>
            <a:pPr marL="285750" lvl="0" indent="-285750" algn="just">
              <a:buFont typeface="Arial" pitchFamily="34" charset="0"/>
              <a:buChar char="•"/>
            </a:pPr>
            <a:r>
              <a:rPr lang="en-GB" dirty="0"/>
              <a:t>Student launch offers attract first-time customers. </a:t>
            </a:r>
          </a:p>
          <a:p>
            <a:pPr marL="285750" lvl="0" indent="-285750" algn="just">
              <a:buFont typeface="Arial" pitchFamily="34" charset="0"/>
              <a:buChar char="•"/>
            </a:pPr>
            <a:r>
              <a:rPr lang="en-GB" dirty="0"/>
              <a:t>Digital marketing improves engagement (Chaffey and Ellis-Chadwick, 2019).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p:cNvGrpSpPr/>
        <p:nvPr/>
      </p:nvGrpSpPr>
      <p:grpSpPr>
        <a:xfrm>
          <a:off x="0" y="0"/>
          <a:ext cx="0" cy="0"/>
          <a:chOff x="0" y="0"/>
          <a:chExt cx="0" cy="0"/>
        </a:xfrm>
      </p:grpSpPr>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modern_indoor_community_office_like_food_batch_7.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19" y="713232"/>
            <a:ext cx="6801889" cy="502920"/>
          </a:xfrm>
          <a:prstGeom prst="rect">
            <a:avLst/>
          </a:prstGeom>
          <a:noFill/>
          <a:ln/>
        </p:spPr>
        <p:txBody>
          <a:bodyPr wrap="square" lIns="0" tIns="0" rIns="0" bIns="0" rtlCol="0" anchor="ctr"/>
          <a:lstStyle/>
          <a:p>
            <a:r>
              <a:rPr lang="en-GB" sz="3100" b="1" dirty="0">
                <a:solidFill>
                  <a:schemeClr val="accent6">
                    <a:lumMod val="75000"/>
                  </a:schemeClr>
                </a:solidFill>
                <a:latin typeface="Arial" pitchFamily="34" charset="0"/>
                <a:ea typeface="Aptos Display" pitchFamily="34" charset="-122"/>
                <a:cs typeface="Aptos Display" pitchFamily="34" charset="-120"/>
              </a:rPr>
              <a:t>Marketing Strategy – Partnerships</a:t>
            </a:r>
          </a:p>
        </p:txBody>
      </p:sp>
      <p:grpSp>
        <p:nvGrpSpPr>
          <p:cNvPr id="5" name="Group 4">
            <a:extLst>
              <a:ext uri="{FF2B5EF4-FFF2-40B4-BE49-F238E27FC236}">
                <a16:creationId xmlns:a16="http://schemas.microsoft.com/office/drawing/2014/main" id="{B3AC066F-19D6-C0A5-D106-1D8A4BAECA04}"/>
              </a:ext>
            </a:extLst>
          </p:cNvPr>
          <p:cNvGrpSpPr/>
          <p:nvPr/>
        </p:nvGrpSpPr>
        <p:grpSpPr>
          <a:xfrm>
            <a:off x="457200" y="1988820"/>
            <a:ext cx="6720840" cy="2880360"/>
            <a:chOff x="621792" y="1444752"/>
            <a:chExt cx="6720840" cy="2880360"/>
          </a:xfrm>
        </p:grpSpPr>
        <p:sp>
          <p:nvSpPr>
            <p:cNvPr id="13" name="Shape 7">
              <a:extLst>
                <a:ext uri="{FF2B5EF4-FFF2-40B4-BE49-F238E27FC236}">
                  <a16:creationId xmlns:a16="http://schemas.microsoft.com/office/drawing/2014/main" id="{96CBC22B-52B9-B341-BD1D-AEA0534C05E8}"/>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5" name="Text 8">
              <a:extLst>
                <a:ext uri="{FF2B5EF4-FFF2-40B4-BE49-F238E27FC236}">
                  <a16:creationId xmlns:a16="http://schemas.microsoft.com/office/drawing/2014/main" id="{998B2BEC-F2E9-6694-577C-D5331160AF59}"/>
                </a:ext>
              </a:extLst>
            </p:cNvPr>
            <p:cNvSpPr/>
            <p:nvPr/>
          </p:nvSpPr>
          <p:spPr>
            <a:xfrm>
              <a:off x="950976" y="1755648"/>
              <a:ext cx="6300216" cy="2377440"/>
            </a:xfrm>
            <a:prstGeom prst="rect">
              <a:avLst/>
            </a:prstGeom>
            <a:noFill/>
            <a:ln/>
          </p:spPr>
          <p:txBody>
            <a:bodyPr wrap="square" lIns="0" tIns="0" rIns="0" bIns="0" rtlCol="0" anchor="ctr">
              <a:normAutofit/>
            </a:bodyPr>
            <a:lstStyle/>
            <a:p>
              <a:pPr marL="285750" indent="-285750">
                <a:buFont typeface="Arial" panose="020B0604020202020204" pitchFamily="34" charset="0"/>
                <a:buChar char="•"/>
                <a:defRPr>
                  <a:latin typeface="Arial"/>
                </a:defRPr>
              </a:pPr>
              <a:endParaRPr lang="en-US" sz="1580" dirty="0"/>
            </a:p>
          </p:txBody>
        </p:sp>
      </p:grpSp>
      <p:sp>
        <p:nvSpPr>
          <p:cNvPr id="2" name="Rectangle 1"/>
          <p:cNvSpPr/>
          <p:nvPr/>
        </p:nvSpPr>
        <p:spPr>
          <a:xfrm>
            <a:off x="668481" y="2299716"/>
            <a:ext cx="6096000" cy="1754326"/>
          </a:xfrm>
          <a:prstGeom prst="rect">
            <a:avLst/>
          </a:prstGeom>
        </p:spPr>
        <p:txBody>
          <a:bodyPr>
            <a:spAutoFit/>
          </a:bodyPr>
          <a:lstStyle/>
          <a:p>
            <a:pPr marL="285750" lvl="0" indent="-285750" algn="just">
              <a:buFont typeface="Arial" pitchFamily="34" charset="0"/>
              <a:buChar char="•"/>
            </a:pPr>
            <a:r>
              <a:rPr lang="en-GB" dirty="0"/>
              <a:t>It builds partnerships with universities and offices. </a:t>
            </a:r>
          </a:p>
          <a:p>
            <a:pPr marL="285750" lvl="0" indent="-285750" algn="just">
              <a:buFont typeface="Arial" pitchFamily="34" charset="0"/>
              <a:buChar char="•"/>
            </a:pPr>
            <a:r>
              <a:rPr lang="en-GB" dirty="0"/>
              <a:t>It offers weekly lunch packages for workplaces. </a:t>
            </a:r>
          </a:p>
          <a:p>
            <a:pPr marL="285750" lvl="0" indent="-285750" algn="just">
              <a:buFont typeface="Arial" pitchFamily="34" charset="0"/>
              <a:buChar char="•"/>
            </a:pPr>
            <a:r>
              <a:rPr lang="en-GB" dirty="0"/>
              <a:t>It provides high-protein meals for gyms. </a:t>
            </a:r>
          </a:p>
          <a:p>
            <a:pPr marL="285750" lvl="0" indent="-285750" algn="just">
              <a:buFont typeface="Arial" pitchFamily="34" charset="0"/>
              <a:buChar char="•"/>
            </a:pPr>
            <a:r>
              <a:rPr lang="en-GB" dirty="0"/>
              <a:t>It uses referral discounts to increase word-of-mouth. </a:t>
            </a:r>
          </a:p>
          <a:p>
            <a:pPr marL="285750" lvl="0" indent="-285750" algn="just">
              <a:buFont typeface="Arial" pitchFamily="34" charset="0"/>
              <a:buChar char="•"/>
            </a:pPr>
            <a:r>
              <a:rPr lang="en-GB" dirty="0"/>
              <a:t>It donates surplus food to community groups. </a:t>
            </a:r>
          </a:p>
          <a:p>
            <a:pPr marL="285750" lvl="0" indent="-285750" algn="just">
              <a:buFont typeface="Arial" pitchFamily="34" charset="0"/>
              <a:buChar char="•"/>
            </a:pPr>
            <a:r>
              <a:rPr lang="en-GB" dirty="0"/>
              <a:t>It builds strong local presence (</a:t>
            </a:r>
            <a:r>
              <a:rPr lang="en-GB" dirty="0" err="1"/>
              <a:t>Ries</a:t>
            </a:r>
            <a:r>
              <a:rPr lang="en-GB" dirty="0"/>
              <a:t>, 2011). </a:t>
            </a:r>
          </a:p>
        </p:txBody>
      </p:sp>
    </p:spTree>
    <p:extLst>
      <p:ext uri="{BB962C8B-B14F-4D97-AF65-F5344CB8AC3E}">
        <p14:creationId xmlns:p14="http://schemas.microsoft.com/office/powerpoint/2010/main" val="2478071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warm_toned_office_meeting_room_scene_sho_batch_8.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Funding &amp; Allocation</a:t>
            </a:r>
            <a:endParaRPr lang="en-US" sz="2700" dirty="0">
              <a:solidFill>
                <a:schemeClr val="accent6">
                  <a:lumMod val="75000"/>
                </a:schemeClr>
              </a:solidFill>
            </a:endParaRPr>
          </a:p>
        </p:txBody>
      </p:sp>
      <p:grpSp>
        <p:nvGrpSpPr>
          <p:cNvPr id="15" name="Group 14">
            <a:extLst>
              <a:ext uri="{FF2B5EF4-FFF2-40B4-BE49-F238E27FC236}">
                <a16:creationId xmlns:a16="http://schemas.microsoft.com/office/drawing/2014/main" id="{AFC1F8D7-F9B5-01E5-C5DB-2D48E95895F0}"/>
              </a:ext>
            </a:extLst>
          </p:cNvPr>
          <p:cNvGrpSpPr/>
          <p:nvPr/>
        </p:nvGrpSpPr>
        <p:grpSpPr>
          <a:xfrm>
            <a:off x="457200" y="1988820"/>
            <a:ext cx="6720840" cy="2880360"/>
            <a:chOff x="621792" y="1444752"/>
            <a:chExt cx="6720840" cy="2880360"/>
          </a:xfrm>
        </p:grpSpPr>
        <p:sp>
          <p:nvSpPr>
            <p:cNvPr id="5" name="Shape 7">
              <a:extLst>
                <a:ext uri="{FF2B5EF4-FFF2-40B4-BE49-F238E27FC236}">
                  <a16:creationId xmlns:a16="http://schemas.microsoft.com/office/drawing/2014/main" id="{DAAB81F6-FD6F-CAE6-1664-88DDCD062E6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id="{10EBA901-E15F-0B76-4D66-79100F7D1A9C}"/>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16864" y="2195774"/>
            <a:ext cx="6096000" cy="2585323"/>
          </a:xfrm>
          <a:prstGeom prst="rect">
            <a:avLst/>
          </a:prstGeom>
        </p:spPr>
        <p:txBody>
          <a:bodyPr>
            <a:spAutoFit/>
          </a:bodyPr>
          <a:lstStyle/>
          <a:p>
            <a:pPr marL="285750" lvl="0" indent="-285750" algn="just">
              <a:buFont typeface="Arial" pitchFamily="34" charset="0"/>
              <a:buChar char="•"/>
            </a:pPr>
            <a:r>
              <a:rPr lang="en-GB" dirty="0"/>
              <a:t>Total funding required is £18,000. </a:t>
            </a:r>
          </a:p>
          <a:p>
            <a:pPr marL="285750" lvl="0" indent="-285750" algn="just">
              <a:buFont typeface="Arial" pitchFamily="34" charset="0"/>
              <a:buChar char="•"/>
            </a:pPr>
            <a:r>
              <a:rPr lang="en-GB" dirty="0"/>
              <a:t>Funding comes from savings, Start Up Loan, and investors (GOV.UK, 2026). </a:t>
            </a:r>
          </a:p>
          <a:p>
            <a:pPr marL="285750" lvl="0" indent="-285750" algn="just">
              <a:buFont typeface="Arial" pitchFamily="34" charset="0"/>
              <a:buChar char="•"/>
            </a:pPr>
            <a:r>
              <a:rPr lang="en-GB" dirty="0"/>
              <a:t>Kitchen rent costs £4,000. </a:t>
            </a:r>
          </a:p>
          <a:p>
            <a:pPr marL="285750" lvl="0" indent="-285750" algn="just">
              <a:buFont typeface="Arial" pitchFamily="34" charset="0"/>
              <a:buChar char="•"/>
            </a:pPr>
            <a:r>
              <a:rPr lang="en-GB" dirty="0"/>
              <a:t>Equipment costs £3,500. </a:t>
            </a:r>
          </a:p>
          <a:p>
            <a:pPr marL="285750" lvl="0" indent="-285750" algn="just">
              <a:buFont typeface="Arial" pitchFamily="34" charset="0"/>
              <a:buChar char="•"/>
            </a:pPr>
            <a:r>
              <a:rPr lang="en-GB" dirty="0"/>
              <a:t>Ingredients and packaging cost £4,000. </a:t>
            </a:r>
          </a:p>
          <a:p>
            <a:pPr marL="285750" lvl="0" indent="-285750" algn="just">
              <a:buFont typeface="Arial" pitchFamily="34" charset="0"/>
              <a:buChar char="•"/>
            </a:pPr>
            <a:r>
              <a:rPr lang="en-GB" dirty="0"/>
              <a:t>Marketing and website cost £3,700. </a:t>
            </a:r>
          </a:p>
          <a:p>
            <a:pPr marL="285750" lvl="0" indent="-285750" algn="just">
              <a:buFont typeface="Arial" pitchFamily="34" charset="0"/>
              <a:buChar char="•"/>
            </a:pPr>
            <a:r>
              <a:rPr lang="en-GB" dirty="0"/>
              <a:t>Working capital buffer is £2,800. </a:t>
            </a:r>
          </a:p>
          <a:p>
            <a:pPr marL="285750" lvl="0" indent="-285750" algn="just">
              <a:buFont typeface="Arial" pitchFamily="34" charset="0"/>
              <a:buChar char="•"/>
            </a:pPr>
            <a:r>
              <a:rPr lang="en-GB" dirty="0"/>
              <a:t>The buffer covers unexpected costs.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BF6"/>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BF6"/>
          </a:solidFill>
          <a:ln w="12700">
            <a:solidFill>
              <a:srgbClr val="F7FBF6">
                <a:alpha val="0"/>
              </a:srgbClr>
            </a:solidFill>
            <a:prstDash val="solid"/>
          </a:ln>
        </p:spPr>
        <p:txBody>
          <a:bodyPr/>
          <a:lstStyle/>
          <a:p>
            <a:pPr>
              <a:defRPr>
                <a:latin typeface="Arial"/>
              </a:defRPr>
            </a:pPr>
            <a:endParaRPr/>
          </a:p>
        </p:txBody>
      </p:sp>
      <p:sp>
        <p:nvSpPr>
          <p:cNvPr id="3" name="Shape 1"/>
          <p:cNvSpPr/>
          <p:nvPr/>
        </p:nvSpPr>
        <p:spPr>
          <a:xfrm>
            <a:off x="0" y="0"/>
            <a:ext cx="146304" cy="6858000"/>
          </a:xfrm>
          <a:prstGeom prst="rect">
            <a:avLst/>
          </a:prstGeom>
          <a:solidFill>
            <a:srgbClr val="1F5E3B"/>
          </a:solidFill>
          <a:ln w="12700">
            <a:solidFill>
              <a:srgbClr val="1F5E3B">
                <a:alpha val="0"/>
              </a:srgbClr>
            </a:solidFill>
            <a:prstDash val="solid"/>
          </a:ln>
        </p:spPr>
        <p:txBody>
          <a:bodyPr/>
          <a:lstStyle/>
          <a:p>
            <a:pPr>
              <a:defRPr>
                <a:latin typeface="Arial"/>
              </a:defRPr>
            </a:pPr>
            <a:endParaRPr/>
          </a:p>
        </p:txBody>
      </p:sp>
      <p:sp>
        <p:nvSpPr>
          <p:cNvPr id="7" name="Shape 5"/>
          <p:cNvSpPr/>
          <p:nvPr/>
        </p:nvSpPr>
        <p:spPr>
          <a:xfrm>
            <a:off x="502920" y="530352"/>
            <a:ext cx="6629400" cy="0"/>
          </a:xfrm>
          <a:prstGeom prst="line">
            <a:avLst/>
          </a:prstGeom>
          <a:noFill/>
          <a:ln w="11430">
            <a:solidFill>
              <a:srgbClr val="C7D7C7"/>
            </a:solidFill>
            <a:prstDash val="solid"/>
          </a:ln>
        </p:spPr>
        <p:txBody>
          <a:bodyPr/>
          <a:lstStyle/>
          <a:p>
            <a:pPr>
              <a:defRPr>
                <a:latin typeface="Arial"/>
              </a:defRPr>
            </a:pPr>
            <a:endParaRPr/>
          </a:p>
        </p:txBody>
      </p:sp>
      <p:pic>
        <p:nvPicPr>
          <p:cNvPr id="8" name="Image 0" descr="/mnt/data/a_bright_warm_toned_office_meeting_room_scene_sho_batch_8.png"/>
          <p:cNvPicPr>
            <a:picLocks noChangeAspect="1"/>
          </p:cNvPicPr>
          <p:nvPr/>
        </p:nvPicPr>
        <p:blipFill>
          <a:blip r:embed="rId3"/>
          <a:srcRect l="8663" r="8663"/>
          <a:stretch/>
        </p:blipFill>
        <p:spPr>
          <a:xfrm>
            <a:off x="7635240" y="475488"/>
            <a:ext cx="4005072" cy="6053328"/>
          </a:xfrm>
          <a:prstGeom prst="rect">
            <a:avLst/>
          </a:prstGeom>
        </p:spPr>
      </p:pic>
      <p:sp>
        <p:nvSpPr>
          <p:cNvPr id="9" name="Shape 6"/>
          <p:cNvSpPr/>
          <p:nvPr/>
        </p:nvSpPr>
        <p:spPr>
          <a:xfrm>
            <a:off x="7635240" y="475488"/>
            <a:ext cx="4005072" cy="6053328"/>
          </a:xfrm>
          <a:prstGeom prst="rect">
            <a:avLst/>
          </a:prstGeom>
          <a:solidFill>
            <a:srgbClr val="FFFFFF">
              <a:alpha val="0"/>
            </a:srgbClr>
          </a:solidFill>
          <a:ln w="31750">
            <a:solidFill>
              <a:srgbClr val="FFFFFF">
                <a:alpha val="80000"/>
              </a:srgbClr>
            </a:solidFill>
            <a:prstDash val="solid"/>
          </a:ln>
        </p:spPr>
        <p:txBody>
          <a:bodyPr/>
          <a:lstStyle/>
          <a:p>
            <a:pPr>
              <a:defRPr>
                <a:latin typeface="Arial"/>
              </a:defRPr>
            </a:pPr>
            <a:endParaRPr/>
          </a:p>
        </p:txBody>
      </p:sp>
      <p:sp>
        <p:nvSpPr>
          <p:cNvPr id="10" name="Shape 7"/>
          <p:cNvSpPr/>
          <p:nvPr/>
        </p:nvSpPr>
        <p:spPr>
          <a:xfrm>
            <a:off x="7388352" y="822960"/>
            <a:ext cx="0" cy="5394960"/>
          </a:xfrm>
          <a:prstGeom prst="line">
            <a:avLst/>
          </a:prstGeom>
          <a:ln/>
        </p:spPr>
        <p:style>
          <a:lnRef idx="1">
            <a:schemeClr val="accent6"/>
          </a:lnRef>
          <a:fillRef idx="0">
            <a:schemeClr val="accent6"/>
          </a:fillRef>
          <a:effectRef idx="0">
            <a:schemeClr val="accent6"/>
          </a:effectRef>
          <a:fontRef idx="minor">
            <a:schemeClr val="tx1"/>
          </a:fontRef>
        </p:style>
        <p:txBody>
          <a:bodyPr/>
          <a:lstStyle/>
          <a:p>
            <a:pPr>
              <a:defRPr>
                <a:latin typeface="Arial"/>
              </a:defRPr>
            </a:pPr>
            <a:endParaRPr/>
          </a:p>
        </p:txBody>
      </p:sp>
      <p:sp>
        <p:nvSpPr>
          <p:cNvPr id="11" name="Text 8"/>
          <p:cNvSpPr/>
          <p:nvPr/>
        </p:nvSpPr>
        <p:spPr>
          <a:xfrm>
            <a:off x="502920" y="713232"/>
            <a:ext cx="6583680" cy="822960"/>
          </a:xfrm>
          <a:prstGeom prst="rect">
            <a:avLst/>
          </a:prstGeom>
          <a:noFill/>
          <a:ln/>
        </p:spPr>
        <p:txBody>
          <a:bodyPr wrap="square" lIns="0" tIns="0" rIns="0" bIns="0" rtlCol="0" anchor="ctr"/>
          <a:lstStyle/>
          <a:p>
            <a:pPr>
              <a:defRPr>
                <a:latin typeface="Arial"/>
              </a:defRPr>
            </a:pPr>
            <a:r>
              <a:rPr lang="en-US" sz="2700" b="1" dirty="0">
                <a:solidFill>
                  <a:schemeClr val="accent6">
                    <a:lumMod val="75000"/>
                  </a:schemeClr>
                </a:solidFill>
                <a:latin typeface="Arial" pitchFamily="34" charset="0"/>
                <a:ea typeface="Aptos Display" pitchFamily="34" charset="-122"/>
                <a:cs typeface="Aptos Display" pitchFamily="34" charset="-120"/>
              </a:rPr>
              <a:t>Conclusion</a:t>
            </a:r>
            <a:endParaRPr lang="en-US" sz="2700" dirty="0">
              <a:solidFill>
                <a:schemeClr val="accent6">
                  <a:lumMod val="75000"/>
                </a:schemeClr>
              </a:solidFill>
            </a:endParaRPr>
          </a:p>
        </p:txBody>
      </p:sp>
      <p:grpSp>
        <p:nvGrpSpPr>
          <p:cNvPr id="15" name="Group 14">
            <a:extLst>
              <a:ext uri="{FF2B5EF4-FFF2-40B4-BE49-F238E27FC236}">
                <a16:creationId xmlns:a16="http://schemas.microsoft.com/office/drawing/2014/main" id="{AFC1F8D7-F9B5-01E5-C5DB-2D48E95895F0}"/>
              </a:ext>
            </a:extLst>
          </p:cNvPr>
          <p:cNvGrpSpPr/>
          <p:nvPr/>
        </p:nvGrpSpPr>
        <p:grpSpPr>
          <a:xfrm>
            <a:off x="457200" y="1988820"/>
            <a:ext cx="6720840" cy="2880360"/>
            <a:chOff x="621792" y="1444752"/>
            <a:chExt cx="6720840" cy="2880360"/>
          </a:xfrm>
        </p:grpSpPr>
        <p:sp>
          <p:nvSpPr>
            <p:cNvPr id="5" name="Shape 7">
              <a:extLst>
                <a:ext uri="{FF2B5EF4-FFF2-40B4-BE49-F238E27FC236}">
                  <a16:creationId xmlns:a16="http://schemas.microsoft.com/office/drawing/2014/main" id="{DAAB81F6-FD6F-CAE6-1664-88DDCD062E63}"/>
                </a:ext>
              </a:extLst>
            </p:cNvPr>
            <p:cNvSpPr/>
            <p:nvPr/>
          </p:nvSpPr>
          <p:spPr>
            <a:xfrm>
              <a:off x="621792" y="1444752"/>
              <a:ext cx="6720840" cy="2880360"/>
            </a:xfrm>
            <a:prstGeom prst="roundRect">
              <a:avLst>
                <a:gd name="adj" fmla="val 2540"/>
              </a:avLst>
            </a:prstGeom>
            <a:solidFill>
              <a:srgbClr val="FFFFFF"/>
            </a:solidFill>
            <a:ln w="12700">
              <a:solidFill>
                <a:srgbClr val="D7E5D4"/>
              </a:solidFill>
              <a:prstDash val="solid"/>
            </a:ln>
          </p:spPr>
          <p:txBody>
            <a:bodyPr/>
            <a:lstStyle/>
            <a:p>
              <a:pPr>
                <a:defRPr>
                  <a:latin typeface="Arial"/>
                </a:defRPr>
              </a:pPr>
              <a:endParaRPr/>
            </a:p>
          </p:txBody>
        </p:sp>
        <p:sp>
          <p:nvSpPr>
            <p:cNvPr id="13" name="Text 8">
              <a:extLst>
                <a:ext uri="{FF2B5EF4-FFF2-40B4-BE49-F238E27FC236}">
                  <a16:creationId xmlns:a16="http://schemas.microsoft.com/office/drawing/2014/main" id="{10EBA901-E15F-0B76-4D66-79100F7D1A9C}"/>
                </a:ext>
              </a:extLst>
            </p:cNvPr>
            <p:cNvSpPr/>
            <p:nvPr/>
          </p:nvSpPr>
          <p:spPr>
            <a:xfrm>
              <a:off x="950976" y="1755648"/>
              <a:ext cx="6126480" cy="2377440"/>
            </a:xfrm>
            <a:prstGeom prst="rect">
              <a:avLst/>
            </a:prstGeom>
            <a:noFill/>
            <a:ln/>
          </p:spPr>
          <p:txBody>
            <a:bodyPr wrap="square" lIns="0" tIns="0" rIns="0" bIns="0" rtlCol="0" anchor="ctr">
              <a:normAutofit/>
            </a:bodyPr>
            <a:lstStyle/>
            <a:p>
              <a:pPr>
                <a:defRPr>
                  <a:latin typeface="Arial"/>
                </a:defRPr>
              </a:pPr>
              <a:endParaRPr lang="en-US" sz="1580" dirty="0"/>
            </a:p>
          </p:txBody>
        </p:sp>
      </p:grpSp>
      <p:sp>
        <p:nvSpPr>
          <p:cNvPr id="4" name="Rectangle 3"/>
          <p:cNvSpPr/>
          <p:nvPr/>
        </p:nvSpPr>
        <p:spPr>
          <a:xfrm>
            <a:off x="816864" y="2195774"/>
            <a:ext cx="6096000" cy="2862322"/>
          </a:xfrm>
          <a:prstGeom prst="rect">
            <a:avLst/>
          </a:prstGeom>
        </p:spPr>
        <p:txBody>
          <a:bodyPr>
            <a:spAutoFit/>
          </a:bodyPr>
          <a:lstStyle/>
          <a:p>
            <a:pPr marL="285750" lvl="0" indent="-285750" algn="just">
              <a:buFont typeface="Arial" pitchFamily="34" charset="0"/>
              <a:buChar char="•"/>
            </a:pPr>
            <a:r>
              <a:rPr lang="en-GB" dirty="0" err="1"/>
              <a:t>GreenBite</a:t>
            </a:r>
            <a:r>
              <a:rPr lang="en-GB" dirty="0"/>
              <a:t> is a viable and sustainable business idea. </a:t>
            </a:r>
          </a:p>
          <a:p>
            <a:pPr marL="285750" lvl="0" indent="-285750" algn="just">
              <a:buFont typeface="Arial" pitchFamily="34" charset="0"/>
              <a:buChar char="•"/>
            </a:pPr>
            <a:r>
              <a:rPr lang="en-GB" dirty="0"/>
              <a:t>It solves real problems of fast, healthy, and affordable meals. </a:t>
            </a:r>
          </a:p>
          <a:p>
            <a:pPr marL="285750" lvl="0" indent="-285750" algn="just">
              <a:buFont typeface="Arial" pitchFamily="34" charset="0"/>
              <a:buChar char="•"/>
            </a:pPr>
            <a:r>
              <a:rPr lang="en-GB" dirty="0"/>
              <a:t>It has strong differentiation from competitors like Greggs, </a:t>
            </a:r>
            <a:r>
              <a:rPr lang="en-GB" dirty="0" err="1"/>
              <a:t>Pret</a:t>
            </a:r>
            <a:r>
              <a:rPr lang="en-GB" dirty="0"/>
              <a:t>, and LEON. </a:t>
            </a:r>
          </a:p>
          <a:p>
            <a:pPr marL="285750" lvl="0" indent="-285750" algn="just">
              <a:buFont typeface="Arial" pitchFamily="34" charset="0"/>
              <a:buChar char="•"/>
            </a:pPr>
            <a:r>
              <a:rPr lang="en-GB" dirty="0"/>
              <a:t>It uses a low-waste and pre-order business model. </a:t>
            </a:r>
          </a:p>
          <a:p>
            <a:pPr marL="285750" lvl="0" indent="-285750" algn="just">
              <a:buFont typeface="Arial" pitchFamily="34" charset="0"/>
              <a:buChar char="•"/>
            </a:pPr>
            <a:r>
              <a:rPr lang="en-GB" dirty="0"/>
              <a:t>It requires £18,000 funding for launch. </a:t>
            </a:r>
          </a:p>
          <a:p>
            <a:pPr marL="285750" lvl="0" indent="-285750" algn="just">
              <a:buFont typeface="Arial" pitchFamily="34" charset="0"/>
              <a:buChar char="•"/>
            </a:pPr>
            <a:r>
              <a:rPr lang="en-GB" dirty="0"/>
              <a:t>It has strong potential for profitability and social impact. </a:t>
            </a:r>
          </a:p>
          <a:p>
            <a:pPr marL="285750" lvl="0" indent="-285750" algn="just">
              <a:buFont typeface="Arial" pitchFamily="34" charset="0"/>
              <a:buChar char="•"/>
            </a:pPr>
            <a:r>
              <a:rPr lang="en-GB" dirty="0"/>
              <a:t>It supports long-term growth and sustainability goals. </a:t>
            </a:r>
          </a:p>
          <a:p>
            <a:pPr marL="285750" lvl="0" indent="-285750" algn="just">
              <a:buFont typeface="Arial" pitchFamily="34" charset="0"/>
              <a:buChar char="•"/>
            </a:pPr>
            <a:endParaRPr lang="en-GB" dirty="0"/>
          </a:p>
        </p:txBody>
      </p:sp>
    </p:spTree>
    <p:extLst>
      <p:ext uri="{BB962C8B-B14F-4D97-AF65-F5344CB8AC3E}">
        <p14:creationId xmlns:p14="http://schemas.microsoft.com/office/powerpoint/2010/main" val="1048802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chemeClr val="accent6">
              <a:lumMod val="50000"/>
            </a:schemeClr>
          </a:solidFill>
          <a:ln w="12700">
            <a:solidFill>
              <a:srgbClr val="2E7D57">
                <a:alpha val="0"/>
              </a:srgbClr>
            </a:solidFill>
            <a:prstDash val="solid"/>
          </a:ln>
        </p:spPr>
        <p:txBody>
          <a:bodyPr/>
          <a:lstStyle/>
          <a:p>
            <a:pPr>
              <a:defRPr>
                <a:latin typeface="Arial"/>
              </a:defRPr>
            </a:pPr>
            <a:endParaRPr/>
          </a:p>
        </p:txBody>
      </p:sp>
      <p:sp>
        <p:nvSpPr>
          <p:cNvPr id="4" name="Text 2"/>
          <p:cNvSpPr/>
          <p:nvPr/>
        </p:nvSpPr>
        <p:spPr>
          <a:xfrm>
            <a:off x="11109960" y="256032"/>
            <a:ext cx="530352" cy="237744"/>
          </a:xfrm>
          <a:prstGeom prst="rect">
            <a:avLst/>
          </a:prstGeom>
          <a:noFill/>
          <a:ln/>
        </p:spPr>
        <p:txBody>
          <a:bodyPr wrap="square" lIns="0" tIns="0" rIns="0" bIns="0" rtlCol="0" anchor="ctr"/>
          <a:lstStyle/>
          <a:p>
            <a:pPr marL="0" indent="0" algn="r">
              <a:buNone/>
              <a:defRPr>
                <a:latin typeface="Arial"/>
              </a:defRPr>
            </a:pPr>
            <a:r>
              <a:rPr lang="en-US" sz="1000" b="1" dirty="0">
                <a:solidFill>
                  <a:srgbClr val="2E7D57"/>
                </a:solidFill>
                <a:latin typeface="Arial" pitchFamily="34" charset="0"/>
                <a:ea typeface="Aptos" pitchFamily="34" charset="-122"/>
                <a:cs typeface="Aptos" pitchFamily="34" charset="-120"/>
              </a:rPr>
              <a:t>11</a:t>
            </a:r>
            <a:endParaRPr lang="en-US" sz="1000" dirty="0"/>
          </a:p>
        </p:txBody>
      </p:sp>
      <p:sp>
        <p:nvSpPr>
          <p:cNvPr id="6" name="Text 4"/>
          <p:cNvSpPr/>
          <p:nvPr/>
        </p:nvSpPr>
        <p:spPr>
          <a:xfrm>
            <a:off x="530352" y="749808"/>
            <a:ext cx="438912" cy="146304"/>
          </a:xfrm>
          <a:prstGeom prst="rect">
            <a:avLst/>
          </a:prstGeom>
          <a:noFill/>
          <a:ln/>
        </p:spPr>
        <p:txBody>
          <a:bodyPr wrap="square" lIns="0" tIns="0" rIns="0" bIns="0" rtlCol="0" anchor="ctr"/>
          <a:lstStyle/>
          <a:p>
            <a:pPr marL="0" indent="0" algn="ctr">
              <a:buNone/>
              <a:defRPr>
                <a:latin typeface="Arial"/>
              </a:defRPr>
            </a:pPr>
            <a:r>
              <a:rPr lang="en-US" sz="1400" b="1" dirty="0">
                <a:solidFill>
                  <a:srgbClr val="FFFFFF"/>
                </a:solidFill>
                <a:latin typeface="Arial" pitchFamily="34" charset="0"/>
                <a:ea typeface="Segoe UI Symbol" pitchFamily="34" charset="-122"/>
                <a:cs typeface="Segoe UI Symbol" pitchFamily="34" charset="-120"/>
              </a:rPr>
              <a:t>§</a:t>
            </a:r>
            <a:endParaRPr lang="en-US" sz="1400" dirty="0"/>
          </a:p>
        </p:txBody>
      </p:sp>
      <p:sp>
        <p:nvSpPr>
          <p:cNvPr id="7" name="Text 5"/>
          <p:cNvSpPr/>
          <p:nvPr/>
        </p:nvSpPr>
        <p:spPr>
          <a:xfrm>
            <a:off x="530352" y="617220"/>
            <a:ext cx="6400800" cy="411480"/>
          </a:xfrm>
          <a:prstGeom prst="rect">
            <a:avLst/>
          </a:prstGeom>
          <a:noFill/>
          <a:ln/>
        </p:spPr>
        <p:txBody>
          <a:bodyPr wrap="square" lIns="0" tIns="0" rIns="0" bIns="0" rtlCol="0" anchor="ctr"/>
          <a:lstStyle/>
          <a:p>
            <a:pPr marL="0" indent="0">
              <a:buNone/>
              <a:defRPr>
                <a:latin typeface="Arial"/>
              </a:defRPr>
            </a:pPr>
            <a:r>
              <a:rPr lang="en-US" sz="2500" b="1" dirty="0">
                <a:solidFill>
                  <a:schemeClr val="accent6">
                    <a:lumMod val="75000"/>
                  </a:schemeClr>
                </a:solidFill>
                <a:latin typeface="Arial" pitchFamily="34" charset="0"/>
                <a:ea typeface="Aptos Display" pitchFamily="34" charset="-122"/>
                <a:cs typeface="Aptos Display" pitchFamily="34" charset="-120"/>
              </a:rPr>
              <a:t>References</a:t>
            </a:r>
            <a:endParaRPr lang="en-US" sz="2500" dirty="0">
              <a:solidFill>
                <a:schemeClr val="accent6">
                  <a:lumMod val="75000"/>
                </a:schemeClr>
              </a:solidFill>
            </a:endParaRPr>
          </a:p>
        </p:txBody>
      </p:sp>
      <p:sp>
        <p:nvSpPr>
          <p:cNvPr id="8" name="Shape 6"/>
          <p:cNvSpPr/>
          <p:nvPr/>
        </p:nvSpPr>
        <p:spPr>
          <a:xfrm>
            <a:off x="530352" y="1133856"/>
            <a:ext cx="11109960" cy="0"/>
          </a:xfrm>
          <a:prstGeom prst="line">
            <a:avLst/>
          </a:prstGeom>
          <a:noFill/>
          <a:ln w="12700">
            <a:solidFill>
              <a:srgbClr val="D7E5D4"/>
            </a:solidFill>
            <a:prstDash val="solid"/>
          </a:ln>
        </p:spPr>
        <p:txBody>
          <a:bodyPr/>
          <a:lstStyle/>
          <a:p>
            <a:pPr>
              <a:defRPr>
                <a:latin typeface="Arial"/>
              </a:defRPr>
            </a:pPr>
            <a:endParaRPr/>
          </a:p>
        </p:txBody>
      </p:sp>
      <p:sp>
        <p:nvSpPr>
          <p:cNvPr id="9" name="Text 7"/>
          <p:cNvSpPr/>
          <p:nvPr/>
        </p:nvSpPr>
        <p:spPr>
          <a:xfrm>
            <a:off x="540866" y="1230283"/>
            <a:ext cx="11439851" cy="5336771"/>
          </a:xfrm>
          <a:prstGeom prst="rect">
            <a:avLst/>
          </a:prstGeom>
          <a:noFill/>
          <a:ln/>
        </p:spPr>
        <p:txBody>
          <a:bodyPr wrap="square" lIns="635" tIns="635" rIns="635" bIns="635" rtlCol="0" anchor="ctr">
            <a:noAutofit/>
          </a:bodyPr>
          <a:lstStyle/>
          <a:p>
            <a:pPr algn="just">
              <a:buNone/>
            </a:pPr>
            <a:r>
              <a:rPr lang="en-US" sz="1200" dirty="0">
                <a:cs typeface="Times New Roman" panose="02020603050405020304" pitchFamily="18" charset="0"/>
              </a:rPr>
              <a:t>Birmingham City Council (2023) </a:t>
            </a:r>
            <a:r>
              <a:rPr lang="en-US" sz="1200" i="1" dirty="0">
                <a:cs typeface="Times New Roman" panose="02020603050405020304" pitchFamily="18" charset="0"/>
              </a:rPr>
              <a:t>2021 Census: Population and census</a:t>
            </a:r>
            <a:r>
              <a:rPr lang="en-US" sz="1200" dirty="0">
                <a:cs typeface="Times New Roman" panose="02020603050405020304" pitchFamily="18" charset="0"/>
              </a:rPr>
              <a:t>. Available at: </a:t>
            </a:r>
            <a:r>
              <a:rPr lang="en-US" sz="1200" dirty="0">
                <a:cs typeface="Times New Roman" panose="02020603050405020304" pitchFamily="18" charset="0"/>
                <a:hlinkClick r:id="rId3"/>
              </a:rPr>
              <a:t>https://www.birmingham.gov.uk/info/20057/about_birmingham/1294/population_and_census/5</a:t>
            </a:r>
            <a:r>
              <a:rPr lang="en-US" sz="1200" dirty="0">
                <a:cs typeface="Times New Roman" panose="02020603050405020304" pitchFamily="18" charset="0"/>
              </a:rPr>
              <a:t> (Accessed: 24 June 2026). </a:t>
            </a:r>
          </a:p>
          <a:p>
            <a:pPr algn="just"/>
            <a:r>
              <a:rPr lang="en-GB" sz="1200" dirty="0"/>
              <a:t>British Business Bank (2021). </a:t>
            </a:r>
            <a:r>
              <a:rPr lang="en-GB" sz="1200" i="1" dirty="0"/>
              <a:t>Start Up Loans - small businesses can borrow up to £25,000</a:t>
            </a:r>
            <a:r>
              <a:rPr lang="en-GB" sz="1200" dirty="0"/>
              <a:t>. [online] Start Up Loans Company. Available at: https://www.startuploans.co.uk/ [Accessed 24 Jun. 2026].</a:t>
            </a:r>
            <a:endParaRPr lang="en-US" sz="1200" dirty="0">
              <a:cs typeface="Times New Roman" panose="02020603050405020304" pitchFamily="18" charset="0"/>
            </a:endParaRPr>
          </a:p>
          <a:p>
            <a:pPr algn="just">
              <a:buNone/>
            </a:pPr>
            <a:r>
              <a:rPr lang="en-US" sz="1200" dirty="0">
                <a:cs typeface="Times New Roman" panose="02020603050405020304" pitchFamily="18" charset="0"/>
              </a:rPr>
              <a:t>Chaffey, D. and Ellis-Chadwick, F. (2019) </a:t>
            </a:r>
            <a:r>
              <a:rPr lang="en-US" sz="1200" i="1" dirty="0">
                <a:cs typeface="Times New Roman" panose="02020603050405020304" pitchFamily="18" charset="0"/>
              </a:rPr>
              <a:t>Digital marketing: Strategy, implementation and practice</a:t>
            </a:r>
            <a:r>
              <a:rPr lang="en-US" sz="1200" dirty="0">
                <a:cs typeface="Times New Roman" panose="02020603050405020304" pitchFamily="18" charset="0"/>
              </a:rPr>
              <a:t>. 7th </a:t>
            </a:r>
            <a:r>
              <a:rPr lang="en-US" sz="1200" dirty="0" err="1">
                <a:cs typeface="Times New Roman" panose="02020603050405020304" pitchFamily="18" charset="0"/>
              </a:rPr>
              <a:t>edn</a:t>
            </a:r>
            <a:r>
              <a:rPr lang="en-US" sz="1200" dirty="0">
                <a:cs typeface="Times New Roman" panose="02020603050405020304" pitchFamily="18" charset="0"/>
              </a:rPr>
              <a:t>. Harlow: Pearson. Available at: </a:t>
            </a:r>
            <a:r>
              <a:rPr lang="en-US" sz="1200" dirty="0">
                <a:cs typeface="Times New Roman" panose="02020603050405020304" pitchFamily="18" charset="0"/>
                <a:hlinkClick r:id="rId4"/>
              </a:rPr>
              <a:t>https://books.google.com/books/about/Digital_Marketing.html?id=7gGzuAEACAAJ</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GOV.UK (2026) </a:t>
            </a:r>
            <a:r>
              <a:rPr lang="en-US" sz="1200" i="1" dirty="0">
                <a:cs typeface="Times New Roman" panose="02020603050405020304" pitchFamily="18" charset="0"/>
              </a:rPr>
              <a:t>Set up a private limited company</a:t>
            </a:r>
            <a:r>
              <a:rPr lang="en-US" sz="1200" dirty="0">
                <a:cs typeface="Times New Roman" panose="02020603050405020304" pitchFamily="18" charset="0"/>
              </a:rPr>
              <a:t>. Available at: </a:t>
            </a:r>
            <a:r>
              <a:rPr lang="en-US" sz="1200" dirty="0">
                <a:cs typeface="Times New Roman" panose="02020603050405020304" pitchFamily="18" charset="0"/>
                <a:hlinkClick r:id="rId5"/>
              </a:rPr>
              <a:t>https://www.gov.uk/limited-company-formation</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Gregg's plc (2025) </a:t>
            </a:r>
            <a:r>
              <a:rPr lang="en-US" sz="1200" i="1" dirty="0">
                <a:cs typeface="Times New Roman" panose="02020603050405020304" pitchFamily="18" charset="0"/>
              </a:rPr>
              <a:t>Annual Report and Accounts 2024</a:t>
            </a:r>
            <a:r>
              <a:rPr lang="en-US" sz="1200" dirty="0">
                <a:cs typeface="Times New Roman" panose="02020603050405020304" pitchFamily="18" charset="0"/>
              </a:rPr>
              <a:t>. Available at: </a:t>
            </a:r>
            <a:r>
              <a:rPr lang="en-US" sz="1200" dirty="0">
                <a:cs typeface="Times New Roman" panose="02020603050405020304" pitchFamily="18" charset="0"/>
                <a:hlinkClick r:id="rId6"/>
              </a:rPr>
              <a:t>https://data.fca.org.uk/artefacts/NSM/Portal/NI-000118042/NI-000118042.pdf</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LEON (2026a) </a:t>
            </a:r>
            <a:r>
              <a:rPr lang="en-US" sz="1200" i="1" dirty="0">
                <a:cs typeface="Times New Roman" panose="02020603050405020304" pitchFamily="18" charset="0"/>
              </a:rPr>
              <a:t>Birmingham New Street Station</a:t>
            </a:r>
            <a:r>
              <a:rPr lang="en-US" sz="1200" dirty="0">
                <a:cs typeface="Times New Roman" panose="02020603050405020304" pitchFamily="18" charset="0"/>
              </a:rPr>
              <a:t>. Available at: </a:t>
            </a:r>
            <a:r>
              <a:rPr lang="en-US" sz="1200" dirty="0">
                <a:cs typeface="Times New Roman" panose="02020603050405020304" pitchFamily="18" charset="0"/>
                <a:hlinkClick r:id="rId7"/>
              </a:rPr>
              <a:t>https://leon.co/restaurants/birmingham-new-street-station/</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LEON (2026b) </a:t>
            </a:r>
            <a:r>
              <a:rPr lang="en-US" sz="1200" i="1" dirty="0">
                <a:cs typeface="Times New Roman" panose="02020603050405020304" pitchFamily="18" charset="0"/>
              </a:rPr>
              <a:t>Food sustainability</a:t>
            </a:r>
            <a:r>
              <a:rPr lang="en-US" sz="1200" dirty="0">
                <a:cs typeface="Times New Roman" panose="02020603050405020304" pitchFamily="18" charset="0"/>
              </a:rPr>
              <a:t>. Available at: </a:t>
            </a:r>
            <a:r>
              <a:rPr lang="en-US" sz="1200" dirty="0">
                <a:cs typeface="Times New Roman" panose="02020603050405020304" pitchFamily="18" charset="0"/>
                <a:hlinkClick r:id="rId8"/>
              </a:rPr>
              <a:t>https://leon.co/food-sustainability/</a:t>
            </a:r>
            <a:r>
              <a:rPr lang="en-US" sz="1200" dirty="0">
                <a:cs typeface="Times New Roman" panose="02020603050405020304" pitchFamily="18" charset="0"/>
              </a:rPr>
              <a:t> (Accessed: 24 June 2026). </a:t>
            </a:r>
          </a:p>
          <a:p>
            <a:pPr algn="just">
              <a:buNone/>
            </a:pPr>
            <a:r>
              <a:rPr lang="en-US" sz="1200" dirty="0" err="1">
                <a:cs typeface="Times New Roman" panose="02020603050405020304" pitchFamily="18" charset="0"/>
              </a:rPr>
              <a:t>Osterwalder</a:t>
            </a:r>
            <a:r>
              <a:rPr lang="en-US" sz="1200" dirty="0">
                <a:cs typeface="Times New Roman" panose="02020603050405020304" pitchFamily="18" charset="0"/>
              </a:rPr>
              <a:t>, A. and Pigneur, Y. (2010) </a:t>
            </a:r>
            <a:r>
              <a:rPr lang="en-US" sz="1200" i="1" dirty="0">
                <a:cs typeface="Times New Roman" panose="02020603050405020304" pitchFamily="18" charset="0"/>
              </a:rPr>
              <a:t>Business model generation: A handbook for visionaries, game changers, and challengers</a:t>
            </a:r>
            <a:r>
              <a:rPr lang="en-US" sz="1200" dirty="0">
                <a:cs typeface="Times New Roman" panose="02020603050405020304" pitchFamily="18" charset="0"/>
              </a:rPr>
              <a:t>. Hoboken, NJ: John Wiley &amp; Sons. Available at: </a:t>
            </a:r>
            <a:r>
              <a:rPr lang="en-US" sz="1200" dirty="0">
                <a:cs typeface="Times New Roman" panose="02020603050405020304" pitchFamily="18" charset="0"/>
                <a:hlinkClick r:id="rId9"/>
              </a:rPr>
              <a:t>https://www.wiley.com/en-us/Business%2BModel%2BGeneration%3A%2BA%2BHandbook%2Bfor%2BVisionaries%2C%2BGame%2BChangers%2C%2Band%2BChallengers-p-9780470876411</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Porter, M.E. (1980) </a:t>
            </a:r>
            <a:r>
              <a:rPr lang="en-US" sz="1200" i="1" dirty="0">
                <a:cs typeface="Times New Roman" panose="02020603050405020304" pitchFamily="18" charset="0"/>
              </a:rPr>
              <a:t>Competitive strategy: Techniques for analyzing industries and competitors</a:t>
            </a:r>
            <a:r>
              <a:rPr lang="en-US" sz="1200" dirty="0">
                <a:cs typeface="Times New Roman" panose="02020603050405020304" pitchFamily="18" charset="0"/>
              </a:rPr>
              <a:t>. New York: Free Press. Available at: </a:t>
            </a:r>
            <a:r>
              <a:rPr lang="en-US" sz="1200" dirty="0">
                <a:cs typeface="Times New Roman" panose="02020603050405020304" pitchFamily="18" charset="0"/>
                <a:hlinkClick r:id="rId10"/>
              </a:rPr>
              <a:t>https://www.hbs.edu/faculty/Pages/item.aspx?num=195</a:t>
            </a:r>
            <a:r>
              <a:rPr lang="en-US" sz="1200" dirty="0">
                <a:cs typeface="Times New Roman" panose="02020603050405020304" pitchFamily="18" charset="0"/>
              </a:rPr>
              <a:t> (Accessed: 24 June 2026.</a:t>
            </a:r>
          </a:p>
          <a:p>
            <a:pPr algn="just">
              <a:buNone/>
            </a:pPr>
            <a:r>
              <a:rPr lang="en-US" sz="1200" dirty="0">
                <a:cs typeface="Times New Roman" panose="02020603050405020304" pitchFamily="18" charset="0"/>
              </a:rPr>
              <a:t>Porter, M.E. (1985) </a:t>
            </a:r>
            <a:r>
              <a:rPr lang="en-US" sz="1200" i="1" dirty="0">
                <a:cs typeface="Times New Roman" panose="02020603050405020304" pitchFamily="18" charset="0"/>
              </a:rPr>
              <a:t>Competitive advantage: Creating and sustaining superior performance</a:t>
            </a:r>
            <a:r>
              <a:rPr lang="en-US" sz="1200" dirty="0">
                <a:cs typeface="Times New Roman" panose="02020603050405020304" pitchFamily="18" charset="0"/>
              </a:rPr>
              <a:t>. New York: Free Press. Available at: </a:t>
            </a:r>
            <a:r>
              <a:rPr lang="en-US" sz="1200" dirty="0">
                <a:cs typeface="Times New Roman" panose="02020603050405020304" pitchFamily="18" charset="0"/>
                <a:hlinkClick r:id="rId11"/>
              </a:rPr>
              <a:t>https://www.hbs.edu/faculty/Pages/item.aspx?num=193</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Pret A Manger (2024) </a:t>
            </a:r>
            <a:r>
              <a:rPr lang="en-US" sz="1200" i="1" dirty="0">
                <a:cs typeface="Times New Roman" panose="02020603050405020304" pitchFamily="18" charset="0"/>
              </a:rPr>
              <a:t>Doing the right thing: Environment, Social and Governance Report 2024</a:t>
            </a:r>
            <a:r>
              <a:rPr lang="en-US" sz="1200" dirty="0">
                <a:cs typeface="Times New Roman" panose="02020603050405020304" pitchFamily="18" charset="0"/>
              </a:rPr>
              <a:t>. Available at: </a:t>
            </a:r>
            <a:r>
              <a:rPr lang="en-US" sz="1200" dirty="0">
                <a:cs typeface="Times New Roman" panose="02020603050405020304" pitchFamily="18" charset="0"/>
                <a:hlinkClick r:id="rId12"/>
              </a:rPr>
              <a:t>https://downloads.ctfassets.net/4zu8gvmtwqss/5v3k1xOdM0urenVPUNfssk/3feafaa2bde90b7e05d384ccd50e222f/ESG_Report_2024_-_190924.pdf</a:t>
            </a:r>
            <a:r>
              <a:rPr lang="en-US" sz="1200" dirty="0">
                <a:cs typeface="Times New Roman" panose="02020603050405020304" pitchFamily="18" charset="0"/>
              </a:rPr>
              <a:t> (Accessed: 24 June 2026). </a:t>
            </a:r>
          </a:p>
          <a:p>
            <a:pPr algn="just">
              <a:buNone/>
            </a:pPr>
            <a:r>
              <a:rPr lang="en-US" sz="1200" dirty="0" err="1">
                <a:cs typeface="Times New Roman" panose="02020603050405020304" pitchFamily="18" charset="0"/>
              </a:rPr>
              <a:t>Ries</a:t>
            </a:r>
            <a:r>
              <a:rPr lang="en-US" sz="1200" dirty="0">
                <a:cs typeface="Times New Roman" panose="02020603050405020304" pitchFamily="18" charset="0"/>
              </a:rPr>
              <a:t>, E. (2011) </a:t>
            </a:r>
            <a:r>
              <a:rPr lang="en-US" sz="1200" i="1" dirty="0">
                <a:cs typeface="Times New Roman" panose="02020603050405020304" pitchFamily="18" charset="0"/>
              </a:rPr>
              <a:t>The lean startup: How today’s entrepreneurs use continuous innovation to create radically successful businesses</a:t>
            </a:r>
            <a:r>
              <a:rPr lang="en-US" sz="1200" dirty="0">
                <a:cs typeface="Times New Roman" panose="02020603050405020304" pitchFamily="18" charset="0"/>
              </a:rPr>
              <a:t>. New York: Crown Business. Available at: </a:t>
            </a:r>
            <a:r>
              <a:rPr lang="en-US" sz="1200" dirty="0">
                <a:cs typeface="Times New Roman" panose="02020603050405020304" pitchFamily="18" charset="0"/>
                <a:hlinkClick r:id="rId13"/>
              </a:rPr>
              <a:t>https://books.google.com/books/about/The_Lean_Startup.html?id=tvfyz-4JILwC</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The Food Foundation (2024) </a:t>
            </a:r>
            <a:r>
              <a:rPr lang="en-US" sz="1200" i="1" dirty="0">
                <a:cs typeface="Times New Roman" panose="02020603050405020304" pitchFamily="18" charset="0"/>
              </a:rPr>
              <a:t>The State of the Nation’s Food Industry 2024</a:t>
            </a:r>
            <a:r>
              <a:rPr lang="en-US" sz="1200" dirty="0">
                <a:cs typeface="Times New Roman" panose="02020603050405020304" pitchFamily="18" charset="0"/>
              </a:rPr>
              <a:t>. Available at: </a:t>
            </a:r>
            <a:r>
              <a:rPr lang="en-US" sz="1200" dirty="0">
                <a:cs typeface="Times New Roman" panose="02020603050405020304" pitchFamily="18" charset="0"/>
                <a:hlinkClick r:id="rId14"/>
              </a:rPr>
              <a:t>https://foodfoundation.org.uk/sites/default/files/2024-11/SofNFI_Report_FINAL_LIVE%202024.pdf</a:t>
            </a:r>
            <a:r>
              <a:rPr lang="en-US" sz="1200" dirty="0">
                <a:cs typeface="Times New Roman" panose="02020603050405020304" pitchFamily="18" charset="0"/>
              </a:rPr>
              <a:t> (Accessed: 24 June 2026). </a:t>
            </a:r>
          </a:p>
          <a:p>
            <a:pPr algn="just">
              <a:buNone/>
            </a:pPr>
            <a:r>
              <a:rPr lang="en-US" sz="1200" dirty="0">
                <a:cs typeface="Times New Roman" panose="02020603050405020304" pitchFamily="18" charset="0"/>
              </a:rPr>
              <a:t>WRAP (2025) </a:t>
            </a:r>
            <a:r>
              <a:rPr lang="en-US" sz="1200" i="1" dirty="0">
                <a:cs typeface="Times New Roman" panose="02020603050405020304" pitchFamily="18" charset="0"/>
              </a:rPr>
              <a:t>UK Food Waste and Food Surplus: Key Facts</a:t>
            </a:r>
            <a:r>
              <a:rPr lang="en-US" sz="1200" dirty="0">
                <a:cs typeface="Times New Roman" panose="02020603050405020304" pitchFamily="18" charset="0"/>
              </a:rPr>
              <a:t>. Available at: </a:t>
            </a:r>
            <a:r>
              <a:rPr lang="en-US" sz="1200" dirty="0">
                <a:cs typeface="Times New Roman" panose="02020603050405020304" pitchFamily="18" charset="0"/>
                <a:hlinkClick r:id="rId15"/>
              </a:rPr>
              <a:t>https://www.wrap.ngo/resources/report/uk-food-waste-food-surplus-key-facts</a:t>
            </a:r>
            <a:r>
              <a:rPr lang="en-US" sz="1200" dirty="0">
                <a:cs typeface="Times New Roman" panose="02020603050405020304" pitchFamily="18" charset="0"/>
              </a:rPr>
              <a:t> (Accessed: 24 June 2026).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2591</Words>
  <Application>Microsoft Office PowerPoint</Application>
  <PresentationFormat>Widescreen</PresentationFormat>
  <Paragraphs>124</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2026-06-24T18:00:58Z</dcterms:created>
  <dcterms:modified xsi:type="dcterms:W3CDTF">2026-07-13T08:19:17Z</dcterms:modified>
</cp:coreProperties>
</file>