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6" r:id="rId2"/>
    <p:sldId id="616" r:id="rId3"/>
    <p:sldId id="633" r:id="rId4"/>
    <p:sldId id="635" r:id="rId5"/>
    <p:sldId id="634" r:id="rId6"/>
    <p:sldId id="378" r:id="rId7"/>
    <p:sldId id="639" r:id="rId8"/>
    <p:sldId id="379" r:id="rId9"/>
    <p:sldId id="380" r:id="rId10"/>
    <p:sldId id="381" r:id="rId11"/>
    <p:sldId id="382" r:id="rId12"/>
    <p:sldId id="636" r:id="rId13"/>
    <p:sldId id="637" r:id="rId14"/>
    <p:sldId id="638" r:id="rId15"/>
    <p:sldId id="387" r:id="rId16"/>
    <p:sldId id="640" r:id="rId17"/>
    <p:sldId id="285" r:id="rId18"/>
    <p:sldId id="641" r:id="rId19"/>
    <p:sldId id="642" r:id="rId20"/>
    <p:sldId id="286" r:id="rId21"/>
    <p:sldId id="627" r:id="rId22"/>
    <p:sldId id="643" r:id="rId23"/>
    <p:sldId id="27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067"/>
    <p:restoredTop sz="97872"/>
  </p:normalViewPr>
  <p:slideViewPr>
    <p:cSldViewPr snapToGrid="0" snapToObjects="1">
      <p:cViewPr varScale="1">
        <p:scale>
          <a:sx n="227" d="100"/>
          <a:sy n="227" d="100"/>
        </p:scale>
        <p:origin x="912" y="184"/>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5D468E-91E1-084F-82C0-EBAD9CFEE12D}" type="datetimeFigureOut">
              <a:rPr lang="en-US" smtClean="0"/>
              <a:t>9/28/20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C18C87-3BD9-9A4A-B770-2F70AD3B6519}" type="slidenum">
              <a:rPr lang="en-US" smtClean="0"/>
              <a:t>‹#›</a:t>
            </a:fld>
            <a:endParaRPr lang="en-US"/>
          </a:p>
        </p:txBody>
      </p:sp>
    </p:spTree>
    <p:extLst>
      <p:ext uri="{BB962C8B-B14F-4D97-AF65-F5344CB8AC3E}">
        <p14:creationId xmlns:p14="http://schemas.microsoft.com/office/powerpoint/2010/main" val="3650945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78A72B5-3E86-3E47-B95C-53E9F837D230}" type="slidenum">
              <a:rPr lang="en-US"/>
              <a:pPr/>
              <a:t>3</a:t>
            </a:fld>
            <a:endParaRPr lang="en-US"/>
          </a:p>
        </p:txBody>
      </p:sp>
      <p:sp>
        <p:nvSpPr>
          <p:cNvPr id="119810"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19811" name="Rectangle 3"/>
          <p:cNvSpPr>
            <a:spLocks noGrp="1" noChangeArrowheads="1"/>
          </p:cNvSpPr>
          <p:nvPr>
            <p:ph type="body" idx="1"/>
          </p:nvPr>
        </p:nvSpPr>
        <p:spPr/>
        <p:txBody>
          <a:bodyPr/>
          <a:lstStyle/>
          <a:p>
            <a:endParaRPr lang="en-US" baseline="0" dirty="0"/>
          </a:p>
          <a:p>
            <a:endParaRPr lang="en-US" dirty="0"/>
          </a:p>
        </p:txBody>
      </p:sp>
    </p:spTree>
    <p:extLst>
      <p:ext uri="{BB962C8B-B14F-4D97-AF65-F5344CB8AC3E}">
        <p14:creationId xmlns:p14="http://schemas.microsoft.com/office/powerpoint/2010/main" val="2934065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latin typeface="Arial"/>
                <a:ea typeface="+mn-ea"/>
                <a:cs typeface="Arial"/>
              </a:rPr>
              <a:t>A </a:t>
            </a:r>
            <a:r>
              <a:rPr lang="en-US" sz="1200" b="1" kern="1200" dirty="0">
                <a:solidFill>
                  <a:schemeClr val="tx1"/>
                </a:solidFill>
                <a:latin typeface="Arial"/>
                <a:ea typeface="+mn-ea"/>
                <a:cs typeface="Arial"/>
              </a:rPr>
              <a:t>metaphor of black box </a:t>
            </a:r>
            <a:r>
              <a:rPr lang="en-US" sz="1200" kern="1200" dirty="0">
                <a:solidFill>
                  <a:schemeClr val="tx1"/>
                </a:solidFill>
                <a:latin typeface="Arial"/>
                <a:ea typeface="+mn-ea"/>
                <a:cs typeface="Arial"/>
              </a:rPr>
              <a:t>is usually described to explain the behaviorist approach about learning, i.e. the learner is a black box and nothing is known about what goes on inside. Knowing what's inside the black box is not essential for determining how behavior is governed by its environmental antecedents and consequences. The behaviorists believe that the psychology as a science to develop a reliable and useful theory of learning have to use observable, reliable data as evidence.</a:t>
            </a:r>
            <a:endParaRPr lang="en-US" dirty="0">
              <a:latin typeface="Arial"/>
              <a:cs typeface="Arial"/>
            </a:endParaRPr>
          </a:p>
        </p:txBody>
      </p:sp>
      <p:sp>
        <p:nvSpPr>
          <p:cNvPr id="4" name="Slide Number Placeholder 3"/>
          <p:cNvSpPr>
            <a:spLocks noGrp="1"/>
          </p:cNvSpPr>
          <p:nvPr>
            <p:ph type="sldNum" sz="quarter" idx="10"/>
          </p:nvPr>
        </p:nvSpPr>
        <p:spPr/>
        <p:txBody>
          <a:bodyPr/>
          <a:lstStyle/>
          <a:p>
            <a:fld id="{FA200657-78AF-954F-908D-B7F42BE7BF51}" type="slidenum">
              <a:rPr lang="en-US" smtClean="0"/>
              <a:t>4</a:t>
            </a:fld>
            <a:endParaRPr lang="en-US" dirty="0"/>
          </a:p>
        </p:txBody>
      </p:sp>
    </p:spTree>
    <p:extLst>
      <p:ext uri="{BB962C8B-B14F-4D97-AF65-F5344CB8AC3E}">
        <p14:creationId xmlns:p14="http://schemas.microsoft.com/office/powerpoint/2010/main" val="146210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Returning</a:t>
            </a:r>
            <a:r>
              <a:rPr lang="en-US" baseline="0" dirty="0"/>
              <a:t> </a:t>
            </a:r>
            <a:r>
              <a:rPr lang="en-US" dirty="0"/>
              <a:t>to our metaphor of the black</a:t>
            </a:r>
            <a:r>
              <a:rPr lang="en-US" baseline="0" dirty="0"/>
              <a:t> box that we started out with - </a:t>
            </a:r>
            <a:r>
              <a:rPr lang="en-US" dirty="0"/>
              <a:t>perhaps learning is not so much a black box after all!!  </a:t>
            </a:r>
          </a:p>
        </p:txBody>
      </p:sp>
      <p:sp>
        <p:nvSpPr>
          <p:cNvPr id="4" name="Slide Number Placeholder 3"/>
          <p:cNvSpPr>
            <a:spLocks noGrp="1"/>
          </p:cNvSpPr>
          <p:nvPr>
            <p:ph type="sldNum" sz="quarter" idx="10"/>
          </p:nvPr>
        </p:nvSpPr>
        <p:spPr/>
        <p:txBody>
          <a:bodyPr/>
          <a:lstStyle/>
          <a:p>
            <a:fld id="{FA200657-78AF-954F-908D-B7F42BE7BF51}" type="slidenum">
              <a:rPr lang="en-US" smtClean="0"/>
              <a:t>5</a:t>
            </a:fld>
            <a:endParaRPr lang="en-US"/>
          </a:p>
        </p:txBody>
      </p:sp>
    </p:spTree>
    <p:extLst>
      <p:ext uri="{BB962C8B-B14F-4D97-AF65-F5344CB8AC3E}">
        <p14:creationId xmlns:p14="http://schemas.microsoft.com/office/powerpoint/2010/main" val="12506359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76EE6EE-F6F9-D743-9B28-83E6AA59488C}" type="datetimeFigureOut">
              <a:rPr lang="en-US" smtClean="0"/>
              <a:t>9/28/20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8BB445-D0A3-5C40-A6CB-04545AA23535}" type="slidenum">
              <a:rPr lang="en-US" smtClean="0"/>
              <a:t>‹#›</a:t>
            </a:fld>
            <a:endParaRPr lang="en-US"/>
          </a:p>
        </p:txBody>
      </p:sp>
    </p:spTree>
    <p:extLst>
      <p:ext uri="{BB962C8B-B14F-4D97-AF65-F5344CB8AC3E}">
        <p14:creationId xmlns:p14="http://schemas.microsoft.com/office/powerpoint/2010/main" val="99384334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6EE6EE-F6F9-D743-9B28-83E6AA59488C}" type="datetimeFigureOut">
              <a:rPr lang="en-US" smtClean="0"/>
              <a:t>9/28/20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8BB445-D0A3-5C40-A6CB-04545AA23535}" type="slidenum">
              <a:rPr lang="en-US" smtClean="0"/>
              <a:t>‹#›</a:t>
            </a:fld>
            <a:endParaRPr lang="en-US"/>
          </a:p>
        </p:txBody>
      </p:sp>
    </p:spTree>
    <p:extLst>
      <p:ext uri="{BB962C8B-B14F-4D97-AF65-F5344CB8AC3E}">
        <p14:creationId xmlns:p14="http://schemas.microsoft.com/office/powerpoint/2010/main" val="2370693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E76EE6EE-F6F9-D743-9B28-83E6AA59488C}" type="datetimeFigureOut">
              <a:rPr lang="en-US" smtClean="0"/>
              <a:t>9/28/20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8BB445-D0A3-5C40-A6CB-04545AA23535}" type="slidenum">
              <a:rPr lang="en-US" smtClean="0"/>
              <a:t>‹#›</a:t>
            </a:fld>
            <a:endParaRPr lang="en-US"/>
          </a:p>
        </p:txBody>
      </p:sp>
    </p:spTree>
    <p:extLst>
      <p:ext uri="{BB962C8B-B14F-4D97-AF65-F5344CB8AC3E}">
        <p14:creationId xmlns:p14="http://schemas.microsoft.com/office/powerpoint/2010/main" val="186512193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E76EE6EE-F6F9-D743-9B28-83E6AA59488C}" type="datetimeFigureOut">
              <a:rPr lang="en-US" smtClean="0"/>
              <a:t>9/28/20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68BB445-D0A3-5C40-A6CB-04545AA23535}" type="slidenum">
              <a:rPr lang="en-US" smtClean="0"/>
              <a:t>‹#›</a:t>
            </a:fld>
            <a:endParaRPr lang="en-US"/>
          </a:p>
        </p:txBody>
      </p:sp>
    </p:spTree>
    <p:extLst>
      <p:ext uri="{BB962C8B-B14F-4D97-AF65-F5344CB8AC3E}">
        <p14:creationId xmlns:p14="http://schemas.microsoft.com/office/powerpoint/2010/main" val="622790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E76EE6EE-F6F9-D743-9B28-83E6AA59488C}" type="datetimeFigureOut">
              <a:rPr lang="en-US" smtClean="0"/>
              <a:t>9/28/20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8BB445-D0A3-5C40-A6CB-04545AA23535}"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780831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6EE6EE-F6F9-D743-9B28-83E6AA59488C}" type="datetimeFigureOut">
              <a:rPr lang="en-US" smtClean="0"/>
              <a:t>9/28/20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68BB445-D0A3-5C40-A6CB-04545AA23535}" type="slidenum">
              <a:rPr lang="en-US" smtClean="0"/>
              <a:t>‹#›</a:t>
            </a:fld>
            <a:endParaRPr lang="en-US"/>
          </a:p>
        </p:txBody>
      </p:sp>
    </p:spTree>
    <p:extLst>
      <p:ext uri="{BB962C8B-B14F-4D97-AF65-F5344CB8AC3E}">
        <p14:creationId xmlns:p14="http://schemas.microsoft.com/office/powerpoint/2010/main" val="1142932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6EE6EE-F6F9-D743-9B28-83E6AA59488C}" type="datetimeFigureOut">
              <a:rPr lang="en-US" smtClean="0"/>
              <a:t>9/28/20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68BB445-D0A3-5C40-A6CB-04545AA23535}" type="slidenum">
              <a:rPr lang="en-US" smtClean="0"/>
              <a:t>‹#›</a:t>
            </a:fld>
            <a:endParaRPr lang="en-US"/>
          </a:p>
        </p:txBody>
      </p:sp>
    </p:spTree>
    <p:extLst>
      <p:ext uri="{BB962C8B-B14F-4D97-AF65-F5344CB8AC3E}">
        <p14:creationId xmlns:p14="http://schemas.microsoft.com/office/powerpoint/2010/main" val="1631109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E76EE6EE-F6F9-D743-9B28-83E6AA59488C}" type="datetimeFigureOut">
              <a:rPr lang="en-US" smtClean="0"/>
              <a:t>9/28/20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68BB445-D0A3-5C40-A6CB-04545AA23535}" type="slidenum">
              <a:rPr lang="en-US" smtClean="0"/>
              <a:t>‹#›</a:t>
            </a:fld>
            <a:endParaRPr lang="en-US"/>
          </a:p>
        </p:txBody>
      </p:sp>
    </p:spTree>
    <p:extLst>
      <p:ext uri="{BB962C8B-B14F-4D97-AF65-F5344CB8AC3E}">
        <p14:creationId xmlns:p14="http://schemas.microsoft.com/office/powerpoint/2010/main" val="690790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E76EE6EE-F6F9-D743-9B28-83E6AA59488C}" type="datetimeFigureOut">
              <a:rPr lang="en-US" smtClean="0"/>
              <a:t>9/28/20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68BB445-D0A3-5C40-A6CB-04545AA23535}" type="slidenum">
              <a:rPr lang="en-US" smtClean="0"/>
              <a:t>‹#›</a:t>
            </a:fld>
            <a:endParaRPr lang="en-US"/>
          </a:p>
        </p:txBody>
      </p:sp>
    </p:spTree>
    <p:extLst>
      <p:ext uri="{BB962C8B-B14F-4D97-AF65-F5344CB8AC3E}">
        <p14:creationId xmlns:p14="http://schemas.microsoft.com/office/powerpoint/2010/main" val="2175886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6EE6EE-F6F9-D743-9B28-83E6AA59488C}" type="datetimeFigureOut">
              <a:rPr lang="en-US" smtClean="0"/>
              <a:t>9/28/20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8BB445-D0A3-5C40-A6CB-04545AA23535}" type="slidenum">
              <a:rPr lang="en-US" smtClean="0"/>
              <a:t>‹#›</a:t>
            </a:fld>
            <a:endParaRPr lang="en-US"/>
          </a:p>
        </p:txBody>
      </p:sp>
    </p:spTree>
    <p:extLst>
      <p:ext uri="{BB962C8B-B14F-4D97-AF65-F5344CB8AC3E}">
        <p14:creationId xmlns:p14="http://schemas.microsoft.com/office/powerpoint/2010/main" val="3436029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6EE6EE-F6F9-D743-9B28-83E6AA59488C}" type="datetimeFigureOut">
              <a:rPr lang="en-US" smtClean="0"/>
              <a:t>9/28/20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8BB445-D0A3-5C40-A6CB-04545AA23535}" type="slidenum">
              <a:rPr lang="en-US" smtClean="0"/>
              <a:t>‹#›</a:t>
            </a:fld>
            <a:endParaRPr lang="en-US"/>
          </a:p>
        </p:txBody>
      </p:sp>
    </p:spTree>
    <p:extLst>
      <p:ext uri="{BB962C8B-B14F-4D97-AF65-F5344CB8AC3E}">
        <p14:creationId xmlns:p14="http://schemas.microsoft.com/office/powerpoint/2010/main" val="3362419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E76EE6EE-F6F9-D743-9B28-83E6AA59488C}" type="datetimeFigureOut">
              <a:rPr lang="en-US" smtClean="0"/>
              <a:t>9/28/20</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68BB445-D0A3-5C40-A6CB-04545AA23535}" type="slidenum">
              <a:rPr lang="en-US" smtClean="0"/>
              <a:t>‹#›</a:t>
            </a:fld>
            <a:endParaRPr lang="en-US"/>
          </a:p>
        </p:txBody>
      </p:sp>
    </p:spTree>
    <p:extLst>
      <p:ext uri="{BB962C8B-B14F-4D97-AF65-F5344CB8AC3E}">
        <p14:creationId xmlns:p14="http://schemas.microsoft.com/office/powerpoint/2010/main" val="20866547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emf"/><Relationship Id="rId4" Type="http://schemas.openxmlformats.org/officeDocument/2006/relationships/oleObject" Target="../embeddings/oleObject1.bin"/></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2.emf"/><Relationship Id="rId4" Type="http://schemas.openxmlformats.org/officeDocument/2006/relationships/oleObject" Target="../embeddings/oleObject2.bin"/></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implypsychology.org/piaget.html#schema" TargetMode="Externa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www.simplypsychology.org/piaget.html#stages" TargetMode="External"/><Relationship Id="rId4" Type="http://schemas.openxmlformats.org/officeDocument/2006/relationships/hyperlink" Target="https://www.simplypsychology.org/piaget.html#adaptatio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simplypsychology.org/cognitive.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7Cgpfw4z8cw" TargetMode="External"/><Relationship Id="rId2" Type="http://schemas.openxmlformats.org/officeDocument/2006/relationships/hyperlink" Target="https://www.simplypsychology.org/language.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learning-theories.com/situated-learning-theory-lave.html" TargetMode="External"/><Relationship Id="rId2" Type="http://schemas.openxmlformats.org/officeDocument/2006/relationships/hyperlink" Target="https://www.learning-theories.com/vygotskys-social-learning-theory.html" TargetMode="External"/><Relationship Id="rId1" Type="http://schemas.openxmlformats.org/officeDocument/2006/relationships/slideLayout" Target="../slideLayouts/slideLayout2.xml"/><Relationship Id="rId4" Type="http://schemas.openxmlformats.org/officeDocument/2006/relationships/hyperlink" Target="http://www.youtube.com/watch?v=zerCK0lRjp8"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2hhtNjjBAhA"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arxiv.org/pdf/1404.2917.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C1798-4E8D-D34B-81C4-6F28A351AAF0}"/>
              </a:ext>
            </a:extLst>
          </p:cNvPr>
          <p:cNvSpPr>
            <a:spLocks noGrp="1"/>
          </p:cNvSpPr>
          <p:nvPr>
            <p:ph type="ctrTitle"/>
          </p:nvPr>
        </p:nvSpPr>
        <p:spPr/>
        <p:txBody>
          <a:bodyPr/>
          <a:lstStyle/>
          <a:p>
            <a:r>
              <a:rPr lang="en-US" dirty="0"/>
              <a:t>Learning theory</a:t>
            </a:r>
          </a:p>
        </p:txBody>
      </p:sp>
      <p:sp>
        <p:nvSpPr>
          <p:cNvPr id="3" name="Subtitle 2">
            <a:extLst>
              <a:ext uri="{FF2B5EF4-FFF2-40B4-BE49-F238E27FC236}">
                <a16:creationId xmlns:a16="http://schemas.microsoft.com/office/drawing/2014/main" id="{5B234E9D-ACE2-6844-AF30-BF9C2C257B21}"/>
              </a:ext>
            </a:extLst>
          </p:cNvPr>
          <p:cNvSpPr>
            <a:spLocks noGrp="1"/>
          </p:cNvSpPr>
          <p:nvPr>
            <p:ph type="subTitle" idx="1"/>
          </p:nvPr>
        </p:nvSpPr>
        <p:spPr/>
        <p:txBody>
          <a:bodyPr/>
          <a:lstStyle/>
          <a:p>
            <a:r>
              <a:rPr lang="en-US" dirty="0"/>
              <a:t>Cognitivism </a:t>
            </a:r>
          </a:p>
        </p:txBody>
      </p:sp>
    </p:spTree>
    <p:extLst>
      <p:ext uri="{BB962C8B-B14F-4D97-AF65-F5344CB8AC3E}">
        <p14:creationId xmlns:p14="http://schemas.microsoft.com/office/powerpoint/2010/main" val="385082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theorists </a:t>
            </a:r>
          </a:p>
        </p:txBody>
      </p:sp>
      <p:sp>
        <p:nvSpPr>
          <p:cNvPr id="5" name="Content Placeholder 4"/>
          <p:cNvSpPr>
            <a:spLocks noGrp="1"/>
          </p:cNvSpPr>
          <p:nvPr>
            <p:ph idx="1"/>
          </p:nvPr>
        </p:nvSpPr>
        <p:spPr/>
        <p:txBody>
          <a:bodyPr>
            <a:normAutofit/>
          </a:bodyPr>
          <a:lstStyle/>
          <a:p>
            <a:r>
              <a:rPr lang="en-GB" b="1" dirty="0"/>
              <a:t>Gestalt</a:t>
            </a:r>
            <a:r>
              <a:rPr lang="en-GB" dirty="0"/>
              <a:t>: Koffka, Kohler, Wertheimer, </a:t>
            </a:r>
            <a:r>
              <a:rPr lang="en-GB" dirty="0" err="1"/>
              <a:t>Perls</a:t>
            </a:r>
            <a:endParaRPr lang="en-GB" dirty="0"/>
          </a:p>
          <a:p>
            <a:r>
              <a:rPr lang="en-GB" dirty="0"/>
              <a:t>Piaget,</a:t>
            </a:r>
          </a:p>
          <a:p>
            <a:r>
              <a:rPr lang="en-GB" dirty="0"/>
              <a:t>Bruner</a:t>
            </a:r>
          </a:p>
          <a:p>
            <a:r>
              <a:rPr lang="en-GB" dirty="0"/>
              <a:t>Gagne</a:t>
            </a:r>
          </a:p>
          <a:p>
            <a:r>
              <a:rPr lang="en-GB" dirty="0"/>
              <a:t>Claxton </a:t>
            </a:r>
          </a:p>
          <a:p>
            <a:r>
              <a:rPr lang="en-GB" dirty="0"/>
              <a:t>Chomsky</a:t>
            </a:r>
          </a:p>
        </p:txBody>
      </p:sp>
    </p:spTree>
    <p:extLst>
      <p:ext uri="{BB962C8B-B14F-4D97-AF65-F5344CB8AC3E}">
        <p14:creationId xmlns:p14="http://schemas.microsoft.com/office/powerpoint/2010/main" val="488025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1524001" y="23355"/>
            <a:ext cx="8748889" cy="1336956"/>
          </a:xfrm>
        </p:spPr>
        <p:txBody>
          <a:bodyPr>
            <a:normAutofit fontScale="90000"/>
          </a:bodyPr>
          <a:lstStyle/>
          <a:p>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r>
              <a:rPr lang="en-GB" sz="3100" dirty="0">
                <a:solidFill>
                  <a:srgbClr val="000000"/>
                </a:solidFill>
                <a:latin typeface="Arial"/>
                <a:cs typeface="Arial"/>
              </a:rPr>
              <a:t>Cognitivism</a:t>
            </a:r>
            <a:br>
              <a:rPr lang="en-GB" sz="3100"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br>
              <a:rPr lang="en-GB" sz="4800" b="1" dirty="0">
                <a:solidFill>
                  <a:srgbClr val="000000"/>
                </a:solidFill>
                <a:latin typeface="Arial"/>
                <a:cs typeface="Arial"/>
              </a:rPr>
            </a:br>
            <a:r>
              <a:rPr lang="en-GB" sz="3600" b="1" dirty="0">
                <a:solidFill>
                  <a:srgbClr val="000000"/>
                </a:solidFill>
                <a:latin typeface="Arial"/>
                <a:cs typeface="Arial"/>
              </a:rPr>
              <a:t>The PCET Professional &amp; Learning Theories</a:t>
            </a:r>
            <a:br>
              <a:rPr lang="en-US" sz="3600" b="1" dirty="0">
                <a:solidFill>
                  <a:srgbClr val="000000"/>
                </a:solidFill>
                <a:latin typeface="Arial"/>
                <a:cs typeface="Arial"/>
              </a:rPr>
            </a:br>
            <a:r>
              <a:rPr lang="en-US" sz="3100" b="1" i="1" dirty="0">
                <a:solidFill>
                  <a:srgbClr val="000000"/>
                </a:solidFill>
                <a:latin typeface="Arial"/>
                <a:cs typeface="Arial"/>
              </a:rPr>
              <a:t>Constructivism - Critiques</a:t>
            </a:r>
            <a:endParaRPr lang="en-US" sz="3100" i="1" dirty="0">
              <a:solidFill>
                <a:schemeClr val="tx1"/>
              </a:solidFill>
            </a:endParaRPr>
          </a:p>
        </p:txBody>
      </p:sp>
      <p:sp>
        <p:nvSpPr>
          <p:cNvPr id="83971" name="Rectangle 3"/>
          <p:cNvSpPr>
            <a:spLocks noGrp="1" noChangeArrowheads="1"/>
          </p:cNvSpPr>
          <p:nvPr>
            <p:ph type="body" idx="1"/>
          </p:nvPr>
        </p:nvSpPr>
        <p:spPr>
          <a:xfrm>
            <a:off x="1775520" y="2176670"/>
            <a:ext cx="8731956" cy="3446468"/>
          </a:xfrm>
        </p:spPr>
        <p:txBody>
          <a:bodyPr>
            <a:normAutofit/>
          </a:bodyPr>
          <a:lstStyle/>
          <a:p>
            <a:pPr algn="just">
              <a:lnSpc>
                <a:spcPct val="150000"/>
              </a:lnSpc>
              <a:buClrTx/>
              <a:buFont typeface="Arial"/>
              <a:buChar char="•"/>
            </a:pPr>
            <a:r>
              <a:rPr lang="en-US" sz="2000" dirty="0">
                <a:solidFill>
                  <a:schemeClr val="tx1"/>
                </a:solidFill>
                <a:latin typeface="Arial"/>
                <a:cs typeface="Arial"/>
              </a:rPr>
              <a:t>Suggests that knowledge is neither given nor absolute</a:t>
            </a:r>
          </a:p>
          <a:p>
            <a:pPr algn="just">
              <a:lnSpc>
                <a:spcPct val="150000"/>
              </a:lnSpc>
              <a:buClrTx/>
              <a:buFont typeface="Arial"/>
              <a:buChar char="•"/>
            </a:pPr>
            <a:r>
              <a:rPr lang="en-US" sz="2000" dirty="0">
                <a:solidFill>
                  <a:schemeClr val="tx1"/>
                </a:solidFill>
                <a:latin typeface="Arial"/>
                <a:cs typeface="Arial"/>
              </a:rPr>
              <a:t>Often seen as less rigorous that more traditional approaches to teaching</a:t>
            </a:r>
          </a:p>
          <a:p>
            <a:pPr algn="just">
              <a:lnSpc>
                <a:spcPct val="150000"/>
              </a:lnSpc>
              <a:buClrTx/>
              <a:buFont typeface="Arial"/>
              <a:buChar char="•"/>
            </a:pPr>
            <a:r>
              <a:rPr lang="en-US" sz="2000" dirty="0">
                <a:solidFill>
                  <a:schemeClr val="tx1"/>
                </a:solidFill>
                <a:latin typeface="Arial"/>
                <a:cs typeface="Arial"/>
              </a:rPr>
              <a:t>Does not fit well with traditional age grouping and rigid terms/semesters</a:t>
            </a:r>
          </a:p>
          <a:p>
            <a:pPr>
              <a:lnSpc>
                <a:spcPct val="90000"/>
              </a:lnSpc>
              <a:buClrTx/>
              <a:buFont typeface="Arial"/>
              <a:buChar char="•"/>
            </a:pPr>
            <a:endParaRPr lang="en-US" dirty="0">
              <a:solidFill>
                <a:schemeClr val="tx1"/>
              </a:solidFill>
              <a:latin typeface="Arial"/>
              <a:cs typeface="Arial"/>
            </a:endParaRPr>
          </a:p>
          <a:p>
            <a:pPr marL="0" indent="0">
              <a:lnSpc>
                <a:spcPct val="90000"/>
              </a:lnSpc>
              <a:buClrTx/>
              <a:buNone/>
            </a:pPr>
            <a:endParaRPr lang="en-US" dirty="0">
              <a:solidFill>
                <a:schemeClr val="tx1"/>
              </a:solidFill>
              <a:latin typeface="Arial"/>
              <a:cs typeface="Arial"/>
            </a:endParaRPr>
          </a:p>
        </p:txBody>
      </p:sp>
    </p:spTree>
    <p:extLst>
      <p:ext uri="{BB962C8B-B14F-4D97-AF65-F5344CB8AC3E}">
        <p14:creationId xmlns:p14="http://schemas.microsoft.com/office/powerpoint/2010/main" val="997779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2073275" y="0"/>
            <a:ext cx="8042276" cy="1444532"/>
          </a:xfrm>
        </p:spPr>
        <p:txBody>
          <a:bodyPr>
            <a:normAutofit fontScale="90000"/>
          </a:bodyPr>
          <a:lstStyle/>
          <a:p>
            <a:br>
              <a:rPr lang="en-GB" sz="3200" b="1" dirty="0">
                <a:solidFill>
                  <a:srgbClr val="000000"/>
                </a:solidFill>
                <a:latin typeface="Arial"/>
                <a:cs typeface="Arial"/>
              </a:rPr>
            </a:br>
            <a:br>
              <a:rPr lang="en-GB" sz="3200" b="1" dirty="0">
                <a:solidFill>
                  <a:srgbClr val="000000"/>
                </a:solidFill>
                <a:latin typeface="Arial"/>
                <a:cs typeface="Arial"/>
              </a:rPr>
            </a:br>
            <a:br>
              <a:rPr lang="en-GB" sz="3200" b="1" dirty="0">
                <a:solidFill>
                  <a:srgbClr val="000000"/>
                </a:solidFill>
                <a:latin typeface="Arial"/>
                <a:cs typeface="Arial"/>
              </a:rPr>
            </a:br>
            <a:br>
              <a:rPr lang="en-GB" sz="3200" b="1" dirty="0">
                <a:solidFill>
                  <a:srgbClr val="000000"/>
                </a:solidFill>
                <a:latin typeface="Arial"/>
                <a:cs typeface="Arial"/>
              </a:rPr>
            </a:br>
            <a:r>
              <a:rPr lang="en-GB" sz="3100" b="1" dirty="0">
                <a:solidFill>
                  <a:srgbClr val="000000"/>
                </a:solidFill>
                <a:latin typeface="Arial"/>
                <a:cs typeface="Arial"/>
              </a:rPr>
              <a:t>Black box v’s White box</a:t>
            </a:r>
            <a:br>
              <a:rPr lang="en-GB" sz="3100" b="1" dirty="0">
                <a:solidFill>
                  <a:srgbClr val="000000"/>
                </a:solidFill>
                <a:latin typeface="Arial"/>
                <a:cs typeface="Arial"/>
              </a:rPr>
            </a:br>
            <a:br>
              <a:rPr lang="en-GB" sz="3100" b="1" dirty="0">
                <a:solidFill>
                  <a:srgbClr val="000000"/>
                </a:solidFill>
                <a:latin typeface="Arial"/>
                <a:cs typeface="Arial"/>
              </a:rPr>
            </a:br>
            <a:br>
              <a:rPr lang="en-US" sz="3200" i="1" dirty="0"/>
            </a:br>
            <a:endParaRPr lang="en-US" sz="3200" dirty="0">
              <a:solidFill>
                <a:schemeClr val="tx1"/>
              </a:solidFill>
            </a:endParaRPr>
          </a:p>
        </p:txBody>
      </p:sp>
      <p:graphicFrame>
        <p:nvGraphicFramePr>
          <p:cNvPr id="91140" name="Object 4"/>
          <p:cNvGraphicFramePr>
            <a:graphicFrameLocks noGrp="1" noChangeAspect="1"/>
          </p:cNvGraphicFramePr>
          <p:nvPr>
            <p:ph idx="1"/>
          </p:nvPr>
        </p:nvGraphicFramePr>
        <p:xfrm>
          <a:off x="2135560" y="1844824"/>
          <a:ext cx="8255000" cy="2959100"/>
        </p:xfrm>
        <a:graphic>
          <a:graphicData uri="http://schemas.openxmlformats.org/presentationml/2006/ole">
            <mc:AlternateContent xmlns:mc="http://schemas.openxmlformats.org/markup-compatibility/2006">
              <mc:Choice xmlns:v="urn:schemas-microsoft-com:vml" Requires="v">
                <p:oleObj spid="_x0000_s1026" name="Visio" r:id="rId4" imgW="6195379" imgH="2958518" progId="Visio.Drawing.11">
                  <p:embed/>
                </p:oleObj>
              </mc:Choice>
              <mc:Fallback>
                <p:oleObj name="Visio" r:id="rId4" imgW="6195379" imgH="2958518" progId="Visio.Drawing.11">
                  <p:embed/>
                  <p:pic>
                    <p:nvPicPr>
                      <p:cNvPr id="9114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35560" y="1844824"/>
                        <a:ext cx="8255000" cy="2959100"/>
                      </a:xfrm>
                      <a:prstGeom prst="rect">
                        <a:avLst/>
                      </a:prstGeom>
                      <a:noFill/>
                      <a:ln>
                        <a:noFill/>
                      </a:ln>
                      <a:effectLst/>
                    </p:spPr>
                  </p:pic>
                </p:oleObj>
              </mc:Fallback>
            </mc:AlternateContent>
          </a:graphicData>
        </a:graphic>
      </p:graphicFrame>
      <p:sp>
        <p:nvSpPr>
          <p:cNvPr id="91149" name="Text Box 13"/>
          <p:cNvSpPr txBox="1">
            <a:spLocks noChangeArrowheads="1"/>
          </p:cNvSpPr>
          <p:nvPr/>
        </p:nvSpPr>
        <p:spPr bwMode="auto">
          <a:xfrm>
            <a:off x="3124200" y="5638800"/>
            <a:ext cx="6096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US" sz="2400" b="1" dirty="0">
                <a:solidFill>
                  <a:srgbClr val="000000"/>
                </a:solidFill>
                <a:latin typeface="Arial"/>
                <a:cs typeface="Arial"/>
              </a:rPr>
              <a:t>So what is happening inside the box?</a:t>
            </a:r>
          </a:p>
        </p:txBody>
      </p:sp>
    </p:spTree>
    <p:extLst>
      <p:ext uri="{BB962C8B-B14F-4D97-AF65-F5344CB8AC3E}">
        <p14:creationId xmlns:p14="http://schemas.microsoft.com/office/powerpoint/2010/main" val="3781193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a:xfrm>
            <a:off x="1524000" y="94876"/>
            <a:ext cx="9144000" cy="1086224"/>
          </a:xfrm>
        </p:spPr>
        <p:txBody>
          <a:bodyPr/>
          <a:lstStyle/>
          <a:p>
            <a:br>
              <a:rPr lang="en-US" sz="2000" dirty="0">
                <a:solidFill>
                  <a:schemeClr val="tx1"/>
                </a:solidFill>
                <a:latin typeface="Arial"/>
                <a:cs typeface="Arial"/>
              </a:rPr>
            </a:br>
            <a:r>
              <a:rPr lang="en-US" dirty="0">
                <a:solidFill>
                  <a:schemeClr val="tx1"/>
                </a:solidFill>
                <a:latin typeface="Arial"/>
                <a:cs typeface="Arial"/>
              </a:rPr>
              <a:t>Learning as a Not-So-Black Box</a:t>
            </a:r>
          </a:p>
        </p:txBody>
      </p:sp>
      <p:graphicFrame>
        <p:nvGraphicFramePr>
          <p:cNvPr id="131082" name="Object 10"/>
          <p:cNvGraphicFramePr>
            <a:graphicFrameLocks noGrp="1" noChangeAspect="1"/>
          </p:cNvGraphicFramePr>
          <p:nvPr>
            <p:ph idx="1"/>
          </p:nvPr>
        </p:nvGraphicFramePr>
        <p:xfrm>
          <a:off x="2495600" y="1268760"/>
          <a:ext cx="7664450" cy="4576762"/>
        </p:xfrm>
        <a:graphic>
          <a:graphicData uri="http://schemas.openxmlformats.org/presentationml/2006/ole">
            <mc:AlternateContent xmlns:mc="http://schemas.openxmlformats.org/markup-compatibility/2006">
              <mc:Choice xmlns:v="urn:schemas-microsoft-com:vml" Requires="v">
                <p:oleObj spid="_x0000_s2050" name="Visio" r:id="rId4" imgW="7251883" imgH="4330912" progId="Visio.Drawing.11">
                  <p:embed/>
                </p:oleObj>
              </mc:Choice>
              <mc:Fallback>
                <p:oleObj name="Visio" r:id="rId4" imgW="7251883" imgH="4330912" progId="Visio.Drawing.11">
                  <p:embed/>
                  <p:pic>
                    <p:nvPicPr>
                      <p:cNvPr id="131082" name="Object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5600" y="1268760"/>
                        <a:ext cx="7664450" cy="4576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Tree>
    <p:extLst>
      <p:ext uri="{BB962C8B-B14F-4D97-AF65-F5344CB8AC3E}">
        <p14:creationId xmlns:p14="http://schemas.microsoft.com/office/powerpoint/2010/main" val="957724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Gestalt:  </a:t>
            </a:r>
            <a:r>
              <a:rPr lang="en-GB" dirty="0" err="1"/>
              <a:t>Koffka</a:t>
            </a:r>
            <a:endParaRPr lang="en-GB" dirty="0"/>
          </a:p>
        </p:txBody>
      </p:sp>
      <p:sp>
        <p:nvSpPr>
          <p:cNvPr id="3" name="Content Placeholder 2"/>
          <p:cNvSpPr>
            <a:spLocks noGrp="1"/>
          </p:cNvSpPr>
          <p:nvPr>
            <p:ph idx="1"/>
          </p:nvPr>
        </p:nvSpPr>
        <p:spPr/>
        <p:txBody>
          <a:bodyPr>
            <a:normAutofit/>
          </a:bodyPr>
          <a:lstStyle/>
          <a:p>
            <a:pPr>
              <a:lnSpc>
                <a:spcPct val="150000"/>
              </a:lnSpc>
            </a:pPr>
            <a:r>
              <a:rPr lang="en-GB" sz="2800" dirty="0"/>
              <a:t>Holistic approach to perception and cognition, </a:t>
            </a:r>
          </a:p>
          <a:p>
            <a:pPr>
              <a:lnSpc>
                <a:spcPct val="150000"/>
              </a:lnSpc>
            </a:pPr>
            <a:r>
              <a:rPr lang="en-GB" sz="2800" dirty="0"/>
              <a:t>Worked with Wertheimer and Kohler </a:t>
            </a:r>
          </a:p>
          <a:p>
            <a:pPr>
              <a:lnSpc>
                <a:spcPct val="150000"/>
              </a:lnSpc>
            </a:pPr>
            <a:r>
              <a:rPr lang="en-GB" sz="2800" dirty="0"/>
              <a:t>Studied visual perception and the effects on memory and thinking.</a:t>
            </a:r>
          </a:p>
        </p:txBody>
      </p:sp>
    </p:spTree>
    <p:extLst>
      <p:ext uri="{BB962C8B-B14F-4D97-AF65-F5344CB8AC3E}">
        <p14:creationId xmlns:p14="http://schemas.microsoft.com/office/powerpoint/2010/main" val="788148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24F40-5033-3E49-B631-60BC57F5DB63}"/>
              </a:ext>
            </a:extLst>
          </p:cNvPr>
          <p:cNvSpPr>
            <a:spLocks noGrp="1"/>
          </p:cNvSpPr>
          <p:nvPr>
            <p:ph type="title"/>
          </p:nvPr>
        </p:nvSpPr>
        <p:spPr>
          <a:xfrm>
            <a:off x="643468" y="820010"/>
            <a:ext cx="3415288" cy="3212654"/>
          </a:xfrm>
          <a:noFill/>
          <a:ln>
            <a:solidFill>
              <a:schemeClr val="bg1"/>
            </a:solidFill>
          </a:ln>
        </p:spPr>
        <p:txBody>
          <a:bodyPr vert="horz" lIns="274320" tIns="182880" rIns="274320" bIns="182880" rtlCol="0" anchor="ctr" anchorCtr="1">
            <a:normAutofit/>
          </a:bodyPr>
          <a:lstStyle/>
          <a:p>
            <a:r>
              <a:rPr lang="en-US" sz="3800" dirty="0">
                <a:solidFill>
                  <a:schemeClr val="bg1"/>
                </a:solidFill>
              </a:rPr>
              <a:t>Gestalt</a:t>
            </a:r>
          </a:p>
        </p:txBody>
      </p:sp>
      <p:pic>
        <p:nvPicPr>
          <p:cNvPr id="4" name="Content Placeholder 3">
            <a:extLst>
              <a:ext uri="{FF2B5EF4-FFF2-40B4-BE49-F238E27FC236}">
                <a16:creationId xmlns:a16="http://schemas.microsoft.com/office/drawing/2014/main" id="{94C1483F-E6DB-9B4D-9935-E31A90B52D2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69268" y="643467"/>
            <a:ext cx="5707759" cy="5410199"/>
          </a:xfrm>
          <a:prstGeom prst="rect">
            <a:avLst/>
          </a:prstGeom>
        </p:spPr>
      </p:pic>
    </p:spTree>
    <p:extLst>
      <p:ext uri="{BB962C8B-B14F-4D97-AF65-F5344CB8AC3E}">
        <p14:creationId xmlns:p14="http://schemas.microsoft.com/office/powerpoint/2010/main" val="3961812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8" y="820010"/>
            <a:ext cx="3415288" cy="3212654"/>
          </a:xfrm>
          <a:noFill/>
          <a:ln>
            <a:solidFill>
              <a:schemeClr val="bg1"/>
            </a:solidFill>
          </a:ln>
        </p:spPr>
        <p:txBody>
          <a:bodyPr vert="horz" lIns="274320" tIns="182880" rIns="274320" bIns="182880" rtlCol="0" anchor="ctr" anchorCtr="1">
            <a:normAutofit/>
          </a:bodyPr>
          <a:lstStyle/>
          <a:p>
            <a:r>
              <a:rPr lang="en-US" sz="3800" dirty="0">
                <a:solidFill>
                  <a:schemeClr val="bg1"/>
                </a:solidFill>
              </a:rPr>
              <a:t>Gestalt</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35269" y="643467"/>
            <a:ext cx="5175757" cy="5410199"/>
          </a:xfrm>
          <a:prstGeom prst="rect">
            <a:avLst/>
          </a:prstGeom>
        </p:spPr>
      </p:pic>
    </p:spTree>
    <p:extLst>
      <p:ext uri="{BB962C8B-B14F-4D97-AF65-F5344CB8AC3E}">
        <p14:creationId xmlns:p14="http://schemas.microsoft.com/office/powerpoint/2010/main" val="431992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Gestalt :Kohler</a:t>
            </a:r>
          </a:p>
        </p:txBody>
      </p:sp>
      <p:sp>
        <p:nvSpPr>
          <p:cNvPr id="3" name="Content Placeholder 2"/>
          <p:cNvSpPr>
            <a:spLocks noGrp="1"/>
          </p:cNvSpPr>
          <p:nvPr>
            <p:ph idx="1"/>
          </p:nvPr>
        </p:nvSpPr>
        <p:spPr/>
        <p:txBody>
          <a:bodyPr>
            <a:normAutofit/>
          </a:bodyPr>
          <a:lstStyle/>
          <a:p>
            <a:r>
              <a:rPr lang="en-GB" sz="2800" dirty="0"/>
              <a:t>Known for his book </a:t>
            </a:r>
            <a:r>
              <a:rPr lang="en-GB" sz="2800" i="1" dirty="0"/>
              <a:t>The Mentality of Apes (1925) </a:t>
            </a:r>
            <a:r>
              <a:rPr lang="en-GB" sz="2800" dirty="0"/>
              <a:t>and his ideas about insight in learning.</a:t>
            </a:r>
          </a:p>
          <a:p>
            <a:r>
              <a:rPr lang="en-GB" sz="2800" dirty="0"/>
              <a:t>Chimpanzees could solve problems by insight. </a:t>
            </a:r>
          </a:p>
        </p:txBody>
      </p:sp>
    </p:spTree>
    <p:extLst>
      <p:ext uri="{BB962C8B-B14F-4D97-AF65-F5344CB8AC3E}">
        <p14:creationId xmlns:p14="http://schemas.microsoft.com/office/powerpoint/2010/main" val="3677456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Gestalt :Wertheimer </a:t>
            </a:r>
          </a:p>
        </p:txBody>
      </p:sp>
      <p:sp>
        <p:nvSpPr>
          <p:cNvPr id="3" name="Content Placeholder 2"/>
          <p:cNvSpPr>
            <a:spLocks noGrp="1"/>
          </p:cNvSpPr>
          <p:nvPr>
            <p:ph idx="1"/>
          </p:nvPr>
        </p:nvSpPr>
        <p:spPr/>
        <p:txBody>
          <a:bodyPr>
            <a:normAutofit fontScale="92500" lnSpcReduction="10000"/>
          </a:bodyPr>
          <a:lstStyle/>
          <a:p>
            <a:r>
              <a:rPr lang="en-GB" sz="2800" dirty="0"/>
              <a:t>"productive thinking" </a:t>
            </a:r>
          </a:p>
          <a:p>
            <a:r>
              <a:rPr lang="en-GB" sz="2800" dirty="0"/>
              <a:t>Known for his ideas about problem solving</a:t>
            </a:r>
          </a:p>
          <a:p>
            <a:r>
              <a:rPr lang="en-GB" sz="2800" dirty="0"/>
              <a:t>Blind obedience forestalls a person from uncovering the solution</a:t>
            </a:r>
          </a:p>
          <a:p>
            <a:r>
              <a:rPr lang="en-GB" sz="2800" dirty="0"/>
              <a:t>More concerned with the whole than ‘fragments’ of learning</a:t>
            </a:r>
          </a:p>
          <a:p>
            <a:pPr marL="0" indent="0" algn="r">
              <a:buNone/>
            </a:pPr>
            <a:r>
              <a:rPr lang="en-GB" sz="2800" dirty="0"/>
              <a:t> </a:t>
            </a:r>
            <a:r>
              <a:rPr lang="en-GB" sz="2800" i="1" dirty="0"/>
              <a:t>(Cooper, 2009).  </a:t>
            </a:r>
          </a:p>
          <a:p>
            <a:endParaRPr lang="en-GB" dirty="0"/>
          </a:p>
          <a:p>
            <a:endParaRPr lang="en-GB" dirty="0"/>
          </a:p>
        </p:txBody>
      </p:sp>
    </p:spTree>
    <p:extLst>
      <p:ext uri="{BB962C8B-B14F-4D97-AF65-F5344CB8AC3E}">
        <p14:creationId xmlns:p14="http://schemas.microsoft.com/office/powerpoint/2010/main" val="2979759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Gestalt : Major assumptions</a:t>
            </a:r>
          </a:p>
        </p:txBody>
      </p:sp>
      <p:sp>
        <p:nvSpPr>
          <p:cNvPr id="3" name="Content Placeholder 2"/>
          <p:cNvSpPr>
            <a:spLocks noGrp="1"/>
          </p:cNvSpPr>
          <p:nvPr>
            <p:ph idx="1"/>
          </p:nvPr>
        </p:nvSpPr>
        <p:spPr>
          <a:xfrm>
            <a:off x="2270405" y="2267796"/>
            <a:ext cx="7729728" cy="3101983"/>
          </a:xfrm>
        </p:spPr>
        <p:txBody>
          <a:bodyPr>
            <a:normAutofit fontScale="25000" lnSpcReduction="20000"/>
          </a:bodyPr>
          <a:lstStyle/>
          <a:p>
            <a:pPr marL="0" indent="0">
              <a:buNone/>
            </a:pPr>
            <a:endParaRPr lang="en-GB" b="1" dirty="0"/>
          </a:p>
          <a:p>
            <a:pPr>
              <a:lnSpc>
                <a:spcPct val="220000"/>
              </a:lnSpc>
            </a:pPr>
            <a:r>
              <a:rPr lang="en-GB" sz="7200" dirty="0"/>
              <a:t>Focused on perceptions of the mind</a:t>
            </a:r>
          </a:p>
          <a:p>
            <a:pPr>
              <a:lnSpc>
                <a:spcPct val="220000"/>
              </a:lnSpc>
            </a:pPr>
            <a:r>
              <a:rPr lang="en-GB" sz="7200" dirty="0"/>
              <a:t>The whole is greater than just the sum of the parts</a:t>
            </a:r>
          </a:p>
          <a:p>
            <a:pPr>
              <a:lnSpc>
                <a:spcPct val="220000"/>
              </a:lnSpc>
            </a:pPr>
            <a:r>
              <a:rPr lang="en-GB" sz="7200" dirty="0"/>
              <a:t>Elements sensed are not the only reality</a:t>
            </a:r>
          </a:p>
          <a:p>
            <a:pPr marL="0" indent="0">
              <a:lnSpc>
                <a:spcPct val="220000"/>
              </a:lnSpc>
              <a:buNone/>
            </a:pPr>
            <a:r>
              <a:rPr lang="en-GB" sz="7200" b="1" i="1" dirty="0"/>
              <a:t>Laws of organisation</a:t>
            </a:r>
            <a:r>
              <a:rPr lang="en-GB" sz="7200" dirty="0"/>
              <a:t>: innate ways that human beings organize perceptions</a:t>
            </a:r>
          </a:p>
          <a:p>
            <a:pPr>
              <a:lnSpc>
                <a:spcPct val="220000"/>
              </a:lnSpc>
            </a:pPr>
            <a:r>
              <a:rPr lang="en-GB" sz="7200" dirty="0"/>
              <a:t>Problems cause disorganisation which motivates finding solutions</a:t>
            </a:r>
          </a:p>
          <a:p>
            <a:pPr>
              <a:lnSpc>
                <a:spcPct val="220000"/>
              </a:lnSpc>
            </a:pPr>
            <a:r>
              <a:rPr lang="en-GB" sz="7200" dirty="0"/>
              <a:t>Past experiences leave a "memory trace" and affects future experiences</a:t>
            </a:r>
          </a:p>
          <a:p>
            <a:pPr>
              <a:lnSpc>
                <a:spcPct val="120000"/>
              </a:lnSpc>
            </a:pPr>
            <a:endParaRPr lang="en-GB" sz="5600" dirty="0"/>
          </a:p>
          <a:p>
            <a:pPr>
              <a:lnSpc>
                <a:spcPct val="120000"/>
              </a:lnSpc>
            </a:pPr>
            <a:endParaRPr lang="en-GB" sz="5600" dirty="0"/>
          </a:p>
          <a:p>
            <a:pPr marL="0" indent="0" algn="r">
              <a:lnSpc>
                <a:spcPct val="120000"/>
              </a:lnSpc>
              <a:buNone/>
            </a:pPr>
            <a:r>
              <a:rPr lang="en-GB" sz="4300" i="1" dirty="0"/>
              <a:t>(Atherton, 2011; Billings &amp; Halstead, 2005; Cooper, 2009)</a:t>
            </a:r>
            <a:br>
              <a:rPr lang="en-GB" sz="4300" i="1" dirty="0"/>
            </a:br>
            <a:endParaRPr lang="en-GB" sz="4300" i="1" dirty="0"/>
          </a:p>
          <a:p>
            <a:endParaRPr lang="en-GB" dirty="0"/>
          </a:p>
        </p:txBody>
      </p:sp>
    </p:spTree>
    <p:extLst>
      <p:ext uri="{BB962C8B-B14F-4D97-AF65-F5344CB8AC3E}">
        <p14:creationId xmlns:p14="http://schemas.microsoft.com/office/powerpoint/2010/main" val="175096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1D607E-7F14-624C-AC35-61771AF6560C}"/>
              </a:ext>
            </a:extLst>
          </p:cNvPr>
          <p:cNvSpPr>
            <a:spLocks noGrp="1"/>
          </p:cNvSpPr>
          <p:nvPr>
            <p:ph type="title"/>
          </p:nvPr>
        </p:nvSpPr>
        <p:spPr>
          <a:xfrm>
            <a:off x="6900672" y="978776"/>
            <a:ext cx="4486656" cy="1174991"/>
          </a:xfrm>
        </p:spPr>
        <p:txBody>
          <a:bodyPr>
            <a:normAutofit/>
          </a:bodyPr>
          <a:lstStyle/>
          <a:p>
            <a:r>
              <a:rPr lang="en-US" altLang="en-US" sz="2400"/>
              <a:t>Key concepts </a:t>
            </a:r>
            <a:endParaRPr lang="en-US" sz="2400"/>
          </a:p>
        </p:txBody>
      </p:sp>
      <p:pic>
        <p:nvPicPr>
          <p:cNvPr id="7" name="Content Placeholder 3" descr="piaget.gif">
            <a:extLst>
              <a:ext uri="{FF2B5EF4-FFF2-40B4-BE49-F238E27FC236}">
                <a16:creationId xmlns:a16="http://schemas.microsoft.com/office/drawing/2014/main" id="{8CD4FD9E-7B27-194C-8040-D3F88A3C100F}"/>
              </a:ext>
            </a:extLst>
          </p:cNvPr>
          <p:cNvPicPr>
            <a:picLocks noChangeAspect="1"/>
          </p:cNvPicPr>
          <p:nvPr/>
        </p:nvPicPr>
        <p:blipFill rotWithShape="1">
          <a:blip r:embed="rId2">
            <a:extLst>
              <a:ext uri="{28A0092B-C50C-407E-A947-70E740481C1C}">
                <a14:useLocalDpi xmlns:a14="http://schemas.microsoft.com/office/drawing/2010/main" val="0"/>
              </a:ext>
            </a:extLst>
          </a:blip>
          <a:srcRect t="2396" r="2" b="2"/>
          <a:stretch/>
        </p:blipFill>
        <p:spPr>
          <a:xfrm>
            <a:off x="20" y="10"/>
            <a:ext cx="6086621" cy="6857990"/>
          </a:xfrm>
          <a:prstGeom prst="rect">
            <a:avLst/>
          </a:prstGeom>
        </p:spPr>
      </p:pic>
      <p:sp>
        <p:nvSpPr>
          <p:cNvPr id="6" name="Content Placeholder 5">
            <a:extLst>
              <a:ext uri="{FF2B5EF4-FFF2-40B4-BE49-F238E27FC236}">
                <a16:creationId xmlns:a16="http://schemas.microsoft.com/office/drawing/2014/main" id="{5963F158-B6DE-C549-8A4D-21912E9FC528}"/>
              </a:ext>
            </a:extLst>
          </p:cNvPr>
          <p:cNvSpPr>
            <a:spLocks noGrp="1"/>
          </p:cNvSpPr>
          <p:nvPr>
            <p:ph idx="1"/>
          </p:nvPr>
        </p:nvSpPr>
        <p:spPr>
          <a:xfrm>
            <a:off x="6900672" y="2640692"/>
            <a:ext cx="4486656" cy="3255252"/>
          </a:xfrm>
        </p:spPr>
        <p:txBody>
          <a:bodyPr>
            <a:normAutofit/>
          </a:bodyPr>
          <a:lstStyle/>
          <a:p>
            <a:pPr>
              <a:lnSpc>
                <a:spcPct val="90000"/>
              </a:lnSpc>
            </a:pPr>
            <a:r>
              <a:rPr lang="en-GB" sz="1500" dirty="0">
                <a:hlinkClick r:id="rId3"/>
              </a:rPr>
              <a:t>Schemas</a:t>
            </a:r>
            <a:r>
              <a:rPr lang="en-GB" sz="1500" dirty="0"/>
              <a:t> -building blocks of knowledge</a:t>
            </a:r>
          </a:p>
          <a:p>
            <a:pPr>
              <a:lnSpc>
                <a:spcPct val="90000"/>
              </a:lnSpc>
            </a:pPr>
            <a:r>
              <a:rPr lang="en-GB" sz="1500" dirty="0"/>
              <a:t>Adaptation processes that enable the transition from one stage to another (</a:t>
            </a:r>
            <a:r>
              <a:rPr lang="en-GB" sz="1500" dirty="0">
                <a:hlinkClick r:id="rId4"/>
              </a:rPr>
              <a:t>equilibrium, assimilation, and  accommodation</a:t>
            </a:r>
            <a:r>
              <a:rPr lang="en-GB" sz="1500" dirty="0"/>
              <a:t>).</a:t>
            </a:r>
            <a:br>
              <a:rPr lang="en-GB" sz="1500" dirty="0"/>
            </a:br>
            <a:endParaRPr lang="en-GB" sz="1500" dirty="0"/>
          </a:p>
          <a:p>
            <a:pPr>
              <a:lnSpc>
                <a:spcPct val="90000"/>
              </a:lnSpc>
            </a:pPr>
            <a:r>
              <a:rPr lang="en-GB" sz="1500" dirty="0">
                <a:hlinkClick r:id="rId5"/>
              </a:rPr>
              <a:t>Stages of Cognitive Development</a:t>
            </a:r>
            <a:r>
              <a:rPr lang="en-GB" sz="1500" dirty="0"/>
              <a:t>:</a:t>
            </a:r>
          </a:p>
          <a:p>
            <a:pPr lvl="1">
              <a:lnSpc>
                <a:spcPct val="90000"/>
              </a:lnSpc>
            </a:pPr>
            <a:r>
              <a:rPr lang="en-GB" sz="1500" dirty="0"/>
              <a:t>sensorimotor</a:t>
            </a:r>
          </a:p>
          <a:p>
            <a:pPr lvl="1">
              <a:lnSpc>
                <a:spcPct val="90000"/>
              </a:lnSpc>
            </a:pPr>
            <a:r>
              <a:rPr lang="en-GB" sz="1500" dirty="0"/>
              <a:t>preoperational</a:t>
            </a:r>
          </a:p>
          <a:p>
            <a:pPr lvl="1">
              <a:lnSpc>
                <a:spcPct val="90000"/>
              </a:lnSpc>
            </a:pPr>
            <a:r>
              <a:rPr lang="en-GB" sz="1500" dirty="0"/>
              <a:t>concrete operational</a:t>
            </a:r>
          </a:p>
          <a:p>
            <a:pPr lvl="1">
              <a:lnSpc>
                <a:spcPct val="90000"/>
              </a:lnSpc>
            </a:pPr>
            <a:r>
              <a:rPr lang="en-GB" sz="1500" dirty="0"/>
              <a:t>formal operational</a:t>
            </a:r>
          </a:p>
          <a:p>
            <a:pPr>
              <a:lnSpc>
                <a:spcPct val="90000"/>
              </a:lnSpc>
            </a:pPr>
            <a:endParaRPr lang="en-US" sz="1500" dirty="0"/>
          </a:p>
          <a:p>
            <a:pPr>
              <a:lnSpc>
                <a:spcPct val="90000"/>
              </a:lnSpc>
            </a:pPr>
            <a:endParaRPr lang="en-US" sz="1500" dirty="0"/>
          </a:p>
        </p:txBody>
      </p:sp>
    </p:spTree>
    <p:extLst>
      <p:ext uri="{BB962C8B-B14F-4D97-AF65-F5344CB8AC3E}">
        <p14:creationId xmlns:p14="http://schemas.microsoft.com/office/powerpoint/2010/main" val="3137134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5612D-F700-3448-852E-79A82D360F49}"/>
              </a:ext>
            </a:extLst>
          </p:cNvPr>
          <p:cNvSpPr>
            <a:spLocks noGrp="1"/>
          </p:cNvSpPr>
          <p:nvPr>
            <p:ph type="title"/>
          </p:nvPr>
        </p:nvSpPr>
        <p:spPr/>
        <p:txBody>
          <a:bodyPr/>
          <a:lstStyle/>
          <a:p>
            <a:r>
              <a:rPr lang="en-US" altLang="en-US" dirty="0"/>
              <a:t>Schema </a:t>
            </a:r>
            <a:endParaRPr lang="en-US" dirty="0"/>
          </a:p>
        </p:txBody>
      </p:sp>
      <p:sp>
        <p:nvSpPr>
          <p:cNvPr id="3" name="Content Placeholder 2">
            <a:extLst>
              <a:ext uri="{FF2B5EF4-FFF2-40B4-BE49-F238E27FC236}">
                <a16:creationId xmlns:a16="http://schemas.microsoft.com/office/drawing/2014/main" id="{62C8CCE1-E30C-FD40-B67C-1D5C43C99B39}"/>
              </a:ext>
            </a:extLst>
          </p:cNvPr>
          <p:cNvSpPr>
            <a:spLocks noGrp="1"/>
          </p:cNvSpPr>
          <p:nvPr>
            <p:ph idx="1"/>
          </p:nvPr>
        </p:nvSpPr>
        <p:spPr/>
        <p:txBody>
          <a:bodyPr/>
          <a:lstStyle/>
          <a:p>
            <a:pPr marL="0" indent="0">
              <a:buNone/>
            </a:pPr>
            <a:r>
              <a:rPr lang="en-GB" dirty="0"/>
              <a:t>Piaget (1952, p. 7) defined a schema as:</a:t>
            </a:r>
          </a:p>
          <a:p>
            <a:pPr marL="0" indent="0">
              <a:buNone/>
            </a:pPr>
            <a:r>
              <a:rPr lang="en-GB" sz="2400" dirty="0"/>
              <a:t>"a cohesive, repeatable action sequence possessing component actions that are tightly interconnected and governed by a core meaning."</a:t>
            </a:r>
          </a:p>
          <a:p>
            <a:endParaRPr lang="en-US" dirty="0"/>
          </a:p>
        </p:txBody>
      </p:sp>
    </p:spTree>
    <p:extLst>
      <p:ext uri="{BB962C8B-B14F-4D97-AF65-F5344CB8AC3E}">
        <p14:creationId xmlns:p14="http://schemas.microsoft.com/office/powerpoint/2010/main" val="3421419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2249-17F9-9F44-9D9E-E2829C1559B7}"/>
              </a:ext>
            </a:extLst>
          </p:cNvPr>
          <p:cNvSpPr>
            <a:spLocks noGrp="1"/>
          </p:cNvSpPr>
          <p:nvPr>
            <p:ph type="title"/>
          </p:nvPr>
        </p:nvSpPr>
        <p:spPr/>
        <p:txBody>
          <a:bodyPr/>
          <a:lstStyle/>
          <a:p>
            <a:r>
              <a:rPr lang="en-GB" dirty="0"/>
              <a:t>Assimilation and Accommodation</a:t>
            </a:r>
            <a:br>
              <a:rPr lang="en-GB" dirty="0"/>
            </a:br>
            <a:endParaRPr lang="en-US" dirty="0"/>
          </a:p>
        </p:txBody>
      </p:sp>
      <p:sp>
        <p:nvSpPr>
          <p:cNvPr id="3" name="Content Placeholder 2">
            <a:extLst>
              <a:ext uri="{FF2B5EF4-FFF2-40B4-BE49-F238E27FC236}">
                <a16:creationId xmlns:a16="http://schemas.microsoft.com/office/drawing/2014/main" id="{B4ABF474-3E8F-2F4E-901F-7A570F59C910}"/>
              </a:ext>
            </a:extLst>
          </p:cNvPr>
          <p:cNvSpPr>
            <a:spLocks noGrp="1"/>
          </p:cNvSpPr>
          <p:nvPr>
            <p:ph idx="1"/>
          </p:nvPr>
        </p:nvSpPr>
        <p:spPr/>
        <p:txBody>
          <a:bodyPr>
            <a:normAutofit fontScale="85000" lnSpcReduction="20000"/>
          </a:bodyPr>
          <a:lstStyle/>
          <a:p>
            <a:pPr marL="0" indent="0">
              <a:buNone/>
            </a:pPr>
            <a:r>
              <a:rPr lang="en-GB" dirty="0"/>
              <a:t>Jean Piaget (1952 saw intellectual growth as a process of </a:t>
            </a:r>
            <a:r>
              <a:rPr lang="en-GB" b="1" dirty="0"/>
              <a:t>adaptation</a:t>
            </a:r>
            <a:r>
              <a:rPr lang="en-GB" dirty="0"/>
              <a:t> (adjustment) to the world. This happens through:</a:t>
            </a:r>
            <a:br>
              <a:rPr lang="en-GB" dirty="0"/>
            </a:br>
            <a:endParaRPr lang="en-GB" dirty="0"/>
          </a:p>
          <a:p>
            <a:pPr marL="0" indent="0">
              <a:buNone/>
            </a:pPr>
            <a:r>
              <a:rPr lang="en-GB" b="1" dirty="0"/>
              <a:t>Assimilation</a:t>
            </a:r>
            <a:endParaRPr lang="en-GB" dirty="0"/>
          </a:p>
          <a:p>
            <a:pPr marL="0" indent="0">
              <a:buNone/>
            </a:pPr>
            <a:r>
              <a:rPr lang="en-GB" dirty="0"/>
              <a:t>– Which is using an existing schema to deal with a new object or situation.</a:t>
            </a:r>
          </a:p>
          <a:p>
            <a:pPr marL="0" indent="0">
              <a:buNone/>
            </a:pPr>
            <a:r>
              <a:rPr lang="en-GB" b="1" dirty="0"/>
              <a:t>Accommodation</a:t>
            </a:r>
            <a:endParaRPr lang="en-GB" dirty="0"/>
          </a:p>
          <a:p>
            <a:pPr marL="0" indent="0">
              <a:buNone/>
            </a:pPr>
            <a:r>
              <a:rPr lang="en-GB" dirty="0"/>
              <a:t>– This happens when the existing schema (knowledge) does not work, and needs to be changed to deal with a new object or situation.</a:t>
            </a:r>
          </a:p>
          <a:p>
            <a:pPr marL="0" indent="0">
              <a:buNone/>
            </a:pPr>
            <a:r>
              <a:rPr lang="en-GB" b="1" dirty="0"/>
              <a:t>Equilibration</a:t>
            </a:r>
            <a:endParaRPr lang="en-GB" dirty="0"/>
          </a:p>
          <a:p>
            <a:pPr marL="0" indent="0">
              <a:buNone/>
            </a:pPr>
            <a:r>
              <a:rPr lang="en-GB" dirty="0"/>
              <a:t>– This is the force which moves development along. Piaget believed that cognitive development did not progress at a steady rate, but rather in leaps and bounds.</a:t>
            </a:r>
          </a:p>
          <a:p>
            <a:endParaRPr lang="en-US" dirty="0"/>
          </a:p>
        </p:txBody>
      </p:sp>
    </p:spTree>
    <p:extLst>
      <p:ext uri="{BB962C8B-B14F-4D97-AF65-F5344CB8AC3E}">
        <p14:creationId xmlns:p14="http://schemas.microsoft.com/office/powerpoint/2010/main" val="24080500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82962-68AA-FF4B-8AF5-6567883B4BF7}"/>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sz="2400"/>
              <a:t>Stages of Cognitive development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29783" y="497666"/>
            <a:ext cx="6752749" cy="5767210"/>
          </a:xfrm>
          <a:prstGeom prst="rect">
            <a:avLst/>
          </a:prstGeom>
        </p:spPr>
      </p:pic>
    </p:spTree>
    <p:extLst>
      <p:ext uri="{BB962C8B-B14F-4D97-AF65-F5344CB8AC3E}">
        <p14:creationId xmlns:p14="http://schemas.microsoft.com/office/powerpoint/2010/main" val="23281979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4DA49-3622-A645-9824-E52F950B7120}"/>
              </a:ext>
            </a:extLst>
          </p:cNvPr>
          <p:cNvSpPr>
            <a:spLocks noGrp="1"/>
          </p:cNvSpPr>
          <p:nvPr>
            <p:ph type="title"/>
          </p:nvPr>
        </p:nvSpPr>
        <p:spPr/>
        <p:txBody>
          <a:bodyPr/>
          <a:lstStyle/>
          <a:p>
            <a:r>
              <a:rPr lang="en-US" dirty="0"/>
              <a:t>Play – outside the Class</a:t>
            </a:r>
          </a:p>
        </p:txBody>
      </p:sp>
      <p:sp>
        <p:nvSpPr>
          <p:cNvPr id="3" name="Content Placeholder 2">
            <a:extLst>
              <a:ext uri="{FF2B5EF4-FFF2-40B4-BE49-F238E27FC236}">
                <a16:creationId xmlns:a16="http://schemas.microsoft.com/office/drawing/2014/main" id="{05B04E33-15D8-1D4D-8567-FA112430DD94}"/>
              </a:ext>
            </a:extLst>
          </p:cNvPr>
          <p:cNvSpPr>
            <a:spLocks noGrp="1"/>
          </p:cNvSpPr>
          <p:nvPr>
            <p:ph idx="1"/>
          </p:nvPr>
        </p:nvSpPr>
        <p:spPr/>
        <p:txBody>
          <a:bodyPr>
            <a:normAutofit/>
          </a:bodyPr>
          <a:lstStyle/>
          <a:p>
            <a:r>
              <a:rPr lang="en-US" altLang="en-US" sz="2000" dirty="0"/>
              <a:t>He saw </a:t>
            </a:r>
            <a:r>
              <a:rPr lang="en-US" altLang="en-US" sz="2000" b="1" i="1" dirty="0"/>
              <a:t>play</a:t>
            </a:r>
            <a:r>
              <a:rPr lang="en-US" altLang="en-US" sz="2000" dirty="0"/>
              <a:t> as an important and necessary part of the student's cognitive development</a:t>
            </a:r>
          </a:p>
          <a:p>
            <a:r>
              <a:rPr lang="en-US" sz="2000" dirty="0"/>
              <a:t>Not everything measurable is valuable </a:t>
            </a:r>
          </a:p>
        </p:txBody>
      </p:sp>
    </p:spTree>
    <p:extLst>
      <p:ext uri="{BB962C8B-B14F-4D97-AF65-F5344CB8AC3E}">
        <p14:creationId xmlns:p14="http://schemas.microsoft.com/office/powerpoint/2010/main" val="32873323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Chomsky</a:t>
            </a:r>
          </a:p>
        </p:txBody>
      </p:sp>
      <p:sp>
        <p:nvSpPr>
          <p:cNvPr id="3" name="Content Placeholder 2"/>
          <p:cNvSpPr>
            <a:spLocks noGrp="1"/>
          </p:cNvSpPr>
          <p:nvPr>
            <p:ph idx="1"/>
          </p:nvPr>
        </p:nvSpPr>
        <p:spPr/>
        <p:txBody>
          <a:bodyPr>
            <a:normAutofit/>
          </a:bodyPr>
          <a:lstStyle/>
          <a:p>
            <a:r>
              <a:rPr lang="en-GB" dirty="0"/>
              <a:t>Challenged Skinner's account of language learning </a:t>
            </a:r>
          </a:p>
          <a:p>
            <a:r>
              <a:rPr lang="en-GB" dirty="0">
                <a:hlinkClick r:id="rId2"/>
              </a:rPr>
              <a:t>Cognitive revolution</a:t>
            </a:r>
            <a:r>
              <a:rPr lang="en-GB" dirty="0"/>
              <a:t> in the 1950’s</a:t>
            </a:r>
          </a:p>
          <a:p>
            <a:r>
              <a:rPr lang="en-GB" dirty="0"/>
              <a:t>Chomsky argued that children will never acquire the tools needed for processing an infinite number of sentences if the language acquisition mechanism was dependent on language input alone.</a:t>
            </a:r>
          </a:p>
        </p:txBody>
      </p:sp>
    </p:spTree>
    <p:extLst>
      <p:ext uri="{BB962C8B-B14F-4D97-AF65-F5344CB8AC3E}">
        <p14:creationId xmlns:p14="http://schemas.microsoft.com/office/powerpoint/2010/main" val="4511901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591FB-F8D1-5348-A369-71FA8C791624}"/>
              </a:ext>
            </a:extLst>
          </p:cNvPr>
          <p:cNvSpPr>
            <a:spLocks noGrp="1"/>
          </p:cNvSpPr>
          <p:nvPr>
            <p:ph type="title"/>
          </p:nvPr>
        </p:nvSpPr>
        <p:spPr/>
        <p:txBody>
          <a:bodyPr/>
          <a:lstStyle/>
          <a:p>
            <a:r>
              <a:rPr lang="en-GB" dirty="0"/>
              <a:t>Universal Grammar</a:t>
            </a:r>
            <a:br>
              <a:rPr lang="en-GB" dirty="0"/>
            </a:br>
            <a:endParaRPr lang="en-US" dirty="0"/>
          </a:p>
        </p:txBody>
      </p:sp>
      <p:sp>
        <p:nvSpPr>
          <p:cNvPr id="3" name="Content Placeholder 2">
            <a:extLst>
              <a:ext uri="{FF2B5EF4-FFF2-40B4-BE49-F238E27FC236}">
                <a16:creationId xmlns:a16="http://schemas.microsoft.com/office/drawing/2014/main" id="{A14C30C4-8756-144D-8B1B-D838274D86AB}"/>
              </a:ext>
            </a:extLst>
          </p:cNvPr>
          <p:cNvSpPr>
            <a:spLocks noGrp="1"/>
          </p:cNvSpPr>
          <p:nvPr>
            <p:ph idx="1"/>
          </p:nvPr>
        </p:nvSpPr>
        <p:spPr/>
        <p:txBody>
          <a:bodyPr>
            <a:normAutofit fontScale="85000" lnSpcReduction="10000"/>
          </a:bodyPr>
          <a:lstStyle/>
          <a:p>
            <a:r>
              <a:rPr lang="en-GB" dirty="0"/>
              <a:t>Consequently, he proposed the theory of Universal Grammar: an idea of innate, biological grammatical categories, such as a noun category and a verb category that facilitate the entire language development in children and overall language processing in adults.</a:t>
            </a:r>
          </a:p>
          <a:p>
            <a:r>
              <a:rPr lang="en-GB" dirty="0"/>
              <a:t>Universal Grammar is considered to contain all the grammatical information needed to combine these categories, e.g. noun and verb, into phrases. The child’s task is just to learn the words of her language (Ambridge &amp; Lieven).</a:t>
            </a:r>
          </a:p>
          <a:p>
            <a:r>
              <a:rPr lang="en-GB" dirty="0"/>
              <a:t>For example, according to the Universal Grammar account, children instinctively know how to combine a noun (e.g. a boy) and a verb (to eat) into a meaningful, correct phrase (A boy eats).</a:t>
            </a:r>
          </a:p>
          <a:p>
            <a:r>
              <a:rPr lang="en-GB" dirty="0"/>
              <a:t>This </a:t>
            </a:r>
            <a:r>
              <a:rPr lang="en-GB" dirty="0" err="1"/>
              <a:t>Chomskian</a:t>
            </a:r>
            <a:r>
              <a:rPr lang="en-GB" dirty="0"/>
              <a:t> (1965) approach to language acquisition has inspired hundreds of scholars to investigate the nature of these assumed grammatical categories and the research is still ongoing.</a:t>
            </a:r>
          </a:p>
          <a:p>
            <a:pPr algn="r"/>
            <a:r>
              <a:rPr lang="en-US" dirty="0"/>
              <a:t>Simply Psychology (2020)</a:t>
            </a:r>
          </a:p>
        </p:txBody>
      </p:sp>
    </p:spTree>
    <p:extLst>
      <p:ext uri="{BB962C8B-B14F-4D97-AF65-F5344CB8AC3E}">
        <p14:creationId xmlns:p14="http://schemas.microsoft.com/office/powerpoint/2010/main" val="34115167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B8FAF-2481-DE41-8449-8550274EF390}"/>
              </a:ext>
            </a:extLst>
          </p:cNvPr>
          <p:cNvSpPr>
            <a:spLocks noGrp="1"/>
          </p:cNvSpPr>
          <p:nvPr>
            <p:ph type="title"/>
          </p:nvPr>
        </p:nvSpPr>
        <p:spPr/>
        <p:txBody>
          <a:bodyPr/>
          <a:lstStyle/>
          <a:p>
            <a:r>
              <a:rPr lang="en-US" dirty="0"/>
              <a:t>Sources </a:t>
            </a:r>
          </a:p>
        </p:txBody>
      </p:sp>
      <p:sp>
        <p:nvSpPr>
          <p:cNvPr id="3" name="Content Placeholder 2">
            <a:extLst>
              <a:ext uri="{FF2B5EF4-FFF2-40B4-BE49-F238E27FC236}">
                <a16:creationId xmlns:a16="http://schemas.microsoft.com/office/drawing/2014/main" id="{C9006991-8D0C-9647-9A86-EBE468A3BF71}"/>
              </a:ext>
            </a:extLst>
          </p:cNvPr>
          <p:cNvSpPr>
            <a:spLocks noGrp="1"/>
          </p:cNvSpPr>
          <p:nvPr>
            <p:ph idx="1"/>
          </p:nvPr>
        </p:nvSpPr>
        <p:spPr/>
        <p:txBody>
          <a:bodyPr/>
          <a:lstStyle/>
          <a:p>
            <a:r>
              <a:rPr lang="en-GB" dirty="0">
                <a:hlinkClick r:id="rId2"/>
              </a:rPr>
              <a:t>https://www.simplypsychology.org/language.html</a:t>
            </a:r>
            <a:endParaRPr lang="en-GB" dirty="0"/>
          </a:p>
          <a:p>
            <a:r>
              <a:rPr lang="en-GB" dirty="0">
                <a:hlinkClick r:id="rId3"/>
              </a:rPr>
              <a:t>https://www.youtube.com/watch?v=7Cgpfw4z8cw</a:t>
            </a:r>
            <a:endParaRPr lang="en-GB" dirty="0"/>
          </a:p>
          <a:p>
            <a:endParaRPr lang="en-US" b="1" dirty="0"/>
          </a:p>
        </p:txBody>
      </p:sp>
    </p:spTree>
    <p:extLst>
      <p:ext uri="{BB962C8B-B14F-4D97-AF65-F5344CB8AC3E}">
        <p14:creationId xmlns:p14="http://schemas.microsoft.com/office/powerpoint/2010/main" val="8102665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Bandura</a:t>
            </a:r>
            <a:endParaRPr lang="en-GB" dirty="0"/>
          </a:p>
        </p:txBody>
      </p:sp>
      <p:sp>
        <p:nvSpPr>
          <p:cNvPr id="3" name="Content Placeholder 2"/>
          <p:cNvSpPr>
            <a:spLocks noGrp="1"/>
          </p:cNvSpPr>
          <p:nvPr>
            <p:ph idx="1"/>
          </p:nvPr>
        </p:nvSpPr>
        <p:spPr/>
        <p:txBody>
          <a:bodyPr>
            <a:normAutofit lnSpcReduction="10000"/>
          </a:bodyPr>
          <a:lstStyle/>
          <a:p>
            <a:r>
              <a:rPr lang="en-GB" b="1" dirty="0"/>
              <a:t>Reciprocal Determinism</a:t>
            </a:r>
          </a:p>
          <a:p>
            <a:r>
              <a:rPr lang="en-GB" dirty="0"/>
              <a:t>Bandura believed in “reciprocal determinism”, that is, the world and a person’s </a:t>
            </a:r>
            <a:r>
              <a:rPr lang="en-GB" dirty="0" err="1"/>
              <a:t>behavior</a:t>
            </a:r>
            <a:r>
              <a:rPr lang="en-GB" dirty="0"/>
              <a:t> cause each other, while </a:t>
            </a:r>
            <a:r>
              <a:rPr lang="en-GB" dirty="0" err="1"/>
              <a:t>behaviorism</a:t>
            </a:r>
            <a:r>
              <a:rPr lang="en-GB" dirty="0"/>
              <a:t> essentially states that one’s environment causes one’s </a:t>
            </a:r>
            <a:r>
              <a:rPr lang="en-GB" dirty="0" err="1"/>
              <a:t>behavior</a:t>
            </a:r>
            <a:r>
              <a:rPr lang="en-GB" baseline="30000" dirty="0"/>
              <a:t>[2]</a:t>
            </a:r>
            <a:r>
              <a:rPr lang="en-GB" dirty="0"/>
              <a:t>,</a:t>
            </a:r>
          </a:p>
          <a:p>
            <a:r>
              <a:rPr lang="en-GB" dirty="0"/>
              <a:t>Social learning theory has sometimes been called a bridge between </a:t>
            </a:r>
            <a:r>
              <a:rPr lang="en-GB" dirty="0" err="1"/>
              <a:t>behaviorist</a:t>
            </a:r>
            <a:r>
              <a:rPr lang="en-GB" dirty="0"/>
              <a:t> and cognitive learning theories because it encompasses attention, memory, and motivation. </a:t>
            </a:r>
          </a:p>
          <a:p>
            <a:r>
              <a:rPr lang="en-GB" dirty="0"/>
              <a:t>The theory is related to </a:t>
            </a:r>
            <a:r>
              <a:rPr lang="en-GB" u="sng" dirty="0">
                <a:hlinkClick r:id="rId2"/>
              </a:rPr>
              <a:t>Vygotsky’s Social Development Theory</a:t>
            </a:r>
            <a:r>
              <a:rPr lang="en-GB" dirty="0"/>
              <a:t> and </a:t>
            </a:r>
            <a:r>
              <a:rPr lang="en-GB" u="sng" dirty="0">
                <a:hlinkClick r:id="rId3"/>
              </a:rPr>
              <a:t>Lave’s Situated Learning</a:t>
            </a:r>
            <a:r>
              <a:rPr lang="en-GB" dirty="0"/>
              <a:t>, which also emphasize the importance of social learning.</a:t>
            </a:r>
          </a:p>
          <a:p>
            <a:r>
              <a:rPr lang="en-GB" dirty="0">
                <a:hlinkClick r:id="rId4"/>
              </a:rPr>
              <a:t>http://www.youtube.com/watch?v=zerCK0lRjp8</a:t>
            </a:r>
            <a:endParaRPr lang="en-GB" dirty="0"/>
          </a:p>
          <a:p>
            <a:endParaRPr lang="en-GB" dirty="0"/>
          </a:p>
        </p:txBody>
      </p:sp>
    </p:spTree>
    <p:extLst>
      <p:ext uri="{BB962C8B-B14F-4D97-AF65-F5344CB8AC3E}">
        <p14:creationId xmlns:p14="http://schemas.microsoft.com/office/powerpoint/2010/main" val="5005736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Perls</a:t>
            </a:r>
            <a:r>
              <a:rPr lang="en-GB" dirty="0"/>
              <a:t> ‘Gestalt’ </a:t>
            </a:r>
          </a:p>
        </p:txBody>
      </p:sp>
      <p:sp>
        <p:nvSpPr>
          <p:cNvPr id="3" name="Content Placeholder 2"/>
          <p:cNvSpPr>
            <a:spLocks noGrp="1"/>
          </p:cNvSpPr>
          <p:nvPr>
            <p:ph idx="1"/>
          </p:nvPr>
        </p:nvSpPr>
        <p:spPr>
          <a:xfrm>
            <a:off x="2231136" y="2638044"/>
            <a:ext cx="7729728" cy="3713060"/>
          </a:xfrm>
        </p:spPr>
        <p:txBody>
          <a:bodyPr>
            <a:normAutofit fontScale="47500" lnSpcReduction="20000"/>
          </a:bodyPr>
          <a:lstStyle/>
          <a:p>
            <a:pPr>
              <a:lnSpc>
                <a:spcPct val="170000"/>
              </a:lnSpc>
            </a:pPr>
            <a:r>
              <a:rPr lang="en-GB" sz="4000" dirty="0"/>
              <a:t>Potential </a:t>
            </a:r>
          </a:p>
          <a:p>
            <a:pPr>
              <a:lnSpc>
                <a:spcPct val="170000"/>
              </a:lnSpc>
            </a:pPr>
            <a:r>
              <a:rPr lang="en-GB" sz="4000" dirty="0"/>
              <a:t>Paper people to real people </a:t>
            </a:r>
          </a:p>
          <a:p>
            <a:pPr>
              <a:lnSpc>
                <a:spcPct val="170000"/>
              </a:lnSpc>
            </a:pPr>
            <a:r>
              <a:rPr lang="en-GB" sz="4000" dirty="0" err="1"/>
              <a:t>Shouldism</a:t>
            </a:r>
            <a:r>
              <a:rPr lang="en-GB" sz="4000" dirty="0"/>
              <a:t> ‘puritanism’ </a:t>
            </a:r>
          </a:p>
          <a:p>
            <a:pPr>
              <a:lnSpc>
                <a:spcPct val="170000"/>
              </a:lnSpc>
            </a:pPr>
            <a:r>
              <a:rPr lang="en-GB" sz="4000" dirty="0"/>
              <a:t>Hedonism ‘anything is good as long as its nice’ –pain averse</a:t>
            </a:r>
          </a:p>
          <a:p>
            <a:pPr>
              <a:lnSpc>
                <a:spcPct val="170000"/>
              </a:lnSpc>
            </a:pPr>
            <a:r>
              <a:rPr lang="en-GB" sz="4000" dirty="0"/>
              <a:t>Therapeutic – we must address pain and suffering to grow</a:t>
            </a:r>
          </a:p>
          <a:p>
            <a:pPr>
              <a:lnSpc>
                <a:spcPct val="170000"/>
              </a:lnSpc>
            </a:pPr>
            <a:r>
              <a:rPr lang="en-GB" sz="4000" dirty="0"/>
              <a:t>To encounter unpleasantness </a:t>
            </a:r>
          </a:p>
          <a:p>
            <a:r>
              <a:rPr lang="en-GB" sz="3200" dirty="0">
                <a:hlinkClick r:id="rId2"/>
              </a:rPr>
              <a:t>https://www.youtube.com/watch?v=2hhtNjjBAhA</a:t>
            </a:r>
            <a:endParaRPr lang="en-GB" sz="3200" dirty="0"/>
          </a:p>
          <a:p>
            <a:endParaRPr lang="en-GB" sz="3000" dirty="0"/>
          </a:p>
          <a:p>
            <a:endParaRPr lang="en-GB" dirty="0"/>
          </a:p>
          <a:p>
            <a:endParaRPr lang="en-GB" dirty="0"/>
          </a:p>
          <a:p>
            <a:endParaRPr lang="en-GB" dirty="0"/>
          </a:p>
        </p:txBody>
      </p:sp>
    </p:spTree>
    <p:extLst>
      <p:ext uri="{BB962C8B-B14F-4D97-AF65-F5344CB8AC3E}">
        <p14:creationId xmlns:p14="http://schemas.microsoft.com/office/powerpoint/2010/main" val="36737525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302D2-0CE0-CF46-8031-FB87A24982F0}"/>
              </a:ext>
            </a:extLst>
          </p:cNvPr>
          <p:cNvSpPr>
            <a:spLocks noGrp="1"/>
          </p:cNvSpPr>
          <p:nvPr>
            <p:ph type="title"/>
          </p:nvPr>
        </p:nvSpPr>
        <p:spPr/>
        <p:txBody>
          <a:bodyPr/>
          <a:lstStyle/>
          <a:p>
            <a:r>
              <a:rPr lang="en-US" dirty="0"/>
              <a:t>The future </a:t>
            </a:r>
          </a:p>
        </p:txBody>
      </p:sp>
      <p:sp>
        <p:nvSpPr>
          <p:cNvPr id="3" name="Content Placeholder 2">
            <a:extLst>
              <a:ext uri="{FF2B5EF4-FFF2-40B4-BE49-F238E27FC236}">
                <a16:creationId xmlns:a16="http://schemas.microsoft.com/office/drawing/2014/main" id="{EF05F0BF-A038-4F4C-9A00-313AC7FB9F88}"/>
              </a:ext>
            </a:extLst>
          </p:cNvPr>
          <p:cNvSpPr>
            <a:spLocks noGrp="1"/>
          </p:cNvSpPr>
          <p:nvPr>
            <p:ph idx="1"/>
          </p:nvPr>
        </p:nvSpPr>
        <p:spPr/>
        <p:txBody>
          <a:bodyPr/>
          <a:lstStyle/>
          <a:p>
            <a:r>
              <a:rPr lang="en-GB" dirty="0">
                <a:hlinkClick r:id="rId2"/>
              </a:rPr>
              <a:t>https://arxiv.org</a:t>
            </a:r>
            <a:r>
              <a:rPr lang="en-GB">
                <a:hlinkClick r:id="rId2"/>
              </a:rPr>
              <a:t>/pdf/1404.2917.pdf</a:t>
            </a:r>
            <a:endParaRPr lang="en-US"/>
          </a:p>
        </p:txBody>
      </p:sp>
    </p:spTree>
    <p:extLst>
      <p:ext uri="{BB962C8B-B14F-4D97-AF65-F5344CB8AC3E}">
        <p14:creationId xmlns:p14="http://schemas.microsoft.com/office/powerpoint/2010/main" val="25454763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rtlCol="0">
            <a:normAutofit/>
          </a:bodyPr>
          <a:lstStyle/>
          <a:p>
            <a:pPr>
              <a:defRPr/>
            </a:pPr>
            <a:r>
              <a:rPr lang="en-US" sz="3200" b="1" dirty="0">
                <a:solidFill>
                  <a:srgbClr val="002060"/>
                </a:solidFill>
              </a:rPr>
              <a:t>References</a:t>
            </a:r>
            <a:endParaRPr lang="en-US" sz="3200" b="1" dirty="0">
              <a:solidFill>
                <a:schemeClr val="bg1">
                  <a:lumMod val="65000"/>
                </a:schemeClr>
              </a:solidFill>
            </a:endParaRPr>
          </a:p>
        </p:txBody>
      </p:sp>
      <p:sp>
        <p:nvSpPr>
          <p:cNvPr id="22531" name="Rectangle 3"/>
          <p:cNvSpPr>
            <a:spLocks noGrp="1" noChangeArrowheads="1"/>
          </p:cNvSpPr>
          <p:nvPr>
            <p:ph idx="1"/>
          </p:nvPr>
        </p:nvSpPr>
        <p:spPr>
          <a:xfrm>
            <a:off x="1828800" y="2636912"/>
            <a:ext cx="8534400" cy="4495800"/>
          </a:xfrm>
        </p:spPr>
        <p:txBody>
          <a:bodyPr rtlCol="0">
            <a:normAutofit/>
          </a:bodyPr>
          <a:lstStyle/>
          <a:p>
            <a:pPr>
              <a:defRPr/>
            </a:pPr>
            <a:r>
              <a:rPr lang="en-US" sz="2000" dirty="0">
                <a:solidFill>
                  <a:srgbClr val="002060"/>
                </a:solidFill>
              </a:rPr>
              <a:t>Communal Constructivism: Students Constructing Learning </a:t>
            </a:r>
            <a:r>
              <a:rPr lang="en-US" sz="2000" i="1" dirty="0">
                <a:solidFill>
                  <a:srgbClr val="002060"/>
                </a:solidFill>
              </a:rPr>
              <a:t>for</a:t>
            </a:r>
            <a:r>
              <a:rPr lang="en-US" sz="2000" dirty="0">
                <a:solidFill>
                  <a:srgbClr val="002060"/>
                </a:solidFill>
              </a:rPr>
              <a:t> as well as </a:t>
            </a:r>
            <a:r>
              <a:rPr lang="en-US" sz="2000" i="1" dirty="0">
                <a:solidFill>
                  <a:srgbClr val="002060"/>
                </a:solidFill>
              </a:rPr>
              <a:t>with</a:t>
            </a:r>
            <a:r>
              <a:rPr lang="en-US" sz="2000" dirty="0">
                <a:solidFill>
                  <a:srgbClr val="002060"/>
                </a:solidFill>
              </a:rPr>
              <a:t> others," by Holmes, et al </a:t>
            </a:r>
          </a:p>
          <a:p>
            <a:pPr>
              <a:defRPr/>
            </a:pPr>
            <a:r>
              <a:rPr lang="en-US" sz="2000" dirty="0" err="1">
                <a:solidFill>
                  <a:srgbClr val="002060"/>
                </a:solidFill>
              </a:rPr>
              <a:t>Bransford</a:t>
            </a:r>
            <a:r>
              <a:rPr lang="en-US" sz="2000" dirty="0">
                <a:solidFill>
                  <a:srgbClr val="002060"/>
                </a:solidFill>
              </a:rPr>
              <a:t>, J., Brown, A. L., &amp; Cocking, R. R. (2000). How People Learn: Brain, Mind, Experience, and School (expanded edition), Washington: National Academies Press. </a:t>
            </a:r>
          </a:p>
          <a:p>
            <a:pPr>
              <a:defRPr/>
            </a:pPr>
            <a:r>
              <a:rPr lang="en-US" sz="2000" dirty="0" err="1">
                <a:solidFill>
                  <a:srgbClr val="002060"/>
                </a:solidFill>
              </a:rPr>
              <a:t>Dalgarno</a:t>
            </a:r>
            <a:r>
              <a:rPr lang="en-US" sz="2000" dirty="0">
                <a:solidFill>
                  <a:srgbClr val="002060"/>
                </a:solidFill>
              </a:rPr>
              <a:t>, B. (1996) Constructivist computer assisted learning: theory and technique, </a:t>
            </a:r>
            <a:r>
              <a:rPr lang="en-US" sz="2000" i="1" dirty="0">
                <a:solidFill>
                  <a:srgbClr val="002060"/>
                </a:solidFill>
              </a:rPr>
              <a:t>ASCILITE Conference</a:t>
            </a:r>
            <a:r>
              <a:rPr lang="en-US" sz="2000" dirty="0">
                <a:solidFill>
                  <a:srgbClr val="002060"/>
                </a:solidFill>
              </a:rPr>
              <a:t>, 2-4 December 1996, retrieved from http://www.ascilite.org.au/conferences/adelaide96/papers/21.html </a:t>
            </a:r>
          </a:p>
          <a:p>
            <a:pPr>
              <a:defRPr/>
            </a:pPr>
            <a:endParaRPr lang="en-US" sz="2000" dirty="0">
              <a:solidFill>
                <a:schemeClr val="bg1">
                  <a:lumMod val="65000"/>
                </a:schemeClr>
              </a:solidFill>
            </a:endParaRPr>
          </a:p>
        </p:txBody>
      </p:sp>
    </p:spTree>
    <p:extLst>
      <p:ext uri="{BB962C8B-B14F-4D97-AF65-F5344CB8AC3E}">
        <p14:creationId xmlns:p14="http://schemas.microsoft.com/office/powerpoint/2010/main" val="405655911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1112</Words>
  <Application>Microsoft Macintosh PowerPoint</Application>
  <PresentationFormat>Widescreen</PresentationFormat>
  <Paragraphs>105</Paragraphs>
  <Slides>23</Slides>
  <Notes>3</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28" baseType="lpstr">
      <vt:lpstr>Arial</vt:lpstr>
      <vt:lpstr>Calibri</vt:lpstr>
      <vt:lpstr>Gill Sans MT</vt:lpstr>
      <vt:lpstr>Parcel</vt:lpstr>
      <vt:lpstr>Visio</vt:lpstr>
      <vt:lpstr>Learning theory</vt:lpstr>
      <vt:lpstr>theorists </vt:lpstr>
      <vt:lpstr>              Cognitivism             The PCET Professional &amp; Learning Theories Constructivism - Critiques</vt:lpstr>
      <vt:lpstr>    Black box v’s White box   </vt:lpstr>
      <vt:lpstr> Learning as a Not-So-Black Box</vt:lpstr>
      <vt:lpstr>Gestalt:  Koffka</vt:lpstr>
      <vt:lpstr>Gestalt</vt:lpstr>
      <vt:lpstr>Gestalt</vt:lpstr>
      <vt:lpstr>Gestalt :Kohler</vt:lpstr>
      <vt:lpstr>Gestalt :Wertheimer </vt:lpstr>
      <vt:lpstr>Gestalt : Major assumptions</vt:lpstr>
      <vt:lpstr>Key concepts </vt:lpstr>
      <vt:lpstr>Schema </vt:lpstr>
      <vt:lpstr>Assimilation and Accommodation </vt:lpstr>
      <vt:lpstr>Stages of Cognitive development </vt:lpstr>
      <vt:lpstr>Play – outside the Class</vt:lpstr>
      <vt:lpstr>Chomsky</vt:lpstr>
      <vt:lpstr>Universal Grammar </vt:lpstr>
      <vt:lpstr>Sources </vt:lpstr>
      <vt:lpstr>Bandura</vt:lpstr>
      <vt:lpstr>Perls ‘Gestalt’ </vt:lpstr>
      <vt:lpstr>The future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theory</dc:title>
  <dc:creator>Mark Flagg</dc:creator>
  <cp:lastModifiedBy>Mark Flagg</cp:lastModifiedBy>
  <cp:revision>2</cp:revision>
  <dcterms:created xsi:type="dcterms:W3CDTF">2020-09-24T16:37:14Z</dcterms:created>
  <dcterms:modified xsi:type="dcterms:W3CDTF">2020-09-28T13:34:56Z</dcterms:modified>
</cp:coreProperties>
</file>