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F7353FC-2B19-DD41-B5F0-B1504713E952}" v="18" dt="2024-12-09T18:07:40.7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199"/>
    <p:restoredTop sz="94607"/>
  </p:normalViewPr>
  <p:slideViewPr>
    <p:cSldViewPr snapToGrid="0">
      <p:cViewPr varScale="1">
        <p:scale>
          <a:sx n="106" d="100"/>
          <a:sy n="106" d="100"/>
        </p:scale>
        <p:origin x="47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38F924-74C9-154D-A1F6-1776B4933FDD}" type="datetimeFigureOut">
              <a:rPr lang="en-US" smtClean="0"/>
              <a:t>1/8/25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2C8423-3310-9742-8E29-4A4C0B8820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4000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2C8423-3310-9742-8E29-4A4C0B88204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01672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D1748-2CBC-A358-F3A9-38FACC64D1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D725F4-3B73-B6AF-F9D6-7AA8FFC228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84A6E7-46DB-C887-F384-2679E5B12A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C091E-63AE-554E-820A-57DFF8B9C489}" type="datetimeFigureOut">
              <a:rPr lang="en-US" smtClean="0"/>
              <a:t>1/8/25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A3BDFA-4493-E18B-0748-0332EDA948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32100C-1816-9A76-E562-36305C56E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D10CB-E469-854F-8348-E0F9CA12D4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0079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B9442-41EA-A2CB-7192-91A86D5AFE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DE6DF-8D49-D9B9-3098-31F962781E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70D647-3C42-8B60-CB1F-44BE45E2D2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C091E-63AE-554E-820A-57DFF8B9C489}" type="datetimeFigureOut">
              <a:rPr lang="en-US" smtClean="0"/>
              <a:t>1/8/25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364E0-89EE-702F-3D48-DD15906270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7397E6-F360-45BB-7CEF-E651499EF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D10CB-E469-854F-8348-E0F9CA12D4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7759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E8EF1-B75A-6E76-E6C0-4818E076A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D23D18-B87F-C638-5BA8-32AED11576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CC57F1-075B-20F1-9313-1BD5DCF33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C091E-63AE-554E-820A-57DFF8B9C489}" type="datetimeFigureOut">
              <a:rPr lang="en-US" smtClean="0"/>
              <a:t>1/8/25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734690-715A-3666-EC64-1EBFEE9AE1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F117C6-DD98-6228-FF5A-CD811BD40A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D10CB-E469-854F-8348-E0F9CA12D4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30440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29416-77F9-9D97-1030-2C02C9076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C2AE2-3191-B340-9B09-3A570D77D4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7F6699-37E7-B9C7-0E9E-03621876C6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6CABA-6CDE-5525-FF38-7463CD9B31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C091E-63AE-554E-820A-57DFF8B9C489}" type="datetimeFigureOut">
              <a:rPr lang="en-US" smtClean="0"/>
              <a:t>1/8/25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A512E4-0F3E-85D3-A6EB-6D6FB61F51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F62095-8994-3A48-2891-CA53C048A0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D10CB-E469-854F-8348-E0F9CA12D4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045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B041B-2ECB-B310-5014-FA5D801C1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9374B0-8E1B-B9BF-77EA-B65BD1E361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42EDD5-AB5A-5807-F15A-E28A91601D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4094753-72AB-DA06-166A-C0024749F1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2DFC90-EE59-E10C-92BB-D5D62787BC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A9E6FFF-6A94-C1F3-8C1E-49852AC4C1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C091E-63AE-554E-820A-57DFF8B9C489}" type="datetimeFigureOut">
              <a:rPr lang="en-US" smtClean="0"/>
              <a:t>1/8/25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A1E1B88-C70A-90E1-7ABB-37F402AF0F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E36CA63-A81F-C571-0984-B8CD680C70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D10CB-E469-854F-8348-E0F9CA12D4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33691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ABFE-42D7-284E-C203-3E78EBBF34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FFFD02-39CC-A29E-54E7-74BBFDE117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C091E-63AE-554E-820A-57DFF8B9C489}" type="datetimeFigureOut">
              <a:rPr lang="en-US" smtClean="0"/>
              <a:t>1/8/25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71A2A3-EEF9-707D-88FF-EDE5203559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A66FB9-F19D-4EFF-338D-93384042C2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D10CB-E469-854F-8348-E0F9CA12D4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71198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C95FD7-C722-F352-8A33-81AB67CD68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C091E-63AE-554E-820A-57DFF8B9C489}" type="datetimeFigureOut">
              <a:rPr lang="en-US" smtClean="0"/>
              <a:t>1/8/25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3CAA69-0E40-4F62-83E9-00F481BA55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99B8B7-6A15-A000-B1D5-ADAC9D24C4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D10CB-E469-854F-8348-E0F9CA12D4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5202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FE483-915B-5F2F-1238-821DC4DD0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C64EB6-29A6-26F8-82A4-3EA19AE9DB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643D9C-37C4-A295-AF57-884432095C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6E7890-4706-7847-46BF-DC3AEADBB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C091E-63AE-554E-820A-57DFF8B9C489}" type="datetimeFigureOut">
              <a:rPr lang="en-US" smtClean="0"/>
              <a:t>1/8/25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A9076F-E75D-E7CE-4EF5-FF4B4AEB95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2C2007-A98E-7D2D-EB74-7019CF745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D10CB-E469-854F-8348-E0F9CA12D4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8119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D419C-E1D3-7EFB-59F2-7D934FDAA5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D2FECF8-964E-59B1-EA8A-9E55B76FFB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FFCB7D-52DB-3E2B-DAF8-FF5CAED68F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B4E20D-8535-4EB0-EC93-69CF96F750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C091E-63AE-554E-820A-57DFF8B9C489}" type="datetimeFigureOut">
              <a:rPr lang="en-US" smtClean="0"/>
              <a:t>1/8/25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D593C1-95D7-9020-0687-DF3237664E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A055E7-EAC0-2E58-90F2-7C46E72538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D10CB-E469-854F-8348-E0F9CA12D4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7682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C5183C-364E-11B7-22DD-F8115DE011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851338-AD17-5158-21C9-BFAAC2E5CC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A147BF-7BC2-D7FC-E4CF-20F591BB1D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C091E-63AE-554E-820A-57DFF8B9C489}" type="datetimeFigureOut">
              <a:rPr lang="en-US" smtClean="0"/>
              <a:t>1/8/25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C707CE-61C0-4C8E-41C7-3331AFC2BB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67973-E135-2727-9065-377EF782B8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D10CB-E469-854F-8348-E0F9CA12D4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3344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7275F19-5E47-E8F9-D484-896F29C4CE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5499EE-568E-479D-6E08-6C6FC8A899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E91CD9-FDEA-774A-8D1E-6B0EAA6F9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C091E-63AE-554E-820A-57DFF8B9C489}" type="datetimeFigureOut">
              <a:rPr lang="en-US" smtClean="0"/>
              <a:t>1/8/25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BFC6EE-FB88-2AAF-AD5E-90A7CB7AC8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3E013F-9614-4E7D-343A-21C520FCC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D10CB-E469-854F-8348-E0F9CA12D4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868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AAFD17-A9B6-AF5D-B2F7-A085A29D62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BD4FD6-886F-BA0A-F2B8-A6C8337503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A3369-144E-C269-3B60-19109C9FF63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6CC091E-63AE-554E-820A-57DFF8B9C489}" type="datetimeFigureOut">
              <a:rPr lang="en-US" smtClean="0"/>
              <a:t>1/8/25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5AD589-7B90-F105-559C-9FD8F50874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CF5C1E-1B75-4317-CA27-6FF6E029AB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D4D10CB-E469-854F-8348-E0F9CA12D4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5562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Great_Britain_at_the_1992_Summer_Paralympics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foto.wuestenigel.com/cup-of-coffee-and-coffee-break-message-written-with-biscuit-letters-dark-background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vgsilh.com/image/2797141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4" name="Rectangle 1033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BBC - A History of the World - Object : The Welsh Not">
            <a:extLst>
              <a:ext uri="{FF2B5EF4-FFF2-40B4-BE49-F238E27FC236}">
                <a16:creationId xmlns:a16="http://schemas.microsoft.com/office/drawing/2014/main" id="{301468D8-F39C-9D68-1D0A-98B6D4860FF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08" r="9585" b="-1"/>
          <a:stretch/>
        </p:blipFill>
        <p:spPr bwMode="auto">
          <a:xfrm>
            <a:off x="-400049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1B1CE4-B099-DD93-64B2-BB229BE4BD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39540" y="43359"/>
            <a:ext cx="4837492" cy="3692028"/>
          </a:xfrm>
          <a:noFill/>
        </p:spPr>
        <p:txBody>
          <a:bodyPr>
            <a:normAutofit/>
          </a:bodyPr>
          <a:lstStyle/>
          <a:p>
            <a:pPr algn="l"/>
            <a:r>
              <a:rPr lang="en-US" dirty="0"/>
              <a:t>‘Cymrophobia’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77CEE1-F732-6D43-F09A-454CAEB044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06890" y="3811374"/>
            <a:ext cx="3445766" cy="2618001"/>
          </a:xfrm>
          <a:noFill/>
        </p:spPr>
        <p:txBody>
          <a:bodyPr>
            <a:normAutofit fontScale="55000" lnSpcReduction="20000"/>
          </a:bodyPr>
          <a:lstStyle/>
          <a:p>
            <a:pPr algn="l"/>
            <a:r>
              <a:rPr lang="en-US" sz="5100" dirty="0"/>
              <a:t>An introductory lecture on the relationship between </a:t>
            </a:r>
            <a:r>
              <a:rPr lang="en-US" sz="5100" dirty="0" err="1"/>
              <a:t>Cymraeg</a:t>
            </a:r>
            <a:r>
              <a:rPr lang="en-US" sz="5100" dirty="0"/>
              <a:t> and Cymry. </a:t>
            </a:r>
          </a:p>
          <a:p>
            <a:pPr algn="l"/>
            <a:endParaRPr lang="en-US" dirty="0"/>
          </a:p>
          <a:p>
            <a:pPr algn="l"/>
            <a:r>
              <a:rPr lang="en-US" sz="2900" dirty="0"/>
              <a:t>Lecturer Caitlin Regola</a:t>
            </a:r>
          </a:p>
          <a:p>
            <a:pPr algn="l"/>
            <a:r>
              <a:rPr lang="en-US" sz="2900" dirty="0"/>
              <a:t>contact 1902488@student.uwtsd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A44F3D2-9152-7387-3A3F-80B355BD1341}"/>
              </a:ext>
            </a:extLst>
          </p:cNvPr>
          <p:cNvSpPr txBox="1"/>
          <p:nvPr/>
        </p:nvSpPr>
        <p:spPr>
          <a:xfrm>
            <a:off x="1131376" y="6429375"/>
            <a:ext cx="47889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https://</a:t>
            </a:r>
            <a:r>
              <a:rPr lang="en-US" sz="1200" dirty="0" err="1">
                <a:solidFill>
                  <a:schemeClr val="bg1"/>
                </a:solidFill>
              </a:rPr>
              <a:t>www.bbc.co.uk</a:t>
            </a:r>
            <a:r>
              <a:rPr lang="en-US" sz="1200" dirty="0">
                <a:solidFill>
                  <a:schemeClr val="bg1"/>
                </a:solidFill>
              </a:rPr>
              <a:t>/</a:t>
            </a:r>
            <a:r>
              <a:rPr lang="en-US" sz="1200" dirty="0" err="1">
                <a:solidFill>
                  <a:schemeClr val="bg1"/>
                </a:solidFill>
              </a:rPr>
              <a:t>ahistoryoftheworld</a:t>
            </a:r>
            <a:r>
              <a:rPr lang="en-US" sz="1200" dirty="0">
                <a:solidFill>
                  <a:schemeClr val="bg1"/>
                </a:solidFill>
              </a:rPr>
              <a:t>/objects/j35VCjYcS0CC3RGzvkLb-Q</a:t>
            </a:r>
          </a:p>
        </p:txBody>
      </p:sp>
    </p:spTree>
    <p:extLst>
      <p:ext uri="{BB962C8B-B14F-4D97-AF65-F5344CB8AC3E}">
        <p14:creationId xmlns:p14="http://schemas.microsoft.com/office/powerpoint/2010/main" val="9694905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6" name="Rectangle 215">
            <a:extLst>
              <a:ext uri="{FF2B5EF4-FFF2-40B4-BE49-F238E27FC236}">
                <a16:creationId xmlns:a16="http://schemas.microsoft.com/office/drawing/2014/main" id="{870A1295-61BC-4214-AA3E-D39667302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F6BB13-F91B-626A-8BF7-677683075E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5116529"/>
            <a:ext cx="10592174" cy="100065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>
                <a:solidFill>
                  <a:schemeClr val="tx2"/>
                </a:solidFill>
              </a:rPr>
              <a:t>What does being ‘British’ mean to you? </a:t>
            </a:r>
          </a:p>
        </p:txBody>
      </p:sp>
      <p:pic>
        <p:nvPicPr>
          <p:cNvPr id="5" name="Picture 4" descr="A flag with a cross with Great Britain in the background&#10;&#10;Description automatically generated">
            <a:extLst>
              <a:ext uri="{FF2B5EF4-FFF2-40B4-BE49-F238E27FC236}">
                <a16:creationId xmlns:a16="http://schemas.microsoft.com/office/drawing/2014/main" id="{C01EF298-CA63-6576-3ACF-107A8B0F59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1741" b="19337"/>
          <a:stretch/>
        </p:blipFill>
        <p:spPr>
          <a:xfrm>
            <a:off x="-1" y="10"/>
            <a:ext cx="12192001" cy="4201449"/>
          </a:xfrm>
          <a:prstGeom prst="rect">
            <a:avLst/>
          </a:prstGeom>
        </p:spPr>
      </p:pic>
      <p:grpSp>
        <p:nvGrpSpPr>
          <p:cNvPr id="217" name="Group 216">
            <a:extLst>
              <a:ext uri="{FF2B5EF4-FFF2-40B4-BE49-F238E27FC236}">
                <a16:creationId xmlns:a16="http://schemas.microsoft.com/office/drawing/2014/main" id="{0B139475-2B26-4CA9-9413-DE741E49F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2941813"/>
            <a:ext cx="12188952" cy="1828800"/>
            <a:chOff x="-305" y="3144820"/>
            <a:chExt cx="9182100" cy="1551136"/>
          </a:xfrm>
        </p:grpSpPr>
        <p:sp useBgFill="1"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16C6BF63-6277-4C39-BE5D-3C341662C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76854"/>
              <a:ext cx="9182100" cy="1019102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8" name="Freeform: Shape 211">
              <a:extLst>
                <a:ext uri="{FF2B5EF4-FFF2-40B4-BE49-F238E27FC236}">
                  <a16:creationId xmlns:a16="http://schemas.microsoft.com/office/drawing/2014/main" id="{6EA3BAD9-C130-4A9C-9086-20D132A6CF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44820"/>
              <a:ext cx="9182100" cy="932744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2">
              <a:extLst>
                <a:ext uri="{FF2B5EF4-FFF2-40B4-BE49-F238E27FC236}">
                  <a16:creationId xmlns:a16="http://schemas.microsoft.com/office/drawing/2014/main" id="{2587D38B-9E07-4A8B-B285-5FEBF6A60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80789"/>
              <a:ext cx="9182100" cy="544245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3">
              <a:extLst>
                <a:ext uri="{FF2B5EF4-FFF2-40B4-BE49-F238E27FC236}">
                  <a16:creationId xmlns:a16="http://schemas.microsoft.com/office/drawing/2014/main" id="{5EF4DD4B-217B-4346-A2B8-432793639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324550"/>
              <a:ext cx="9182100" cy="765639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A73ECE04-1B4F-7F1F-ACE5-771FCE550D7D}"/>
              </a:ext>
            </a:extLst>
          </p:cNvPr>
          <p:cNvSpPr txBox="1"/>
          <p:nvPr/>
        </p:nvSpPr>
        <p:spPr>
          <a:xfrm>
            <a:off x="9759924" y="4001404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en.wikipedia.org/wiki/Great_Britain_at_the_1992_Summer_Paralympic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33107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6" name="Rectangle 3085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3074" name="Picture 2" descr="BBC - Wales History: The Treason of the Blue Books">
            <a:extLst>
              <a:ext uri="{FF2B5EF4-FFF2-40B4-BE49-F238E27FC236}">
                <a16:creationId xmlns:a16="http://schemas.microsoft.com/office/drawing/2014/main" id="{FF577861-4178-D07B-6D2E-0043F126E4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413"/>
          <a:stretch/>
        </p:blipFill>
        <p:spPr bwMode="auto">
          <a:xfrm>
            <a:off x="20" y="10"/>
            <a:ext cx="994706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8" name="Freeform: Shape 3087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3090" name="Freeform: Shape 3089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3092" name="Freeform: Shape 3091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6F6EF1-8FF2-70AB-25ED-2B6EBE0E44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1045597"/>
            <a:ext cx="3633746" cy="1588422"/>
          </a:xfrm>
        </p:spPr>
        <p:txBody>
          <a:bodyPr anchor="b">
            <a:normAutofit/>
          </a:bodyPr>
          <a:lstStyle/>
          <a:p>
            <a:r>
              <a:rPr lang="en-US" sz="3600"/>
              <a:t>How did we get here?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8793CA-5FA3-01A1-11BF-64DD9FB3EF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9" y="2722729"/>
            <a:ext cx="3633747" cy="2700062"/>
          </a:xfrm>
        </p:spPr>
        <p:txBody>
          <a:bodyPr>
            <a:normAutofit/>
          </a:bodyPr>
          <a:lstStyle/>
          <a:p>
            <a:r>
              <a:rPr lang="en-US" sz="2000" dirty="0"/>
              <a:t>Acts of Union 1536</a:t>
            </a:r>
          </a:p>
          <a:p>
            <a:r>
              <a:rPr lang="en-US" sz="2000" dirty="0"/>
              <a:t>Treason of the Blue Books 1847</a:t>
            </a:r>
          </a:p>
          <a:p>
            <a:r>
              <a:rPr lang="en-US" sz="2000" dirty="0"/>
              <a:t>Welsh Not used in schools until the 20</a:t>
            </a:r>
            <a:r>
              <a:rPr lang="en-US" sz="2000" baseline="30000" dirty="0"/>
              <a:t>th</a:t>
            </a:r>
            <a:r>
              <a:rPr lang="en-US" sz="2000" dirty="0"/>
              <a:t> century</a:t>
            </a:r>
          </a:p>
          <a:p>
            <a:r>
              <a:rPr lang="en-US" sz="2000" dirty="0"/>
              <a:t>Drowning of Tryweryn, one of the last all Welsh-speaking village</a:t>
            </a:r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97DC03-C904-B79E-B41E-59E221EAB452}"/>
              </a:ext>
            </a:extLst>
          </p:cNvPr>
          <p:cNvSpPr txBox="1"/>
          <p:nvPr/>
        </p:nvSpPr>
        <p:spPr>
          <a:xfrm>
            <a:off x="216976" y="6348357"/>
            <a:ext cx="9730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https://</a:t>
            </a:r>
            <a:r>
              <a:rPr lang="en-US" dirty="0" err="1">
                <a:solidFill>
                  <a:schemeClr val="bg1"/>
                </a:solidFill>
              </a:rPr>
              <a:t>www.bbc.co.uk</a:t>
            </a:r>
            <a:r>
              <a:rPr lang="en-US" dirty="0">
                <a:solidFill>
                  <a:schemeClr val="bg1"/>
                </a:solidFill>
              </a:rPr>
              <a:t>/blogs/</a:t>
            </a:r>
            <a:r>
              <a:rPr lang="en-US" dirty="0" err="1">
                <a:solidFill>
                  <a:schemeClr val="bg1"/>
                </a:solidFill>
              </a:rPr>
              <a:t>waleshistory</a:t>
            </a:r>
            <a:r>
              <a:rPr lang="en-US" dirty="0">
                <a:solidFill>
                  <a:schemeClr val="bg1"/>
                </a:solidFill>
              </a:rPr>
              <a:t>/2011/01/</a:t>
            </a:r>
            <a:r>
              <a:rPr lang="en-US" dirty="0" err="1">
                <a:solidFill>
                  <a:schemeClr val="bg1"/>
                </a:solidFill>
              </a:rPr>
              <a:t>treason_of_the_blue_books.html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16514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EDD3A2-AB90-95CA-48DB-BEE34F59E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endParaRPr lang="en-US" sz="48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A cup of coffee and crackers&#10;&#10;Description automatically generated">
            <a:extLst>
              <a:ext uri="{FF2B5EF4-FFF2-40B4-BE49-F238E27FC236}">
                <a16:creationId xmlns:a16="http://schemas.microsoft.com/office/drawing/2014/main" id="{271B6AB6-E7ED-9AC9-8003-F8D3082154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2" y="0"/>
            <a:ext cx="12301540" cy="6849901"/>
          </a:xfr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588FDAD-6380-BBF0-F07A-8390F5ABE335}"/>
              </a:ext>
            </a:extLst>
          </p:cNvPr>
          <p:cNvSpPr txBox="1"/>
          <p:nvPr/>
        </p:nvSpPr>
        <p:spPr>
          <a:xfrm>
            <a:off x="793750" y="5929785"/>
            <a:ext cx="453072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3" tooltip="https://foto.wuestenigel.com/cup-of-coffee-and-coffee-break-message-written-with-biscuit-letters-dark-background/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4" tooltip="https://creativecommons.org/licenses/by/3.0/"/>
              </a:rPr>
              <a:t>CC BY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38342253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76" name="Rectangle 2075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78" name="Rectangle 2077">
            <a:extLst>
              <a:ext uri="{FF2B5EF4-FFF2-40B4-BE49-F238E27FC236}">
                <a16:creationId xmlns:a16="http://schemas.microsoft.com/office/drawing/2014/main" id="{4DA50D69-7CF7-4844-B844-A2B821C77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7854"/>
            <a:ext cx="12192000" cy="6865854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CB3C3E-CFFE-CBDF-F907-3A7E9BDF0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1" y="601744"/>
            <a:ext cx="6781800" cy="1338696"/>
          </a:xfrm>
        </p:spPr>
        <p:txBody>
          <a:bodyPr>
            <a:normAutofit/>
          </a:bodyPr>
          <a:lstStyle/>
          <a:p>
            <a:r>
              <a:rPr lang="en-US"/>
              <a:t>The fight back </a:t>
            </a:r>
          </a:p>
        </p:txBody>
      </p:sp>
      <p:pic>
        <p:nvPicPr>
          <p:cNvPr id="2050" name="Picture 2" descr="Image: 'Y Gymraeg', Cymdeithas yr iaith Gymraeg - Welsh political poster">
            <a:extLst>
              <a:ext uri="{FF2B5EF4-FFF2-40B4-BE49-F238E27FC236}">
                <a16:creationId xmlns:a16="http://schemas.microsoft.com/office/drawing/2014/main" id="{C31E9C83-E4B6-AF4E-9A2E-B9D9CF13D9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49" r="8931"/>
          <a:stretch/>
        </p:blipFill>
        <p:spPr bwMode="auto">
          <a:xfrm>
            <a:off x="20" y="10"/>
            <a:ext cx="3754739" cy="6857990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966CDA93-93DE-7ECE-A12E-CC950A39FE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1" y="2201958"/>
            <a:ext cx="6781800" cy="3900730"/>
          </a:xfrm>
        </p:spPr>
        <p:txBody>
          <a:bodyPr anchor="t">
            <a:normAutofit fontScale="92500" lnSpcReduction="10000"/>
          </a:bodyPr>
          <a:lstStyle/>
          <a:p>
            <a:r>
              <a:rPr lang="en-US" sz="2400" dirty="0"/>
              <a:t>Plaid Cymru was formed in 1925 (officially)</a:t>
            </a:r>
          </a:p>
          <a:p>
            <a:r>
              <a:rPr lang="en-US" sz="2400" dirty="0" err="1"/>
              <a:t>Tynged</a:t>
            </a:r>
            <a:r>
              <a:rPr lang="en-US" sz="2400" dirty="0"/>
              <a:t> </a:t>
            </a:r>
            <a:r>
              <a:rPr lang="en-US" sz="2400" dirty="0" err="1"/>
              <a:t>yr</a:t>
            </a:r>
            <a:r>
              <a:rPr lang="en-US" sz="2400" dirty="0"/>
              <a:t> Iaith, Saunders Lewis 1962</a:t>
            </a:r>
          </a:p>
          <a:p>
            <a:r>
              <a:rPr lang="en-US" sz="2400" dirty="0" err="1"/>
              <a:t>Cymdeithas</a:t>
            </a:r>
            <a:r>
              <a:rPr lang="en-US" sz="2400" dirty="0"/>
              <a:t> </a:t>
            </a:r>
            <a:r>
              <a:rPr lang="en-US" sz="2400" dirty="0" err="1"/>
              <a:t>yr</a:t>
            </a:r>
            <a:r>
              <a:rPr lang="en-US" sz="2400" dirty="0"/>
              <a:t> Iaith </a:t>
            </a:r>
            <a:r>
              <a:rPr lang="en-US" sz="2400" dirty="0" err="1"/>
              <a:t>Gymraeg</a:t>
            </a:r>
            <a:r>
              <a:rPr lang="en-US" sz="2400" dirty="0"/>
              <a:t> formed in 1962 (officially) and first ever protest was held a year later</a:t>
            </a:r>
          </a:p>
          <a:p>
            <a:r>
              <a:rPr lang="en-US" sz="2400" dirty="0"/>
              <a:t>S4C, the first and only Welsh language tv channel introduced</a:t>
            </a:r>
          </a:p>
          <a:p>
            <a:r>
              <a:rPr lang="en-US" sz="2400" dirty="0"/>
              <a:t>Bilingual road signs introduced</a:t>
            </a:r>
          </a:p>
          <a:p>
            <a:r>
              <a:rPr lang="en-US" sz="2400" dirty="0"/>
              <a:t>Welsh Language Act 1993</a:t>
            </a:r>
          </a:p>
          <a:p>
            <a:r>
              <a:rPr lang="en-US" sz="2400" dirty="0"/>
              <a:t>the ‘yes’ vote for the National Assembly, 1997</a:t>
            </a:r>
          </a:p>
          <a:p>
            <a:r>
              <a:rPr lang="en-US" sz="2400" dirty="0"/>
              <a:t>A million Welsh speakers by 2050?</a:t>
            </a:r>
            <a:endParaRPr lang="en-US" sz="2000" dirty="0"/>
          </a:p>
          <a:p>
            <a:endParaRPr lang="en-US" sz="2000" dirty="0"/>
          </a:p>
          <a:p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C92736-43A5-B446-BEAD-DC9733287E21}"/>
              </a:ext>
            </a:extLst>
          </p:cNvPr>
          <p:cNvSpPr txBox="1"/>
          <p:nvPr/>
        </p:nvSpPr>
        <p:spPr>
          <a:xfrm>
            <a:off x="3604649" y="6573261"/>
            <a:ext cx="77491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https://</a:t>
            </a:r>
            <a:r>
              <a:rPr lang="en-US" sz="1200" dirty="0" err="1"/>
              <a:t>kids.kiddle.co</a:t>
            </a:r>
            <a:r>
              <a:rPr lang="en-US" sz="1200" dirty="0"/>
              <a:t>/Image:'Y_Gymraeg',_Cymdeithas_yr_iaith_Gymraeg_-_Welsh_political_poster.jpg</a:t>
            </a:r>
          </a:p>
        </p:txBody>
      </p:sp>
    </p:spTree>
    <p:extLst>
      <p:ext uri="{BB962C8B-B14F-4D97-AF65-F5344CB8AC3E}">
        <p14:creationId xmlns:p14="http://schemas.microsoft.com/office/powerpoint/2010/main" val="12279140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22" name="Rectangle 412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00" name="Picture 4" descr="Your pictures and videos of the March for Welsh Independence - Nation.Cymru">
            <a:extLst>
              <a:ext uri="{FF2B5EF4-FFF2-40B4-BE49-F238E27FC236}">
                <a16:creationId xmlns:a16="http://schemas.microsoft.com/office/drawing/2014/main" id="{18CF2306-D159-0744-B213-C4C8A397C4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82" b="-1"/>
          <a:stretch/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24" name="Rectangle 412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965F79-2946-3395-8FE5-72A30A599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Identity politics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AE867E-AFF5-D788-5C17-7250406D85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482" y="2434201"/>
            <a:ext cx="4489908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dirty="0"/>
              <a:t>The independence movement, what fuels it?</a:t>
            </a:r>
          </a:p>
          <a:p>
            <a:r>
              <a:rPr lang="en-US" sz="3200" dirty="0"/>
              <a:t>2024 General election</a:t>
            </a:r>
          </a:p>
          <a:p>
            <a:r>
              <a:rPr lang="en-US" sz="3200" dirty="0"/>
              <a:t>2026 prediction polls, Plaid in front</a:t>
            </a:r>
          </a:p>
          <a:p>
            <a:pPr marL="0" indent="0">
              <a:buNone/>
            </a:pPr>
            <a:endParaRPr lang="en-US" sz="1000" dirty="0"/>
          </a:p>
          <a:p>
            <a:pPr marL="0" indent="0">
              <a:buNone/>
            </a:pPr>
            <a:endParaRPr lang="en-US" sz="1000" dirty="0"/>
          </a:p>
          <a:p>
            <a:pPr marL="0" indent="0">
              <a:buNone/>
            </a:pPr>
            <a:endParaRPr lang="en-US" sz="1000" dirty="0"/>
          </a:p>
          <a:p>
            <a:pPr marL="0" indent="0">
              <a:buNone/>
            </a:pPr>
            <a:endParaRPr lang="en-US" sz="1000" dirty="0"/>
          </a:p>
          <a:p>
            <a:pPr marL="0" indent="0">
              <a:buNone/>
            </a:pPr>
            <a:endParaRPr lang="en-US" sz="1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2D90E5-D246-D131-6210-24FDDD7E7A3F}"/>
              </a:ext>
            </a:extLst>
          </p:cNvPr>
          <p:cNvSpPr txBox="1"/>
          <p:nvPr/>
        </p:nvSpPr>
        <p:spPr>
          <a:xfrm>
            <a:off x="4231037" y="6176963"/>
            <a:ext cx="7957913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chemeClr val="bg1"/>
                </a:solidFill>
              </a:rPr>
              <a:t>https://</a:t>
            </a:r>
            <a:r>
              <a:rPr lang="en-US" sz="1200" dirty="0" err="1">
                <a:solidFill>
                  <a:schemeClr val="bg1"/>
                </a:solidFill>
              </a:rPr>
              <a:t>cdn.nation.cymru</a:t>
            </a:r>
            <a:r>
              <a:rPr lang="en-US" sz="1200" dirty="0">
                <a:solidFill>
                  <a:schemeClr val="bg1"/>
                </a:solidFill>
              </a:rPr>
              <a:t>/wp-content/uploads/2019/05/12213456/Lluniau-Lleucu-Yes-Cymru-Rali-Annibyniaeth-38.jpg</a:t>
            </a:r>
          </a:p>
          <a:p>
            <a:pPr marL="0" indent="0">
              <a:buNone/>
            </a:pPr>
            <a:endParaRPr lang="en-US" sz="4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77100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28467D-899D-6740-CB47-0016CDA673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2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Discussion time! </a:t>
            </a:r>
            <a:br>
              <a:rPr lang="en-US" sz="2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Lets go back to being ‘British’ does this still mean the same to you?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0EA4541-ED55-7D9A-9F2C-F200AC8497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811085" y="643466"/>
            <a:ext cx="6713162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73791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294</Words>
  <Application>Microsoft Macintosh PowerPoint</Application>
  <PresentationFormat>Widescreen</PresentationFormat>
  <Paragraphs>40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Meiryo</vt:lpstr>
      <vt:lpstr>Aptos</vt:lpstr>
      <vt:lpstr>Aptos Display</vt:lpstr>
      <vt:lpstr>Arial</vt:lpstr>
      <vt:lpstr>Office Theme</vt:lpstr>
      <vt:lpstr>‘Cymrophobia’</vt:lpstr>
      <vt:lpstr>What does being ‘British’ mean to you? </vt:lpstr>
      <vt:lpstr>How did we get here?</vt:lpstr>
      <vt:lpstr>PowerPoint Presentation</vt:lpstr>
      <vt:lpstr>The fight back </vt:lpstr>
      <vt:lpstr>Identity politics </vt:lpstr>
      <vt:lpstr>Discussion time!  Lets go back to being ‘British’ does this still mean the same to you?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Caitlin Regola (1902488)</dc:creator>
  <cp:lastModifiedBy>Caitlin Regola (1902488)</cp:lastModifiedBy>
  <cp:revision>2</cp:revision>
  <dcterms:created xsi:type="dcterms:W3CDTF">2024-12-09T16:32:29Z</dcterms:created>
  <dcterms:modified xsi:type="dcterms:W3CDTF">2025-01-08T03:15:24Z</dcterms:modified>
</cp:coreProperties>
</file>