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8"/>
  </p:notesMasterIdLst>
  <p:handoutMasterIdLst>
    <p:handoutMasterId r:id="rId29"/>
  </p:handoutMasterIdLst>
  <p:sldIdLst>
    <p:sldId id="304" r:id="rId2"/>
    <p:sldId id="358" r:id="rId3"/>
    <p:sldId id="332" r:id="rId4"/>
    <p:sldId id="333" r:id="rId5"/>
    <p:sldId id="336" r:id="rId6"/>
    <p:sldId id="337" r:id="rId7"/>
    <p:sldId id="338" r:id="rId8"/>
    <p:sldId id="365" r:id="rId9"/>
    <p:sldId id="353" r:id="rId10"/>
    <p:sldId id="339" r:id="rId11"/>
    <p:sldId id="341" r:id="rId12"/>
    <p:sldId id="342" r:id="rId13"/>
    <p:sldId id="343" r:id="rId14"/>
    <p:sldId id="340" r:id="rId15"/>
    <p:sldId id="344" r:id="rId16"/>
    <p:sldId id="347" r:id="rId17"/>
    <p:sldId id="363" r:id="rId18"/>
    <p:sldId id="350" r:id="rId19"/>
    <p:sldId id="351" r:id="rId20"/>
    <p:sldId id="364" r:id="rId21"/>
    <p:sldId id="360" r:id="rId22"/>
    <p:sldId id="361" r:id="rId23"/>
    <p:sldId id="362" r:id="rId24"/>
    <p:sldId id="330" r:id="rId25"/>
    <p:sldId id="331" r:id="rId26"/>
    <p:sldId id="298" r:id="rId27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8FF6308-BB19-43AD-8B63-86392A137325}" v="127" dt="2025-04-14T12:12:42.4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12" autoAdjust="0"/>
    <p:restoredTop sz="95974" autoAdjust="0"/>
  </p:normalViewPr>
  <p:slideViewPr>
    <p:cSldViewPr>
      <p:cViewPr varScale="1">
        <p:scale>
          <a:sx n="103" d="100"/>
          <a:sy n="103" d="100"/>
        </p:scale>
        <p:origin x="103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/>
              <a:t>Clarity in brand messaging</a:t>
            </a:r>
            <a:r>
              <a:rPr lang="en-GB" sz="1200" dirty="0"/>
              <a:t> is crucial. A brand should define a </a:t>
            </a:r>
            <a:r>
              <a:rPr lang="en-GB" sz="1200" b="1" dirty="0"/>
              <a:t>mission, vision, and promise</a:t>
            </a:r>
            <a:r>
              <a:rPr lang="en-GB" sz="1200" dirty="0"/>
              <a:t> that resonates with customers. For example, </a:t>
            </a:r>
            <a:r>
              <a:rPr lang="en-GB" sz="1200" b="1" dirty="0"/>
              <a:t>Formula 1 hotels</a:t>
            </a:r>
            <a:r>
              <a:rPr lang="en-GB" sz="1200" dirty="0"/>
              <a:t> emphasize affordability and cleanliness, while </a:t>
            </a:r>
            <a:r>
              <a:rPr lang="en-GB" sz="1200" b="1" dirty="0"/>
              <a:t>Ritz-Carlton</a:t>
            </a:r>
            <a:r>
              <a:rPr lang="en-GB" sz="1200" dirty="0"/>
              <a:t> focuses on luxury without promising low prices.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315935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dirty="0"/>
              <a:t>KFC:</a:t>
            </a:r>
            <a:r>
              <a:rPr lang="en-GB" sz="1200" dirty="0"/>
              <a:t> Originally known for bone-in fried chicken, KFC expanded its lineup to include grilled chicken, boneless fried chicken, chicken tenders, hot wings, popcorn nuggets.</a:t>
            </a:r>
          </a:p>
          <a:p>
            <a:r>
              <a:rPr lang="en-GB" sz="1200" b="1" dirty="0"/>
              <a:t>McDonald's:</a:t>
            </a:r>
            <a:r>
              <a:rPr lang="en-GB" sz="1200" dirty="0"/>
              <a:t> In an attempt to serve different customer needs, McDonald's expanded its menu extensively. However, this led to a cluttered menu that slowed service, prompting recent efforts to simplify offerings.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198448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dirty="0"/>
              <a:t>Starbucks:</a:t>
            </a:r>
            <a:r>
              <a:rPr lang="en-GB" sz="1200" dirty="0"/>
              <a:t> Expanded beyond coffee shops by launching packaged supermarket products such as ready-to-drink coffee, coffee beans, and the Verismo coffee machine.</a:t>
            </a:r>
          </a:p>
          <a:p>
            <a:r>
              <a:rPr lang="en-GB" sz="1200" b="1" dirty="0"/>
              <a:t>Ferrari:</a:t>
            </a:r>
            <a:r>
              <a:rPr lang="en-GB" sz="1200" dirty="0"/>
              <a:t> Leveraged its luxury sports car brand into theme parks, fashion, and accessories.</a:t>
            </a:r>
          </a:p>
          <a:p>
            <a:r>
              <a:rPr lang="en-GB" sz="1200" b="1" dirty="0"/>
              <a:t>Kellogg’s:</a:t>
            </a:r>
            <a:r>
              <a:rPr lang="en-GB" sz="1200" dirty="0"/>
              <a:t> Moved from breakfast cereals into snack bars and protein shakes.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12327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Read and discuss:</a:t>
            </a:r>
          </a:p>
          <a:p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What potential advantages could Coca-Cola gain from a brand extension, and how might these benefits impact its market positioning, brand identity, and competitive landscape?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993789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For example, in the early 2000s,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Unilever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 reduced its brands from 1,600 to 400, focusing on high-profit core brands such as: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Food brands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 (e.g., Ben &amp; Jerry’s, Lipton Teas)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Personal care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 (e.g., Dove, Lynx)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Home care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 (e.g., Persil, Comfort)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b="0" i="0" u="none" strike="noStrike" dirty="0">
              <a:solidFill>
                <a:srgbClr val="000000"/>
              </a:solidFill>
              <a:effectLst/>
            </a:endParaRPr>
          </a:p>
          <a:p>
            <a:pPr marL="0" indent="0" algn="l">
              <a:buNone/>
            </a:pPr>
            <a:r>
              <a:rPr lang="en-GB" sz="1200" dirty="0">
                <a:solidFill>
                  <a:srgbClr val="000000"/>
                </a:solidFill>
              </a:rPr>
              <a:t>I</a:t>
            </a:r>
            <a:r>
              <a:rPr lang="en-GB" sz="1200" b="0" i="0" u="none" strike="noStrike" dirty="0">
                <a:solidFill>
                  <a:srgbClr val="000000"/>
                </a:solidFill>
                <a:effectLst/>
              </a:rPr>
              <a:t>n the U.S, </a:t>
            </a:r>
            <a:r>
              <a:rPr lang="en-GB" sz="1200" b="1" i="0" u="none" strike="noStrike" dirty="0">
                <a:solidFill>
                  <a:srgbClr val="000000"/>
                </a:solidFill>
                <a:effectLst/>
              </a:rPr>
              <a:t>PepsiCo</a:t>
            </a:r>
            <a:r>
              <a:rPr lang="en-GB" sz="1200" b="0" i="0" u="none" strike="noStrike" dirty="0">
                <a:solidFill>
                  <a:srgbClr val="000000"/>
                </a:solidFill>
                <a:effectLst/>
              </a:rPr>
              <a:t> markets: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u="none" strike="noStrike" dirty="0">
                <a:solidFill>
                  <a:srgbClr val="000000"/>
                </a:solidFill>
                <a:effectLst/>
              </a:rPr>
              <a:t>8 soft drink brands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u="none" strike="noStrike" dirty="0">
                <a:solidFill>
                  <a:srgbClr val="000000"/>
                </a:solidFill>
                <a:effectLst/>
              </a:rPr>
              <a:t>3 sports and energy drink brands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u="none" strike="noStrike" dirty="0">
                <a:solidFill>
                  <a:srgbClr val="000000"/>
                </a:solidFill>
                <a:effectLst/>
              </a:rPr>
              <a:t>4 bottled tea and coffee brands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u="none" strike="noStrike" dirty="0">
                <a:solidFill>
                  <a:srgbClr val="000000"/>
                </a:solidFill>
                <a:effectLst/>
              </a:rPr>
              <a:t>3 bottled water brands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u="none" strike="noStrike" dirty="0">
                <a:solidFill>
                  <a:srgbClr val="000000"/>
                </a:solidFill>
                <a:effectLst/>
              </a:rPr>
              <a:t>9 fruit drink brands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670673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As a result, major companies like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P&amp;G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 and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PepsiCo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 are now focusing on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megabrand strategies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, eliminating weaker brands and prioritizing those with strong market potential.</a:t>
            </a:r>
          </a:p>
          <a:p>
            <a:pPr marL="0" indent="0" algn="l">
              <a:buNone/>
            </a:pPr>
            <a:r>
              <a:rPr lang="en-GB" sz="1200" b="1" i="0" u="none" strike="noStrike" dirty="0">
                <a:solidFill>
                  <a:srgbClr val="000000"/>
                </a:solidFill>
                <a:effectLst/>
              </a:rPr>
              <a:t>Toyota</a:t>
            </a:r>
            <a:r>
              <a:rPr lang="en-GB" sz="1200" b="0" i="0" u="none" strike="noStrike" dirty="0">
                <a:solidFill>
                  <a:srgbClr val="000000"/>
                </a:solidFill>
                <a:effectLst/>
              </a:rPr>
              <a:t> introduced: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1" i="0" u="none" strike="noStrike" dirty="0">
                <a:solidFill>
                  <a:srgbClr val="000000"/>
                </a:solidFill>
                <a:effectLst/>
              </a:rPr>
              <a:t>Lexus</a:t>
            </a:r>
            <a:r>
              <a:rPr lang="en-GB" sz="1200" b="0" i="0" u="none" strike="noStrike" dirty="0">
                <a:solidFill>
                  <a:srgbClr val="000000"/>
                </a:solidFill>
                <a:effectLst/>
              </a:rPr>
              <a:t> for luxury car consumers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1" i="0" u="none" strike="noStrike" dirty="0">
                <a:solidFill>
                  <a:srgbClr val="000000"/>
                </a:solidFill>
                <a:effectLst/>
              </a:rPr>
              <a:t>Scion</a:t>
            </a:r>
            <a:r>
              <a:rPr lang="en-GB" sz="1200" b="0" i="0" u="none" strike="noStrike" dirty="0">
                <a:solidFill>
                  <a:srgbClr val="000000"/>
                </a:solidFill>
                <a:effectLst/>
              </a:rPr>
              <a:t> for Millennial consumers</a:t>
            </a:r>
          </a:p>
          <a:p>
            <a:pPr marL="0" indent="0" algn="l">
              <a:buNone/>
            </a:pPr>
            <a:r>
              <a:rPr lang="en-GB" sz="1200" b="1" i="0" u="none" strike="noStrike" dirty="0">
                <a:solidFill>
                  <a:srgbClr val="000000"/>
                </a:solidFill>
                <a:effectLst/>
              </a:rPr>
              <a:t>Amazon</a:t>
            </a:r>
            <a:r>
              <a:rPr lang="en-GB" sz="1200" b="0" i="0" u="none" strike="noStrike" dirty="0">
                <a:solidFill>
                  <a:srgbClr val="000000"/>
                </a:solidFill>
                <a:effectLst/>
              </a:rPr>
              <a:t> introduced:</a:t>
            </a:r>
          </a:p>
          <a:p>
            <a:r>
              <a:rPr lang="en-GB" sz="1200" b="1" i="0" u="none" strike="noStrike" dirty="0">
                <a:solidFill>
                  <a:srgbClr val="000000"/>
                </a:solidFill>
                <a:effectLst/>
              </a:rPr>
              <a:t>Amazon Basics </a:t>
            </a:r>
            <a:r>
              <a:rPr lang="en-GB" sz="1200" b="0" i="0" u="none" strike="noStrike" dirty="0">
                <a:solidFill>
                  <a:srgbClr val="000000"/>
                </a:solidFill>
                <a:effectLst/>
              </a:rPr>
              <a:t>for affordable everyday products (electronics, home goods, cables, etc.).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1" i="0" u="none" strike="noStrike" dirty="0">
                <a:solidFill>
                  <a:srgbClr val="000000"/>
                </a:solidFill>
                <a:effectLst/>
              </a:rPr>
              <a:t>Amazon Fresh </a:t>
            </a:r>
            <a:r>
              <a:rPr lang="en-GB" sz="1200" i="0" u="none" strike="noStrike" dirty="0">
                <a:solidFill>
                  <a:srgbClr val="000000"/>
                </a:solidFill>
                <a:effectLst/>
              </a:rPr>
              <a:t>for</a:t>
            </a:r>
            <a:r>
              <a:rPr lang="en-GB" sz="1200" b="1" i="0" u="none" strike="noStrike" dirty="0">
                <a:solidFill>
                  <a:srgbClr val="000000"/>
                </a:solidFill>
                <a:effectLst/>
              </a:rPr>
              <a:t> </a:t>
            </a:r>
            <a:r>
              <a:rPr lang="en-GB" sz="1200" b="0" i="0" u="none" strike="noStrike" dirty="0">
                <a:solidFill>
                  <a:srgbClr val="000000"/>
                </a:solidFill>
                <a:effectLst/>
              </a:rPr>
              <a:t>grocery stores and meal delivery services.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40716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200" b="1" i="0" u="none" strike="noStrike" dirty="0">
                <a:solidFill>
                  <a:srgbClr val="000000"/>
                </a:solidFill>
                <a:effectLst/>
              </a:rPr>
              <a:t>Personal Branding</a:t>
            </a:r>
            <a:r>
              <a:rPr lang="en-GB" sz="1200" b="0" i="0" u="none" strike="noStrike" dirty="0">
                <a:solidFill>
                  <a:srgbClr val="000000"/>
                </a:solidFill>
                <a:effectLst/>
              </a:rPr>
              <a:t>: This refers to branding an individual, such as an entrepreneur or professional, to create a unique personal identity.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200" b="1" i="0" u="none" strike="noStrike" dirty="0">
                <a:solidFill>
                  <a:srgbClr val="000000"/>
                </a:solidFill>
                <a:effectLst/>
              </a:rPr>
              <a:t>Product Branding</a:t>
            </a:r>
            <a:r>
              <a:rPr lang="en-GB" sz="1200" b="0" i="0" u="none" strike="noStrike" dirty="0">
                <a:solidFill>
                  <a:srgbClr val="000000"/>
                </a:solidFill>
                <a:effectLst/>
              </a:rPr>
              <a:t>: This involves promoting and establishing the identity of a single product in the market.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200" b="1" i="0" u="none" strike="noStrike" dirty="0">
                <a:solidFill>
                  <a:srgbClr val="000000"/>
                </a:solidFill>
                <a:effectLst/>
              </a:rPr>
              <a:t>Geographical Branding</a:t>
            </a:r>
            <a:r>
              <a:rPr lang="en-GB" sz="1200" b="0" i="0" u="none" strike="noStrike" dirty="0">
                <a:solidFill>
                  <a:srgbClr val="000000"/>
                </a:solidFill>
                <a:effectLst/>
              </a:rPr>
              <a:t>: This focuses on promoting a company based on the unique characteristics of a specific region.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200" b="1" i="0" u="none" strike="noStrike" dirty="0">
                <a:solidFill>
                  <a:srgbClr val="000000"/>
                </a:solidFill>
                <a:effectLst/>
              </a:rPr>
              <a:t>Cultural Branding</a:t>
            </a:r>
            <a:r>
              <a:rPr lang="en-GB" sz="1200" b="0" i="0" u="none" strike="noStrike" dirty="0">
                <a:solidFill>
                  <a:srgbClr val="000000"/>
                </a:solidFill>
                <a:effectLst/>
              </a:rPr>
              <a:t>: This emphasises promoting a company based on the unique traits of a particular culture.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200" b="1" dirty="0"/>
              <a:t>Service Branding</a:t>
            </a:r>
            <a:r>
              <a:rPr lang="en-GB" sz="1200" dirty="0"/>
              <a:t>: This refers to efforts aimed at improving user experience and customer service to best resonate with the target market.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/>
              <a:t>Internet Branding</a:t>
            </a:r>
            <a:r>
              <a:rPr lang="en-GB" sz="1200" dirty="0"/>
              <a:t>: This involves positioning a company in the digital space, including online platforms and social media.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23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18295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interbrand.com/best-brands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>
            <a:extLst>
              <a:ext uri="{FF2B5EF4-FFF2-40B4-BE49-F238E27FC236}">
                <a16:creationId xmlns:a16="http://schemas.microsoft.com/office/drawing/2014/main" id="{43991AB9-5B72-53E6-5078-741F4FF647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B051C3F-9BA8-3440-A8B4-B475D33F9A8B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6148" name="Title 1">
            <a:extLst>
              <a:ext uri="{FF2B5EF4-FFF2-40B4-BE49-F238E27FC236}">
                <a16:creationId xmlns:a16="http://schemas.microsoft.com/office/drawing/2014/main" id="{D36477E7-0C1C-41E8-F58D-80BC578BB8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75" y="1158875"/>
            <a:ext cx="9128125" cy="4540250"/>
          </a:xfrm>
        </p:spPr>
        <p:txBody>
          <a:bodyPr/>
          <a:lstStyle/>
          <a:p>
            <a:pPr>
              <a:defRPr/>
            </a:pPr>
            <a:br>
              <a:rPr lang="en-GB" altLang="en-US" sz="4400" b="1" dirty="0">
                <a:solidFill>
                  <a:schemeClr val="tx1"/>
                </a:solidFill>
              </a:rPr>
            </a:br>
            <a:r>
              <a:rPr lang="en-GB" altLang="en-US" b="1" dirty="0"/>
              <a:t>LCMB7024</a:t>
            </a:r>
            <a:br>
              <a:rPr lang="en-GB" altLang="en-US" b="1" dirty="0"/>
            </a:br>
            <a:r>
              <a:rPr lang="en-GB" altLang="en-US" b="1" dirty="0"/>
              <a:t>Brand Strategies and </a:t>
            </a:r>
            <a:br>
              <a:rPr lang="en-GB" altLang="en-US" b="1" dirty="0"/>
            </a:br>
            <a:r>
              <a:rPr lang="en-GB" altLang="en-US" b="1" dirty="0"/>
              <a:t>Corporate Branding</a:t>
            </a:r>
            <a:br>
              <a:rPr lang="en-GB" altLang="en-US" dirty="0"/>
            </a:br>
            <a:br>
              <a:rPr lang="en-GB" altLang="en-US" dirty="0"/>
            </a:br>
            <a:br>
              <a:rPr lang="en-GB" altLang="en-US" sz="3600" dirty="0"/>
            </a:br>
            <a:br>
              <a:rPr lang="en-GB" altLang="en-US" sz="3600" dirty="0"/>
            </a:br>
            <a:r>
              <a:rPr lang="en-GB" altLang="en-US" sz="3600" dirty="0"/>
              <a:t>						  </a:t>
            </a:r>
            <a:r>
              <a:rPr lang="en-GB" altLang="en-US" sz="2400" b="1" dirty="0"/>
              <a:t>Week 7  – Session 1 </a:t>
            </a:r>
            <a:br>
              <a:rPr lang="en-GB" altLang="en-US" sz="3600" dirty="0"/>
            </a:br>
            <a:endParaRPr lang="en-GB" altLang="en-US" sz="3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BD9F1-E63A-2536-56F0-9EFC2E037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Content of the Sessions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21E391-F81E-5423-E685-7477971FE8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484784"/>
            <a:ext cx="4038600" cy="3989040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GB" sz="2000" dirty="0"/>
              <a:t>Brands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/>
              <a:t>How Does Branding Works?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/>
              <a:t>Building Strong Brands</a:t>
            </a:r>
          </a:p>
          <a:p>
            <a:pPr marL="857250" lvl="1" indent="-457200"/>
            <a:r>
              <a:rPr lang="en-GB" sz="2000" dirty="0"/>
              <a:t>Brand positioning </a:t>
            </a:r>
          </a:p>
          <a:p>
            <a:pPr marL="857250" lvl="1" indent="-457200"/>
            <a:r>
              <a:rPr lang="en-GB" sz="2000" dirty="0"/>
              <a:t>Brand Name Selection</a:t>
            </a:r>
          </a:p>
          <a:p>
            <a:pPr marL="857250" lvl="1" indent="-457200"/>
            <a:r>
              <a:rPr lang="en-GB" sz="2000" dirty="0"/>
              <a:t>Brand Sponsorship </a:t>
            </a:r>
          </a:p>
          <a:p>
            <a:pPr marL="857250" lvl="1" indent="-457200"/>
            <a:r>
              <a:rPr lang="en-GB" sz="2000" dirty="0"/>
              <a:t>Brand Development</a:t>
            </a:r>
          </a:p>
          <a:p>
            <a:pPr marL="1257300" lvl="2" indent="-457200"/>
            <a:r>
              <a:rPr lang="en-GB" dirty="0"/>
              <a:t>Line extensions</a:t>
            </a:r>
          </a:p>
          <a:p>
            <a:pPr marL="1257300" lvl="2" indent="-457200"/>
            <a:r>
              <a:rPr lang="en-GB" dirty="0"/>
              <a:t>Brand extensions</a:t>
            </a:r>
          </a:p>
          <a:p>
            <a:pPr marL="1257300" lvl="2" indent="-457200"/>
            <a:r>
              <a:rPr lang="en-GB" dirty="0"/>
              <a:t>Multi-brands</a:t>
            </a:r>
          </a:p>
          <a:p>
            <a:pPr marL="1257300" lvl="2" indent="-457200"/>
            <a:r>
              <a:rPr lang="en-GB" dirty="0"/>
              <a:t>New Brands</a:t>
            </a:r>
          </a:p>
          <a:p>
            <a:pPr marL="857250" lvl="1" indent="-457200"/>
            <a:endParaRPr lang="en-GB" sz="2000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074D0D-0C48-D9AC-EFA8-3743F594D0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484784"/>
            <a:ext cx="4038600" cy="3989040"/>
          </a:xfrm>
        </p:spPr>
        <p:txBody>
          <a:bodyPr/>
          <a:lstStyle/>
          <a:p>
            <a:pPr marL="457200" indent="-457200">
              <a:buFont typeface="+mj-lt"/>
              <a:buAutoNum type="arabicPeriod" startAt="4"/>
            </a:pPr>
            <a:r>
              <a:rPr lang="en-GB" sz="2000" dirty="0"/>
              <a:t>Corporate Branding</a:t>
            </a:r>
          </a:p>
          <a:p>
            <a:pPr marL="457200" indent="-457200">
              <a:buFont typeface="+mj-lt"/>
              <a:buAutoNum type="arabicPeriod" startAt="4"/>
            </a:pPr>
            <a:r>
              <a:rPr lang="en-GB" sz="2000" dirty="0"/>
              <a:t>Managing Brands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667BA3-8D20-1039-424E-DAFC625D3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CE2655-11B2-0764-0B65-A29174D528E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6663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72EB7-5093-F9E2-B0E5-43FD12BC7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Brands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7D0E6A-FF46-3FB1-3972-065B27FEE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b="1" dirty="0"/>
              <a:t>Brands</a:t>
            </a:r>
            <a:r>
              <a:rPr lang="en-GB" sz="2800" dirty="0"/>
              <a:t> are among the most valuable </a:t>
            </a:r>
            <a:r>
              <a:rPr lang="en-GB" sz="2800" b="1" dirty="0"/>
              <a:t>intangible assets</a:t>
            </a:r>
            <a:r>
              <a:rPr lang="en-GB" sz="2800" dirty="0"/>
              <a:t> of a firm, and it is incumbent upon marketers to manage their value effectively.</a:t>
            </a:r>
          </a:p>
          <a:p>
            <a:r>
              <a:rPr lang="en-GB" sz="2800" dirty="0"/>
              <a:t>Building a </a:t>
            </a:r>
            <a:r>
              <a:rPr lang="en-GB" sz="2800" b="1" dirty="0"/>
              <a:t>strong brand </a:t>
            </a:r>
            <a:r>
              <a:rPr lang="en-GB" sz="2800" dirty="0"/>
              <a:t>is both an </a:t>
            </a:r>
            <a:r>
              <a:rPr lang="en-GB" sz="2800" b="1" dirty="0"/>
              <a:t>art</a:t>
            </a:r>
            <a:r>
              <a:rPr lang="en-GB" sz="2800" dirty="0"/>
              <a:t> and a </a:t>
            </a:r>
            <a:r>
              <a:rPr lang="en-GB" sz="2800" b="1" dirty="0"/>
              <a:t>science</a:t>
            </a:r>
            <a:r>
              <a:rPr lang="en-GB" sz="2800" dirty="0"/>
              <a:t>, requiring </a:t>
            </a:r>
            <a:r>
              <a:rPr lang="en-GB" sz="2800" b="1" dirty="0"/>
              <a:t>continuous effort</a:t>
            </a:r>
            <a:r>
              <a:rPr lang="en-GB" sz="2800" dirty="0"/>
              <a:t>.</a:t>
            </a:r>
          </a:p>
          <a:p>
            <a:r>
              <a:rPr lang="en-GB" sz="2800" dirty="0"/>
              <a:t>For </a:t>
            </a:r>
            <a:r>
              <a:rPr lang="en-GB" sz="2800" b="1" dirty="0"/>
              <a:t>marketers</a:t>
            </a:r>
            <a:r>
              <a:rPr lang="en-GB" sz="2800" dirty="0"/>
              <a:t>, it is an </a:t>
            </a:r>
            <a:r>
              <a:rPr lang="en-GB" sz="2800" b="1" dirty="0"/>
              <a:t>ongoing process</a:t>
            </a:r>
            <a:r>
              <a:rPr lang="en-GB" sz="2800" dirty="0"/>
              <a:t> that never truly ends.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B30442-90E7-0295-4003-BF7CFE343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2DC70B-2BFC-1A10-C08C-4E6E53173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  <p:pic>
        <p:nvPicPr>
          <p:cNvPr id="1028" name="Picture 4" descr="Luxury Clothing Brand ...">
            <a:extLst>
              <a:ext uri="{FF2B5EF4-FFF2-40B4-BE49-F238E27FC236}">
                <a16:creationId xmlns:a16="http://schemas.microsoft.com/office/drawing/2014/main" id="{D5D5A33B-B459-4AD0-6A12-D20E49F4F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404973"/>
            <a:ext cx="2496747" cy="125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79643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018F3-6A73-DF49-B74E-3CF42193F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How Does Branding Work?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A19E1D-BB4E-12E5-C35C-B220F2DD16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The most </a:t>
            </a:r>
            <a:r>
              <a:rPr lang="en-GB" sz="2800" b="1" dirty="0"/>
              <a:t>distinctive skill </a:t>
            </a:r>
            <a:r>
              <a:rPr lang="en-GB" sz="2800" dirty="0"/>
              <a:t>of professional marketers is their ability to </a:t>
            </a:r>
            <a:r>
              <a:rPr lang="en-GB" sz="2800" b="1" dirty="0"/>
              <a:t>create</a:t>
            </a:r>
            <a:r>
              <a:rPr lang="en-GB" sz="2800" dirty="0"/>
              <a:t>, </a:t>
            </a:r>
            <a:r>
              <a:rPr lang="en-GB" sz="2800" b="1" dirty="0"/>
              <a:t>maintain</a:t>
            </a:r>
            <a:r>
              <a:rPr lang="en-GB" sz="2800" dirty="0"/>
              <a:t>, </a:t>
            </a:r>
            <a:r>
              <a:rPr lang="en-GB" sz="2800" b="1" dirty="0"/>
              <a:t>enhance</a:t>
            </a:r>
            <a:r>
              <a:rPr lang="en-GB" sz="2800" dirty="0"/>
              <a:t>, and </a:t>
            </a:r>
            <a:r>
              <a:rPr lang="en-GB" sz="2800" b="1" dirty="0"/>
              <a:t>protect brands</a:t>
            </a:r>
            <a:r>
              <a:rPr lang="en-GB" sz="2800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33CC4-42C0-FFF5-C208-21CCDFC3E3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CC1922-60AC-98BE-3838-20B47860D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F51AA90-EEC8-9A49-E381-15B29AB0C4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0334" y="4940579"/>
            <a:ext cx="2148508" cy="543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yd Logo PNG Vectors Free Download">
            <a:extLst>
              <a:ext uri="{FF2B5EF4-FFF2-40B4-BE49-F238E27FC236}">
                <a16:creationId xmlns:a16="http://schemas.microsoft.com/office/drawing/2014/main" id="{147CDC52-2FB6-F29C-3699-FB2BB3DEF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10" y="3212976"/>
            <a:ext cx="1132070" cy="1132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ata Logo and symbol, meaning, history ...">
            <a:extLst>
              <a:ext uri="{FF2B5EF4-FFF2-40B4-BE49-F238E27FC236}">
                <a16:creationId xmlns:a16="http://schemas.microsoft.com/office/drawing/2014/main" id="{C59F5028-630F-81FD-10DC-6452B00BEA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596" y="4679270"/>
            <a:ext cx="1512168" cy="846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D350574B-11CB-6227-8E83-7B6D0A7F2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501008"/>
            <a:ext cx="1738536" cy="57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P logo transparent PNG - StickPNG">
            <a:extLst>
              <a:ext uri="{FF2B5EF4-FFF2-40B4-BE49-F238E27FC236}">
                <a16:creationId xmlns:a16="http://schemas.microsoft.com/office/drawing/2014/main" id="{FE392F60-4909-E0E4-26E3-F028B52443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200" y="3429000"/>
            <a:ext cx="890936" cy="89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he story of the Nike 'Swoosh' logo">
            <a:extLst>
              <a:ext uri="{FF2B5EF4-FFF2-40B4-BE49-F238E27FC236}">
                <a16:creationId xmlns:a16="http://schemas.microsoft.com/office/drawing/2014/main" id="{F6736F3C-6546-012A-C45D-E716F1A30D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633" y="4736741"/>
            <a:ext cx="1512170" cy="846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vian Water Logo transparent PNG - StickPNG">
            <a:extLst>
              <a:ext uri="{FF2B5EF4-FFF2-40B4-BE49-F238E27FC236}">
                <a16:creationId xmlns:a16="http://schemas.microsoft.com/office/drawing/2014/main" id="{EC1C9820-35AD-6448-CC20-A92691301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429" y="3333315"/>
            <a:ext cx="1239594" cy="743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78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55E0E-C5F9-C158-2047-778F484C1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Building Strong Brands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5D9F68-9F42-33B9-3F59-5C5DB85EE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BC8A80-0B14-ACB7-4BBA-BF51302A5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3A66AC-AD26-DBDB-C8DB-357ECBE46F2A}"/>
              </a:ext>
            </a:extLst>
          </p:cNvPr>
          <p:cNvSpPr txBox="1"/>
          <p:nvPr/>
        </p:nvSpPr>
        <p:spPr>
          <a:xfrm>
            <a:off x="3707904" y="5301207"/>
            <a:ext cx="20859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0" i="0" u="none" strike="noStrike" dirty="0">
                <a:solidFill>
                  <a:srgbClr val="3A3A3A"/>
                </a:solidFill>
                <a:effectLst/>
                <a:latin typeface="+mn-lt"/>
              </a:rPr>
              <a:t>(Kotler, P. </a:t>
            </a:r>
            <a:r>
              <a:rPr lang="en-GB" sz="1600" b="0" i="1" u="none" strike="noStrike" dirty="0">
                <a:solidFill>
                  <a:srgbClr val="3A3A3A"/>
                </a:solidFill>
                <a:effectLst/>
                <a:latin typeface="+mn-lt"/>
              </a:rPr>
              <a:t>et al.,</a:t>
            </a:r>
            <a:r>
              <a:rPr lang="en-GB" sz="1600" b="0" i="0" u="none" strike="noStrike" dirty="0">
                <a:solidFill>
                  <a:srgbClr val="3A3A3A"/>
                </a:solidFill>
                <a:effectLst/>
                <a:latin typeface="+mn-lt"/>
              </a:rPr>
              <a:t> 2020)</a:t>
            </a:r>
            <a:endParaRPr lang="en-GB" sz="1600" dirty="0">
              <a:latin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DEB876-8E84-F12E-5F8B-A53D57D71B51}"/>
              </a:ext>
            </a:extLst>
          </p:cNvPr>
          <p:cNvSpPr txBox="1"/>
          <p:nvPr/>
        </p:nvSpPr>
        <p:spPr>
          <a:xfrm>
            <a:off x="179512" y="2043425"/>
            <a:ext cx="288032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400" dirty="0"/>
              <a:t>Brand are powerful assets that must be carefully developed and managed. As this figure suggests, building strong brands involves many challenging decisions.</a:t>
            </a:r>
          </a:p>
        </p:txBody>
      </p:sp>
      <p:pic>
        <p:nvPicPr>
          <p:cNvPr id="10" name="Content Placeholder 9" descr="A blue arrow pointing to a white box&#10;&#10;Description automatically generated">
            <a:extLst>
              <a:ext uri="{FF2B5EF4-FFF2-40B4-BE49-F238E27FC236}">
                <a16:creationId xmlns:a16="http://schemas.microsoft.com/office/drawing/2014/main" id="{35807D0E-3BE3-197D-CFFC-FF3BC93259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634886"/>
            <a:ext cx="8916015" cy="1255323"/>
          </a:xfrm>
        </p:spPr>
      </p:pic>
    </p:spTree>
    <p:extLst>
      <p:ext uri="{BB962C8B-B14F-4D97-AF65-F5344CB8AC3E}">
        <p14:creationId xmlns:p14="http://schemas.microsoft.com/office/powerpoint/2010/main" val="1908743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A49DFA-39E4-2CAD-BFB9-147FB84B2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Brand Positioning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0BC101-A1CA-6D59-97EC-55187C6678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/>
              <a:t>Brand positioning</a:t>
            </a:r>
            <a:r>
              <a:rPr lang="en-GB" sz="2400" dirty="0"/>
              <a:t> can occur at three levels: </a:t>
            </a:r>
          </a:p>
          <a:p>
            <a:pPr lvl="2"/>
            <a:r>
              <a:rPr lang="en-GB" b="1" dirty="0"/>
              <a:t>Product attributes</a:t>
            </a:r>
            <a:r>
              <a:rPr lang="en-GB" dirty="0"/>
              <a:t> (e.g., quality, selection) </a:t>
            </a:r>
          </a:p>
          <a:p>
            <a:pPr lvl="2"/>
            <a:r>
              <a:rPr lang="en-GB" b="1" dirty="0"/>
              <a:t>Benefits</a:t>
            </a:r>
            <a:r>
              <a:rPr lang="en-GB" dirty="0"/>
              <a:t> (e.g., convenience, efficiency) </a:t>
            </a:r>
          </a:p>
          <a:p>
            <a:pPr lvl="2"/>
            <a:r>
              <a:rPr lang="en-GB" b="1" dirty="0"/>
              <a:t>Beliefs/values</a:t>
            </a:r>
            <a:r>
              <a:rPr lang="en-GB" dirty="0"/>
              <a:t> (emotional connections) </a:t>
            </a:r>
          </a:p>
          <a:p>
            <a:r>
              <a:rPr lang="en-GB" sz="2400" b="1" dirty="0"/>
              <a:t>Emotional connections</a:t>
            </a:r>
            <a:r>
              <a:rPr lang="en-GB" sz="2400" dirty="0"/>
              <a:t> drive strong brands. </a:t>
            </a:r>
          </a:p>
          <a:p>
            <a:r>
              <a:rPr lang="en-GB" sz="2400" dirty="0"/>
              <a:t>For example, Whirlpool uses storytelling to highlight the emotional impact of its products in family life. </a:t>
            </a:r>
            <a:r>
              <a:rPr lang="en-GB" sz="2400" dirty="0" err="1"/>
              <a:t>Lovemark</a:t>
            </a:r>
            <a:r>
              <a:rPr lang="en-GB" sz="2400" dirty="0"/>
              <a:t> brands like Disney, Apple, and Nike create deep, lasting emotional bonds.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344792-D91A-4415-9FC8-2C7FDBDF9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590618-A41E-D460-2EAA-B61D14AC9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361617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66D4A-321D-2E85-B1A0-0D5F3903C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Brand Name Selection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4699B4-8CC0-72E6-1926-C33EDD0F33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A good </a:t>
            </a:r>
            <a:r>
              <a:rPr lang="en-GB" sz="2800" b="1" i="0" u="none" strike="noStrike" dirty="0">
                <a:solidFill>
                  <a:srgbClr val="000000"/>
                </a:solidFill>
                <a:effectLst/>
              </a:rPr>
              <a:t>brand name </a:t>
            </a: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can significantly contribute to a product’s success. However, finding the right name is a challenging task. </a:t>
            </a:r>
          </a:p>
          <a:p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The process begins with a thorough review of the product and its benefits, the target market, and the proposed marketing strategies.</a:t>
            </a:r>
            <a:endParaRPr lang="en-GB" sz="2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8FD0FE-373C-D812-CCAE-EBF1716DA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101579-7B5D-4F15-FC97-41947846F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520426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E1CB91-F07A-EA80-9EA1-3BDE337BA0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50DA51-7F89-DDA8-284B-C25CE1642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  <p:sp>
        <p:nvSpPr>
          <p:cNvPr id="6" name="Thought Bubble: Cloud 5">
            <a:extLst>
              <a:ext uri="{FF2B5EF4-FFF2-40B4-BE49-F238E27FC236}">
                <a16:creationId xmlns:a16="http://schemas.microsoft.com/office/drawing/2014/main" id="{7AF7B408-1D09-F360-94B5-D7E327ED5AF1}"/>
              </a:ext>
            </a:extLst>
          </p:cNvPr>
          <p:cNvSpPr/>
          <p:nvPr/>
        </p:nvSpPr>
        <p:spPr>
          <a:xfrm>
            <a:off x="827585" y="332656"/>
            <a:ext cx="7992888" cy="4032448"/>
          </a:xfrm>
          <a:prstGeom prst="cloudCallou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Let’s look into these brand </a:t>
            </a:r>
            <a:r>
              <a:rPr lang="en-GB" sz="2400" b="1" dirty="0">
                <a:hlinkClick r:id="rId2"/>
              </a:rPr>
              <a:t>Best Global Brands - The 100 Most Valuable Global Brands</a:t>
            </a:r>
            <a:r>
              <a:rPr lang="en-GB" sz="2400" b="1" dirty="0"/>
              <a:t> </a:t>
            </a:r>
            <a:r>
              <a:rPr lang="en-GB" sz="2400" b="1" dirty="0">
                <a:solidFill>
                  <a:schemeClr val="tx1"/>
                </a:solidFill>
              </a:rPr>
              <a:t>and see what do you think are the characteristics of the brand names?</a:t>
            </a:r>
            <a:r>
              <a:rPr lang="en-GB" sz="2400" b="1" dirty="0"/>
              <a:t> </a:t>
            </a:r>
          </a:p>
        </p:txBody>
      </p:sp>
      <p:pic>
        <p:nvPicPr>
          <p:cNvPr id="1028" name="Picture 4" descr="A lego person standing next to a ladder&#10;&#10;Description automatically generated">
            <a:extLst>
              <a:ext uri="{FF2B5EF4-FFF2-40B4-BE49-F238E27FC236}">
                <a16:creationId xmlns:a16="http://schemas.microsoft.com/office/drawing/2014/main" id="{B40F09ED-94A1-3230-71A7-E9C73C7654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573016"/>
            <a:ext cx="1350640" cy="264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1172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034498-7CF3-DA9D-A1D4-7586207F1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Brand Name Selection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993265-0CAF-B7D7-3775-80FA9F9B05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856" y="1600201"/>
            <a:ext cx="8373616" cy="3917032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According to Kotler </a:t>
            </a:r>
            <a:r>
              <a:rPr lang="en-GB" sz="2400" i="1" dirty="0"/>
              <a:t>et al</a:t>
            </a:r>
            <a:r>
              <a:rPr lang="en-GB" sz="2400" dirty="0"/>
              <a:t>. (2019), a good brand name should: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Suggest product </a:t>
            </a:r>
            <a:r>
              <a:rPr lang="en-GB" sz="2400" b="1" dirty="0">
                <a:solidFill>
                  <a:srgbClr val="C00000"/>
                </a:solidFill>
              </a:rPr>
              <a:t>benefits</a:t>
            </a:r>
            <a:r>
              <a:rPr lang="en-GB" sz="2400" dirty="0"/>
              <a:t> (e.g., </a:t>
            </a:r>
            <a:r>
              <a:rPr lang="en-GB" sz="2400" b="1" dirty="0"/>
              <a:t>Silentnight</a:t>
            </a:r>
            <a:r>
              <a:rPr lang="en-GB" sz="2400" dirty="0"/>
              <a:t>, </a:t>
            </a:r>
            <a:r>
              <a:rPr lang="en-GB" sz="2400" b="1" dirty="0" err="1"/>
              <a:t>Slimfast</a:t>
            </a:r>
            <a:r>
              <a:rPr lang="en-GB" sz="2400" dirty="0"/>
              <a:t>).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Be easy to </a:t>
            </a:r>
            <a:r>
              <a:rPr lang="en-GB" sz="2400" b="1" dirty="0">
                <a:solidFill>
                  <a:schemeClr val="accent6">
                    <a:lumMod val="75000"/>
                  </a:schemeClr>
                </a:solidFill>
              </a:rPr>
              <a:t>pronounce</a:t>
            </a:r>
            <a:r>
              <a:rPr lang="en-GB" sz="2400" dirty="0"/>
              <a:t>, </a:t>
            </a:r>
            <a:r>
              <a:rPr lang="en-GB" sz="2400" b="1" dirty="0">
                <a:solidFill>
                  <a:schemeClr val="accent6">
                    <a:lumMod val="75000"/>
                  </a:schemeClr>
                </a:solidFill>
              </a:rPr>
              <a:t>recognize</a:t>
            </a:r>
            <a:r>
              <a:rPr lang="en-GB" sz="2400" dirty="0"/>
              <a:t>, and </a:t>
            </a:r>
            <a:r>
              <a:rPr lang="en-GB" sz="2400" b="1" dirty="0">
                <a:solidFill>
                  <a:schemeClr val="accent6">
                    <a:lumMod val="75000"/>
                  </a:schemeClr>
                </a:solidFill>
              </a:rPr>
              <a:t>remember</a:t>
            </a:r>
            <a:r>
              <a:rPr lang="en-GB" sz="2400" dirty="0"/>
              <a:t> (e.g., </a:t>
            </a:r>
            <a:r>
              <a:rPr lang="en-GB" sz="2400" b="1" dirty="0"/>
              <a:t>iPad</a:t>
            </a:r>
            <a:r>
              <a:rPr lang="en-GB" sz="2400" dirty="0"/>
              <a:t>, </a:t>
            </a:r>
            <a:r>
              <a:rPr lang="en-GB" sz="2400" b="1" dirty="0"/>
              <a:t>Google</a:t>
            </a:r>
            <a:r>
              <a:rPr lang="en-GB" sz="2400" dirty="0"/>
              <a:t>).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Be </a:t>
            </a:r>
            <a:r>
              <a:rPr lang="en-GB" sz="2400" b="1" dirty="0">
                <a:solidFill>
                  <a:schemeClr val="accent4">
                    <a:lumMod val="75000"/>
                  </a:schemeClr>
                </a:solidFill>
              </a:rPr>
              <a:t>distinct</a:t>
            </a:r>
            <a:r>
              <a:rPr lang="en-GB" sz="2400" dirty="0"/>
              <a:t> (e.g., </a:t>
            </a:r>
            <a:r>
              <a:rPr lang="en-GB" sz="2400" b="1" dirty="0"/>
              <a:t>Rolex</a:t>
            </a:r>
            <a:r>
              <a:rPr lang="en-GB" sz="2400" dirty="0"/>
              <a:t>, </a:t>
            </a:r>
            <a:r>
              <a:rPr lang="en-GB" sz="2400" b="1" dirty="0"/>
              <a:t>UGG</a:t>
            </a:r>
            <a:r>
              <a:rPr lang="en-GB" sz="2400" dirty="0"/>
              <a:t>).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Be </a:t>
            </a:r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extendable</a:t>
            </a:r>
            <a:r>
              <a:rPr lang="en-GB" sz="2400" dirty="0"/>
              <a:t> (e.g., </a:t>
            </a:r>
            <a:r>
              <a:rPr lang="en-GB" sz="2400" b="1" dirty="0"/>
              <a:t>Amazon</a:t>
            </a:r>
            <a:r>
              <a:rPr lang="en-GB" sz="2400" dirty="0"/>
              <a:t> started with books but expanded).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Be </a:t>
            </a:r>
            <a:r>
              <a:rPr lang="en-GB" sz="2400" b="1" dirty="0">
                <a:solidFill>
                  <a:srgbClr val="FFC000"/>
                </a:solidFill>
              </a:rPr>
              <a:t>easily translatable </a:t>
            </a:r>
            <a:r>
              <a:rPr lang="en-GB" sz="2400" dirty="0"/>
              <a:t>into other languages.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Be </a:t>
            </a:r>
            <a:r>
              <a:rPr lang="en-GB" sz="2400" b="1" dirty="0">
                <a:solidFill>
                  <a:srgbClr val="FF0000"/>
                </a:solidFill>
              </a:rPr>
              <a:t>legally registrable </a:t>
            </a:r>
            <a:r>
              <a:rPr lang="en-GB" sz="2400" dirty="0"/>
              <a:t>and protectable.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763D3E-64DF-B6D5-1759-F0124CA11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48937D-C9BD-3731-752D-6D8D41CCB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089731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591209-3040-E2AE-F002-DE86DBC07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Brand Sponsorship</a:t>
            </a:r>
            <a:br>
              <a:rPr lang="en-GB" sz="3600" b="1" dirty="0"/>
            </a:br>
            <a:r>
              <a:rPr lang="en-GB" sz="2000" dirty="0"/>
              <a:t>(1 of 4)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838B0E-1137-E81C-6C65-FB2B6EBCFE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/>
              <a:t>Manufacturers brands</a:t>
            </a:r>
          </a:p>
          <a:p>
            <a:r>
              <a:rPr lang="en-GB" sz="2800"/>
              <a:t>Store brands</a:t>
            </a:r>
          </a:p>
          <a:p>
            <a:r>
              <a:rPr lang="en-GB" sz="2800"/>
              <a:t>Licensing </a:t>
            </a:r>
          </a:p>
          <a:p>
            <a:r>
              <a:rPr lang="en-GB" sz="2800"/>
              <a:t>Co-Branding</a:t>
            </a:r>
            <a:endParaRPr lang="en-GB" sz="2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B8548-764F-CB29-5776-832E04A93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8EEBE8-D7E3-768D-43D5-C1313B1FD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  <p:pic>
        <p:nvPicPr>
          <p:cNvPr id="6" name="Picture 5" descr="A group of logos on a white background">
            <a:extLst>
              <a:ext uri="{FF2B5EF4-FFF2-40B4-BE49-F238E27FC236}">
                <a16:creationId xmlns:a16="http://schemas.microsoft.com/office/drawing/2014/main" id="{E82A91F5-97C5-B29E-0619-D9DF9D2A41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039" y="1556791"/>
            <a:ext cx="4104457" cy="410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5159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7936A-08CB-9301-F867-CA3D0D6C7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Manufacturers Brands </a:t>
            </a:r>
            <a:br>
              <a:rPr lang="en-GB" sz="3600" b="1" dirty="0"/>
            </a:br>
            <a:r>
              <a:rPr lang="en-GB" sz="3600" b="1" dirty="0"/>
              <a:t>Versus Store Brands </a:t>
            </a:r>
            <a:r>
              <a:rPr lang="en-GB" sz="2000" dirty="0"/>
              <a:t>(2 of 4)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2F3787-B3BC-8986-D6FF-462851738E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Store brands (private labels) have grown significantly, with consumers increasingly choosing them over manufacturer brands. </a:t>
            </a:r>
          </a:p>
          <a:p>
            <a:r>
              <a:rPr lang="en-GB" sz="2800" dirty="0"/>
              <a:t>Studies indicate that private brands now account for 20-25% of sales.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C61A00-5B01-D1B9-2A0C-B4E0916CF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D68D6F-A639-CCC3-28D8-0C9C0091D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36864F82-8884-D15C-210A-18CFC35207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458248"/>
            <a:ext cx="2016224" cy="626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Tesco - YouTube">
            <a:extLst>
              <a:ext uri="{FF2B5EF4-FFF2-40B4-BE49-F238E27FC236}">
                <a16:creationId xmlns:a16="http://schemas.microsoft.com/office/drawing/2014/main" id="{E8BDB76B-939A-F05A-5A1E-AF47679C0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608" y="3946080"/>
            <a:ext cx="1653208" cy="1653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ALDI UK – Apps on Google Play">
            <a:extLst>
              <a:ext uri="{FF2B5EF4-FFF2-40B4-BE49-F238E27FC236}">
                <a16:creationId xmlns:a16="http://schemas.microsoft.com/office/drawing/2014/main" id="{1A5AC9C5-6265-6B4B-B14A-683529602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934" y="3946095"/>
            <a:ext cx="1571138" cy="157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58213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C3305-FD22-7B43-DEA6-EF9BE96A3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Licensing </a:t>
            </a:r>
            <a:r>
              <a:rPr lang="en-GB" sz="2000" dirty="0"/>
              <a:t>(3 of 4)</a:t>
            </a:r>
            <a:r>
              <a:rPr lang="en-GB" sz="2000" b="1" dirty="0"/>
              <a:t> 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49E6D-67DE-4D72-6273-E0803C84CD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Most manufacturers spend years and millions to create their own brand names. However, some companies license names or symbols previously created by other manufacturers.</a:t>
            </a:r>
          </a:p>
          <a:p>
            <a:r>
              <a:rPr lang="en-GB" sz="2800" dirty="0">
                <a:solidFill>
                  <a:srgbClr val="000000"/>
                </a:solidFill>
              </a:rPr>
              <a:t>Other options are to licence</a:t>
            </a: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 names of well-known celebrities or characters from popular movies and books.</a:t>
            </a:r>
            <a:endParaRPr lang="en-GB" sz="2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D463D1-78CB-07A9-81AB-FF9BA3A78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976B7-BC3F-AFB1-FA94-2B0688953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  <p:pic>
        <p:nvPicPr>
          <p:cNvPr id="3074" name="Picture 2" descr="Air Jordan - Wikipedia">
            <a:extLst>
              <a:ext uri="{FF2B5EF4-FFF2-40B4-BE49-F238E27FC236}">
                <a16:creationId xmlns:a16="http://schemas.microsoft.com/office/drawing/2014/main" id="{89649B99-4555-0E4F-DC5A-AE4891A6FD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6678" y="4219721"/>
            <a:ext cx="1061826" cy="916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Nike Air Jordan Brand ...">
            <a:extLst>
              <a:ext uri="{FF2B5EF4-FFF2-40B4-BE49-F238E27FC236}">
                <a16:creationId xmlns:a16="http://schemas.microsoft.com/office/drawing/2014/main" id="{B4BFFD59-D9DE-A064-A330-5EE5AF3A8E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135833"/>
            <a:ext cx="1152128" cy="563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Rihanna Wears Puma Sneakers and Fenty ...">
            <a:extLst>
              <a:ext uri="{FF2B5EF4-FFF2-40B4-BE49-F238E27FC236}">
                <a16:creationId xmlns:a16="http://schemas.microsoft.com/office/drawing/2014/main" id="{E29C1CA5-0F4E-8B76-4DA9-F1890A286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2166"/>
            <a:ext cx="1872904" cy="1102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27269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312E5-9C1B-9C7C-D232-984D9B8C5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Co-Branding </a:t>
            </a:r>
            <a:r>
              <a:rPr lang="en-GB" sz="2000" dirty="0"/>
              <a:t>(4 of 4)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49C08-54DF-C17B-8128-5B1DFAB441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Co-branding is the practice of using the established brand names of two different companies in the same product. </a:t>
            </a:r>
          </a:p>
          <a:p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It allows companies to leverage the complementary strengths of both brands. </a:t>
            </a:r>
          </a:p>
          <a:p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For example, Nike and Apple, Red Bull and Go Pro, Starbucks and Sportify.</a:t>
            </a:r>
            <a:endParaRPr lang="en-GB" sz="2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7A8458-A443-2ACF-96C6-38641AEE9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257672-FA52-191F-AFBE-048BA9D5F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  <p:pic>
        <p:nvPicPr>
          <p:cNvPr id="5122" name="Picture 2" descr="GoPro and Red Bull Exclusive Strategic ...">
            <a:extLst>
              <a:ext uri="{FF2B5EF4-FFF2-40B4-BE49-F238E27FC236}">
                <a16:creationId xmlns:a16="http://schemas.microsoft.com/office/drawing/2014/main" id="{DB79B827-D0C0-6694-A0F2-B15C635FC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632996"/>
            <a:ext cx="19050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DJ as Starbucks ties up with Spotify">
            <a:extLst>
              <a:ext uri="{FF2B5EF4-FFF2-40B4-BE49-F238E27FC236}">
                <a16:creationId xmlns:a16="http://schemas.microsoft.com/office/drawing/2014/main" id="{92CDFAB9-B1AE-1CCF-204B-765E9D018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5871"/>
            <a:ext cx="2521074" cy="965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51404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50B8F-BB4C-7526-3A16-B407E9DDC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r>
              <a:rPr lang="en-GB" sz="3600" b="1" dirty="0"/>
              <a:t>Brand Development</a:t>
            </a:r>
            <a:br>
              <a:rPr lang="en-GB" sz="3600" b="1" dirty="0"/>
            </a:br>
            <a:r>
              <a:rPr lang="en-GB" sz="2000" dirty="0"/>
              <a:t>(1 of 6)</a:t>
            </a:r>
            <a:endParaRPr lang="en-GB" sz="3600" dirty="0"/>
          </a:p>
        </p:txBody>
      </p:sp>
      <p:pic>
        <p:nvPicPr>
          <p:cNvPr id="6" name="Content Placeholder 6" descr="A diagram of brand category&#10;&#10;Description automatically generated">
            <a:extLst>
              <a:ext uri="{FF2B5EF4-FFF2-40B4-BE49-F238E27FC236}">
                <a16:creationId xmlns:a16="http://schemas.microsoft.com/office/drawing/2014/main" id="{9D68D815-D748-39BB-89A8-FEDBC32AE4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036242"/>
            <a:ext cx="8229600" cy="3044950"/>
          </a:xfr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99F781-1518-0B29-1678-321471BC90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2303D31F-598B-47EE-BA37-93F097A3D676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15/07/2025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1E3F41-3125-6222-CE84-0B9D827DE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 smtClean="0"/>
              <a:pPr>
                <a:spcAft>
                  <a:spcPts val="600"/>
                </a:spcAft>
                <a:defRPr/>
              </a:pPr>
              <a:t>14</a:t>
            </a:fld>
            <a:endParaRPr lang="en-GB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23F1EB-2FAC-D5DD-79C8-7206CC6BCE9D}"/>
              </a:ext>
            </a:extLst>
          </p:cNvPr>
          <p:cNvSpPr txBox="1"/>
          <p:nvPr/>
        </p:nvSpPr>
        <p:spPr>
          <a:xfrm>
            <a:off x="3995936" y="5195221"/>
            <a:ext cx="1873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0" i="0" u="none" strike="noStrike" dirty="0">
                <a:solidFill>
                  <a:srgbClr val="3A3A3A"/>
                </a:solidFill>
                <a:effectLst/>
                <a:latin typeface="+mn-lt"/>
              </a:rPr>
              <a:t>(Kotler</a:t>
            </a:r>
            <a:r>
              <a:rPr lang="en-GB" sz="1600" dirty="0">
                <a:solidFill>
                  <a:srgbClr val="3A3A3A"/>
                </a:solidFill>
                <a:latin typeface="+mn-lt"/>
              </a:rPr>
              <a:t> </a:t>
            </a:r>
            <a:r>
              <a:rPr lang="en-GB" sz="1600" b="0" i="1" u="none" strike="noStrike" dirty="0">
                <a:solidFill>
                  <a:srgbClr val="3A3A3A"/>
                </a:solidFill>
                <a:effectLst/>
                <a:latin typeface="+mn-lt"/>
              </a:rPr>
              <a:t>et al.,</a:t>
            </a:r>
            <a:r>
              <a:rPr lang="en-GB" sz="1600" b="0" i="0" u="none" strike="noStrike" dirty="0">
                <a:solidFill>
                  <a:srgbClr val="3A3A3A"/>
                </a:solidFill>
                <a:effectLst/>
                <a:latin typeface="+mn-lt"/>
              </a:rPr>
              <a:t> 2020)</a:t>
            </a:r>
            <a:endParaRPr lang="en-GB" sz="1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6818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E7113-05D9-0BD4-3C57-D82E98F3C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Line Extension</a:t>
            </a:r>
            <a:br>
              <a:rPr lang="en-GB" sz="3600" b="1" dirty="0"/>
            </a:br>
            <a:r>
              <a:rPr lang="en-GB" sz="2000" dirty="0"/>
              <a:t>(2 of 6)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E0BC43-DC2F-53B8-058B-3B05CBBFF1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A company extends an existing brand name to new forms, colours, sizes, ingredients, or flavours within the same product category.</a:t>
            </a:r>
          </a:p>
          <a:p>
            <a:r>
              <a:rPr lang="en-GB" sz="2800" b="1" dirty="0"/>
              <a:t>Risks: </a:t>
            </a:r>
            <a:r>
              <a:rPr lang="en-GB" sz="2800" dirty="0"/>
              <a:t>Excessive extensions may confuse consumers, dilute brand meaning, or take shelf space away from more successful products.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4A1C4F-DA83-60E9-022F-32EDCAF1A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12C669-24C4-0ABC-FED0-AB1627A7E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  <p:pic>
        <p:nvPicPr>
          <p:cNvPr id="6" name="Picture 2" descr="sugar-laden Coca Cola or Diet Coke ...">
            <a:extLst>
              <a:ext uri="{FF2B5EF4-FFF2-40B4-BE49-F238E27FC236}">
                <a16:creationId xmlns:a16="http://schemas.microsoft.com/office/drawing/2014/main" id="{D1D082F7-C17E-1734-4482-A3CAFA2F9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822" y="4509120"/>
            <a:ext cx="1771650" cy="117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Phone - Apple (UK)">
            <a:extLst>
              <a:ext uri="{FF2B5EF4-FFF2-40B4-BE49-F238E27FC236}">
                <a16:creationId xmlns:a16="http://schemas.microsoft.com/office/drawing/2014/main" id="{A2BC4917-B367-527A-9D7D-3122EAE32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37112"/>
            <a:ext cx="2952750" cy="1262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09292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9BF8B-C69A-6A1F-2217-E12349D36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Brand Extension</a:t>
            </a:r>
            <a:br>
              <a:rPr lang="en-GB" sz="3600" b="1" dirty="0"/>
            </a:br>
            <a:r>
              <a:rPr lang="en-GB" sz="2000" dirty="0"/>
              <a:t>(3 of 6)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43114C-73A2-CF88-1CFA-CE17812FD2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A brand extension occurs when a company uses an existing brand name to launch a new or modified product in a different product category. Successful brand extensions leverage existing brand equity to attract consumers in a new category.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b="1" dirty="0"/>
              <a:t>Risks: </a:t>
            </a:r>
            <a:r>
              <a:rPr lang="en-GB" sz="2800" dirty="0"/>
              <a:t>Poorly executed extensions can dilute the brand, create confusion, or fail if they don’t align with consumer expectations.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558CFF-FEAC-E91F-4A4C-B5F0BB609C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BDE50C-7DE2-3FFD-879A-261A0AB67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16</a:t>
            </a:fld>
            <a:endParaRPr lang="en-GB" altLang="en-US"/>
          </a:p>
        </p:txBody>
      </p:sp>
      <p:pic>
        <p:nvPicPr>
          <p:cNvPr id="6" name="Picture 4" descr="iPhone - Apple (UK)">
            <a:extLst>
              <a:ext uri="{FF2B5EF4-FFF2-40B4-BE49-F238E27FC236}">
                <a16:creationId xmlns:a16="http://schemas.microsoft.com/office/drawing/2014/main" id="{5FFC331D-7B31-7B19-DB47-B22CCA092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4300"/>
            <a:ext cx="2448967" cy="1485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Refurbished Apple Watch Series 9 GPS ...">
            <a:extLst>
              <a:ext uri="{FF2B5EF4-FFF2-40B4-BE49-F238E27FC236}">
                <a16:creationId xmlns:a16="http://schemas.microsoft.com/office/drawing/2014/main" id="{487144DC-4D9D-6252-0FA7-4B1DE4B8BC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02059"/>
            <a:ext cx="1215579" cy="1215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5681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EBE2F-48DE-F990-FA12-296AE6956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Brand Extension - Example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3E518E-03FE-BDD5-28AA-02785DF45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5B6C0F-BD96-9CB7-F88A-AC4DC3B1E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17</a:t>
            </a:fld>
            <a:endParaRPr lang="en-GB" alt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ABCF035C-30E9-D626-2550-7C69C71B81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88" y="2103976"/>
            <a:ext cx="8903508" cy="238722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D8E7A1F-DE4A-57C0-929F-9BA3A975B97E}"/>
              </a:ext>
            </a:extLst>
          </p:cNvPr>
          <p:cNvSpPr txBox="1"/>
          <p:nvPr/>
        </p:nvSpPr>
        <p:spPr>
          <a:xfrm>
            <a:off x="3635896" y="5195221"/>
            <a:ext cx="1873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0" i="0" u="none" strike="noStrike" dirty="0">
                <a:solidFill>
                  <a:srgbClr val="3A3A3A"/>
                </a:solidFill>
                <a:effectLst/>
                <a:latin typeface="+mn-lt"/>
              </a:rPr>
              <a:t>(Kotler</a:t>
            </a:r>
            <a:r>
              <a:rPr lang="en-GB" sz="1600" dirty="0">
                <a:solidFill>
                  <a:srgbClr val="3A3A3A"/>
                </a:solidFill>
                <a:latin typeface="+mn-lt"/>
              </a:rPr>
              <a:t> </a:t>
            </a:r>
            <a:r>
              <a:rPr lang="en-GB" sz="1600" b="0" i="1" u="none" strike="noStrike" dirty="0">
                <a:solidFill>
                  <a:srgbClr val="3A3A3A"/>
                </a:solidFill>
                <a:effectLst/>
                <a:latin typeface="+mn-lt"/>
              </a:rPr>
              <a:t>et al.,</a:t>
            </a:r>
            <a:r>
              <a:rPr lang="en-GB" sz="1600" b="0" i="0" u="none" strike="noStrike" dirty="0">
                <a:solidFill>
                  <a:srgbClr val="3A3A3A"/>
                </a:solidFill>
                <a:effectLst/>
                <a:latin typeface="+mn-lt"/>
              </a:rPr>
              <a:t> 2021)</a:t>
            </a:r>
            <a:endParaRPr lang="en-GB" sz="1600" dirty="0">
              <a:latin typeface="+mn-lt"/>
            </a:endParaRPr>
          </a:p>
        </p:txBody>
      </p:sp>
      <p:pic>
        <p:nvPicPr>
          <p:cNvPr id="3" name="Picture 4" descr="Coca-Cola No Sugar Energy Drink 250ml">
            <a:extLst>
              <a:ext uri="{FF2B5EF4-FFF2-40B4-BE49-F238E27FC236}">
                <a16:creationId xmlns:a16="http://schemas.microsoft.com/office/drawing/2014/main" id="{F921A0B5-9FC6-9E53-ED1C-24FB96EA2F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7731"/>
            <a:ext cx="1368152" cy="1944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oca-Cola Energy 250ml Can : Amazon.co ...">
            <a:extLst>
              <a:ext uri="{FF2B5EF4-FFF2-40B4-BE49-F238E27FC236}">
                <a16:creationId xmlns:a16="http://schemas.microsoft.com/office/drawing/2014/main" id="{8772DA0E-D6B3-6207-EB07-7A26180A50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19" y="70548"/>
            <a:ext cx="1644353" cy="203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1434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B876C-F324-81AC-59D3-6CCD6CD61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Multi-brands</a:t>
            </a:r>
            <a:br>
              <a:rPr lang="en-GB" sz="3600" b="1" dirty="0"/>
            </a:br>
            <a:r>
              <a:rPr lang="en-GB" sz="2000" dirty="0"/>
              <a:t>(4 of 6)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FA6D41-DAB2-7304-F503-06D2AB1CA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Multi-branding is a strategy where companies market multiple brands within the same product category to appeal to different customer segments, secure more shelf space, and increase market share.</a:t>
            </a:r>
          </a:p>
          <a:p>
            <a:pPr algn="l"/>
            <a:r>
              <a:rPr lang="en-GB" sz="2800" b="1" i="0" u="none" strike="noStrike" dirty="0">
                <a:solidFill>
                  <a:srgbClr val="000000"/>
                </a:solidFill>
                <a:effectLst/>
              </a:rPr>
              <a:t>Risks</a:t>
            </a: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: a downside is that each brand may only capture a small market share, leading to inefficiencies. To counter this, some companies streamline their brand portfolio.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CF6B38-19FB-DE6D-7A49-9889665D7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3C6ACE-851C-CA50-7E55-DB0BAEE63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18</a:t>
            </a:fld>
            <a:endParaRPr lang="en-GB" altLang="en-US"/>
          </a:p>
        </p:txBody>
      </p:sp>
      <p:pic>
        <p:nvPicPr>
          <p:cNvPr id="6" name="Picture 5" descr="A group of men's body care products&#10;&#10;Description automatically generated">
            <a:extLst>
              <a:ext uri="{FF2B5EF4-FFF2-40B4-BE49-F238E27FC236}">
                <a16:creationId xmlns:a16="http://schemas.microsoft.com/office/drawing/2014/main" id="{F2F0074E-060C-1C33-9F2C-BE87104782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10649"/>
            <a:ext cx="1512168" cy="1270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0498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79C5F-1585-B26D-1AF8-19226E407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New Brands</a:t>
            </a:r>
            <a:br>
              <a:rPr lang="en-GB" sz="3600" b="1" dirty="0"/>
            </a:br>
            <a:r>
              <a:rPr lang="en-GB" sz="2000" dirty="0"/>
              <a:t>(5 of 6)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8BC81C-93EE-2271-7FF8-53FA2FDD9D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Companies may create new brand names when their existing brand loses strength or when entering a new product category where their current brands are not suitable.</a:t>
            </a:r>
          </a:p>
          <a:p>
            <a:pPr algn="l"/>
            <a:r>
              <a:rPr lang="en-GB" sz="2800" b="1" dirty="0">
                <a:solidFill>
                  <a:srgbClr val="000000"/>
                </a:solidFill>
              </a:rPr>
              <a:t>Risks:</a:t>
            </a:r>
            <a:r>
              <a:rPr lang="en-GB" sz="2800" b="1" i="0" u="none" strike="noStrike" dirty="0">
                <a:solidFill>
                  <a:srgbClr val="000000"/>
                </a:solidFill>
                <a:effectLst/>
              </a:rPr>
              <a:t> </a:t>
            </a: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launching too many new brands can stretch company resources too thin. In industries like consumer-packaged goods, too many similar brands can confuse consumers and retailers.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E4D1C0-C31B-D509-AFB1-0C4C89628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5150F2-1BCB-3A5F-97F9-3C6841F28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19</a:t>
            </a:fld>
            <a:endParaRPr lang="en-GB" altLang="en-US"/>
          </a:p>
        </p:txBody>
      </p:sp>
      <p:pic>
        <p:nvPicPr>
          <p:cNvPr id="8" name="Picture 8" descr="Alphabet (GOOGL) Benefits from Strong ...">
            <a:extLst>
              <a:ext uri="{FF2B5EF4-FFF2-40B4-BE49-F238E27FC236}">
                <a16:creationId xmlns:a16="http://schemas.microsoft.com/office/drawing/2014/main" id="{FE16B44E-22F8-7140-4239-8A7F331528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292" y="432541"/>
            <a:ext cx="1771650" cy="995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139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98D8F-B600-4ACF-10E1-9AC4808B6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Brand Development</a:t>
            </a:r>
            <a:br>
              <a:rPr lang="en-GB" sz="3600" b="1" dirty="0"/>
            </a:br>
            <a:r>
              <a:rPr lang="en-GB" sz="2000" dirty="0"/>
              <a:t>(6 of 6)</a:t>
            </a:r>
            <a:endParaRPr lang="en-GB" sz="36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707520-4086-7914-9C4C-2385BEADC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C7D1E3-9FF4-0FBB-8C01-53F5E4819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20</a:t>
            </a:fld>
            <a:endParaRPr lang="en-GB" altLang="en-US"/>
          </a:p>
        </p:txBody>
      </p:sp>
      <p:pic>
        <p:nvPicPr>
          <p:cNvPr id="9" name="Content Placeholder 8" descr="A diagram of a product category&#10;&#10;Description automatically generated">
            <a:extLst>
              <a:ext uri="{FF2B5EF4-FFF2-40B4-BE49-F238E27FC236}">
                <a16:creationId xmlns:a16="http://schemas.microsoft.com/office/drawing/2014/main" id="{39E2A003-DE53-30CC-263C-75F25E8492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522817"/>
            <a:ext cx="6480720" cy="4129670"/>
          </a:xfrm>
        </p:spPr>
      </p:pic>
      <p:pic>
        <p:nvPicPr>
          <p:cNvPr id="1026" name="Picture 2" descr="sugar-laden Coca Cola or Diet Coke ...">
            <a:extLst>
              <a:ext uri="{FF2B5EF4-FFF2-40B4-BE49-F238E27FC236}">
                <a16:creationId xmlns:a16="http://schemas.microsoft.com/office/drawing/2014/main" id="{973A2BDB-1B89-DFBB-B11C-6614CEB368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422" y="2584166"/>
            <a:ext cx="1771650" cy="117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Phone - Apple (UK)">
            <a:extLst>
              <a:ext uri="{FF2B5EF4-FFF2-40B4-BE49-F238E27FC236}">
                <a16:creationId xmlns:a16="http://schemas.microsoft.com/office/drawing/2014/main" id="{A6CF8195-4476-589B-8D61-EEF05BAF0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91" y="2584166"/>
            <a:ext cx="1771650" cy="1229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A group of men's body care products&#10;&#10;Description automatically generated">
            <a:extLst>
              <a:ext uri="{FF2B5EF4-FFF2-40B4-BE49-F238E27FC236}">
                <a16:creationId xmlns:a16="http://schemas.microsoft.com/office/drawing/2014/main" id="{F1095D87-641B-26B0-6223-830946016D5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9" y="3843215"/>
            <a:ext cx="1512168" cy="1270978"/>
          </a:xfrm>
          <a:prstGeom prst="rect">
            <a:avLst/>
          </a:prstGeom>
        </p:spPr>
      </p:pic>
      <p:pic>
        <p:nvPicPr>
          <p:cNvPr id="1032" name="Picture 8" descr="Alphabet (GOOGL) Benefits from Strong ...">
            <a:extLst>
              <a:ext uri="{FF2B5EF4-FFF2-40B4-BE49-F238E27FC236}">
                <a16:creationId xmlns:a16="http://schemas.microsoft.com/office/drawing/2014/main" id="{1F71FA08-E3A4-61EB-7DB3-4761F7565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91" y="3980983"/>
            <a:ext cx="1771650" cy="995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28061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46DF3-00E4-9889-0A1D-C16CF00F5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Corporate Branding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AF17B5-FA87-B1A4-CB69-07C8FA01CF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b="1" i="0" u="none" strike="noStrike" dirty="0">
                <a:solidFill>
                  <a:srgbClr val="000000"/>
                </a:solidFill>
                <a:effectLst/>
              </a:rPr>
              <a:t>Corporate branding </a:t>
            </a: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is a strategic practice aimed at establishing a business in the market and promoting its </a:t>
            </a:r>
            <a:r>
              <a:rPr lang="en-GB" sz="2800" b="1" i="0" u="none" strike="noStrike" dirty="0">
                <a:solidFill>
                  <a:srgbClr val="000000"/>
                </a:solidFill>
                <a:effectLst/>
              </a:rPr>
              <a:t>core values </a:t>
            </a: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across various </a:t>
            </a:r>
            <a:r>
              <a:rPr lang="en-GB" sz="2800" b="1" i="0" u="none" strike="noStrike" dirty="0">
                <a:solidFill>
                  <a:srgbClr val="000000"/>
                </a:solidFill>
                <a:effectLst/>
              </a:rPr>
              <a:t>distribution channels</a:t>
            </a: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. </a:t>
            </a:r>
          </a:p>
          <a:p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It highlights the company’s identity and encompasses all actions and strategies implemented to ensure its success.</a:t>
            </a:r>
            <a:endParaRPr lang="en-GB" sz="2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9AD053-71E7-6B0C-2678-E02EC0697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4CCA0F-BA78-E4A1-CA18-0FDB31070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4825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94B2A-D407-3A91-848E-B1C9FBE75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>
                <a:solidFill>
                  <a:srgbClr val="000000"/>
                </a:solidFill>
              </a:rPr>
              <a:t>O</a:t>
            </a:r>
            <a:r>
              <a:rPr lang="en-GB" sz="3600" b="1" i="0" u="none" strike="noStrike" dirty="0">
                <a:solidFill>
                  <a:srgbClr val="000000"/>
                </a:solidFill>
                <a:effectLst/>
              </a:rPr>
              <a:t>bjectives of Corporate </a:t>
            </a:r>
            <a:r>
              <a:rPr lang="en-GB" sz="3600" b="1" dirty="0">
                <a:solidFill>
                  <a:srgbClr val="000000"/>
                </a:solidFill>
              </a:rPr>
              <a:t>B</a:t>
            </a:r>
            <a:r>
              <a:rPr lang="en-GB" sz="3600" b="1" i="0" u="none" strike="noStrike" dirty="0">
                <a:solidFill>
                  <a:srgbClr val="000000"/>
                </a:solidFill>
                <a:effectLst/>
              </a:rPr>
              <a:t>randing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0995DA-31CD-94C6-5442-365740A5BF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To make the company stand out from the competition.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To differentiate the company from its competitors.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To support publicity, advertising, sales, and other promotional activities.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To reinforce the company’s position in the market.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To maintain the quality of products and customer service.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To build a strong reputation.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To foster brand loyalty.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576D4-2F9E-D720-76D6-BE563AB1B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40F009-B4E5-9D39-6711-A4F19D733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383403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69DF9-1988-8869-5985-984AA2ACF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Types of Corporate Branding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6272CC-5636-9206-D1BB-840430B6EE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2400" b="1" i="0" u="none" strike="noStrike" dirty="0">
                <a:solidFill>
                  <a:srgbClr val="000000"/>
                </a:solidFill>
                <a:effectLst/>
              </a:rPr>
              <a:t>Personal Branding</a:t>
            </a:r>
            <a:endParaRPr lang="en-GB" sz="2400" b="0" i="0" u="none" strike="noStrike" dirty="0">
              <a:solidFill>
                <a:srgbClr val="000000"/>
              </a:solidFill>
              <a:effectLst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1" i="0" u="none" strike="noStrike" dirty="0">
                <a:solidFill>
                  <a:srgbClr val="000000"/>
                </a:solidFill>
                <a:effectLst/>
              </a:rPr>
              <a:t>Product Branding</a:t>
            </a:r>
            <a:endParaRPr lang="en-GB" sz="2400" b="0" i="0" u="none" strike="noStrike" dirty="0">
              <a:solidFill>
                <a:srgbClr val="000000"/>
              </a:solidFill>
              <a:effectLst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1" i="0" u="none" strike="noStrike" dirty="0">
                <a:solidFill>
                  <a:srgbClr val="000000"/>
                </a:solidFill>
                <a:effectLst/>
              </a:rPr>
              <a:t>Geographical Branding</a:t>
            </a:r>
            <a:endParaRPr lang="en-GB" sz="2400" b="0" i="0" u="none" strike="noStrike" dirty="0">
              <a:solidFill>
                <a:srgbClr val="000000"/>
              </a:solidFill>
              <a:effectLst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1" i="0" u="none" strike="noStrike" dirty="0">
                <a:solidFill>
                  <a:srgbClr val="000000"/>
                </a:solidFill>
                <a:effectLst/>
              </a:rPr>
              <a:t>Cultural Branding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1" dirty="0"/>
              <a:t>Service Branding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1" dirty="0"/>
              <a:t>Internet Branding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4D2955-A29C-9EFF-D78A-8F4A170BE2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B99B02-0F2E-30CC-F110-3F83574C4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429448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45AA5A-A5BE-15A6-6A5F-8A10B6E5E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38EF6-06BD-730E-B299-FA0522028D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3917032"/>
          </a:xfrm>
        </p:spPr>
        <p:txBody>
          <a:bodyPr/>
          <a:lstStyle/>
          <a:p>
            <a:r>
              <a:rPr lang="en-GB" sz="2000" b="1" dirty="0"/>
              <a:t>Branding Essentials: </a:t>
            </a:r>
            <a:r>
              <a:rPr lang="en-GB" sz="2000" dirty="0"/>
              <a:t>Strong brands are valuable intangible assets, requiring continuous effort to create, maintain, and protect. </a:t>
            </a:r>
          </a:p>
          <a:p>
            <a:r>
              <a:rPr lang="en-GB" sz="2000" b="1" dirty="0"/>
              <a:t>Building Strong Brands: </a:t>
            </a:r>
            <a:r>
              <a:rPr lang="en-GB" sz="2000" dirty="0"/>
              <a:t>Includes</a:t>
            </a:r>
            <a:r>
              <a:rPr lang="en-GB" sz="2000" b="1" dirty="0"/>
              <a:t> </a:t>
            </a:r>
            <a:r>
              <a:rPr lang="en-GB" sz="2000" dirty="0"/>
              <a:t>brand positioning, brand name selection, brand sponsorship, and brand development. </a:t>
            </a:r>
            <a:endParaRPr lang="en-GB" sz="2000" b="1" dirty="0"/>
          </a:p>
          <a:p>
            <a:r>
              <a:rPr lang="en-GB" sz="2000" b="1" dirty="0"/>
              <a:t>Brand Development Strategies: </a:t>
            </a:r>
            <a:r>
              <a:rPr lang="en-GB" sz="2000" dirty="0"/>
              <a:t>Includes line extensions (new variations within the same category), brand extensions (applying a brand to a new category), multi-brands (multiple brands within a category), and new brands(created for distinct market needs).</a:t>
            </a:r>
          </a:p>
          <a:p>
            <a:r>
              <a:rPr lang="en-GB" sz="2000" b="1" dirty="0"/>
              <a:t>Brand Management</a:t>
            </a:r>
            <a:r>
              <a:rPr lang="en-GB" sz="2000" dirty="0"/>
              <a:t>: Effective branding requires advertising, customer engagement, internal branding, and regular audits to sustain brand relevance and competitive advantage.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14769D-DEC7-16AE-B641-F3E114B78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E86AA2-C8F0-D271-B7C6-4D85B782E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328340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13967-FA26-263B-BA5E-23AF348F15BC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en-GB" sz="3600" b="1" dirty="0"/>
              <a:t>Group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9E9F5-DF9F-C9A1-F142-3F75E09DAE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Individually, choose a company and develop a brand development strategy. </a:t>
            </a:r>
          </a:p>
          <a:p>
            <a:r>
              <a:rPr lang="en-GB" sz="2400" dirty="0"/>
              <a:t>Then, complete the STP (Segmentation, Targeting, and Positioning) for the brand development strategy chosen.</a:t>
            </a:r>
          </a:p>
          <a:p>
            <a:r>
              <a:rPr lang="en-GB" sz="2400" dirty="0"/>
              <a:t>Company examples: Nike, Samsung, Nutella, Innocent Drinks, Red Bull, Mercedes, Nissan, HP, Apple, Zara.</a:t>
            </a:r>
          </a:p>
          <a:p>
            <a:r>
              <a:rPr lang="en-GB" sz="2400" i="1" dirty="0"/>
              <a:t>Note: You must choose one strategy – Line Extension, Brand Extension, Multi-Brand, or New Brand – and provide a justification for your choice.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7D9926-290D-A169-5747-223282E32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1753A9-ED57-34B4-17F8-6139149BD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040705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965AD-9CC2-4011-A63D-FAA474D64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GB" sz="3600" b="1" u="sng" dirty="0"/>
            </a:br>
            <a:r>
              <a:rPr lang="en-GB" sz="3600" b="1" dirty="0"/>
              <a:t>References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F3D5B0-BAE0-4B3F-A10E-8062C5D43B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  <a:tabLst>
                <a:tab pos="457200" algn="l"/>
              </a:tabLst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Hague, P (2019) </a:t>
            </a:r>
            <a:r>
              <a:rPr lang="en-GB" sz="20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The Business Models Handbook: Templates, Theory and Case Studies</a:t>
            </a: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. London, United Kingdom; New York, Ny, Kogan Page Limited.</a:t>
            </a:r>
          </a:p>
          <a:p>
            <a:pPr marL="0" lvl="0" indent="0">
              <a:buNone/>
              <a:tabLst>
                <a:tab pos="457200" algn="l"/>
              </a:tabLst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Kotler, P., Armstrong, G., Harris, L. and Piercy, N. (2020) </a:t>
            </a:r>
            <a:r>
              <a:rPr lang="en-GB" sz="20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Principles of marketing.</a:t>
            </a: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 8th European </a:t>
            </a:r>
            <a:r>
              <a:rPr lang="en-GB" sz="2000" kern="100" dirty="0" err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edn</a:t>
            </a: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. Harlow: Pearson.</a:t>
            </a:r>
          </a:p>
          <a:p>
            <a:pPr marL="0" lvl="0" indent="0">
              <a:buNone/>
              <a:tabLst>
                <a:tab pos="457200" algn="l"/>
              </a:tabLst>
            </a:pPr>
            <a:r>
              <a:rPr lang="en-GB" sz="2000" dirty="0">
                <a:effectLst/>
                <a:cs typeface="Arial" panose="020B0604020202020204" pitchFamily="34" charset="0"/>
              </a:rPr>
              <a:t>Kotler, P., Keller, K. and </a:t>
            </a:r>
            <a:r>
              <a:rPr lang="en-GB" sz="2000" dirty="0" err="1">
                <a:effectLst/>
                <a:cs typeface="Arial" panose="020B0604020202020204" pitchFamily="34" charset="0"/>
              </a:rPr>
              <a:t>Chernev</a:t>
            </a:r>
            <a:r>
              <a:rPr lang="en-GB" sz="2000" dirty="0">
                <a:effectLst/>
                <a:cs typeface="Arial" panose="020B0604020202020204" pitchFamily="34" charset="0"/>
              </a:rPr>
              <a:t>, A. (2021) </a:t>
            </a:r>
            <a:r>
              <a:rPr lang="en-GB" sz="2000" i="1" dirty="0">
                <a:effectLst/>
                <a:cs typeface="Arial" panose="020B0604020202020204" pitchFamily="34" charset="0"/>
              </a:rPr>
              <a:t>Marketing management</a:t>
            </a:r>
            <a:r>
              <a:rPr lang="en-GB" sz="2000" dirty="0">
                <a:effectLst/>
                <a:cs typeface="Arial" panose="020B0604020202020204" pitchFamily="34" charset="0"/>
              </a:rPr>
              <a:t>. 16th ed.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C42267-11E9-4F4F-A297-758149C41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15/07/2025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6ADA37-2713-4B88-85F3-A11E07C7E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46782546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0</TotalTime>
  <Words>1828</Words>
  <Application>Microsoft Office PowerPoint</Application>
  <PresentationFormat>On-screen Show (4:3)</PresentationFormat>
  <Paragraphs>197</Paragraphs>
  <Slides>26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Myriad Pro</vt:lpstr>
      <vt:lpstr>-webkit-standard</vt:lpstr>
      <vt:lpstr>Aptos</vt:lpstr>
      <vt:lpstr>Arial</vt:lpstr>
      <vt:lpstr>Verdana</vt:lpstr>
      <vt:lpstr>20140311PresentationUWTSDTemplate</vt:lpstr>
      <vt:lpstr> LCMB7024 Brand Strategies and  Corporate Branding            Week 7  – Session 1  </vt:lpstr>
      <vt:lpstr>Content of the Sessions</vt:lpstr>
      <vt:lpstr>Brands</vt:lpstr>
      <vt:lpstr>How Does Branding Work?</vt:lpstr>
      <vt:lpstr>Building Strong Brands</vt:lpstr>
      <vt:lpstr>Brand Positioning</vt:lpstr>
      <vt:lpstr>Brand Name Selection</vt:lpstr>
      <vt:lpstr>PowerPoint Presentation</vt:lpstr>
      <vt:lpstr>Brand Name Selection</vt:lpstr>
      <vt:lpstr>Brand Sponsorship (1 of 4)</vt:lpstr>
      <vt:lpstr>Manufacturers Brands  Versus Store Brands (2 of 4)</vt:lpstr>
      <vt:lpstr>Licensing (3 of 4) </vt:lpstr>
      <vt:lpstr>Co-Branding (4 of 4)</vt:lpstr>
      <vt:lpstr>Brand Development (1 of 6)</vt:lpstr>
      <vt:lpstr>Line Extension (2 of 6)</vt:lpstr>
      <vt:lpstr>Brand Extension (3 of 6)</vt:lpstr>
      <vt:lpstr>Brand Extension - Example</vt:lpstr>
      <vt:lpstr>Multi-brands (4 of 6)</vt:lpstr>
      <vt:lpstr>New Brands (5 of 6)</vt:lpstr>
      <vt:lpstr>Brand Development (6 of 6)</vt:lpstr>
      <vt:lpstr>Corporate Branding</vt:lpstr>
      <vt:lpstr>Objectives of Corporate Branding</vt:lpstr>
      <vt:lpstr>Types of Corporate Branding</vt:lpstr>
      <vt:lpstr>Summary</vt:lpstr>
      <vt:lpstr>Group Activity</vt:lpstr>
      <vt:lpstr> References 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Laila Maazouz</cp:lastModifiedBy>
  <cp:revision>215</cp:revision>
  <cp:lastPrinted>2018-07-09T15:27:01Z</cp:lastPrinted>
  <dcterms:created xsi:type="dcterms:W3CDTF">2002-10-07T19:43:58Z</dcterms:created>
  <dcterms:modified xsi:type="dcterms:W3CDTF">2025-07-15T11:26:10Z</dcterms:modified>
</cp:coreProperties>
</file>