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1"/>
  </p:notesMasterIdLst>
  <p:handoutMasterIdLst>
    <p:handoutMasterId r:id="rId22"/>
  </p:handoutMasterIdLst>
  <p:sldIdLst>
    <p:sldId id="256" r:id="rId5"/>
    <p:sldId id="408" r:id="rId6"/>
    <p:sldId id="426" r:id="rId7"/>
    <p:sldId id="429" r:id="rId8"/>
    <p:sldId id="425" r:id="rId9"/>
    <p:sldId id="428" r:id="rId10"/>
    <p:sldId id="432" r:id="rId11"/>
    <p:sldId id="437" r:id="rId12"/>
    <p:sldId id="409" r:id="rId13"/>
    <p:sldId id="434" r:id="rId14"/>
    <p:sldId id="436" r:id="rId15"/>
    <p:sldId id="396" r:id="rId16"/>
    <p:sldId id="381" r:id="rId17"/>
    <p:sldId id="382" r:id="rId18"/>
    <p:sldId id="383" r:id="rId19"/>
    <p:sldId id="435" r:id="rId20"/>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9961" autoAdjust="0"/>
  </p:normalViewPr>
  <p:slideViewPr>
    <p:cSldViewPr>
      <p:cViewPr varScale="1">
        <p:scale>
          <a:sx n="51" d="100"/>
          <a:sy n="51" d="100"/>
        </p:scale>
        <p:origin x="1720" y="4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96D292DE-8B7A-4254-AA83-74C1F4DD4AF0}" type="datetimeFigureOut">
              <a:rPr lang="en-GB" smtClean="0"/>
              <a:pPr/>
              <a:t>13/02/2024</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535DF58F-8671-456E-AFAD-17BFC9F0FA41}" type="datetimeFigureOut">
              <a:rPr lang="en-GB" smtClean="0"/>
              <a:pPr/>
              <a:t>13/02/2024</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0983270C-3725-49C9-9AFB-E0CEEAD016AD}" type="slidenum">
              <a:rPr lang="en-GB" smtClean="0"/>
              <a:pPr/>
              <a:t>‹#›</a:t>
            </a:fld>
            <a:endParaRPr lang="en-GB"/>
          </a:p>
        </p:txBody>
      </p:sp>
    </p:spTree>
    <p:extLst>
      <p:ext uri="{BB962C8B-B14F-4D97-AF65-F5344CB8AC3E}">
        <p14:creationId xmlns:p14="http://schemas.microsoft.com/office/powerpoint/2010/main" val="21709884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983270C-3725-49C9-9AFB-E0CEEAD016AD}" type="slidenum">
              <a:rPr lang="en-GB" smtClean="0"/>
              <a:pPr/>
              <a:t>1</a:t>
            </a:fld>
            <a:endParaRPr lang="en-GB"/>
          </a:p>
        </p:txBody>
      </p:sp>
    </p:spTree>
    <p:extLst>
      <p:ext uri="{BB962C8B-B14F-4D97-AF65-F5344CB8AC3E}">
        <p14:creationId xmlns:p14="http://schemas.microsoft.com/office/powerpoint/2010/main" val="42751016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normAutofit/>
          </a:bodyPr>
          <a:lstStyle/>
          <a:p>
            <a:r>
              <a:rPr lang="en-GB" dirty="0"/>
              <a:t>Ecuador 1996 </a:t>
            </a:r>
          </a:p>
        </p:txBody>
      </p:sp>
      <p:sp>
        <p:nvSpPr>
          <p:cNvPr id="4" name="Slide Number Placeholder 3"/>
          <p:cNvSpPr>
            <a:spLocks noGrp="1"/>
          </p:cNvSpPr>
          <p:nvPr>
            <p:ph type="sldNum" sz="quarter" idx="10"/>
          </p:nvPr>
        </p:nvSpPr>
        <p:spPr/>
        <p:txBody>
          <a:bodyPr/>
          <a:lstStyle/>
          <a:p>
            <a:pPr>
              <a:defRPr/>
            </a:pPr>
            <a:fld id="{2ECDDE0C-FBCA-43D0-A320-6424811B17AA}" type="slidenum">
              <a:rPr lang="cy-GB" smtClean="0"/>
              <a:pPr>
                <a:defRPr/>
              </a:pPr>
              <a:t>12</a:t>
            </a:fld>
            <a:endParaRPr lang="cy-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normAutofit/>
          </a:bodyPr>
          <a:lstStyle/>
          <a:p>
            <a:r>
              <a:rPr lang="en-GB" dirty="0"/>
              <a:t>New York City </a:t>
            </a:r>
          </a:p>
        </p:txBody>
      </p:sp>
      <p:sp>
        <p:nvSpPr>
          <p:cNvPr id="4" name="Slide Number Placeholder 3"/>
          <p:cNvSpPr>
            <a:spLocks noGrp="1"/>
          </p:cNvSpPr>
          <p:nvPr>
            <p:ph type="sldNum" sz="quarter" idx="10"/>
          </p:nvPr>
        </p:nvSpPr>
        <p:spPr/>
        <p:txBody>
          <a:bodyPr/>
          <a:lstStyle/>
          <a:p>
            <a:pPr>
              <a:defRPr/>
            </a:pPr>
            <a:fld id="{2ECDDE0C-FBCA-43D0-A320-6424811B17AA}" type="slidenum">
              <a:rPr lang="cy-GB" smtClean="0"/>
              <a:pPr>
                <a:defRPr/>
              </a:pPr>
              <a:t>13</a:t>
            </a:fld>
            <a:endParaRPr lang="cy-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normAutofit/>
          </a:bodyPr>
          <a:lstStyle/>
          <a:p>
            <a:r>
              <a:rPr lang="en-GB" dirty="0"/>
              <a:t>Brazil </a:t>
            </a:r>
          </a:p>
        </p:txBody>
      </p:sp>
      <p:sp>
        <p:nvSpPr>
          <p:cNvPr id="4" name="Slide Number Placeholder 3"/>
          <p:cNvSpPr>
            <a:spLocks noGrp="1"/>
          </p:cNvSpPr>
          <p:nvPr>
            <p:ph type="sldNum" sz="quarter" idx="10"/>
          </p:nvPr>
        </p:nvSpPr>
        <p:spPr/>
        <p:txBody>
          <a:bodyPr/>
          <a:lstStyle/>
          <a:p>
            <a:pPr>
              <a:defRPr/>
            </a:pPr>
            <a:fld id="{2ECDDE0C-FBCA-43D0-A320-6424811B17AA}" type="slidenum">
              <a:rPr lang="cy-GB" smtClean="0"/>
              <a:pPr>
                <a:defRPr/>
              </a:pPr>
              <a:t>15</a:t>
            </a:fld>
            <a:endParaRPr lang="cy-GB"/>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13/02/2024</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13/02/2024</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13/02/2024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13/02/2024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13/02/2024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13/02/2024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13/02/2024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13/02/2024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13/02/2024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13/02/2024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13/02/2024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13/02/2024</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b="1" dirty="0">
                <a:solidFill>
                  <a:schemeClr val="bg1"/>
                </a:solidFill>
              </a:rPr>
              <a:t>Exploring the Study of Religion and Theology</a:t>
            </a:r>
            <a:r>
              <a:rPr lang="en-GB" b="1" dirty="0"/>
              <a:t> </a:t>
            </a:r>
            <a:br>
              <a:rPr lang="en-GB" dirty="0"/>
            </a:br>
            <a:endParaRPr lang="en-GB" sz="3600" dirty="0"/>
          </a:p>
        </p:txBody>
      </p:sp>
      <p:sp>
        <p:nvSpPr>
          <p:cNvPr id="3" name="Subtitle 2"/>
          <p:cNvSpPr>
            <a:spLocks noGrp="1"/>
          </p:cNvSpPr>
          <p:nvPr>
            <p:ph type="subTitle" idx="1"/>
          </p:nvPr>
        </p:nvSpPr>
        <p:spPr/>
        <p:txBody>
          <a:bodyPr>
            <a:normAutofit/>
          </a:bodyPr>
          <a:lstStyle/>
          <a:p>
            <a:r>
              <a:rPr lang="en-GB" sz="3600" dirty="0">
                <a:solidFill>
                  <a:schemeClr val="bg1"/>
                </a:solidFill>
              </a:rPr>
              <a:t>HPPH4017 </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421727-67E2-4B83-87A6-8E185963D3FD}"/>
              </a:ext>
            </a:extLst>
          </p:cNvPr>
          <p:cNvSpPr>
            <a:spLocks noGrp="1"/>
          </p:cNvSpPr>
          <p:nvPr>
            <p:ph type="title"/>
          </p:nvPr>
        </p:nvSpPr>
        <p:spPr/>
        <p:txBody>
          <a:bodyPr/>
          <a:lstStyle/>
          <a:p>
            <a:r>
              <a:rPr lang="en-GB" dirty="0"/>
              <a:t>Introduction </a:t>
            </a:r>
          </a:p>
        </p:txBody>
      </p:sp>
      <p:sp>
        <p:nvSpPr>
          <p:cNvPr id="3" name="Content Placeholder 2">
            <a:extLst>
              <a:ext uri="{FF2B5EF4-FFF2-40B4-BE49-F238E27FC236}">
                <a16:creationId xmlns:a16="http://schemas.microsoft.com/office/drawing/2014/main" id="{27F656A8-0FEF-43C5-B8DB-5413667A07D1}"/>
              </a:ext>
            </a:extLst>
          </p:cNvPr>
          <p:cNvSpPr>
            <a:spLocks noGrp="1"/>
          </p:cNvSpPr>
          <p:nvPr>
            <p:ph idx="1"/>
          </p:nvPr>
        </p:nvSpPr>
        <p:spPr/>
        <p:txBody>
          <a:bodyPr>
            <a:normAutofit/>
          </a:bodyPr>
          <a:lstStyle/>
          <a:p>
            <a:r>
              <a:rPr lang="en-GB" dirty="0"/>
              <a:t>What is the Study of Religion? And why are we studying religions? </a:t>
            </a:r>
          </a:p>
          <a:p>
            <a:endParaRPr lang="en-GB" dirty="0"/>
          </a:p>
          <a:p>
            <a:endParaRPr lang="en-GB" dirty="0"/>
          </a:p>
        </p:txBody>
      </p:sp>
    </p:spTree>
    <p:extLst>
      <p:ext uri="{BB962C8B-B14F-4D97-AF65-F5344CB8AC3E}">
        <p14:creationId xmlns:p14="http://schemas.microsoft.com/office/powerpoint/2010/main" val="12087443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B89B4E80-701E-4CE8-B260-0DCC658EBE08}"/>
              </a:ext>
            </a:extLst>
          </p:cNvPr>
          <p:cNvSpPr>
            <a:spLocks noGrp="1"/>
          </p:cNvSpPr>
          <p:nvPr>
            <p:ph type="title"/>
          </p:nvPr>
        </p:nvSpPr>
        <p:spPr/>
        <p:txBody>
          <a:bodyPr/>
          <a:lstStyle/>
          <a:p>
            <a:endParaRPr lang="en-GB"/>
          </a:p>
        </p:txBody>
      </p:sp>
      <p:sp>
        <p:nvSpPr>
          <p:cNvPr id="6" name="Content Placeholder 5">
            <a:extLst>
              <a:ext uri="{FF2B5EF4-FFF2-40B4-BE49-F238E27FC236}">
                <a16:creationId xmlns:a16="http://schemas.microsoft.com/office/drawing/2014/main" id="{93F2EE4E-51AA-4D9B-A2EA-6F78844C4087}"/>
              </a:ext>
            </a:extLst>
          </p:cNvPr>
          <p:cNvSpPr>
            <a:spLocks noGrp="1"/>
          </p:cNvSpPr>
          <p:nvPr>
            <p:ph idx="1"/>
          </p:nvPr>
        </p:nvSpPr>
        <p:spPr/>
        <p:txBody>
          <a:bodyPr>
            <a:normAutofit fontScale="85000" lnSpcReduction="10000"/>
          </a:bodyPr>
          <a:lstStyle/>
          <a:p>
            <a:r>
              <a:rPr lang="en-GB" b="0" i="0" dirty="0">
                <a:solidFill>
                  <a:srgbClr val="000000"/>
                </a:solidFill>
                <a:effectLst/>
                <a:latin typeface="Helvetica" panose="020B0604020202020204" pitchFamily="34" charset="0"/>
              </a:rPr>
              <a:t>“… the study of religions is a key to understanding other cultures; religions have been powerful forces throughout history in any country, some-times working for good and sometimes working to destroy. They have inspired some of the greatest and most noble of acts; equally they have inspired some of the most ruthless brutality. They have been the patrons – and the destroyers – of arts and cultures. But they are central to much social and political history.” (</a:t>
            </a:r>
            <a:r>
              <a:rPr lang="en-GB" b="0" i="0" dirty="0" err="1">
                <a:solidFill>
                  <a:srgbClr val="000000"/>
                </a:solidFill>
                <a:effectLst/>
                <a:latin typeface="Helvetica" panose="020B0604020202020204" pitchFamily="34" charset="0"/>
              </a:rPr>
              <a:t>Hinnells</a:t>
            </a:r>
            <a:r>
              <a:rPr lang="en-GB" b="0" i="0" dirty="0">
                <a:solidFill>
                  <a:srgbClr val="000000"/>
                </a:solidFill>
                <a:effectLst/>
                <a:latin typeface="Helvetica" panose="020B0604020202020204" pitchFamily="34" charset="0"/>
              </a:rPr>
              <a:t>, p. 19)</a:t>
            </a:r>
          </a:p>
        </p:txBody>
      </p:sp>
    </p:spTree>
    <p:extLst>
      <p:ext uri="{BB962C8B-B14F-4D97-AF65-F5344CB8AC3E}">
        <p14:creationId xmlns:p14="http://schemas.microsoft.com/office/powerpoint/2010/main" val="4242242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1F064B-9C46-4D51-9456-F23E73EBC565}"/>
              </a:ext>
            </a:extLst>
          </p:cNvPr>
          <p:cNvSpPr>
            <a:spLocks noGrp="1"/>
          </p:cNvSpPr>
          <p:nvPr>
            <p:ph type="title"/>
          </p:nvPr>
        </p:nvSpPr>
        <p:spPr/>
        <p:txBody>
          <a:bodyPr/>
          <a:lstStyle/>
          <a:p>
            <a:r>
              <a:rPr lang="en-GB" dirty="0"/>
              <a:t>The Study of Religions</a:t>
            </a:r>
          </a:p>
        </p:txBody>
      </p:sp>
      <p:sp>
        <p:nvSpPr>
          <p:cNvPr id="3" name="Content Placeholder 2">
            <a:extLst>
              <a:ext uri="{FF2B5EF4-FFF2-40B4-BE49-F238E27FC236}">
                <a16:creationId xmlns:a16="http://schemas.microsoft.com/office/drawing/2014/main" id="{0DE215BF-136F-4707-B746-BD4B4107FDE2}"/>
              </a:ext>
            </a:extLst>
          </p:cNvPr>
          <p:cNvSpPr>
            <a:spLocks noGrp="1"/>
          </p:cNvSpPr>
          <p:nvPr>
            <p:ph idx="1"/>
          </p:nvPr>
        </p:nvSpPr>
        <p:spPr/>
        <p:txBody>
          <a:bodyPr/>
          <a:lstStyle/>
          <a:p>
            <a:r>
              <a:rPr lang="en-GB" dirty="0"/>
              <a:t>… is a multi-disciplinary area of studies, with a range of different approaches such as sociology, anthropology, history, theology, art, and more</a:t>
            </a:r>
          </a:p>
          <a:p>
            <a:r>
              <a:rPr lang="en-GB" dirty="0"/>
              <a:t>Common is the quest to understand other cultures and other people. </a:t>
            </a:r>
          </a:p>
        </p:txBody>
      </p:sp>
    </p:spTree>
    <p:extLst>
      <p:ext uri="{BB962C8B-B14F-4D97-AF65-F5344CB8AC3E}">
        <p14:creationId xmlns:p14="http://schemas.microsoft.com/office/powerpoint/2010/main" val="15167803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E16AAD9C-6562-4CFA-BDFF-233751570D41}"/>
              </a:ext>
            </a:extLst>
          </p:cNvPr>
          <p:cNvSpPr>
            <a:spLocks noGrp="1"/>
          </p:cNvSpPr>
          <p:nvPr>
            <p:ph type="title"/>
          </p:nvPr>
        </p:nvSpPr>
        <p:spPr/>
        <p:txBody>
          <a:bodyPr/>
          <a:lstStyle/>
          <a:p>
            <a:r>
              <a:rPr lang="en-GB" dirty="0"/>
              <a:t>John </a:t>
            </a:r>
            <a:r>
              <a:rPr lang="en-GB" dirty="0" err="1"/>
              <a:t>Hinnells</a:t>
            </a:r>
            <a:r>
              <a:rPr lang="en-GB" dirty="0"/>
              <a:t> writes …</a:t>
            </a:r>
          </a:p>
        </p:txBody>
      </p:sp>
      <p:sp>
        <p:nvSpPr>
          <p:cNvPr id="6" name="Content Placeholder 5">
            <a:extLst>
              <a:ext uri="{FF2B5EF4-FFF2-40B4-BE49-F238E27FC236}">
                <a16:creationId xmlns:a16="http://schemas.microsoft.com/office/drawing/2014/main" id="{8BA9203B-1E28-4E1C-8F24-15123FB16FC4}"/>
              </a:ext>
            </a:extLst>
          </p:cNvPr>
          <p:cNvSpPr>
            <a:spLocks noGrp="1"/>
          </p:cNvSpPr>
          <p:nvPr>
            <p:ph idx="1"/>
          </p:nvPr>
        </p:nvSpPr>
        <p:spPr/>
        <p:txBody>
          <a:bodyPr>
            <a:normAutofit fontScale="92500" lnSpcReduction="20000"/>
          </a:bodyPr>
          <a:lstStyle/>
          <a:p>
            <a:r>
              <a:rPr lang="en-GB" b="0" i="0" dirty="0">
                <a:solidFill>
                  <a:srgbClr val="000000"/>
                </a:solidFill>
                <a:effectLst/>
                <a:latin typeface="Helvetica" panose="020B0604020202020204" pitchFamily="34" charset="0"/>
              </a:rPr>
              <a:t>“Are the study of theology and religious studies only for religious people? If you are religious, should you not get on and practice your religion rather than study it? If you are studying religions, should you not get on with that – studying them – rather than discussing abstract theories and debates on methods? The answer to each of these questions is ‘no’.” (p. 5)</a:t>
            </a:r>
            <a:br>
              <a:rPr lang="en-GB" dirty="0"/>
            </a:br>
            <a:endParaRPr lang="en-GB" dirty="0"/>
          </a:p>
        </p:txBody>
      </p:sp>
    </p:spTree>
    <p:extLst>
      <p:ext uri="{BB962C8B-B14F-4D97-AF65-F5344CB8AC3E}">
        <p14:creationId xmlns:p14="http://schemas.microsoft.com/office/powerpoint/2010/main" val="42555521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8BFA45-AD12-4D64-825B-01B7DCFD2B6D}"/>
              </a:ext>
            </a:extLst>
          </p:cNvPr>
          <p:cNvSpPr>
            <a:spLocks noGrp="1"/>
          </p:cNvSpPr>
          <p:nvPr>
            <p:ph type="title"/>
          </p:nvPr>
        </p:nvSpPr>
        <p:spPr/>
        <p:txBody>
          <a:bodyPr/>
          <a:lstStyle/>
          <a:p>
            <a:r>
              <a:rPr lang="en-GB" dirty="0"/>
              <a:t>But why study religions..</a:t>
            </a:r>
          </a:p>
        </p:txBody>
      </p:sp>
      <p:sp>
        <p:nvSpPr>
          <p:cNvPr id="3" name="Content Placeholder 2">
            <a:extLst>
              <a:ext uri="{FF2B5EF4-FFF2-40B4-BE49-F238E27FC236}">
                <a16:creationId xmlns:a16="http://schemas.microsoft.com/office/drawing/2014/main" id="{F0F41E55-7C1F-4509-B47E-422708DE9298}"/>
              </a:ext>
            </a:extLst>
          </p:cNvPr>
          <p:cNvSpPr>
            <a:spLocks noGrp="1"/>
          </p:cNvSpPr>
          <p:nvPr>
            <p:ph idx="1"/>
          </p:nvPr>
        </p:nvSpPr>
        <p:spPr/>
        <p:txBody>
          <a:bodyPr>
            <a:normAutofit lnSpcReduction="10000"/>
          </a:bodyPr>
          <a:lstStyle/>
          <a:p>
            <a:r>
              <a:rPr lang="en-GB" b="0" i="0" dirty="0">
                <a:solidFill>
                  <a:srgbClr val="000000"/>
                </a:solidFill>
                <a:effectLst/>
                <a:latin typeface="Helvetica" panose="020B0604020202020204" pitchFamily="34" charset="0"/>
              </a:rPr>
              <a:t>“But why study religions if you are not religious and/or do not want to become religious?”  </a:t>
            </a:r>
          </a:p>
          <a:p>
            <a:pPr lvl="1"/>
            <a:r>
              <a:rPr lang="en-GB" b="0" i="0" dirty="0">
                <a:solidFill>
                  <a:srgbClr val="000000"/>
                </a:solidFill>
                <a:effectLst/>
                <a:latin typeface="Helvetica" panose="020B0604020202020204" pitchFamily="34" charset="0"/>
              </a:rPr>
              <a:t>Religions can be helpful and supportive on personal level</a:t>
            </a:r>
          </a:p>
          <a:p>
            <a:pPr lvl="1"/>
            <a:r>
              <a:rPr lang="en-GB" dirty="0">
                <a:solidFill>
                  <a:srgbClr val="000000"/>
                </a:solidFill>
                <a:latin typeface="Helvetica" panose="020B0604020202020204" pitchFamily="34" charset="0"/>
              </a:rPr>
              <a:t>But also dangerous “</a:t>
            </a:r>
            <a:r>
              <a:rPr lang="en-GB" b="0" i="0" dirty="0">
                <a:solidFill>
                  <a:srgbClr val="000000"/>
                </a:solidFill>
                <a:effectLst/>
                <a:latin typeface="Helvetica" panose="020B0604020202020204" pitchFamily="34" charset="0"/>
              </a:rPr>
              <a:t>because more people have been tortured and killed for religious reasons than for any other motive.” (</a:t>
            </a:r>
            <a:r>
              <a:rPr lang="en-GB" b="0" i="0" dirty="0" err="1">
                <a:solidFill>
                  <a:srgbClr val="000000"/>
                </a:solidFill>
                <a:effectLst/>
                <a:latin typeface="Helvetica" panose="020B0604020202020204" pitchFamily="34" charset="0"/>
              </a:rPr>
              <a:t>Hinnells</a:t>
            </a:r>
            <a:r>
              <a:rPr lang="en-GB" b="0" i="0" dirty="0">
                <a:solidFill>
                  <a:srgbClr val="000000"/>
                </a:solidFill>
                <a:effectLst/>
                <a:latin typeface="Helvetica" panose="020B0604020202020204" pitchFamily="34" charset="0"/>
              </a:rPr>
              <a:t>, p. 5)</a:t>
            </a:r>
          </a:p>
        </p:txBody>
      </p:sp>
    </p:spTree>
    <p:extLst>
      <p:ext uri="{BB962C8B-B14F-4D97-AF65-F5344CB8AC3E}">
        <p14:creationId xmlns:p14="http://schemas.microsoft.com/office/powerpoint/2010/main" val="30842462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36B58-646B-450F-8EC3-F1393DA297E7}"/>
              </a:ext>
            </a:extLst>
          </p:cNvPr>
          <p:cNvSpPr>
            <a:spLocks noGrp="1"/>
          </p:cNvSpPr>
          <p:nvPr>
            <p:ph type="title"/>
          </p:nvPr>
        </p:nvSpPr>
        <p:spPr/>
        <p:txBody>
          <a:bodyPr>
            <a:normAutofit/>
          </a:bodyPr>
          <a:lstStyle/>
          <a:p>
            <a:r>
              <a:rPr lang="en-GB" dirty="0"/>
              <a:t>Recommended Reading </a:t>
            </a:r>
          </a:p>
        </p:txBody>
      </p:sp>
      <p:sp>
        <p:nvSpPr>
          <p:cNvPr id="3" name="Content Placeholder 2">
            <a:extLst>
              <a:ext uri="{FF2B5EF4-FFF2-40B4-BE49-F238E27FC236}">
                <a16:creationId xmlns:a16="http://schemas.microsoft.com/office/drawing/2014/main" id="{5753CF46-53F8-4B96-A1C2-D527A96704DB}"/>
              </a:ext>
            </a:extLst>
          </p:cNvPr>
          <p:cNvSpPr>
            <a:spLocks noGrp="1"/>
          </p:cNvSpPr>
          <p:nvPr>
            <p:ph idx="1"/>
          </p:nvPr>
        </p:nvSpPr>
        <p:spPr/>
        <p:txBody>
          <a:bodyPr>
            <a:normAutofit/>
          </a:bodyPr>
          <a:lstStyle/>
          <a:p>
            <a:pPr algn="l"/>
            <a:r>
              <a:rPr lang="en-GB" b="0" i="0" dirty="0" err="1">
                <a:solidFill>
                  <a:srgbClr val="373A3C"/>
                </a:solidFill>
                <a:effectLst/>
                <a:latin typeface="-apple-system"/>
              </a:rPr>
              <a:t>Hinnells</a:t>
            </a:r>
            <a:r>
              <a:rPr lang="en-GB" b="0" i="0" dirty="0">
                <a:solidFill>
                  <a:srgbClr val="373A3C"/>
                </a:solidFill>
                <a:effectLst/>
                <a:latin typeface="-apple-system"/>
              </a:rPr>
              <a:t>, J. (ed.), </a:t>
            </a:r>
            <a:r>
              <a:rPr lang="en-GB" b="0" i="1" dirty="0">
                <a:solidFill>
                  <a:srgbClr val="373A3C"/>
                </a:solidFill>
                <a:effectLst/>
                <a:latin typeface="-apple-system"/>
              </a:rPr>
              <a:t>The Routledge Companion to the </a:t>
            </a:r>
            <a:r>
              <a:rPr lang="en-GB" b="0" i="1" u="none" strike="noStrike" dirty="0">
                <a:solidFill>
                  <a:srgbClr val="013E5B"/>
                </a:solidFill>
                <a:effectLst/>
                <a:latin typeface="-apple-system"/>
              </a:rPr>
              <a:t>Study of Religion</a:t>
            </a:r>
            <a:r>
              <a:rPr lang="en-GB" b="0" i="0" dirty="0">
                <a:solidFill>
                  <a:srgbClr val="373A3C"/>
                </a:solidFill>
                <a:effectLst/>
                <a:latin typeface="-apple-system"/>
              </a:rPr>
              <a:t> (London:</a:t>
            </a:r>
            <a:r>
              <a:rPr lang="en-GB" b="1" i="0" dirty="0">
                <a:solidFill>
                  <a:srgbClr val="373A3C"/>
                </a:solidFill>
                <a:effectLst/>
                <a:latin typeface="-apple-system"/>
              </a:rPr>
              <a:t> </a:t>
            </a:r>
            <a:r>
              <a:rPr lang="en-GB" b="0" i="0" dirty="0">
                <a:solidFill>
                  <a:srgbClr val="373A3C"/>
                </a:solidFill>
                <a:effectLst/>
                <a:latin typeface="-apple-system"/>
              </a:rPr>
              <a:t>Routledge, 2004). [available as e-book]</a:t>
            </a:r>
          </a:p>
          <a:p>
            <a:pPr algn="l"/>
            <a:r>
              <a:rPr lang="en-GB" b="0" i="0" dirty="0">
                <a:solidFill>
                  <a:srgbClr val="373A3C"/>
                </a:solidFill>
                <a:effectLst/>
                <a:latin typeface="-apple-system"/>
              </a:rPr>
              <a:t>Segal, R. A. (ed.), </a:t>
            </a:r>
            <a:r>
              <a:rPr lang="en-GB" b="0" i="1" dirty="0">
                <a:solidFill>
                  <a:srgbClr val="373A3C"/>
                </a:solidFill>
                <a:effectLst/>
                <a:latin typeface="-apple-system"/>
              </a:rPr>
              <a:t>The Blackwell Companion to the S</a:t>
            </a:r>
            <a:r>
              <a:rPr lang="en-GB" b="0" i="1" u="none" strike="noStrike" dirty="0">
                <a:solidFill>
                  <a:srgbClr val="013E5B"/>
                </a:solidFill>
                <a:effectLst/>
                <a:latin typeface="-apple-system"/>
              </a:rPr>
              <a:t>tudy of Religion</a:t>
            </a:r>
            <a:r>
              <a:rPr lang="en-GB" b="0" i="0" dirty="0">
                <a:solidFill>
                  <a:srgbClr val="373A3C"/>
                </a:solidFill>
                <a:effectLst/>
                <a:latin typeface="-apple-system"/>
              </a:rPr>
              <a:t>. (Oxford: Blackwell, 2006) [available as e-book]</a:t>
            </a:r>
          </a:p>
          <a:p>
            <a:endParaRPr lang="en-GB" dirty="0"/>
          </a:p>
        </p:txBody>
      </p:sp>
    </p:spTree>
    <p:extLst>
      <p:ext uri="{BB962C8B-B14F-4D97-AF65-F5344CB8AC3E}">
        <p14:creationId xmlns:p14="http://schemas.microsoft.com/office/powerpoint/2010/main" val="27045545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E9023E-9EA5-8A87-BA56-60EB7881B9E4}"/>
              </a:ext>
            </a:extLst>
          </p:cNvPr>
          <p:cNvSpPr>
            <a:spLocks noGrp="1"/>
          </p:cNvSpPr>
          <p:nvPr>
            <p:ph type="title"/>
          </p:nvPr>
        </p:nvSpPr>
        <p:spPr/>
        <p:txBody>
          <a:bodyPr/>
          <a:lstStyle/>
          <a:p>
            <a:r>
              <a:rPr lang="en-GB" dirty="0"/>
              <a:t>Additional Reading</a:t>
            </a:r>
          </a:p>
        </p:txBody>
      </p:sp>
      <p:sp>
        <p:nvSpPr>
          <p:cNvPr id="3" name="Content Placeholder 2">
            <a:extLst>
              <a:ext uri="{FF2B5EF4-FFF2-40B4-BE49-F238E27FC236}">
                <a16:creationId xmlns:a16="http://schemas.microsoft.com/office/drawing/2014/main" id="{2FCC8EA0-EAAA-970D-62D0-195740A76E72}"/>
              </a:ext>
            </a:extLst>
          </p:cNvPr>
          <p:cNvSpPr>
            <a:spLocks noGrp="1"/>
          </p:cNvSpPr>
          <p:nvPr>
            <p:ph idx="1"/>
          </p:nvPr>
        </p:nvSpPr>
        <p:spPr/>
        <p:txBody>
          <a:bodyPr>
            <a:normAutofit fontScale="85000" lnSpcReduction="10000"/>
          </a:bodyPr>
          <a:lstStyle/>
          <a:p>
            <a:r>
              <a:rPr lang="en-GB" dirty="0"/>
              <a:t>Koenig, H., ‘Definitions’, chapter 1 from the </a:t>
            </a:r>
            <a:r>
              <a:rPr lang="en-GB" i="1" dirty="0"/>
              <a:t>Handbook of Religion and Health.</a:t>
            </a:r>
            <a:r>
              <a:rPr lang="en-GB" dirty="0"/>
              <a:t> Oxford University Press, 2024. </a:t>
            </a:r>
          </a:p>
          <a:p>
            <a:r>
              <a:rPr lang="en-GB" dirty="0" err="1"/>
              <a:t>Gschwandtner</a:t>
            </a:r>
            <a:r>
              <a:rPr lang="en-GB" dirty="0"/>
              <a:t>, C. What is phenomenology of religion? (Part I): The study of religious phenomena. </a:t>
            </a:r>
            <a:r>
              <a:rPr lang="en-GB" i="1" dirty="0"/>
              <a:t>Philosophy Compass</a:t>
            </a:r>
            <a:r>
              <a:rPr lang="en-GB" dirty="0"/>
              <a:t> Vol. 14, 2019</a:t>
            </a:r>
          </a:p>
          <a:p>
            <a:r>
              <a:rPr lang="en-GB" dirty="0" err="1"/>
              <a:t>Paloutzian</a:t>
            </a:r>
            <a:r>
              <a:rPr lang="en-GB" dirty="0"/>
              <a:t>, R. and C. Park. The Psychology of Religion and Spirituality: How Big the Tent? </a:t>
            </a:r>
            <a:r>
              <a:rPr lang="en-GB" i="1" dirty="0"/>
              <a:t>Psychology of Religion and Spirituality </a:t>
            </a:r>
            <a:r>
              <a:rPr lang="en-GB" dirty="0"/>
              <a:t>Vol. 13, 2021</a:t>
            </a:r>
          </a:p>
        </p:txBody>
      </p:sp>
    </p:spTree>
    <p:extLst>
      <p:ext uri="{BB962C8B-B14F-4D97-AF65-F5344CB8AC3E}">
        <p14:creationId xmlns:p14="http://schemas.microsoft.com/office/powerpoint/2010/main" val="22433146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F87AED-A8BF-47A6-A290-EABE91537CE6}"/>
              </a:ext>
            </a:extLst>
          </p:cNvPr>
          <p:cNvSpPr>
            <a:spLocks noGrp="1"/>
          </p:cNvSpPr>
          <p:nvPr>
            <p:ph type="title"/>
          </p:nvPr>
        </p:nvSpPr>
        <p:spPr/>
        <p:txBody>
          <a:bodyPr/>
          <a:lstStyle/>
          <a:p>
            <a:r>
              <a:rPr lang="en-GB" dirty="0"/>
              <a:t>Topics this week are …</a:t>
            </a:r>
          </a:p>
        </p:txBody>
      </p:sp>
      <p:sp>
        <p:nvSpPr>
          <p:cNvPr id="3" name="Content Placeholder 2">
            <a:extLst>
              <a:ext uri="{FF2B5EF4-FFF2-40B4-BE49-F238E27FC236}">
                <a16:creationId xmlns:a16="http://schemas.microsoft.com/office/drawing/2014/main" id="{4CF2063B-5FA5-4841-BF34-1A6A19A428D9}"/>
              </a:ext>
            </a:extLst>
          </p:cNvPr>
          <p:cNvSpPr>
            <a:spLocks noGrp="1"/>
          </p:cNvSpPr>
          <p:nvPr>
            <p:ph idx="1"/>
          </p:nvPr>
        </p:nvSpPr>
        <p:spPr/>
        <p:txBody>
          <a:bodyPr>
            <a:normAutofit/>
          </a:bodyPr>
          <a:lstStyle/>
          <a:p>
            <a:r>
              <a:rPr lang="en-GB" dirty="0"/>
              <a:t>What is religion (i.e., definitions of Religion)</a:t>
            </a:r>
          </a:p>
          <a:p>
            <a:r>
              <a:rPr lang="en-GB" dirty="0"/>
              <a:t>What are the differences between religion and spirituality, religion and culture? </a:t>
            </a:r>
          </a:p>
          <a:p>
            <a:r>
              <a:rPr lang="en-GB" dirty="0"/>
              <a:t>Orientalism and the Study of Religions</a:t>
            </a:r>
          </a:p>
          <a:p>
            <a:r>
              <a:rPr lang="en-GB" dirty="0"/>
              <a:t>Anthropology of religion, phenomenology or religion, and psychology of religion   </a:t>
            </a:r>
          </a:p>
          <a:p>
            <a:pPr lvl="1"/>
            <a:endParaRPr lang="en-GB" dirty="0"/>
          </a:p>
        </p:txBody>
      </p:sp>
    </p:spTree>
    <p:extLst>
      <p:ext uri="{BB962C8B-B14F-4D97-AF65-F5344CB8AC3E}">
        <p14:creationId xmlns:p14="http://schemas.microsoft.com/office/powerpoint/2010/main" val="7981278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0307DC-FD07-95A5-DCE8-AFCBB32CF724}"/>
              </a:ext>
            </a:extLst>
          </p:cNvPr>
          <p:cNvSpPr>
            <a:spLocks noGrp="1"/>
          </p:cNvSpPr>
          <p:nvPr>
            <p:ph type="title"/>
          </p:nvPr>
        </p:nvSpPr>
        <p:spPr/>
        <p:txBody>
          <a:bodyPr/>
          <a:lstStyle/>
          <a:p>
            <a:r>
              <a:rPr lang="en-GB" dirty="0"/>
              <a:t>Readings for each day</a:t>
            </a:r>
          </a:p>
        </p:txBody>
      </p:sp>
      <p:sp>
        <p:nvSpPr>
          <p:cNvPr id="3" name="Content Placeholder 2">
            <a:extLst>
              <a:ext uri="{FF2B5EF4-FFF2-40B4-BE49-F238E27FC236}">
                <a16:creationId xmlns:a16="http://schemas.microsoft.com/office/drawing/2014/main" id="{4F9379E5-A317-0051-39CA-CFD3AEB87177}"/>
              </a:ext>
            </a:extLst>
          </p:cNvPr>
          <p:cNvSpPr>
            <a:spLocks noGrp="1"/>
          </p:cNvSpPr>
          <p:nvPr>
            <p:ph idx="1"/>
          </p:nvPr>
        </p:nvSpPr>
        <p:spPr/>
        <p:txBody>
          <a:bodyPr>
            <a:normAutofit fontScale="62500" lnSpcReduction="20000"/>
          </a:bodyPr>
          <a:lstStyle/>
          <a:p>
            <a:r>
              <a:rPr lang="en-GB" b="1" dirty="0"/>
              <a:t>Monday: </a:t>
            </a:r>
            <a:r>
              <a:rPr lang="en-GB" b="0" i="0" dirty="0">
                <a:solidFill>
                  <a:srgbClr val="1D2125"/>
                </a:solidFill>
                <a:effectLst/>
              </a:rPr>
              <a:t>Robert Crawford, </a:t>
            </a:r>
            <a:r>
              <a:rPr lang="en-GB" b="0" i="1" dirty="0">
                <a:solidFill>
                  <a:srgbClr val="1D2125"/>
                </a:solidFill>
                <a:effectLst/>
              </a:rPr>
              <a:t>What is Religion?</a:t>
            </a:r>
            <a:r>
              <a:rPr lang="en-GB" b="0" i="0" dirty="0">
                <a:solidFill>
                  <a:srgbClr val="1D2125"/>
                </a:solidFill>
                <a:effectLst/>
              </a:rPr>
              <a:t> </a:t>
            </a:r>
            <a:r>
              <a:rPr lang="en-GB" b="0" i="0">
                <a:solidFill>
                  <a:srgbClr val="1D2125"/>
                </a:solidFill>
                <a:effectLst/>
              </a:rPr>
              <a:t>Introduction and Chapter 1: Can Religion be defined? </a:t>
            </a:r>
          </a:p>
          <a:p>
            <a:pPr algn="l"/>
            <a:r>
              <a:rPr lang="en-GB" b="1"/>
              <a:t>Tuesday</a:t>
            </a:r>
            <a:r>
              <a:rPr lang="en-GB" dirty="0"/>
              <a:t>: Koenig, H., ‘Definitions’, chapter 1 from the </a:t>
            </a:r>
            <a:r>
              <a:rPr lang="en-GB" i="1" dirty="0"/>
              <a:t>Handbook of Religion and Health.</a:t>
            </a:r>
            <a:r>
              <a:rPr lang="en-GB" dirty="0"/>
              <a:t> Oxford University Press, 2024</a:t>
            </a:r>
          </a:p>
          <a:p>
            <a:r>
              <a:rPr lang="en-GB" dirty="0" err="1"/>
              <a:t>Gschwandtner</a:t>
            </a:r>
            <a:r>
              <a:rPr lang="en-GB" dirty="0"/>
              <a:t>, C. What is phenomenology of religion? (Part I): The study of religious phenomena. </a:t>
            </a:r>
            <a:r>
              <a:rPr lang="en-GB" i="1" dirty="0"/>
              <a:t>Philosophy Compass</a:t>
            </a:r>
            <a:r>
              <a:rPr lang="en-GB" dirty="0"/>
              <a:t> Vol. 14, 2019</a:t>
            </a:r>
          </a:p>
          <a:p>
            <a:pPr algn="l"/>
            <a:r>
              <a:rPr lang="en-GB" b="1" i="0" dirty="0">
                <a:solidFill>
                  <a:srgbClr val="1D2125"/>
                </a:solidFill>
                <a:effectLst/>
              </a:rPr>
              <a:t>Thursday</a:t>
            </a:r>
            <a:r>
              <a:rPr lang="en-GB" b="0" i="0" dirty="0">
                <a:solidFill>
                  <a:srgbClr val="1D2125"/>
                </a:solidFill>
                <a:effectLst/>
              </a:rPr>
              <a:t>: Richard King, Orientalism and the Study of Religions (chapter 15 in J. </a:t>
            </a:r>
            <a:r>
              <a:rPr lang="en-GB" b="0" i="0" dirty="0" err="1">
                <a:solidFill>
                  <a:srgbClr val="1D2125"/>
                </a:solidFill>
                <a:effectLst/>
              </a:rPr>
              <a:t>Hinnells</a:t>
            </a:r>
            <a:r>
              <a:rPr lang="en-GB" b="0" i="0" dirty="0">
                <a:solidFill>
                  <a:srgbClr val="1D2125"/>
                </a:solidFill>
                <a:effectLst/>
              </a:rPr>
              <a:t>' book, </a:t>
            </a:r>
            <a:r>
              <a:rPr lang="en-GB" b="0" i="1" dirty="0">
                <a:solidFill>
                  <a:srgbClr val="1D2125"/>
                </a:solidFill>
                <a:effectLst/>
              </a:rPr>
              <a:t>The Routledge Companion to the Study of Religion</a:t>
            </a:r>
            <a:r>
              <a:rPr lang="en-GB" b="0" i="0" dirty="0">
                <a:solidFill>
                  <a:srgbClr val="1D2125"/>
                </a:solidFill>
                <a:effectLst/>
              </a:rPr>
              <a:t> )  </a:t>
            </a:r>
          </a:p>
          <a:p>
            <a:r>
              <a:rPr lang="en-GB" dirty="0" err="1"/>
              <a:t>Paloutzian</a:t>
            </a:r>
            <a:r>
              <a:rPr lang="en-GB" dirty="0"/>
              <a:t>, R. and C. Park. The Psychology of Religion and Spirituality: How Big the Tent? </a:t>
            </a:r>
            <a:r>
              <a:rPr lang="en-GB" i="1" dirty="0"/>
              <a:t>Psychology of Religion and Spirituality </a:t>
            </a:r>
            <a:r>
              <a:rPr lang="en-GB" dirty="0"/>
              <a:t>Vol. 13, 2021</a:t>
            </a:r>
          </a:p>
          <a:p>
            <a:pPr algn="l"/>
            <a:r>
              <a:rPr lang="en-GB" b="1" i="0" dirty="0">
                <a:solidFill>
                  <a:srgbClr val="1D2125"/>
                </a:solidFill>
                <a:effectLst/>
              </a:rPr>
              <a:t>Friday</a:t>
            </a:r>
            <a:r>
              <a:rPr lang="en-GB" b="0" i="0" dirty="0">
                <a:solidFill>
                  <a:srgbClr val="1D2125"/>
                </a:solidFill>
                <a:effectLst/>
              </a:rPr>
              <a:t>: R.L. Stein and P.L. Stein: </a:t>
            </a:r>
            <a:r>
              <a:rPr lang="en-GB" b="0" i="1" dirty="0">
                <a:solidFill>
                  <a:srgbClr val="1D2125"/>
                </a:solidFill>
                <a:effectLst/>
              </a:rPr>
              <a:t>The Anthropology of Religion, Magic, and Witchcraft.</a:t>
            </a:r>
            <a:r>
              <a:rPr lang="en-GB" b="0" i="0" dirty="0">
                <a:solidFill>
                  <a:srgbClr val="1D2125"/>
                </a:solidFill>
                <a:effectLst/>
              </a:rPr>
              <a:t> Chapter 1: The Anthropological study of religion</a:t>
            </a:r>
          </a:p>
          <a:p>
            <a:endParaRPr lang="en-GB" dirty="0"/>
          </a:p>
        </p:txBody>
      </p:sp>
    </p:spTree>
    <p:extLst>
      <p:ext uri="{BB962C8B-B14F-4D97-AF65-F5344CB8AC3E}">
        <p14:creationId xmlns:p14="http://schemas.microsoft.com/office/powerpoint/2010/main" val="17384358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835453-15D5-0F80-7298-20B5B50C8DF9}"/>
              </a:ext>
            </a:extLst>
          </p:cNvPr>
          <p:cNvSpPr>
            <a:spLocks noGrp="1"/>
          </p:cNvSpPr>
          <p:nvPr>
            <p:ph type="title"/>
          </p:nvPr>
        </p:nvSpPr>
        <p:spPr/>
        <p:txBody>
          <a:bodyPr/>
          <a:lstStyle/>
          <a:p>
            <a:r>
              <a:rPr lang="en-GB" dirty="0"/>
              <a:t>What is Religion?</a:t>
            </a:r>
          </a:p>
        </p:txBody>
      </p:sp>
      <p:sp>
        <p:nvSpPr>
          <p:cNvPr id="3" name="Content Placeholder 2">
            <a:extLst>
              <a:ext uri="{FF2B5EF4-FFF2-40B4-BE49-F238E27FC236}">
                <a16:creationId xmlns:a16="http://schemas.microsoft.com/office/drawing/2014/main" id="{4DC6F1F8-33E4-215F-ED07-054C226D7E2A}"/>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4815294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Some Examples</a:t>
            </a:r>
          </a:p>
        </p:txBody>
      </p:sp>
      <p:pic>
        <p:nvPicPr>
          <p:cNvPr id="4" name="Content Placeholder 3" descr="imm021.jpg"/>
          <p:cNvPicPr>
            <a:picLocks noGrp="1" noChangeAspect="1"/>
          </p:cNvPicPr>
          <p:nvPr>
            <p:ph idx="1"/>
          </p:nvPr>
        </p:nvPicPr>
        <p:blipFill>
          <a:blip r:embed="rId3" cstate="print"/>
          <a:stretch>
            <a:fillRect/>
          </a:stretch>
        </p:blipFill>
        <p:spPr>
          <a:xfrm>
            <a:off x="1809918" y="1700808"/>
            <a:ext cx="5524163" cy="3681876"/>
          </a:xfr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descr="barrio.jpg"/>
          <p:cNvPicPr>
            <a:picLocks noGrp="1" noChangeAspect="1"/>
          </p:cNvPicPr>
          <p:nvPr>
            <p:ph idx="1"/>
          </p:nvPr>
        </p:nvPicPr>
        <p:blipFill>
          <a:blip r:embed="rId3" cstate="print"/>
          <a:stretch>
            <a:fillRect/>
          </a:stretch>
        </p:blipFill>
        <p:spPr>
          <a:xfrm>
            <a:off x="1475656" y="1371600"/>
            <a:ext cx="6008599" cy="4114800"/>
          </a:xfr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descr="dance1 Kopie.jpg"/>
          <p:cNvPicPr>
            <a:picLocks noGrp="1" noChangeAspect="1"/>
          </p:cNvPicPr>
          <p:nvPr>
            <p:ph idx="1"/>
          </p:nvPr>
        </p:nvPicPr>
        <p:blipFill>
          <a:blip r:embed="rId2" cstate="print"/>
          <a:stretch>
            <a:fillRect/>
          </a:stretch>
        </p:blipFill>
        <p:spPr>
          <a:xfrm>
            <a:off x="1285852" y="1052736"/>
            <a:ext cx="6572296" cy="4308626"/>
          </a:xfr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descr="Pai do Santo.JPG"/>
          <p:cNvPicPr>
            <a:picLocks noGrp="1" noChangeAspect="1"/>
          </p:cNvPicPr>
          <p:nvPr>
            <p:ph idx="1"/>
          </p:nvPr>
        </p:nvPicPr>
        <p:blipFill>
          <a:blip r:embed="rId3" cstate="print"/>
          <a:stretch>
            <a:fillRect/>
          </a:stretch>
        </p:blipFill>
        <p:spPr>
          <a:xfrm>
            <a:off x="2536017" y="337586"/>
            <a:ext cx="4071966" cy="5429288"/>
          </a:xfr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207447-FBC1-4895-9754-42397F136AE6}"/>
              </a:ext>
            </a:extLst>
          </p:cNvPr>
          <p:cNvSpPr>
            <a:spLocks noGrp="1"/>
          </p:cNvSpPr>
          <p:nvPr>
            <p:ph type="title"/>
          </p:nvPr>
        </p:nvSpPr>
        <p:spPr/>
        <p:txBody>
          <a:bodyPr/>
          <a:lstStyle/>
          <a:p>
            <a:r>
              <a:rPr lang="en-GB" dirty="0"/>
              <a:t>YouTube clip </a:t>
            </a:r>
          </a:p>
        </p:txBody>
      </p:sp>
      <p:sp>
        <p:nvSpPr>
          <p:cNvPr id="3" name="Content Placeholder 2">
            <a:extLst>
              <a:ext uri="{FF2B5EF4-FFF2-40B4-BE49-F238E27FC236}">
                <a16:creationId xmlns:a16="http://schemas.microsoft.com/office/drawing/2014/main" id="{2EB4CA9A-A5FD-4C03-9B56-70EE77683563}"/>
              </a:ext>
            </a:extLst>
          </p:cNvPr>
          <p:cNvSpPr>
            <a:spLocks noGrp="1"/>
          </p:cNvSpPr>
          <p:nvPr>
            <p:ph idx="1"/>
          </p:nvPr>
        </p:nvSpPr>
        <p:spPr/>
        <p:txBody>
          <a:bodyPr>
            <a:normAutofit lnSpcReduction="10000"/>
          </a:bodyPr>
          <a:lstStyle/>
          <a:p>
            <a:r>
              <a:rPr lang="en-GB" dirty="0">
                <a:solidFill>
                  <a:srgbClr val="373A3C"/>
                </a:solidFill>
              </a:rPr>
              <a:t>The </a:t>
            </a:r>
            <a:r>
              <a:rPr lang="en-GB" i="0" dirty="0">
                <a:solidFill>
                  <a:srgbClr val="373A3C"/>
                </a:solidFill>
                <a:effectLst/>
              </a:rPr>
              <a:t>short YouTube clip shows several people explaining what </a:t>
            </a:r>
            <a:r>
              <a:rPr lang="en-GB" dirty="0">
                <a:solidFill>
                  <a:srgbClr val="373A3C"/>
                </a:solidFill>
              </a:rPr>
              <a:t>religion is and </a:t>
            </a:r>
            <a:r>
              <a:rPr lang="en-GB" i="0" dirty="0">
                <a:solidFill>
                  <a:srgbClr val="373A3C"/>
                </a:solidFill>
                <a:effectLst/>
              </a:rPr>
              <a:t>what it means to them.  </a:t>
            </a:r>
          </a:p>
          <a:p>
            <a:r>
              <a:rPr lang="en-GB">
                <a:solidFill>
                  <a:srgbClr val="373A3C"/>
                </a:solidFill>
              </a:rPr>
              <a:t>https://youtu.be/lQm_mJKoO50?feature=shared</a:t>
            </a:r>
            <a:endParaRPr lang="en-GB" dirty="0">
              <a:solidFill>
                <a:srgbClr val="373A3C"/>
              </a:solidFill>
            </a:endParaRPr>
          </a:p>
          <a:p>
            <a:r>
              <a:rPr lang="en-GB" i="0" dirty="0">
                <a:solidFill>
                  <a:srgbClr val="373A3C"/>
                </a:solidFill>
                <a:effectLst/>
              </a:rPr>
              <a:t>Can you distinguish who is religious and who is non-religious, and what faith they have?</a:t>
            </a:r>
          </a:p>
          <a:p>
            <a:endParaRPr lang="en-GB" dirty="0"/>
          </a:p>
        </p:txBody>
      </p:sp>
    </p:spTree>
    <p:extLst>
      <p:ext uri="{BB962C8B-B14F-4D97-AF65-F5344CB8AC3E}">
        <p14:creationId xmlns:p14="http://schemas.microsoft.com/office/powerpoint/2010/main" val="153475399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purl.org/dc/elements/1.1/"/>
    <ds:schemaRef ds:uri="http://schemas.microsoft.com/office/2006/metadata/properties"/>
    <ds:schemaRef ds:uri="303dbf9b-b85b-46a0-94f1-894078c07ecd"/>
    <ds:schemaRef ds:uri="http://schemas.microsoft.com/office/2006/documentManagement/types"/>
    <ds:schemaRef ds:uri="http://schemas.openxmlformats.org/package/2006/metadata/core-properties"/>
    <ds:schemaRef ds:uri="http://purl.org/dc/dcmitype/"/>
    <ds:schemaRef ds:uri="http://schemas.microsoft.com/office/infopath/2007/PartnerControls"/>
    <ds:schemaRef ds:uri="http://www.w3.org/XML/1998/namespace"/>
    <ds:schemaRef ds:uri="http://purl.org/dc/terms/"/>
  </ds:schemaRefs>
</ds:datastoreItem>
</file>

<file path=docProps/app.xml><?xml version="1.0" encoding="utf-8"?>
<Properties xmlns="http://schemas.openxmlformats.org/officeDocument/2006/extended-properties" xmlns:vt="http://schemas.openxmlformats.org/officeDocument/2006/docPropsVTypes">
  <Template/>
  <TotalTime>801</TotalTime>
  <Words>725</Words>
  <Application>Microsoft Office PowerPoint</Application>
  <PresentationFormat>On-screen Show (4:3)</PresentationFormat>
  <Paragraphs>46</Paragraphs>
  <Slides>16</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-apple-system</vt:lpstr>
      <vt:lpstr>Arial</vt:lpstr>
      <vt:lpstr>Calibri</vt:lpstr>
      <vt:lpstr>Helvetica</vt:lpstr>
      <vt:lpstr>Myriad Pro</vt:lpstr>
      <vt:lpstr>20140311PresentationUWTSDTemplate</vt:lpstr>
      <vt:lpstr>Exploring the Study of Religion and Theology  </vt:lpstr>
      <vt:lpstr>Introduction </vt:lpstr>
      <vt:lpstr>PowerPoint Presentation</vt:lpstr>
      <vt:lpstr>The Study of Religions</vt:lpstr>
      <vt:lpstr>John Hinnells writes …</vt:lpstr>
      <vt:lpstr>But why study religions..</vt:lpstr>
      <vt:lpstr>Recommended Reading </vt:lpstr>
      <vt:lpstr>Additional Reading</vt:lpstr>
      <vt:lpstr>Topics this week are …</vt:lpstr>
      <vt:lpstr>Readings for each day</vt:lpstr>
      <vt:lpstr>What is Religion?</vt:lpstr>
      <vt:lpstr>Some Examples</vt:lpstr>
      <vt:lpstr>PowerPoint Presentation</vt:lpstr>
      <vt:lpstr>PowerPoint Presentation</vt:lpstr>
      <vt:lpstr>PowerPoint Presentation</vt:lpstr>
      <vt:lpstr>YouTube clip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Bettina Schmidt</cp:lastModifiedBy>
  <cp:revision>104</cp:revision>
  <cp:lastPrinted>2017-03-06T16:11:16Z</cp:lastPrinted>
  <dcterms:created xsi:type="dcterms:W3CDTF">2015-04-14T15:21:28Z</dcterms:created>
  <dcterms:modified xsi:type="dcterms:W3CDTF">2024-02-13T15:25:02Z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