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4" r:id="rId1"/>
  </p:sldMasterIdLst>
  <p:sldIdLst>
    <p:sldId id="256" r:id="rId2"/>
    <p:sldId id="257" r:id="rId3"/>
    <p:sldId id="267" r:id="rId4"/>
    <p:sldId id="258" r:id="rId5"/>
    <p:sldId id="268" r:id="rId6"/>
    <p:sldId id="269" r:id="rId7"/>
    <p:sldId id="260" r:id="rId8"/>
    <p:sldId id="270" r:id="rId9"/>
    <p:sldId id="262" r:id="rId10"/>
    <p:sldId id="274" r:id="rId11"/>
    <p:sldId id="264" r:id="rId12"/>
    <p:sldId id="276" r:id="rId13"/>
    <p:sldId id="263" r:id="rId14"/>
    <p:sldId id="261" r:id="rId15"/>
    <p:sldId id="271" r:id="rId16"/>
    <p:sldId id="273" r:id="rId17"/>
    <p:sldId id="27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78" d="100"/>
          <a:sy n="78" d="100"/>
        </p:scale>
        <p:origin x="2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B307E982-927F-42B2-9A83-2D482502764E}" type="slidenum">
              <a:rPr lang="en-GB" smtClean="0"/>
              <a:t>‹#›</a:t>
            </a:fld>
            <a:endParaRPr lang="en-GB" dirty="0"/>
          </a:p>
        </p:txBody>
      </p:sp>
    </p:spTree>
    <p:extLst>
      <p:ext uri="{BB962C8B-B14F-4D97-AF65-F5344CB8AC3E}">
        <p14:creationId xmlns:p14="http://schemas.microsoft.com/office/powerpoint/2010/main" val="2352000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941853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1182782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2493108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8400428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947417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993175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559998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56191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049863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28210406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7297123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33203166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642662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702711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2178287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163012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710430-DEB1-4409-8BCA-9A5B05581FEB}" type="datetimeFigureOut">
              <a:rPr lang="en-GB" smtClean="0"/>
              <a:t>13/02/2022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307E982-927F-42B2-9A83-2D482502764E}" type="slidenum">
              <a:rPr lang="en-GB" smtClean="0"/>
              <a:t>‹#›</a:t>
            </a:fld>
            <a:endParaRPr lang="en-GB" dirty="0"/>
          </a:p>
        </p:txBody>
      </p:sp>
    </p:spTree>
    <p:extLst>
      <p:ext uri="{BB962C8B-B14F-4D97-AF65-F5344CB8AC3E}">
        <p14:creationId xmlns:p14="http://schemas.microsoft.com/office/powerpoint/2010/main" val="3300657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20">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69710430-DEB1-4409-8BCA-9A5B05581FEB}" type="datetimeFigureOut">
              <a:rPr lang="en-GB" smtClean="0"/>
              <a:t>13/02/2022</a:t>
            </a:fld>
            <a:endParaRPr lang="en-GB"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B307E982-927F-42B2-9A83-2D482502764E}" type="slidenum">
              <a:rPr lang="en-GB" smtClean="0"/>
              <a:t>‹#›</a:t>
            </a:fld>
            <a:endParaRPr lang="en-GB" dirty="0"/>
          </a:p>
        </p:txBody>
      </p:sp>
    </p:spTree>
    <p:extLst>
      <p:ext uri="{BB962C8B-B14F-4D97-AF65-F5344CB8AC3E}">
        <p14:creationId xmlns:p14="http://schemas.microsoft.com/office/powerpoint/2010/main" val="911644304"/>
      </p:ext>
    </p:extLst>
  </p:cSld>
  <p:clrMap bg1="lt1" tx1="dk1" bg2="lt2" tx2="dk2" accent1="accent1" accent2="accent2" accent3="accent3" accent4="accent4" accent5="accent5" accent6="accent6" hlink="hlink" folHlink="folHlink"/>
  <p:sldLayoutIdLst>
    <p:sldLayoutId id="2147483885" r:id="rId1"/>
    <p:sldLayoutId id="2147483886" r:id="rId2"/>
    <p:sldLayoutId id="2147483887" r:id="rId3"/>
    <p:sldLayoutId id="2147483888" r:id="rId4"/>
    <p:sldLayoutId id="2147483889" r:id="rId5"/>
    <p:sldLayoutId id="2147483890" r:id="rId6"/>
    <p:sldLayoutId id="2147483891" r:id="rId7"/>
    <p:sldLayoutId id="2147483892" r:id="rId8"/>
    <p:sldLayoutId id="2147483893" r:id="rId9"/>
    <p:sldLayoutId id="2147483894" r:id="rId10"/>
    <p:sldLayoutId id="2147483895" r:id="rId11"/>
    <p:sldLayoutId id="2147483896" r:id="rId12"/>
    <p:sldLayoutId id="2147483897" r:id="rId13"/>
    <p:sldLayoutId id="2147483898" r:id="rId14"/>
    <p:sldLayoutId id="2147483899" r:id="rId15"/>
    <p:sldLayoutId id="2147483900" r:id="rId16"/>
    <p:sldLayoutId id="2147483901" r:id="rId17"/>
    <p:sldLayoutId id="2147483902" r:id="rId18"/>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arthritisaction.org.uk/mhdirectory/rethink-mental-illness/attachment/rethink-mental-illness-logo/" TargetMode="Externa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doi.org/10.1007/s00127-006-0126-3" TargetMode="Externa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mind.org.uk/media/9201/schizophrenia-2020-pdf-version-updated-mid-cycle.pdf" TargetMode="Externa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vectorstock.com/royalty-free-vector/mental-health-and-psychology-concept-icon-or-logo-vector-27392222"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85155" y="1083733"/>
            <a:ext cx="8825658" cy="2677648"/>
          </a:xfrm>
        </p:spPr>
        <p:txBody>
          <a:bodyPr>
            <a:normAutofit/>
          </a:bodyPr>
          <a:lstStyle/>
          <a:p>
            <a:pPr algn="ctr"/>
            <a:r>
              <a:rPr lang="en-GB" sz="3600" b="1" dirty="0"/>
              <a:t>Raising awareness of the impact of a diagnosis of schizophrenia upon an individual</a:t>
            </a:r>
          </a:p>
        </p:txBody>
      </p:sp>
      <p:sp>
        <p:nvSpPr>
          <p:cNvPr id="3" name="Subtitle 2"/>
          <p:cNvSpPr>
            <a:spLocks noGrp="1"/>
          </p:cNvSpPr>
          <p:nvPr>
            <p:ph type="subTitle" idx="1"/>
          </p:nvPr>
        </p:nvSpPr>
        <p:spPr>
          <a:xfrm>
            <a:off x="1586755" y="3939180"/>
            <a:ext cx="8825658" cy="861420"/>
          </a:xfrm>
        </p:spPr>
        <p:txBody>
          <a:bodyPr>
            <a:noAutofit/>
          </a:bodyPr>
          <a:lstStyle/>
          <a:p>
            <a:pPr algn="ctr"/>
            <a:r>
              <a:rPr lang="en-GB" sz="2400" b="1" dirty="0">
                <a:solidFill>
                  <a:schemeClr val="tx1"/>
                </a:solidFill>
                <a:latin typeface="Arial" panose="020B0604020202020204" pitchFamily="34" charset="0"/>
                <a:cs typeface="Arial" panose="020B0604020202020204" pitchFamily="34" charset="0"/>
              </a:rPr>
              <a:t>By Dominic Sheppard </a:t>
            </a:r>
          </a:p>
          <a:p>
            <a:pPr algn="ctr"/>
            <a:r>
              <a:rPr lang="en-GB" sz="2400" b="1" dirty="0">
                <a:solidFill>
                  <a:schemeClr val="tx1"/>
                </a:solidFill>
                <a:latin typeface="Arial" panose="020B0604020202020204" pitchFamily="34" charset="0"/>
                <a:cs typeface="Arial" panose="020B0604020202020204" pitchFamily="34" charset="0"/>
              </a:rPr>
              <a:t>1902308</a:t>
            </a:r>
          </a:p>
          <a:p>
            <a:pPr algn="ctr"/>
            <a:r>
              <a:rPr lang="en-GB" sz="2400" b="1" dirty="0">
                <a:solidFill>
                  <a:schemeClr val="tx1"/>
                </a:solidFill>
                <a:latin typeface="Arial" panose="020B0604020202020204" pitchFamily="34" charset="0"/>
                <a:cs typeface="Arial" panose="020B0604020202020204" pitchFamily="34" charset="0"/>
              </a:rPr>
              <a:t>m6x02254</a:t>
            </a:r>
          </a:p>
        </p:txBody>
      </p:sp>
      <p:pic>
        <p:nvPicPr>
          <p:cNvPr id="4" name="Picture 3"/>
          <p:cNvPicPr>
            <a:picLocks noChangeAspect="1"/>
          </p:cNvPicPr>
          <p:nvPr/>
        </p:nvPicPr>
        <p:blipFill rotWithShape="1">
          <a:blip r:embed="rId2"/>
          <a:srcRect t="-1" b="9481"/>
          <a:stretch/>
        </p:blipFill>
        <p:spPr>
          <a:xfrm>
            <a:off x="482600" y="3761381"/>
            <a:ext cx="2705100" cy="2667508"/>
          </a:xfrm>
          <a:prstGeom prst="rect">
            <a:avLst/>
          </a:prstGeom>
        </p:spPr>
      </p:pic>
      <p:pic>
        <p:nvPicPr>
          <p:cNvPr id="5" name="Picture 4"/>
          <p:cNvPicPr>
            <a:picLocks noChangeAspect="1"/>
          </p:cNvPicPr>
          <p:nvPr/>
        </p:nvPicPr>
        <p:blipFill>
          <a:blip r:embed="rId3"/>
          <a:stretch>
            <a:fillRect/>
          </a:stretch>
        </p:blipFill>
        <p:spPr>
          <a:xfrm>
            <a:off x="9063832" y="3761381"/>
            <a:ext cx="2697162" cy="2667508"/>
          </a:xfrm>
          <a:prstGeom prst="rect">
            <a:avLst/>
          </a:prstGeom>
        </p:spPr>
      </p:pic>
    </p:spTree>
    <p:extLst>
      <p:ext uri="{BB962C8B-B14F-4D97-AF65-F5344CB8AC3E}">
        <p14:creationId xmlns:p14="http://schemas.microsoft.com/office/powerpoint/2010/main" val="32146343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9932147" cy="706964"/>
          </a:xfrm>
        </p:spPr>
        <p:txBody>
          <a:bodyPr/>
          <a:lstStyle/>
          <a:p>
            <a:pPr algn="ctr"/>
            <a:r>
              <a:rPr lang="en-GB" b="1" dirty="0">
                <a:latin typeface="Arial" panose="020B0604020202020204" pitchFamily="34" charset="0"/>
                <a:cs typeface="Arial" panose="020B0604020202020204" pitchFamily="34" charset="0"/>
              </a:rPr>
              <a:t>What is Schizophrenia? </a:t>
            </a:r>
          </a:p>
        </p:txBody>
      </p:sp>
      <p:sp>
        <p:nvSpPr>
          <p:cNvPr id="3" name="Content Placeholder 2"/>
          <p:cNvSpPr>
            <a:spLocks noGrp="1"/>
          </p:cNvSpPr>
          <p:nvPr>
            <p:ph sz="quarter" idx="13"/>
          </p:nvPr>
        </p:nvSpPr>
        <p:spPr>
          <a:xfrm>
            <a:off x="939113" y="2328992"/>
            <a:ext cx="10363826" cy="3424107"/>
          </a:xfrm>
        </p:spPr>
        <p:txBody>
          <a:bodyPr>
            <a:normAutofit/>
          </a:bodyPr>
          <a:lstStyle/>
          <a:p>
            <a:pPr marL="0" indent="0" algn="ctr">
              <a:buNone/>
            </a:pPr>
            <a:endParaRPr lang="en-GB" sz="2400" dirty="0">
              <a:latin typeface="Arial" panose="020B0604020202020204" pitchFamily="34" charset="0"/>
              <a:cs typeface="Arial" panose="020B0604020202020204" pitchFamily="34" charset="0"/>
            </a:endParaRPr>
          </a:p>
          <a:p>
            <a:pPr marL="0" indent="0" algn="ctr">
              <a:buNone/>
            </a:pPr>
            <a:r>
              <a:rPr lang="en-GB" sz="3600" b="1" dirty="0">
                <a:solidFill>
                  <a:schemeClr val="tx1"/>
                </a:solidFill>
                <a:latin typeface="Arial" panose="020B0604020202020204" pitchFamily="34" charset="0"/>
                <a:cs typeface="Arial" panose="020B0604020202020204" pitchFamily="34" charset="0"/>
              </a:rPr>
              <a:t>“Schizophrenia is a complicated mental health problem related to psychosis”</a:t>
            </a:r>
          </a:p>
          <a:p>
            <a:pPr marL="0" indent="0" algn="ctr">
              <a:buNone/>
            </a:pPr>
            <a:r>
              <a:rPr lang="en-GB" sz="3600" b="1" dirty="0">
                <a:solidFill>
                  <a:schemeClr val="tx1"/>
                </a:solidFill>
                <a:latin typeface="Arial" panose="020B0604020202020204" pitchFamily="34" charset="0"/>
                <a:cs typeface="Arial" panose="020B0604020202020204" pitchFamily="34" charset="0"/>
              </a:rPr>
              <a:t>(Mind.org.uk. 2020)</a:t>
            </a:r>
          </a:p>
        </p:txBody>
      </p:sp>
      <p:pic>
        <p:nvPicPr>
          <p:cNvPr id="4" name="Picture 3"/>
          <p:cNvPicPr>
            <a:picLocks noChangeAspect="1"/>
          </p:cNvPicPr>
          <p:nvPr/>
        </p:nvPicPr>
        <p:blipFill>
          <a:blip r:embed="rId2"/>
          <a:stretch>
            <a:fillRect/>
          </a:stretch>
        </p:blipFill>
        <p:spPr>
          <a:xfrm>
            <a:off x="211137" y="195392"/>
            <a:ext cx="2143125" cy="2133600"/>
          </a:xfrm>
          <a:prstGeom prst="rect">
            <a:avLst/>
          </a:prstGeom>
        </p:spPr>
      </p:pic>
    </p:spTree>
    <p:extLst>
      <p:ext uri="{BB962C8B-B14F-4D97-AF65-F5344CB8AC3E}">
        <p14:creationId xmlns:p14="http://schemas.microsoft.com/office/powerpoint/2010/main" val="37164406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3153" y="1075268"/>
            <a:ext cx="8761413" cy="706964"/>
          </a:xfrm>
        </p:spPr>
        <p:txBody>
          <a:bodyPr/>
          <a:lstStyle/>
          <a:p>
            <a:pPr algn="ctr"/>
            <a:r>
              <a:rPr lang="en-GB" b="1" dirty="0"/>
              <a:t>Possible Causes of Schizophrenia</a:t>
            </a:r>
          </a:p>
        </p:txBody>
      </p:sp>
      <p:sp>
        <p:nvSpPr>
          <p:cNvPr id="3" name="Content Placeholder 2"/>
          <p:cNvSpPr>
            <a:spLocks noGrp="1"/>
          </p:cNvSpPr>
          <p:nvPr>
            <p:ph sz="quarter" idx="13"/>
          </p:nvPr>
        </p:nvSpPr>
        <p:spPr>
          <a:xfrm>
            <a:off x="887146" y="2430592"/>
            <a:ext cx="10363826" cy="3982908"/>
          </a:xfrm>
        </p:spPr>
        <p:txBody>
          <a:bodyPr>
            <a:normAutofit fontScale="85000" lnSpcReduction="10000"/>
          </a:bodyPr>
          <a:lstStyle/>
          <a:p>
            <a:pPr algn="ctr"/>
            <a:r>
              <a:rPr lang="en-GB" sz="4000" b="1" dirty="0">
                <a:solidFill>
                  <a:schemeClr val="tx1"/>
                </a:solidFill>
              </a:rPr>
              <a:t>Life events that are very stressful </a:t>
            </a:r>
          </a:p>
          <a:p>
            <a:pPr marL="0" indent="0" algn="ctr">
              <a:buNone/>
            </a:pPr>
            <a:r>
              <a:rPr lang="en-GB" sz="4000" b="1" dirty="0">
                <a:solidFill>
                  <a:schemeClr val="tx1"/>
                </a:solidFill>
                <a:latin typeface="Arial" panose="020B0604020202020204" pitchFamily="34" charset="0"/>
                <a:cs typeface="Arial" panose="020B0604020202020204" pitchFamily="34" charset="0"/>
              </a:rPr>
              <a:t>(Mind.org.uk. 2020)</a:t>
            </a:r>
            <a:endParaRPr lang="en-GB" sz="4000" b="1" dirty="0">
              <a:solidFill>
                <a:schemeClr val="tx1"/>
              </a:solidFill>
            </a:endParaRPr>
          </a:p>
          <a:p>
            <a:pPr algn="ctr"/>
            <a:r>
              <a:rPr lang="en-GB" sz="4000" b="1" dirty="0">
                <a:solidFill>
                  <a:schemeClr val="tx1"/>
                </a:solidFill>
              </a:rPr>
              <a:t>Use of alcohol and drugs </a:t>
            </a:r>
            <a:r>
              <a:rPr lang="en-GB" sz="4000" b="1" dirty="0">
                <a:solidFill>
                  <a:schemeClr val="tx1"/>
                </a:solidFill>
                <a:latin typeface="Arial" panose="020B0604020202020204" pitchFamily="34" charset="0"/>
                <a:cs typeface="Arial" panose="020B0604020202020204" pitchFamily="34" charset="0"/>
              </a:rPr>
              <a:t>(Mind.org.uk. 2020)</a:t>
            </a:r>
            <a:endParaRPr lang="en-GB" sz="4000" b="1" dirty="0">
              <a:solidFill>
                <a:schemeClr val="tx1"/>
              </a:solidFill>
            </a:endParaRPr>
          </a:p>
          <a:p>
            <a:pPr algn="ctr"/>
            <a:r>
              <a:rPr lang="en-GB" sz="4000" b="1" dirty="0">
                <a:solidFill>
                  <a:schemeClr val="tx1"/>
                </a:solidFill>
              </a:rPr>
              <a:t>Genes that have  been inherited</a:t>
            </a:r>
          </a:p>
          <a:p>
            <a:pPr marL="0" indent="0" algn="ctr">
              <a:buNone/>
            </a:pPr>
            <a:r>
              <a:rPr lang="en-GB" sz="4000" b="1" dirty="0">
                <a:solidFill>
                  <a:schemeClr val="tx1"/>
                </a:solidFill>
              </a:rPr>
              <a:t> </a:t>
            </a:r>
            <a:r>
              <a:rPr lang="en-GB" sz="4000" b="1" dirty="0">
                <a:solidFill>
                  <a:schemeClr val="tx1"/>
                </a:solidFill>
                <a:latin typeface="Arial" panose="020B0604020202020204" pitchFamily="34" charset="0"/>
                <a:cs typeface="Arial" panose="020B0604020202020204" pitchFamily="34" charset="0"/>
              </a:rPr>
              <a:t>(Mind.org.uk. 2020)</a:t>
            </a:r>
            <a:endParaRPr lang="en-GB" sz="4000" b="1" dirty="0">
              <a:solidFill>
                <a:schemeClr val="tx1"/>
              </a:solidFill>
            </a:endParaRPr>
          </a:p>
          <a:p>
            <a:pPr algn="ctr"/>
            <a:r>
              <a:rPr lang="en-GB" sz="4000" b="1" dirty="0">
                <a:solidFill>
                  <a:schemeClr val="tx1"/>
                </a:solidFill>
              </a:rPr>
              <a:t>Brain chemistry differences </a:t>
            </a:r>
            <a:r>
              <a:rPr lang="en-GB" sz="4000" b="1" dirty="0">
                <a:solidFill>
                  <a:schemeClr val="tx1"/>
                </a:solidFill>
                <a:latin typeface="Arial" panose="020B0604020202020204" pitchFamily="34" charset="0"/>
                <a:cs typeface="Arial" panose="020B0604020202020204" pitchFamily="34" charset="0"/>
              </a:rPr>
              <a:t>(Mind.org.uk. 2020)</a:t>
            </a:r>
          </a:p>
          <a:p>
            <a:pPr lvl="0" algn="ctr"/>
            <a:endParaRPr lang="en-GB" sz="4000" b="1" dirty="0"/>
          </a:p>
          <a:p>
            <a:pPr marL="0" indent="0">
              <a:buNone/>
            </a:pPr>
            <a:endParaRPr lang="en-GB" dirty="0"/>
          </a:p>
        </p:txBody>
      </p:sp>
      <p:pic>
        <p:nvPicPr>
          <p:cNvPr id="4" name="Picture 3"/>
          <p:cNvPicPr>
            <a:picLocks noChangeAspect="1"/>
          </p:cNvPicPr>
          <p:nvPr/>
        </p:nvPicPr>
        <p:blipFill>
          <a:blip r:embed="rId2"/>
          <a:stretch>
            <a:fillRect/>
          </a:stretch>
        </p:blipFill>
        <p:spPr>
          <a:xfrm>
            <a:off x="223837" y="361950"/>
            <a:ext cx="2143125" cy="2133600"/>
          </a:xfrm>
          <a:prstGeom prst="rect">
            <a:avLst/>
          </a:prstGeom>
        </p:spPr>
      </p:pic>
    </p:spTree>
    <p:extLst>
      <p:ext uri="{BB962C8B-B14F-4D97-AF65-F5344CB8AC3E}">
        <p14:creationId xmlns:p14="http://schemas.microsoft.com/office/powerpoint/2010/main" val="3931041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960968"/>
            <a:ext cx="8761413" cy="706964"/>
          </a:xfrm>
        </p:spPr>
        <p:txBody>
          <a:bodyPr/>
          <a:lstStyle/>
          <a:p>
            <a:pPr algn="ctr"/>
            <a:r>
              <a:rPr lang="en-GB" b="1" dirty="0"/>
              <a:t>What to look out for?</a:t>
            </a:r>
            <a:br>
              <a:rPr lang="en-GB" b="1" dirty="0"/>
            </a:br>
            <a:r>
              <a:rPr lang="en-GB" b="1" dirty="0"/>
              <a:t>Symptoms of Schizophrenia</a:t>
            </a:r>
          </a:p>
        </p:txBody>
      </p:sp>
      <p:sp>
        <p:nvSpPr>
          <p:cNvPr id="3" name="Content Placeholder 2"/>
          <p:cNvSpPr>
            <a:spLocks noGrp="1"/>
          </p:cNvSpPr>
          <p:nvPr>
            <p:ph sz="quarter" idx="13"/>
          </p:nvPr>
        </p:nvSpPr>
        <p:spPr>
          <a:xfrm>
            <a:off x="913774" y="2367092"/>
            <a:ext cx="10363826" cy="3982908"/>
          </a:xfrm>
        </p:spPr>
        <p:txBody>
          <a:bodyPr>
            <a:normAutofit fontScale="70000" lnSpcReduction="20000"/>
          </a:bodyPr>
          <a:lstStyle/>
          <a:p>
            <a:pPr algn="ctr"/>
            <a:endParaRPr lang="en-GB" b="1" dirty="0">
              <a:latin typeface="Arial" panose="020B0604020202020204" pitchFamily="34" charset="0"/>
              <a:cs typeface="Arial" panose="020B0604020202020204" pitchFamily="34" charset="0"/>
            </a:endParaRPr>
          </a:p>
          <a:p>
            <a:pPr algn="ctr"/>
            <a:r>
              <a:rPr lang="en-GB" sz="3600" b="1" dirty="0">
                <a:solidFill>
                  <a:schemeClr val="tx1"/>
                </a:solidFill>
                <a:latin typeface="Arial" panose="020B0604020202020204" pitchFamily="34" charset="0"/>
                <a:cs typeface="Arial" panose="020B0604020202020204" pitchFamily="34" charset="0"/>
              </a:rPr>
              <a:t>Very little interest in things (Mind.org.uk. 2020)</a:t>
            </a:r>
          </a:p>
          <a:p>
            <a:pPr algn="ctr"/>
            <a:r>
              <a:rPr lang="en-GB" sz="3600" b="1" dirty="0">
                <a:solidFill>
                  <a:schemeClr val="tx1"/>
                </a:solidFill>
                <a:latin typeface="Arial" panose="020B0604020202020204" pitchFamily="34" charset="0"/>
                <a:cs typeface="Arial" panose="020B0604020202020204" pitchFamily="34" charset="0"/>
              </a:rPr>
              <a:t> Not recognising your emotions (Mind.org.uk. 2020)</a:t>
            </a:r>
          </a:p>
          <a:p>
            <a:pPr algn="ctr"/>
            <a:r>
              <a:rPr lang="en-GB" sz="3600" b="1" dirty="0">
                <a:solidFill>
                  <a:schemeClr val="tx1"/>
                </a:solidFill>
                <a:latin typeface="Arial" panose="020B0604020202020204" pitchFamily="34" charset="0"/>
                <a:cs typeface="Arial" panose="020B0604020202020204" pitchFamily="34" charset="0"/>
              </a:rPr>
              <a:t>Concentration levels low (Mind.org.uk. 2020)</a:t>
            </a:r>
          </a:p>
          <a:p>
            <a:pPr algn="ctr"/>
            <a:r>
              <a:rPr lang="en-GB" sz="3600" b="1" dirty="0">
                <a:solidFill>
                  <a:schemeClr val="tx1"/>
                </a:solidFill>
                <a:latin typeface="Arial" panose="020B0604020202020204" pitchFamily="34" charset="0"/>
                <a:cs typeface="Arial" panose="020B0604020202020204" pitchFamily="34" charset="0"/>
              </a:rPr>
              <a:t>Avoiding people (Mind.org.uk. 2020)</a:t>
            </a:r>
          </a:p>
          <a:p>
            <a:pPr algn="ctr"/>
            <a:r>
              <a:rPr lang="en-GB" sz="3600" b="1" dirty="0">
                <a:solidFill>
                  <a:schemeClr val="tx1"/>
                </a:solidFill>
                <a:latin typeface="Arial" panose="020B0604020202020204" pitchFamily="34" charset="0"/>
                <a:cs typeface="Arial" panose="020B0604020202020204" pitchFamily="34" charset="0"/>
              </a:rPr>
              <a:t>Hallucinations (Mind.org.uk. 2020)</a:t>
            </a:r>
          </a:p>
          <a:p>
            <a:pPr algn="ctr"/>
            <a:r>
              <a:rPr lang="en-GB" sz="3600" b="1" dirty="0">
                <a:solidFill>
                  <a:schemeClr val="tx1"/>
                </a:solidFill>
                <a:latin typeface="Arial" panose="020B0604020202020204" pitchFamily="34" charset="0"/>
                <a:cs typeface="Arial" panose="020B0604020202020204" pitchFamily="34" charset="0"/>
              </a:rPr>
              <a:t>Delusions including paranoid delusions (Mind.org.uk. 2020)</a:t>
            </a:r>
          </a:p>
          <a:p>
            <a:pPr algn="ctr"/>
            <a:r>
              <a:rPr lang="en-GB" sz="3600" b="1" dirty="0">
                <a:solidFill>
                  <a:schemeClr val="tx1"/>
                </a:solidFill>
                <a:latin typeface="Arial" panose="020B0604020202020204" pitchFamily="34" charset="0"/>
                <a:cs typeface="Arial" panose="020B0604020202020204" pitchFamily="34" charset="0"/>
              </a:rPr>
              <a:t>Speech and thinking being muddled (Mind.org.uk. 2020)</a:t>
            </a:r>
          </a:p>
          <a:p>
            <a:pPr algn="ctr"/>
            <a:r>
              <a:rPr lang="en-GB" sz="3600" b="1" dirty="0">
                <a:solidFill>
                  <a:schemeClr val="tx1"/>
                </a:solidFill>
                <a:latin typeface="Arial" panose="020B0604020202020204" pitchFamily="34" charset="0"/>
                <a:cs typeface="Arial" panose="020B0604020202020204" pitchFamily="34" charset="0"/>
              </a:rPr>
              <a:t>Not wanting to Self-care (Mind.org.uk. 2020)</a:t>
            </a:r>
          </a:p>
          <a:p>
            <a:pPr algn="ctr"/>
            <a:endParaRPr lang="en-GB"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173037" y="247650"/>
            <a:ext cx="2143125" cy="2133600"/>
          </a:xfrm>
          <a:prstGeom prst="rect">
            <a:avLst/>
          </a:prstGeom>
        </p:spPr>
      </p:pic>
    </p:spTree>
    <p:extLst>
      <p:ext uri="{BB962C8B-B14F-4D97-AF65-F5344CB8AC3E}">
        <p14:creationId xmlns:p14="http://schemas.microsoft.com/office/powerpoint/2010/main" val="2978717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732368"/>
            <a:ext cx="8914293" cy="1096432"/>
          </a:xfrm>
        </p:spPr>
        <p:txBody>
          <a:bodyPr/>
          <a:lstStyle/>
          <a:p>
            <a:pPr algn="ctr"/>
            <a:r>
              <a:rPr lang="en-GB" b="1" dirty="0"/>
              <a:t>How to look after yourself</a:t>
            </a:r>
          </a:p>
        </p:txBody>
      </p:sp>
      <p:sp>
        <p:nvSpPr>
          <p:cNvPr id="3" name="Content Placeholder 2"/>
          <p:cNvSpPr>
            <a:spLocks noGrp="1"/>
          </p:cNvSpPr>
          <p:nvPr>
            <p:ph sz="quarter" idx="13"/>
          </p:nvPr>
        </p:nvSpPr>
        <p:spPr>
          <a:xfrm>
            <a:off x="913774" y="2367092"/>
            <a:ext cx="10363826" cy="4287708"/>
          </a:xfrm>
        </p:spPr>
        <p:txBody>
          <a:bodyPr>
            <a:normAutofit fontScale="92500" lnSpcReduction="20000"/>
          </a:bodyPr>
          <a:lstStyle/>
          <a:p>
            <a:pPr marL="0" indent="0" algn="ctr">
              <a:buNone/>
            </a:pPr>
            <a:r>
              <a:rPr lang="en-GB" sz="2800" b="1" dirty="0">
                <a:solidFill>
                  <a:schemeClr val="accent1">
                    <a:lumMod val="60000"/>
                    <a:lumOff val="40000"/>
                  </a:schemeClr>
                </a:solidFill>
              </a:rPr>
              <a:t>1. </a:t>
            </a:r>
          </a:p>
          <a:p>
            <a:pPr marL="0" indent="0" algn="ctr">
              <a:buNone/>
            </a:pPr>
            <a:r>
              <a:rPr lang="en-GB" sz="2800" b="1" dirty="0">
                <a:solidFill>
                  <a:schemeClr val="accent1">
                    <a:lumMod val="60000"/>
                    <a:lumOff val="40000"/>
                  </a:schemeClr>
                </a:solidFill>
              </a:rPr>
              <a:t>1. </a:t>
            </a:r>
            <a:r>
              <a:rPr lang="en-GB" sz="2800" b="1" dirty="0">
                <a:solidFill>
                  <a:schemeClr val="tx1"/>
                </a:solidFill>
              </a:rPr>
              <a:t>Look for warning signs of becoming unwell that include:</a:t>
            </a:r>
          </a:p>
          <a:p>
            <a:pPr marL="0" indent="0" algn="ctr">
              <a:buNone/>
            </a:pPr>
            <a:endParaRPr lang="en-GB" sz="2800" b="1" dirty="0">
              <a:solidFill>
                <a:schemeClr val="tx1"/>
              </a:solidFill>
            </a:endParaRPr>
          </a:p>
          <a:p>
            <a:pPr algn="ctr"/>
            <a:r>
              <a:rPr lang="en-GB" sz="2800" b="1" dirty="0">
                <a:solidFill>
                  <a:schemeClr val="tx1"/>
                </a:solidFill>
              </a:rPr>
              <a:t>Being stressed or anxious </a:t>
            </a:r>
            <a:r>
              <a:rPr lang="en-GB" sz="2800" b="1" dirty="0">
                <a:solidFill>
                  <a:schemeClr val="tx1"/>
                </a:solidFill>
                <a:latin typeface="Arial" panose="020B0604020202020204" pitchFamily="34" charset="0"/>
                <a:cs typeface="Arial" panose="020B0604020202020204" pitchFamily="34" charset="0"/>
              </a:rPr>
              <a:t>(Mind.org.uk. 2020)</a:t>
            </a:r>
            <a:endParaRPr lang="en-GB" sz="2800" b="1" dirty="0">
              <a:solidFill>
                <a:schemeClr val="tx1"/>
              </a:solidFill>
            </a:endParaRPr>
          </a:p>
          <a:p>
            <a:pPr algn="ctr"/>
            <a:r>
              <a:rPr lang="en-GB" sz="2800" b="1" dirty="0">
                <a:solidFill>
                  <a:schemeClr val="tx1"/>
                </a:solidFill>
              </a:rPr>
              <a:t>Not sleeping well </a:t>
            </a:r>
            <a:r>
              <a:rPr lang="en-GB" sz="2800" b="1" dirty="0">
                <a:solidFill>
                  <a:schemeClr val="tx1"/>
                </a:solidFill>
                <a:latin typeface="Arial" panose="020B0604020202020204" pitchFamily="34" charset="0"/>
                <a:cs typeface="Arial" panose="020B0604020202020204" pitchFamily="34" charset="0"/>
              </a:rPr>
              <a:t>(Mind.org.uk. 2020)</a:t>
            </a:r>
            <a:endParaRPr lang="en-GB" sz="2800" b="1" dirty="0">
              <a:solidFill>
                <a:schemeClr val="tx1"/>
              </a:solidFill>
            </a:endParaRPr>
          </a:p>
          <a:p>
            <a:pPr algn="ctr"/>
            <a:r>
              <a:rPr lang="en-GB" sz="2800" b="1" dirty="0">
                <a:solidFill>
                  <a:schemeClr val="tx1"/>
                </a:solidFill>
              </a:rPr>
              <a:t>Fearful or having suspicious feelings </a:t>
            </a:r>
            <a:r>
              <a:rPr lang="en-GB" sz="2800" b="1" dirty="0">
                <a:solidFill>
                  <a:schemeClr val="tx1"/>
                </a:solidFill>
                <a:latin typeface="Arial" panose="020B0604020202020204" pitchFamily="34" charset="0"/>
                <a:cs typeface="Arial" panose="020B0604020202020204" pitchFamily="34" charset="0"/>
              </a:rPr>
              <a:t>(Mind.org.uk. 2020)</a:t>
            </a:r>
            <a:endParaRPr lang="en-GB" sz="2800" b="1" dirty="0">
              <a:solidFill>
                <a:schemeClr val="tx1"/>
              </a:solidFill>
            </a:endParaRPr>
          </a:p>
          <a:p>
            <a:pPr algn="ctr"/>
            <a:r>
              <a:rPr lang="en-GB" sz="2800" b="1" dirty="0">
                <a:solidFill>
                  <a:schemeClr val="tx1"/>
                </a:solidFill>
              </a:rPr>
              <a:t>Voices – hearing them </a:t>
            </a:r>
            <a:r>
              <a:rPr lang="en-GB" sz="2800" b="1" dirty="0">
                <a:solidFill>
                  <a:schemeClr val="tx1"/>
                </a:solidFill>
                <a:latin typeface="Arial" panose="020B0604020202020204" pitchFamily="34" charset="0"/>
                <a:cs typeface="Arial" panose="020B0604020202020204" pitchFamily="34" charset="0"/>
              </a:rPr>
              <a:t>(Mind.org.uk. 2020)</a:t>
            </a:r>
            <a:endParaRPr lang="en-GB" sz="2800" b="1" dirty="0">
              <a:solidFill>
                <a:schemeClr val="tx1"/>
              </a:solidFill>
            </a:endParaRPr>
          </a:p>
          <a:p>
            <a:pPr algn="ctr"/>
            <a:r>
              <a:rPr lang="en-GB" sz="2800" b="1" dirty="0">
                <a:solidFill>
                  <a:schemeClr val="tx1"/>
                </a:solidFill>
              </a:rPr>
              <a:t>Concentration limited </a:t>
            </a:r>
            <a:r>
              <a:rPr lang="en-GB" sz="2800" b="1" dirty="0">
                <a:solidFill>
                  <a:schemeClr val="tx1"/>
                </a:solidFill>
                <a:latin typeface="Arial" panose="020B0604020202020204" pitchFamily="34" charset="0"/>
                <a:cs typeface="Arial" panose="020B0604020202020204" pitchFamily="34" charset="0"/>
              </a:rPr>
              <a:t>(Mind.org.uk. 2020)</a:t>
            </a:r>
            <a:endParaRPr lang="en-GB" sz="2800" b="1" dirty="0">
              <a:solidFill>
                <a:schemeClr val="tx1"/>
              </a:solidFill>
            </a:endParaRPr>
          </a:p>
          <a:p>
            <a:pPr algn="ctr"/>
            <a:r>
              <a:rPr lang="en-GB" sz="2800" b="1" dirty="0">
                <a:solidFill>
                  <a:schemeClr val="tx1"/>
                </a:solidFill>
              </a:rPr>
              <a:t>Being isolated and avoiding others </a:t>
            </a:r>
            <a:r>
              <a:rPr lang="en-GB" sz="2800" b="1" dirty="0">
                <a:solidFill>
                  <a:schemeClr val="tx1"/>
                </a:solidFill>
                <a:latin typeface="Arial" panose="020B0604020202020204" pitchFamily="34" charset="0"/>
                <a:cs typeface="Arial" panose="020B0604020202020204" pitchFamily="34" charset="0"/>
              </a:rPr>
              <a:t>(Mind.org.uk. 2020)</a:t>
            </a:r>
          </a:p>
          <a:p>
            <a:pPr algn="ctr"/>
            <a:endParaRPr lang="en-GB" sz="2800" b="1" dirty="0"/>
          </a:p>
          <a:p>
            <a:pPr marL="0" indent="0">
              <a:buNone/>
            </a:pPr>
            <a:endParaRPr lang="en-GB" sz="2800" b="1" dirty="0"/>
          </a:p>
        </p:txBody>
      </p:sp>
      <p:pic>
        <p:nvPicPr>
          <p:cNvPr id="4" name="Picture 3"/>
          <p:cNvPicPr>
            <a:picLocks noChangeAspect="1"/>
          </p:cNvPicPr>
          <p:nvPr/>
        </p:nvPicPr>
        <p:blipFill>
          <a:blip r:embed="rId2"/>
          <a:stretch>
            <a:fillRect/>
          </a:stretch>
        </p:blipFill>
        <p:spPr>
          <a:xfrm>
            <a:off x="134937" y="233492"/>
            <a:ext cx="2143125" cy="2133600"/>
          </a:xfrm>
          <a:prstGeom prst="rect">
            <a:avLst/>
          </a:prstGeom>
        </p:spPr>
      </p:pic>
    </p:spTree>
    <p:extLst>
      <p:ext uri="{BB962C8B-B14F-4D97-AF65-F5344CB8AC3E}">
        <p14:creationId xmlns:p14="http://schemas.microsoft.com/office/powerpoint/2010/main" val="645983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96253" y="694268"/>
            <a:ext cx="8761413" cy="1147232"/>
          </a:xfrm>
        </p:spPr>
        <p:txBody>
          <a:bodyPr/>
          <a:lstStyle/>
          <a:p>
            <a:pPr algn="ctr"/>
            <a:r>
              <a:rPr lang="en-GB" b="1" dirty="0"/>
              <a:t>How to look after yourself – Continued….</a:t>
            </a:r>
            <a:endParaRPr lang="en-GB" dirty="0"/>
          </a:p>
        </p:txBody>
      </p:sp>
      <p:sp>
        <p:nvSpPr>
          <p:cNvPr id="3" name="Content Placeholder 2"/>
          <p:cNvSpPr>
            <a:spLocks noGrp="1"/>
          </p:cNvSpPr>
          <p:nvPr>
            <p:ph sz="quarter" idx="13"/>
          </p:nvPr>
        </p:nvSpPr>
        <p:spPr>
          <a:xfrm>
            <a:off x="913774" y="2367092"/>
            <a:ext cx="10363826" cy="4287708"/>
          </a:xfrm>
        </p:spPr>
        <p:txBody>
          <a:bodyPr>
            <a:normAutofit fontScale="55000" lnSpcReduction="20000"/>
          </a:bodyPr>
          <a:lstStyle/>
          <a:p>
            <a:pPr marL="0" indent="0" algn="ctr">
              <a:buNone/>
            </a:pPr>
            <a:endParaRPr lang="en-GB" sz="3200" b="1" dirty="0">
              <a:solidFill>
                <a:schemeClr val="accent1">
                  <a:lumMod val="60000"/>
                  <a:lumOff val="40000"/>
                </a:schemeClr>
              </a:solidFill>
            </a:endParaRPr>
          </a:p>
          <a:p>
            <a:pPr marL="0" indent="0" algn="ctr">
              <a:buNone/>
            </a:pPr>
            <a:r>
              <a:rPr lang="en-GB" sz="4000" b="1" dirty="0">
                <a:solidFill>
                  <a:schemeClr val="accent1">
                    <a:lumMod val="60000"/>
                    <a:lumOff val="40000"/>
                  </a:schemeClr>
                </a:solidFill>
              </a:rPr>
              <a:t>2. </a:t>
            </a:r>
            <a:r>
              <a:rPr lang="en-GB" sz="4000" b="1" dirty="0">
                <a:solidFill>
                  <a:schemeClr val="tx1"/>
                </a:solidFill>
                <a:latin typeface="Arial" panose="020B0604020202020204" pitchFamily="34" charset="0"/>
                <a:cs typeface="Arial" panose="020B0604020202020204" pitchFamily="34" charset="0"/>
              </a:rPr>
              <a:t>Becoming unwell and noticing this</a:t>
            </a:r>
          </a:p>
          <a:p>
            <a:pPr marL="0" indent="0" algn="ctr">
              <a:buNone/>
            </a:pPr>
            <a:r>
              <a:rPr lang="en-GB" sz="4000" b="1" dirty="0">
                <a:solidFill>
                  <a:schemeClr val="tx1"/>
                </a:solidFill>
                <a:latin typeface="Arial" panose="020B0604020202020204" pitchFamily="34" charset="0"/>
                <a:cs typeface="Arial" panose="020B0604020202020204" pitchFamily="34" charset="0"/>
              </a:rPr>
              <a:t> (Mind.org.uk. 2020)</a:t>
            </a:r>
          </a:p>
          <a:p>
            <a:pPr marL="0" indent="0" algn="ctr">
              <a:buNone/>
            </a:pPr>
            <a:r>
              <a:rPr lang="en-GB" sz="4000" b="1" dirty="0">
                <a:solidFill>
                  <a:schemeClr val="accent1">
                    <a:lumMod val="60000"/>
                    <a:lumOff val="40000"/>
                  </a:schemeClr>
                </a:solidFill>
                <a:latin typeface="Arial" panose="020B0604020202020204" pitchFamily="34" charset="0"/>
                <a:cs typeface="Arial" panose="020B0604020202020204" pitchFamily="34" charset="0"/>
              </a:rPr>
              <a:t>3.  </a:t>
            </a:r>
            <a:r>
              <a:rPr lang="en-GB" sz="4000" b="1" dirty="0">
                <a:solidFill>
                  <a:schemeClr val="tx1"/>
                </a:solidFill>
                <a:latin typeface="Arial" panose="020B0604020202020204" pitchFamily="34" charset="0"/>
                <a:cs typeface="Arial" panose="020B0604020202020204" pitchFamily="34" charset="0"/>
              </a:rPr>
              <a:t>Plan for the future just in case of difficult times (Mind.org.uk. 2020)</a:t>
            </a:r>
          </a:p>
          <a:p>
            <a:pPr marL="0" indent="0" algn="ctr">
              <a:buNone/>
            </a:pPr>
            <a:r>
              <a:rPr lang="en-GB" sz="4000" b="1" dirty="0">
                <a:solidFill>
                  <a:schemeClr val="accent1">
                    <a:lumMod val="60000"/>
                    <a:lumOff val="40000"/>
                  </a:schemeClr>
                </a:solidFill>
                <a:latin typeface="Arial" panose="020B0604020202020204" pitchFamily="34" charset="0"/>
                <a:cs typeface="Arial" panose="020B0604020202020204" pitchFamily="34" charset="0"/>
              </a:rPr>
              <a:t>4.  </a:t>
            </a:r>
            <a:r>
              <a:rPr lang="en-GB" sz="4000" b="1" dirty="0">
                <a:solidFill>
                  <a:schemeClr val="tx1"/>
                </a:solidFill>
                <a:latin typeface="Arial" panose="020B0604020202020204" pitchFamily="34" charset="0"/>
                <a:cs typeface="Arial" panose="020B0604020202020204" pitchFamily="34" charset="0"/>
              </a:rPr>
              <a:t>Look after yourself physically (Mind.org.uk. 2020)</a:t>
            </a:r>
          </a:p>
          <a:p>
            <a:pPr marL="0" indent="0" algn="ctr">
              <a:buNone/>
            </a:pPr>
            <a:r>
              <a:rPr lang="en-GB" sz="4000" b="1" dirty="0">
                <a:solidFill>
                  <a:schemeClr val="accent1">
                    <a:lumMod val="60000"/>
                    <a:lumOff val="40000"/>
                  </a:schemeClr>
                </a:solidFill>
                <a:latin typeface="Arial" panose="020B0604020202020204" pitchFamily="34" charset="0"/>
                <a:cs typeface="Arial" panose="020B0604020202020204" pitchFamily="34" charset="0"/>
              </a:rPr>
              <a:t>5. </a:t>
            </a:r>
            <a:r>
              <a:rPr lang="en-GB" sz="4000" b="1" dirty="0">
                <a:solidFill>
                  <a:schemeClr val="tx1"/>
                </a:solidFill>
                <a:latin typeface="Arial" panose="020B0604020202020204" pitchFamily="34" charset="0"/>
                <a:cs typeface="Arial" panose="020B0604020202020204" pitchFamily="34" charset="0"/>
              </a:rPr>
              <a:t>Stress – try to be calm and not get too stressed (Mind.org.uk. 2020)</a:t>
            </a:r>
          </a:p>
          <a:p>
            <a:pPr marL="0" indent="0" algn="ctr">
              <a:buNone/>
            </a:pPr>
            <a:r>
              <a:rPr lang="en-GB" sz="4000" b="1" dirty="0">
                <a:solidFill>
                  <a:schemeClr val="accent1">
                    <a:lumMod val="60000"/>
                    <a:lumOff val="40000"/>
                  </a:schemeClr>
                </a:solidFill>
                <a:latin typeface="Arial" panose="020B0604020202020204" pitchFamily="34" charset="0"/>
                <a:cs typeface="Arial" panose="020B0604020202020204" pitchFamily="34" charset="0"/>
              </a:rPr>
              <a:t>6.  </a:t>
            </a:r>
            <a:r>
              <a:rPr lang="en-GB" sz="4000" b="1" dirty="0">
                <a:solidFill>
                  <a:schemeClr val="tx1"/>
                </a:solidFill>
                <a:latin typeface="Arial" panose="020B0604020202020204" pitchFamily="34" charset="0"/>
                <a:cs typeface="Arial" panose="020B0604020202020204" pitchFamily="34" charset="0"/>
              </a:rPr>
              <a:t>Enjoy life and do things that make you happy (Mind.org.uk. 2020)</a:t>
            </a:r>
          </a:p>
          <a:p>
            <a:pPr marL="0" indent="0" algn="ctr">
              <a:buNone/>
            </a:pPr>
            <a:r>
              <a:rPr lang="en-GB" sz="4000" b="1" dirty="0">
                <a:solidFill>
                  <a:schemeClr val="accent1">
                    <a:lumMod val="60000"/>
                    <a:lumOff val="40000"/>
                  </a:schemeClr>
                </a:solidFill>
                <a:latin typeface="Arial" panose="020B0604020202020204" pitchFamily="34" charset="0"/>
                <a:cs typeface="Arial" panose="020B0604020202020204" pitchFamily="34" charset="0"/>
              </a:rPr>
              <a:t>7.  </a:t>
            </a:r>
            <a:r>
              <a:rPr lang="en-GB" sz="4000" b="1" dirty="0">
                <a:solidFill>
                  <a:schemeClr val="tx1"/>
                </a:solidFill>
                <a:latin typeface="Arial" panose="020B0604020202020204" pitchFamily="34" charset="0"/>
                <a:cs typeface="Arial" panose="020B0604020202020204" pitchFamily="34" charset="0"/>
              </a:rPr>
              <a:t>Be in contact regularly with friends and family (Mind.org.uk. 2020)</a:t>
            </a:r>
          </a:p>
          <a:p>
            <a:pPr marL="0" indent="0" algn="ctr">
              <a:buNone/>
            </a:pPr>
            <a:r>
              <a:rPr lang="en-GB" sz="4000" b="1" dirty="0">
                <a:solidFill>
                  <a:schemeClr val="accent1">
                    <a:lumMod val="60000"/>
                    <a:lumOff val="40000"/>
                  </a:schemeClr>
                </a:solidFill>
                <a:latin typeface="Arial" panose="020B0604020202020204" pitchFamily="34" charset="0"/>
                <a:cs typeface="Arial" panose="020B0604020202020204" pitchFamily="34" charset="0"/>
              </a:rPr>
              <a:t>8.  </a:t>
            </a:r>
            <a:r>
              <a:rPr lang="en-GB" sz="4000" b="1" dirty="0">
                <a:solidFill>
                  <a:schemeClr val="tx1"/>
                </a:solidFill>
                <a:latin typeface="Arial" panose="020B0604020202020204" pitchFamily="34" charset="0"/>
                <a:cs typeface="Arial" panose="020B0604020202020204" pitchFamily="34" charset="0"/>
              </a:rPr>
              <a:t>Use Peer Support (Mind.org.uk. 2020)</a:t>
            </a:r>
          </a:p>
          <a:p>
            <a:pPr algn="ctr"/>
            <a:endParaRPr lang="en-GB" sz="3200" b="1" dirty="0"/>
          </a:p>
        </p:txBody>
      </p:sp>
      <p:pic>
        <p:nvPicPr>
          <p:cNvPr id="4" name="Picture 3"/>
          <p:cNvPicPr>
            <a:picLocks noChangeAspect="1"/>
          </p:cNvPicPr>
          <p:nvPr/>
        </p:nvPicPr>
        <p:blipFill>
          <a:blip r:embed="rId2"/>
          <a:stretch>
            <a:fillRect/>
          </a:stretch>
        </p:blipFill>
        <p:spPr>
          <a:xfrm>
            <a:off x="160337" y="233492"/>
            <a:ext cx="2143125" cy="2133600"/>
          </a:xfrm>
          <a:prstGeom prst="rect">
            <a:avLst/>
          </a:prstGeom>
        </p:spPr>
      </p:pic>
    </p:spTree>
    <p:extLst>
      <p:ext uri="{BB962C8B-B14F-4D97-AF65-F5344CB8AC3E}">
        <p14:creationId xmlns:p14="http://schemas.microsoft.com/office/powerpoint/2010/main" val="8290870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872068"/>
            <a:ext cx="8761413" cy="706964"/>
          </a:xfrm>
        </p:spPr>
        <p:txBody>
          <a:bodyPr/>
          <a:lstStyle/>
          <a:p>
            <a:pPr algn="ctr"/>
            <a:r>
              <a:rPr lang="en-GB" b="1" dirty="0"/>
              <a:t>Stigma</a:t>
            </a:r>
          </a:p>
        </p:txBody>
      </p:sp>
      <p:sp>
        <p:nvSpPr>
          <p:cNvPr id="3" name="Content Placeholder 2"/>
          <p:cNvSpPr>
            <a:spLocks noGrp="1"/>
          </p:cNvSpPr>
          <p:nvPr>
            <p:ph sz="quarter" idx="13"/>
          </p:nvPr>
        </p:nvSpPr>
        <p:spPr>
          <a:xfrm>
            <a:off x="913774" y="2367092"/>
            <a:ext cx="10363826" cy="4186108"/>
          </a:xfrm>
        </p:spPr>
        <p:txBody>
          <a:bodyPr>
            <a:normAutofit/>
          </a:bodyPr>
          <a:lstStyle/>
          <a:p>
            <a:r>
              <a:rPr lang="en-GB" sz="2800" b="1" dirty="0">
                <a:solidFill>
                  <a:schemeClr val="tx1"/>
                </a:solidFill>
                <a:latin typeface="Arial" panose="020B0604020202020204" pitchFamily="34" charset="0"/>
                <a:cs typeface="Arial" panose="020B0604020202020204" pitchFamily="34" charset="0"/>
              </a:rPr>
              <a:t>Attitudes play an important role in determining the results from stigmatisation of people who have been diagnosed from schizophrenia or seeing behaviours that result from its symptoms (Zahid &amp; Best, 2021)</a:t>
            </a:r>
            <a:r>
              <a:rPr lang="en-GB" sz="1400" b="1" dirty="0">
                <a:solidFill>
                  <a:schemeClr val="tx1"/>
                </a:solidFill>
                <a:latin typeface="Arial" panose="020B0604020202020204" pitchFamily="34" charset="0"/>
                <a:cs typeface="Arial" panose="020B0604020202020204" pitchFamily="34" charset="0"/>
              </a:rPr>
              <a:t>.</a:t>
            </a:r>
          </a:p>
          <a:p>
            <a:r>
              <a:rPr lang="en-GB" sz="2800" b="1" dirty="0">
                <a:solidFill>
                  <a:schemeClr val="tx1"/>
                </a:solidFill>
                <a:latin typeface="Arial" panose="020B0604020202020204" pitchFamily="34" charset="0"/>
                <a:cs typeface="Arial" panose="020B0604020202020204" pitchFamily="34" charset="0"/>
              </a:rPr>
              <a:t>Both negative symptoms and lack of knowledge of a diagnosis are part of social exclusion and a possible focus on increasing public awareness of symptoms – should be heard in public campaigns for mental health (Zahid &amp; Best, 2021)</a:t>
            </a:r>
            <a:r>
              <a:rPr lang="en-GB" sz="1400" b="1" dirty="0">
                <a:solidFill>
                  <a:schemeClr val="tx1"/>
                </a:solidFill>
                <a:latin typeface="Arial" panose="020B0604020202020204" pitchFamily="34" charset="0"/>
                <a:cs typeface="Arial" panose="020B0604020202020204" pitchFamily="34" charset="0"/>
              </a:rPr>
              <a:t>.</a:t>
            </a:r>
          </a:p>
          <a:p>
            <a:endParaRPr lang="en-GB" sz="2800" b="1" dirty="0">
              <a:solidFill>
                <a:schemeClr val="tx1"/>
              </a:solidFill>
            </a:endParaRPr>
          </a:p>
          <a:p>
            <a:endParaRPr lang="en-GB" sz="2800" b="1" dirty="0">
              <a:solidFill>
                <a:schemeClr val="tx1"/>
              </a:solidFill>
            </a:endParaRPr>
          </a:p>
        </p:txBody>
      </p:sp>
      <p:pic>
        <p:nvPicPr>
          <p:cNvPr id="4" name="Picture 3"/>
          <p:cNvPicPr>
            <a:picLocks noChangeAspect="1"/>
          </p:cNvPicPr>
          <p:nvPr/>
        </p:nvPicPr>
        <p:blipFill>
          <a:blip r:embed="rId2"/>
          <a:stretch>
            <a:fillRect/>
          </a:stretch>
        </p:blipFill>
        <p:spPr>
          <a:xfrm>
            <a:off x="261937" y="233492"/>
            <a:ext cx="2143125" cy="2133600"/>
          </a:xfrm>
          <a:prstGeom prst="rect">
            <a:avLst/>
          </a:prstGeom>
        </p:spPr>
      </p:pic>
    </p:spTree>
    <p:extLst>
      <p:ext uri="{BB962C8B-B14F-4D97-AF65-F5344CB8AC3E}">
        <p14:creationId xmlns:p14="http://schemas.microsoft.com/office/powerpoint/2010/main" val="8920083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973668"/>
            <a:ext cx="8761413" cy="706964"/>
          </a:xfrm>
        </p:spPr>
        <p:txBody>
          <a:bodyPr/>
          <a:lstStyle/>
          <a:p>
            <a:pPr algn="ctr"/>
            <a:r>
              <a:rPr lang="en-GB" b="1" dirty="0"/>
              <a:t>Stigma continued…</a:t>
            </a:r>
            <a:endParaRPr lang="en-GB" dirty="0"/>
          </a:p>
        </p:txBody>
      </p:sp>
      <p:sp>
        <p:nvSpPr>
          <p:cNvPr id="3" name="Content Placeholder 2"/>
          <p:cNvSpPr>
            <a:spLocks noGrp="1"/>
          </p:cNvSpPr>
          <p:nvPr>
            <p:ph sz="quarter" idx="13"/>
          </p:nvPr>
        </p:nvSpPr>
        <p:spPr/>
        <p:txBody>
          <a:bodyPr/>
          <a:lstStyle/>
          <a:p>
            <a:pPr marL="0" indent="0" algn="ctr">
              <a:buNone/>
            </a:pPr>
            <a:endParaRPr lang="en-GB" sz="2800" b="1" dirty="0"/>
          </a:p>
          <a:p>
            <a:pPr marL="0" indent="0" algn="ctr">
              <a:buNone/>
            </a:pPr>
            <a:r>
              <a:rPr lang="en-GB" sz="2800" b="1" dirty="0">
                <a:latin typeface="Arial" panose="020B0604020202020204" pitchFamily="34" charset="0"/>
                <a:cs typeface="Arial" panose="020B0604020202020204" pitchFamily="34" charset="0"/>
              </a:rPr>
              <a:t>Patients who suffer from stigma and discrimination, as a defence, isolate themselves as a reaction to avoid being rejected socially (González-Torres et al., 2006).  They have experience in all aspects of the person’s life, even in health care environments (González-Torres et al., 2006).</a:t>
            </a:r>
          </a:p>
          <a:p>
            <a:endParaRPr lang="en-GB" dirty="0"/>
          </a:p>
        </p:txBody>
      </p:sp>
      <p:pic>
        <p:nvPicPr>
          <p:cNvPr id="4" name="Picture 3"/>
          <p:cNvPicPr>
            <a:picLocks noChangeAspect="1"/>
          </p:cNvPicPr>
          <p:nvPr/>
        </p:nvPicPr>
        <p:blipFill>
          <a:blip r:embed="rId2"/>
          <a:stretch>
            <a:fillRect/>
          </a:stretch>
        </p:blipFill>
        <p:spPr>
          <a:xfrm>
            <a:off x="236537" y="260350"/>
            <a:ext cx="2143125" cy="2133600"/>
          </a:xfrm>
          <a:prstGeom prst="rect">
            <a:avLst/>
          </a:prstGeom>
        </p:spPr>
      </p:pic>
    </p:spTree>
    <p:extLst>
      <p:ext uri="{BB962C8B-B14F-4D97-AF65-F5344CB8AC3E}">
        <p14:creationId xmlns:p14="http://schemas.microsoft.com/office/powerpoint/2010/main" val="1751705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808568"/>
            <a:ext cx="8761413" cy="706964"/>
          </a:xfrm>
        </p:spPr>
        <p:txBody>
          <a:bodyPr/>
          <a:lstStyle/>
          <a:p>
            <a:pPr algn="ctr"/>
            <a:r>
              <a:rPr lang="en-GB" b="1" dirty="0"/>
              <a:t>Discrimination</a:t>
            </a:r>
          </a:p>
        </p:txBody>
      </p:sp>
      <p:sp>
        <p:nvSpPr>
          <p:cNvPr id="3" name="Content Placeholder 2"/>
          <p:cNvSpPr>
            <a:spLocks noGrp="1"/>
          </p:cNvSpPr>
          <p:nvPr>
            <p:ph sz="quarter" idx="13"/>
          </p:nvPr>
        </p:nvSpPr>
        <p:spPr>
          <a:xfrm>
            <a:off x="913773" y="2070100"/>
            <a:ext cx="10363826" cy="4135308"/>
          </a:xfrm>
        </p:spPr>
        <p:txBody>
          <a:bodyPr>
            <a:normAutofit fontScale="92500"/>
          </a:bodyPr>
          <a:lstStyle/>
          <a:p>
            <a:endParaRPr lang="en-GB" sz="2000" b="1" dirty="0">
              <a:solidFill>
                <a:schemeClr val="tx1"/>
              </a:solidFill>
            </a:endParaRPr>
          </a:p>
          <a:p>
            <a:r>
              <a:rPr lang="en-GB" sz="2400" b="1" dirty="0">
                <a:solidFill>
                  <a:schemeClr val="tx1"/>
                </a:solidFill>
                <a:latin typeface="Arial" panose="020B0604020202020204" pitchFamily="34" charset="0"/>
                <a:cs typeface="Arial" panose="020B0604020202020204" pitchFamily="34" charset="0"/>
              </a:rPr>
              <a:t>Discrimination can affect individuals and their families in many ways, being overprotective in terms of attitude, with the individual can do more harm than good.  Families need to be made aware of this important point and this in turn would reduce their reactions, that otherwise would make the persons recovery and how the illness plays out worse (González-Torres et al., 2006).</a:t>
            </a:r>
          </a:p>
          <a:p>
            <a:endParaRPr lang="en-GB" sz="2400" b="1" dirty="0">
              <a:solidFill>
                <a:schemeClr val="tx1"/>
              </a:solidFill>
              <a:latin typeface="Arial" panose="020B0604020202020204" pitchFamily="34" charset="0"/>
              <a:cs typeface="Arial" panose="020B0604020202020204" pitchFamily="34" charset="0"/>
            </a:endParaRPr>
          </a:p>
          <a:p>
            <a:r>
              <a:rPr lang="en-GB" sz="2400" b="1" dirty="0">
                <a:solidFill>
                  <a:schemeClr val="tx1"/>
                </a:solidFill>
                <a:latin typeface="Arial" panose="020B0604020202020204" pitchFamily="34" charset="0"/>
                <a:cs typeface="Arial" panose="020B0604020202020204" pitchFamily="34" charset="0"/>
              </a:rPr>
              <a:t>Schizophrenia sufferers have reported high rates of discrimination from members of their communities as well as landlords, employers, the police and potential friends (Morgan, Reavley, Ross, San Too &amp; Jorm, 2018). </a:t>
            </a:r>
          </a:p>
          <a:p>
            <a:endParaRPr lang="en-GB" b="1" dirty="0">
              <a:solidFill>
                <a:schemeClr val="tx1"/>
              </a:solidFill>
            </a:endParaRPr>
          </a:p>
          <a:p>
            <a:endParaRPr lang="en-GB" dirty="0"/>
          </a:p>
        </p:txBody>
      </p:sp>
      <p:pic>
        <p:nvPicPr>
          <p:cNvPr id="4" name="Picture 3"/>
          <p:cNvPicPr>
            <a:picLocks noChangeAspect="1"/>
          </p:cNvPicPr>
          <p:nvPr/>
        </p:nvPicPr>
        <p:blipFill>
          <a:blip r:embed="rId2"/>
          <a:stretch>
            <a:fillRect/>
          </a:stretch>
        </p:blipFill>
        <p:spPr>
          <a:xfrm>
            <a:off x="261937" y="233492"/>
            <a:ext cx="2143125" cy="2133600"/>
          </a:xfrm>
          <a:prstGeom prst="rect">
            <a:avLst/>
          </a:prstGeom>
        </p:spPr>
      </p:pic>
    </p:spTree>
    <p:extLst>
      <p:ext uri="{BB962C8B-B14F-4D97-AF65-F5344CB8AC3E}">
        <p14:creationId xmlns:p14="http://schemas.microsoft.com/office/powerpoint/2010/main" val="286064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1048410"/>
            <a:ext cx="8761413" cy="706964"/>
          </a:xfrm>
        </p:spPr>
        <p:txBody>
          <a:bodyPr/>
          <a:lstStyle/>
          <a:p>
            <a:pPr algn="ctr"/>
            <a:r>
              <a:rPr lang="en-GB" b="1" dirty="0"/>
              <a:t>Discrimination continued….</a:t>
            </a:r>
            <a:br>
              <a:rPr lang="en-GB" b="1" dirty="0"/>
            </a:br>
            <a:r>
              <a:rPr lang="en-GB" b="1" dirty="0"/>
              <a:t>Outcomes</a:t>
            </a:r>
          </a:p>
        </p:txBody>
      </p:sp>
      <p:sp>
        <p:nvSpPr>
          <p:cNvPr id="3" name="Content Placeholder 2"/>
          <p:cNvSpPr>
            <a:spLocks noGrp="1"/>
          </p:cNvSpPr>
          <p:nvPr>
            <p:ph sz="quarter" idx="13"/>
          </p:nvPr>
        </p:nvSpPr>
        <p:spPr>
          <a:xfrm>
            <a:off x="913774" y="2367092"/>
            <a:ext cx="10363826" cy="4135308"/>
          </a:xfrm>
        </p:spPr>
        <p:txBody>
          <a:bodyPr>
            <a:normAutofit fontScale="77500" lnSpcReduction="20000"/>
          </a:bodyPr>
          <a:lstStyle/>
          <a:p>
            <a:endParaRPr lang="en-GB" sz="2000" b="1" dirty="0">
              <a:solidFill>
                <a:schemeClr val="tx1"/>
              </a:solidFill>
            </a:endParaRPr>
          </a:p>
          <a:p>
            <a:pPr marL="0" indent="0" algn="ctr">
              <a:buNone/>
            </a:pPr>
            <a:endParaRPr lang="en-GB" b="1" dirty="0">
              <a:latin typeface="Arial" panose="020B0604020202020204" pitchFamily="34" charset="0"/>
              <a:cs typeface="Arial" panose="020B0604020202020204" pitchFamily="34" charset="0"/>
            </a:endParaRPr>
          </a:p>
          <a:p>
            <a:pPr lvl="0" algn="ctr"/>
            <a:r>
              <a:rPr lang="en-GB" sz="3600" b="1" dirty="0">
                <a:latin typeface="Arial" panose="020B0604020202020204" pitchFamily="34" charset="0"/>
                <a:cs typeface="Arial" panose="020B0604020202020204" pitchFamily="34" charset="0"/>
              </a:rPr>
              <a:t>Making and creating friendships </a:t>
            </a:r>
          </a:p>
          <a:p>
            <a:pPr lvl="0" algn="ctr"/>
            <a:r>
              <a:rPr lang="en-GB" sz="3600" b="1" dirty="0">
                <a:latin typeface="Arial" panose="020B0604020202020204" pitchFamily="34" charset="0"/>
                <a:cs typeface="Arial" panose="020B0604020202020204" pitchFamily="34" charset="0"/>
              </a:rPr>
              <a:t>Personal relationships and social interactions thereafter </a:t>
            </a:r>
          </a:p>
          <a:p>
            <a:pPr lvl="0" algn="ctr"/>
            <a:r>
              <a:rPr lang="en-GB" sz="3600" b="1" dirty="0">
                <a:latin typeface="Arial" panose="020B0604020202020204" pitchFamily="34" charset="0"/>
                <a:cs typeface="Arial" panose="020B0604020202020204" pitchFamily="34" charset="0"/>
              </a:rPr>
              <a:t>Healthcare and sufficient housing access which is adequate </a:t>
            </a:r>
          </a:p>
          <a:p>
            <a:pPr marL="0" lvl="0" indent="0" algn="ctr">
              <a:buNone/>
            </a:pPr>
            <a:r>
              <a:rPr lang="en-GB" sz="3600" b="1" dirty="0">
                <a:latin typeface="Arial" panose="020B0604020202020204" pitchFamily="34" charset="0"/>
                <a:cs typeface="Arial" panose="020B0604020202020204" pitchFamily="34" charset="0"/>
              </a:rPr>
              <a:t>(Gronholm, Henderson, Deb &amp; Thornicroft, 2017), </a:t>
            </a:r>
          </a:p>
          <a:p>
            <a:pPr lvl="0" algn="ctr"/>
            <a:r>
              <a:rPr lang="en-GB" sz="3600" b="1" dirty="0">
                <a:latin typeface="Arial" panose="020B0604020202020204" pitchFamily="34" charset="0"/>
                <a:cs typeface="Arial" panose="020B0604020202020204" pitchFamily="34" charset="0"/>
              </a:rPr>
              <a:t>Decrease in education and employment opportunities </a:t>
            </a:r>
          </a:p>
          <a:p>
            <a:pPr marL="0" lvl="0" indent="0" algn="ctr">
              <a:buNone/>
            </a:pPr>
            <a:r>
              <a:rPr lang="en-GB" sz="3600" b="1" dirty="0">
                <a:latin typeface="Arial" panose="020B0604020202020204" pitchFamily="34" charset="0"/>
                <a:cs typeface="Arial" panose="020B0604020202020204" pitchFamily="34" charset="0"/>
              </a:rPr>
              <a:t>(Thornicroft et al., 2009)</a:t>
            </a:r>
          </a:p>
          <a:p>
            <a:endParaRPr lang="en-GB" b="1" dirty="0">
              <a:solidFill>
                <a:schemeClr val="tx1"/>
              </a:solidFill>
            </a:endParaRPr>
          </a:p>
          <a:p>
            <a:endParaRPr lang="en-GB" dirty="0"/>
          </a:p>
        </p:txBody>
      </p:sp>
      <p:pic>
        <p:nvPicPr>
          <p:cNvPr id="4" name="Picture 3"/>
          <p:cNvPicPr>
            <a:picLocks noChangeAspect="1"/>
          </p:cNvPicPr>
          <p:nvPr/>
        </p:nvPicPr>
        <p:blipFill>
          <a:blip r:embed="rId2"/>
          <a:stretch>
            <a:fillRect/>
          </a:stretch>
        </p:blipFill>
        <p:spPr>
          <a:xfrm>
            <a:off x="261937" y="233492"/>
            <a:ext cx="2143125" cy="2133600"/>
          </a:xfrm>
          <a:prstGeom prst="rect">
            <a:avLst/>
          </a:prstGeom>
        </p:spPr>
      </p:pic>
    </p:spTree>
    <p:extLst>
      <p:ext uri="{BB962C8B-B14F-4D97-AF65-F5344CB8AC3E}">
        <p14:creationId xmlns:p14="http://schemas.microsoft.com/office/powerpoint/2010/main" val="3463328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884768"/>
            <a:ext cx="8761413" cy="706964"/>
          </a:xfrm>
        </p:spPr>
        <p:txBody>
          <a:bodyPr/>
          <a:lstStyle/>
          <a:p>
            <a:pPr algn="ctr"/>
            <a:r>
              <a:rPr lang="en-GB" b="1" dirty="0"/>
              <a:t>Consequences</a:t>
            </a:r>
          </a:p>
        </p:txBody>
      </p:sp>
      <p:sp>
        <p:nvSpPr>
          <p:cNvPr id="3" name="Content Placeholder 2"/>
          <p:cNvSpPr>
            <a:spLocks noGrp="1"/>
          </p:cNvSpPr>
          <p:nvPr>
            <p:ph sz="quarter" idx="13"/>
          </p:nvPr>
        </p:nvSpPr>
        <p:spPr>
          <a:xfrm>
            <a:off x="1549399" y="2367092"/>
            <a:ext cx="10363826" cy="4198808"/>
          </a:xfrm>
        </p:spPr>
        <p:txBody>
          <a:bodyPr>
            <a:normAutofit fontScale="92500" lnSpcReduction="20000"/>
          </a:bodyPr>
          <a:lstStyle/>
          <a:p>
            <a:endParaRPr lang="en-GB" dirty="0"/>
          </a:p>
          <a:p>
            <a:r>
              <a:rPr lang="en-GB" sz="2400" b="1" dirty="0">
                <a:latin typeface="Arial" panose="020B0604020202020204" pitchFamily="34" charset="0"/>
                <a:cs typeface="Arial" panose="020B0604020202020204" pitchFamily="34" charset="0"/>
              </a:rPr>
              <a:t>Individuals with a severe mental illness that are discriminated against, are connected to quite a number of negative outcomes, these include a reduction in hope and self-esteem (Corrigan et al., 2012), quality of life being reduced as withdrawal socially (Link et al., 1997; Thornicroft et al., 2009). </a:t>
            </a:r>
          </a:p>
          <a:p>
            <a:r>
              <a:rPr lang="en-GB" sz="2400" b="1" dirty="0">
                <a:latin typeface="Arial" panose="020B0604020202020204" pitchFamily="34" charset="0"/>
                <a:cs typeface="Arial" panose="020B0604020202020204" pitchFamily="34" charset="0"/>
              </a:rPr>
              <a:t>An important factor to a patient not having treatment is stigma (Brain et al., 2014).  The outcome of not having treatment, can lead to negative outcomes such as increased rates in suicide, more damage to the brain, a bigger chance of hospitalisation and an increase in costs of healthcare (Brain et al.,).</a:t>
            </a:r>
          </a:p>
          <a:p>
            <a:r>
              <a:rPr lang="en-GB" sz="2400" b="1" dirty="0">
                <a:latin typeface="Arial" panose="020B0604020202020204" pitchFamily="34" charset="0"/>
                <a:cs typeface="Arial" panose="020B0604020202020204" pitchFamily="34" charset="0"/>
              </a:rPr>
              <a:t>As an action of protecting one-self, another issue is concealing vital information to aid their recovery, this can be a direct result of stigma (Lee et al., 2006). </a:t>
            </a:r>
          </a:p>
          <a:p>
            <a:endParaRPr lang="en-GB" dirty="0"/>
          </a:p>
          <a:p>
            <a:endParaRPr lang="en-GB" dirty="0"/>
          </a:p>
          <a:p>
            <a:pPr algn="ctr"/>
            <a:endParaRPr lang="en-GB" dirty="0"/>
          </a:p>
        </p:txBody>
      </p:sp>
      <p:pic>
        <p:nvPicPr>
          <p:cNvPr id="4" name="Picture 3"/>
          <p:cNvPicPr>
            <a:picLocks noChangeAspect="1"/>
          </p:cNvPicPr>
          <p:nvPr/>
        </p:nvPicPr>
        <p:blipFill>
          <a:blip r:embed="rId2"/>
          <a:stretch>
            <a:fillRect/>
          </a:stretch>
        </p:blipFill>
        <p:spPr>
          <a:xfrm>
            <a:off x="249237" y="233492"/>
            <a:ext cx="2143125" cy="2133600"/>
          </a:xfrm>
          <a:prstGeom prst="rect">
            <a:avLst/>
          </a:prstGeom>
        </p:spPr>
      </p:pic>
    </p:spTree>
    <p:extLst>
      <p:ext uri="{BB962C8B-B14F-4D97-AF65-F5344CB8AC3E}">
        <p14:creationId xmlns:p14="http://schemas.microsoft.com/office/powerpoint/2010/main" val="12481367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48380" y="795868"/>
            <a:ext cx="8761413" cy="706964"/>
          </a:xfrm>
        </p:spPr>
        <p:txBody>
          <a:bodyPr/>
          <a:lstStyle/>
          <a:p>
            <a:pPr algn="ctr"/>
            <a:r>
              <a:rPr lang="en-GB" b="1" dirty="0"/>
              <a:t>Consequences continued….</a:t>
            </a:r>
          </a:p>
        </p:txBody>
      </p:sp>
      <p:sp>
        <p:nvSpPr>
          <p:cNvPr id="3" name="Content Placeholder 2"/>
          <p:cNvSpPr>
            <a:spLocks noGrp="1"/>
          </p:cNvSpPr>
          <p:nvPr>
            <p:ph sz="quarter" idx="13"/>
          </p:nvPr>
        </p:nvSpPr>
        <p:spPr>
          <a:xfrm>
            <a:off x="1549399" y="2367092"/>
            <a:ext cx="10363826" cy="4198808"/>
          </a:xfrm>
        </p:spPr>
        <p:txBody>
          <a:bodyPr>
            <a:normAutofit/>
          </a:bodyPr>
          <a:lstStyle/>
          <a:p>
            <a:endParaRPr lang="en-GB"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In terms of negative impacts due to discrimination and social exclusion, self-esteem and social adaptation are both affected (Link, Struening, Neese-Todd, Asmussen, &amp; Phelan, 2001). </a:t>
            </a:r>
          </a:p>
          <a:p>
            <a:r>
              <a:rPr lang="en-GB" sz="2800" b="1" dirty="0">
                <a:latin typeface="Arial" panose="020B0604020202020204" pitchFamily="34" charset="0"/>
                <a:cs typeface="Arial" panose="020B0604020202020204" pitchFamily="34" charset="0"/>
              </a:rPr>
              <a:t>Another consequence of non-treatment or delayed treatment and even behaviour in seeking help is a result of stigma or perceived stigma.</a:t>
            </a:r>
            <a:endParaRPr lang="en-GB" sz="2800" dirty="0">
              <a:latin typeface="Arial" panose="020B0604020202020204" pitchFamily="34" charset="0"/>
              <a:cs typeface="Arial" panose="020B0604020202020204" pitchFamily="34" charset="0"/>
            </a:endParaRPr>
          </a:p>
          <a:p>
            <a:endParaRPr lang="en-GB" dirty="0"/>
          </a:p>
          <a:p>
            <a:endParaRPr lang="en-GB" dirty="0"/>
          </a:p>
          <a:p>
            <a:pPr algn="ctr"/>
            <a:endParaRPr lang="en-GB" dirty="0"/>
          </a:p>
        </p:txBody>
      </p:sp>
      <p:pic>
        <p:nvPicPr>
          <p:cNvPr id="4" name="Picture 3"/>
          <p:cNvPicPr>
            <a:picLocks noChangeAspect="1"/>
          </p:cNvPicPr>
          <p:nvPr/>
        </p:nvPicPr>
        <p:blipFill>
          <a:blip r:embed="rId2"/>
          <a:stretch>
            <a:fillRect/>
          </a:stretch>
        </p:blipFill>
        <p:spPr>
          <a:xfrm>
            <a:off x="249237" y="233492"/>
            <a:ext cx="2143125" cy="2133600"/>
          </a:xfrm>
          <a:prstGeom prst="rect">
            <a:avLst/>
          </a:prstGeom>
        </p:spPr>
      </p:pic>
    </p:spTree>
    <p:extLst>
      <p:ext uri="{BB962C8B-B14F-4D97-AF65-F5344CB8AC3E}">
        <p14:creationId xmlns:p14="http://schemas.microsoft.com/office/powerpoint/2010/main" val="2769936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960968"/>
            <a:ext cx="8761413" cy="956732"/>
          </a:xfrm>
        </p:spPr>
        <p:txBody>
          <a:bodyPr/>
          <a:lstStyle/>
          <a:p>
            <a:pPr algn="ctr"/>
            <a:r>
              <a:rPr lang="en-GB" b="1" dirty="0"/>
              <a:t>What we can do to change </a:t>
            </a:r>
            <a:br>
              <a:rPr lang="en-GB" b="1" dirty="0"/>
            </a:br>
            <a:r>
              <a:rPr lang="en-GB" b="1" dirty="0"/>
              <a:t>Attitudes and Stigma</a:t>
            </a:r>
          </a:p>
        </p:txBody>
      </p:sp>
      <p:sp>
        <p:nvSpPr>
          <p:cNvPr id="3" name="Content Placeholder 2"/>
          <p:cNvSpPr>
            <a:spLocks noGrp="1"/>
          </p:cNvSpPr>
          <p:nvPr>
            <p:ph sz="quarter" idx="13"/>
          </p:nvPr>
        </p:nvSpPr>
        <p:spPr>
          <a:xfrm>
            <a:off x="913774" y="2367092"/>
            <a:ext cx="10363826" cy="3982908"/>
          </a:xfrm>
        </p:spPr>
        <p:txBody>
          <a:bodyPr>
            <a:normAutofit lnSpcReduction="10000"/>
          </a:bodyPr>
          <a:lstStyle/>
          <a:p>
            <a:pPr algn="ctr"/>
            <a:endParaRPr lang="en-GB" sz="2800" b="1" dirty="0">
              <a:latin typeface="Arial" panose="020B0604020202020204" pitchFamily="34" charset="0"/>
              <a:cs typeface="Arial" panose="020B0604020202020204" pitchFamily="34" charset="0"/>
            </a:endParaRPr>
          </a:p>
          <a:p>
            <a:pPr algn="ctr"/>
            <a:r>
              <a:rPr lang="en-GB" sz="2800" b="1" dirty="0">
                <a:latin typeface="Arial" panose="020B0604020202020204" pitchFamily="34" charset="0"/>
                <a:cs typeface="Arial" panose="020B0604020202020204" pitchFamily="34" charset="0"/>
              </a:rPr>
              <a:t>Media Campaigns including social media</a:t>
            </a:r>
          </a:p>
          <a:p>
            <a:pPr algn="ctr"/>
            <a:r>
              <a:rPr lang="en-GB" sz="2800" b="1" dirty="0">
                <a:latin typeface="Arial" panose="020B0604020202020204" pitchFamily="34" charset="0"/>
                <a:cs typeface="Arial" panose="020B0604020202020204" pitchFamily="34" charset="0"/>
              </a:rPr>
              <a:t>Courses as part of employment</a:t>
            </a:r>
          </a:p>
          <a:p>
            <a:pPr algn="ctr"/>
            <a:r>
              <a:rPr lang="en-GB" sz="2800" b="1" dirty="0">
                <a:latin typeface="Arial" panose="020B0604020202020204" pitchFamily="34" charset="0"/>
                <a:cs typeface="Arial" panose="020B0604020202020204" pitchFamily="34" charset="0"/>
              </a:rPr>
              <a:t>Produce and distribute leaflets</a:t>
            </a:r>
          </a:p>
          <a:p>
            <a:pPr algn="ctr"/>
            <a:r>
              <a:rPr lang="en-GB" sz="2800" b="1" dirty="0">
                <a:latin typeface="Arial" panose="020B0604020202020204" pitchFamily="34" charset="0"/>
                <a:cs typeface="Arial" panose="020B0604020202020204" pitchFamily="34" charset="0"/>
              </a:rPr>
              <a:t>Change government, local authority and employer policies to incorporate</a:t>
            </a:r>
          </a:p>
          <a:p>
            <a:pPr algn="ctr"/>
            <a:r>
              <a:rPr lang="en-GB" sz="2800" b="1" dirty="0">
                <a:latin typeface="Arial" panose="020B0604020202020204" pitchFamily="34" charset="0"/>
                <a:cs typeface="Arial" panose="020B0604020202020204" pitchFamily="34" charset="0"/>
              </a:rPr>
              <a:t>Focus groups</a:t>
            </a:r>
          </a:p>
          <a:p>
            <a:pPr algn="ctr"/>
            <a:r>
              <a:rPr lang="en-GB" sz="2800" b="1" dirty="0">
                <a:latin typeface="Arial" panose="020B0604020202020204" pitchFamily="34" charset="0"/>
                <a:cs typeface="Arial" panose="020B0604020202020204" pitchFamily="34" charset="0"/>
              </a:rPr>
              <a:t>Educational classes in schools</a:t>
            </a:r>
          </a:p>
          <a:p>
            <a:pPr algn="ctr"/>
            <a:endParaRPr lang="en-GB" sz="2800" b="1" dirty="0">
              <a:latin typeface="Arial" panose="020B0604020202020204" pitchFamily="34" charset="0"/>
              <a:cs typeface="Arial" panose="020B0604020202020204" pitchFamily="34" charset="0"/>
            </a:endParaRPr>
          </a:p>
          <a:p>
            <a:pPr algn="ctr"/>
            <a:endParaRPr lang="en-GB" sz="2800" b="1" dirty="0">
              <a:latin typeface="Arial" panose="020B0604020202020204" pitchFamily="34" charset="0"/>
              <a:cs typeface="Arial" panose="020B0604020202020204" pitchFamily="34" charset="0"/>
            </a:endParaRPr>
          </a:p>
          <a:p>
            <a:pPr algn="ctr"/>
            <a:endParaRPr lang="en-GB" sz="2800" b="1" dirty="0">
              <a:latin typeface="Arial" panose="020B0604020202020204" pitchFamily="34" charset="0"/>
              <a:cs typeface="Arial" panose="020B0604020202020204" pitchFamily="34" charset="0"/>
            </a:endParaRPr>
          </a:p>
          <a:p>
            <a:pPr algn="ctr"/>
            <a:endParaRPr lang="en-GB" sz="28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236537" y="233492"/>
            <a:ext cx="2143125" cy="2133600"/>
          </a:xfrm>
          <a:prstGeom prst="rect">
            <a:avLst/>
          </a:prstGeom>
        </p:spPr>
      </p:pic>
    </p:spTree>
    <p:extLst>
      <p:ext uri="{BB962C8B-B14F-4D97-AF65-F5344CB8AC3E}">
        <p14:creationId xmlns:p14="http://schemas.microsoft.com/office/powerpoint/2010/main" val="19115462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980" y="1024468"/>
            <a:ext cx="8761413" cy="706964"/>
          </a:xfrm>
        </p:spPr>
        <p:txBody>
          <a:bodyPr/>
          <a:lstStyle/>
          <a:p>
            <a:pPr algn="ctr"/>
            <a:r>
              <a:rPr lang="en-GB" b="1" dirty="0"/>
              <a:t>References</a:t>
            </a:r>
          </a:p>
        </p:txBody>
      </p:sp>
      <p:sp>
        <p:nvSpPr>
          <p:cNvPr id="3" name="Content Placeholder 2"/>
          <p:cNvSpPr>
            <a:spLocks noGrp="1"/>
          </p:cNvSpPr>
          <p:nvPr>
            <p:ph sz="quarter" idx="13"/>
          </p:nvPr>
        </p:nvSpPr>
        <p:spPr>
          <a:xfrm>
            <a:off x="1396373" y="2367092"/>
            <a:ext cx="10363826" cy="4186108"/>
          </a:xfrm>
        </p:spPr>
        <p:txBody>
          <a:bodyPr>
            <a:normAutofit/>
          </a:bodyPr>
          <a:lstStyle/>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Arthritis Action. (2022). Rethink Mental Illness logo - Arthritis Action. Retrieved 11 February 2022, from </a:t>
            </a:r>
            <a:r>
              <a:rPr lang="en-GB" b="1" dirty="0">
                <a:latin typeface="Arial" panose="020B0604020202020204" pitchFamily="34" charset="0"/>
                <a:cs typeface="Arial" panose="020B0604020202020204" pitchFamily="34" charset="0"/>
                <a:hlinkClick r:id="rId2"/>
              </a:rPr>
              <a:t>https://www.arthritisaction.org.uk/mhdirectory/rethink-mental-illness/attachment/rethink-mental-illness-logo/</a:t>
            </a:r>
            <a:r>
              <a:rPr lang="en-GB" b="1" dirty="0">
                <a:latin typeface="Arial" panose="020B0604020202020204" pitchFamily="34" charset="0"/>
                <a:cs typeface="Arial" panose="020B0604020202020204" pitchFamily="34" charset="0"/>
              </a:rPr>
              <a:t>.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Brain, C., Sameby, B., Allerby, K., Quinlan, P., Joas, E., Lindström, E., ... &amp; Waern, M. (2014). Stigma, discrimination and medication adherence in schizophrenia: results from the Swedish COAST study. Psychiatry research, 220(3), 811-817.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Corrigan, P. W., &amp; Rao, D. (2012). On the self-stigma of mental illness: Stages, disclosure, and strategies for change. The Canadian Journal of Psychiatry, 57(8), 464-469.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marL="457200" lvl="1" indent="0">
              <a:buNone/>
            </a:pPr>
            <a:endParaRPr lang="en-GB" b="1"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3"/>
          <a:stretch>
            <a:fillRect/>
          </a:stretch>
        </p:blipFill>
        <p:spPr>
          <a:xfrm>
            <a:off x="198437" y="233492"/>
            <a:ext cx="2143125" cy="2133600"/>
          </a:xfrm>
          <a:prstGeom prst="rect">
            <a:avLst/>
          </a:prstGeom>
        </p:spPr>
      </p:pic>
    </p:spTree>
    <p:extLst>
      <p:ext uri="{BB962C8B-B14F-4D97-AF65-F5344CB8AC3E}">
        <p14:creationId xmlns:p14="http://schemas.microsoft.com/office/powerpoint/2010/main" val="1007979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6653" y="946810"/>
            <a:ext cx="8761413" cy="706964"/>
          </a:xfrm>
        </p:spPr>
        <p:txBody>
          <a:bodyPr/>
          <a:lstStyle/>
          <a:p>
            <a:pPr algn="ctr"/>
            <a:r>
              <a:rPr lang="en-GB" b="1" dirty="0"/>
              <a:t>References continued…</a:t>
            </a:r>
          </a:p>
        </p:txBody>
      </p:sp>
      <p:sp>
        <p:nvSpPr>
          <p:cNvPr id="3" name="Content Placeholder 2"/>
          <p:cNvSpPr>
            <a:spLocks noGrp="1"/>
          </p:cNvSpPr>
          <p:nvPr>
            <p:ph sz="quarter" idx="13"/>
          </p:nvPr>
        </p:nvSpPr>
        <p:spPr>
          <a:xfrm>
            <a:off x="1409074" y="2410084"/>
            <a:ext cx="10363826" cy="3957508"/>
          </a:xfrm>
        </p:spPr>
        <p:txBody>
          <a:bodyPr>
            <a:normAutofit/>
          </a:bodyPr>
          <a:lstStyle/>
          <a:p>
            <a:pPr marL="457200" lvl="1" indent="0">
              <a:buNone/>
            </a:pPr>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González-Torres, M., Oraa, R., Arístegui, M., Fernández-Rivas, A., &amp; Guimon, J. (2006). </a:t>
            </a:r>
            <a:r>
              <a:rPr lang="en-GB" b="1" i="1" dirty="0">
                <a:latin typeface="Arial" panose="020B0604020202020204" pitchFamily="34" charset="0"/>
                <a:cs typeface="Arial" panose="020B0604020202020204" pitchFamily="34" charset="0"/>
              </a:rPr>
              <a:t>Stigma and discrimination towards people with schizophrenia and their family members. </a:t>
            </a:r>
            <a:r>
              <a:rPr lang="en-GB" b="1" dirty="0">
                <a:latin typeface="Arial" panose="020B0604020202020204" pitchFamily="34" charset="0"/>
                <a:cs typeface="Arial" panose="020B0604020202020204" pitchFamily="34" charset="0"/>
              </a:rPr>
              <a:t>Social Psychiatry And Psychiatric Epidemiology, 42(1), 14-23. </a:t>
            </a:r>
            <a:r>
              <a:rPr lang="en-GB" b="1" dirty="0">
                <a:latin typeface="Arial" panose="020B0604020202020204" pitchFamily="34" charset="0"/>
                <a:cs typeface="Arial" panose="020B0604020202020204" pitchFamily="34" charset="0"/>
                <a:hlinkClick r:id="rId2"/>
              </a:rPr>
              <a:t>https://doi.org/10.1007/s00127-006-0126-3</a:t>
            </a:r>
            <a:r>
              <a:rPr lang="en-GB" b="1" dirty="0">
                <a:latin typeface="Arial" panose="020B0604020202020204" pitchFamily="34" charset="0"/>
                <a:cs typeface="Arial" panose="020B0604020202020204" pitchFamily="34" charset="0"/>
              </a:rPr>
              <a:t>.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	</a:t>
            </a:r>
          </a:p>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Gronholm, P. C., Henderson, C., Deb, T., &amp; Thornicroft, G. (2017).</a:t>
            </a:r>
            <a:r>
              <a:rPr lang="en-GB" b="1" i="1" dirty="0">
                <a:latin typeface="Arial" panose="020B0604020202020204" pitchFamily="34" charset="0"/>
                <a:cs typeface="Arial" panose="020B0604020202020204" pitchFamily="34" charset="0"/>
              </a:rPr>
              <a:t> Interventions to reduce discrimination and stigma: the state of the art. </a:t>
            </a:r>
            <a:r>
              <a:rPr lang="en-GB" b="1" dirty="0">
                <a:latin typeface="Arial" panose="020B0604020202020204" pitchFamily="34" charset="0"/>
                <a:cs typeface="Arial" panose="020B0604020202020204" pitchFamily="34" charset="0"/>
              </a:rPr>
              <a:t>Social psychiatry and psychiatric epidemiology, 52(3), 249-258.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Lee, S., Chiu, M. Y., Tsang, A., Chui, H., &amp; Kleinman, A. (2006). Stigmatizing experience and structural discrimination associated with the treatment of schizophrenia in Hong Kong. Social Science &amp; Medicine, 62(7), 1685-1696.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marL="457200" lvl="1" indent="0">
              <a:buNone/>
            </a:pPr>
            <a:endParaRPr lang="en-GB" b="1" dirty="0">
              <a:latin typeface="Arial" panose="020B0604020202020204" pitchFamily="34" charset="0"/>
              <a:cs typeface="Arial" panose="020B0604020202020204" pitchFamily="34" charset="0"/>
            </a:endParaRPr>
          </a:p>
          <a:p>
            <a:pPr marL="457200" lvl="1" indent="0">
              <a:buNone/>
            </a:pPr>
            <a:endParaRPr lang="en-GB"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211137" y="233492"/>
            <a:ext cx="2143125" cy="2133600"/>
          </a:xfrm>
          <a:prstGeom prst="rect">
            <a:avLst/>
          </a:prstGeom>
        </p:spPr>
      </p:pic>
    </p:spTree>
    <p:extLst>
      <p:ext uri="{BB962C8B-B14F-4D97-AF65-F5344CB8AC3E}">
        <p14:creationId xmlns:p14="http://schemas.microsoft.com/office/powerpoint/2010/main" val="2395975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6653" y="946810"/>
            <a:ext cx="8761413" cy="706964"/>
          </a:xfrm>
        </p:spPr>
        <p:txBody>
          <a:bodyPr/>
          <a:lstStyle/>
          <a:p>
            <a:pPr algn="ctr"/>
            <a:r>
              <a:rPr lang="en-GB" b="1" dirty="0"/>
              <a:t>References continued…</a:t>
            </a:r>
          </a:p>
        </p:txBody>
      </p:sp>
      <p:sp>
        <p:nvSpPr>
          <p:cNvPr id="3" name="Content Placeholder 2"/>
          <p:cNvSpPr>
            <a:spLocks noGrp="1"/>
          </p:cNvSpPr>
          <p:nvPr>
            <p:ph sz="quarter" idx="13"/>
          </p:nvPr>
        </p:nvSpPr>
        <p:spPr>
          <a:xfrm>
            <a:off x="1404251" y="2359284"/>
            <a:ext cx="10363826" cy="3957508"/>
          </a:xfrm>
        </p:spPr>
        <p:txBody>
          <a:bodyPr>
            <a:normAutofit/>
          </a:bodyPr>
          <a:lstStyle/>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Link, B. G., Struening, E. L., Rahav, M., Phelan, J. C., &amp; Nuttbrock, L. (1997). On stigma and its consequences: evidence from a longitudinal study of men with dual diagnoses of mental illness and substance abuse. Journal of health and social behavior, 38,177-190.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marL="457200" lvl="1" indent="0">
              <a:buNone/>
            </a:pPr>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Mind.org.uk. (2020). </a:t>
            </a:r>
            <a:r>
              <a:rPr lang="en-GB" b="1" i="1" dirty="0">
                <a:latin typeface="Arial" panose="020B0604020202020204" pitchFamily="34" charset="0"/>
                <a:cs typeface="Arial" panose="020B0604020202020204" pitchFamily="34" charset="0"/>
              </a:rPr>
              <a:t>Schizophrenia. </a:t>
            </a:r>
            <a:r>
              <a:rPr lang="en-GB" b="1" dirty="0">
                <a:latin typeface="Arial" panose="020B0604020202020204" pitchFamily="34" charset="0"/>
                <a:cs typeface="Arial" panose="020B0604020202020204" pitchFamily="34" charset="0"/>
              </a:rPr>
              <a:t>Retrieved 9 February 2022, from </a:t>
            </a:r>
            <a:r>
              <a:rPr lang="en-GB" b="1" dirty="0">
                <a:solidFill>
                  <a:schemeClr val="tx2">
                    <a:lumMod val="60000"/>
                    <a:lumOff val="40000"/>
                  </a:schemeClr>
                </a:solidFill>
                <a:latin typeface="Arial" panose="020B0604020202020204" pitchFamily="34" charset="0"/>
                <a:cs typeface="Arial" panose="020B0604020202020204" pitchFamily="34" charset="0"/>
                <a:hlinkClick r:id="rId2"/>
              </a:rPr>
              <a:t>https://www.mind.org.uk/media/9201/schizophrenia-2020-pdf-version-updated-mid-cycle.pdf</a:t>
            </a:r>
            <a:r>
              <a:rPr lang="en-GB" b="1" dirty="0">
                <a:solidFill>
                  <a:schemeClr val="tx2">
                    <a:lumMod val="60000"/>
                    <a:lumOff val="40000"/>
                  </a:schemeClr>
                </a:solidFill>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(Accessed 9</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marL="457200" lvl="1" indent="0">
              <a:buNone/>
            </a:pPr>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Morgan, A. J., Reavley, N. J., Ross, A., San Too, L., &amp; Jorm, A. F. (2018). </a:t>
            </a:r>
            <a:r>
              <a:rPr lang="en-GB" b="1" i="1" dirty="0">
                <a:latin typeface="Arial" panose="020B0604020202020204" pitchFamily="34" charset="0"/>
                <a:cs typeface="Arial" panose="020B0604020202020204" pitchFamily="34" charset="0"/>
              </a:rPr>
              <a:t>Interventions to reduce stigma towards people with severe mental illness: Systematic review and meta-analysis. </a:t>
            </a:r>
            <a:r>
              <a:rPr lang="en-GB" b="1" dirty="0">
                <a:latin typeface="Arial" panose="020B0604020202020204" pitchFamily="34" charset="0"/>
                <a:cs typeface="Arial" panose="020B0604020202020204" pitchFamily="34" charset="0"/>
              </a:rPr>
              <a:t>Journal of psychiatric research.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endParaRPr lang="en-GB" dirty="0"/>
          </a:p>
        </p:txBody>
      </p:sp>
      <p:pic>
        <p:nvPicPr>
          <p:cNvPr id="4" name="Picture 3"/>
          <p:cNvPicPr>
            <a:picLocks noChangeAspect="1"/>
          </p:cNvPicPr>
          <p:nvPr/>
        </p:nvPicPr>
        <p:blipFill>
          <a:blip r:embed="rId3"/>
          <a:stretch>
            <a:fillRect/>
          </a:stretch>
        </p:blipFill>
        <p:spPr>
          <a:xfrm>
            <a:off x="211137" y="233492"/>
            <a:ext cx="2143125" cy="2133600"/>
          </a:xfrm>
          <a:prstGeom prst="rect">
            <a:avLst/>
          </a:prstGeom>
        </p:spPr>
      </p:pic>
    </p:spTree>
    <p:extLst>
      <p:ext uri="{BB962C8B-B14F-4D97-AF65-F5344CB8AC3E}">
        <p14:creationId xmlns:p14="http://schemas.microsoft.com/office/powerpoint/2010/main" val="35264686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6653" y="946810"/>
            <a:ext cx="8761413" cy="706964"/>
          </a:xfrm>
        </p:spPr>
        <p:txBody>
          <a:bodyPr/>
          <a:lstStyle/>
          <a:p>
            <a:pPr algn="ctr"/>
            <a:r>
              <a:rPr lang="en-GB" b="1" dirty="0"/>
              <a:t>References continued…</a:t>
            </a:r>
          </a:p>
        </p:txBody>
      </p:sp>
      <p:sp>
        <p:nvSpPr>
          <p:cNvPr id="3" name="Content Placeholder 2"/>
          <p:cNvSpPr>
            <a:spLocks noGrp="1"/>
          </p:cNvSpPr>
          <p:nvPr>
            <p:ph sz="quarter" idx="13"/>
          </p:nvPr>
        </p:nvSpPr>
        <p:spPr>
          <a:xfrm>
            <a:off x="1404251" y="2359284"/>
            <a:ext cx="10363826" cy="3957508"/>
          </a:xfrm>
        </p:spPr>
        <p:txBody>
          <a:bodyPr>
            <a:normAutofit lnSpcReduction="10000"/>
          </a:bodyPr>
          <a:lstStyle/>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Thornicroft, G., Brohan, E., Rose, D., Sartorius, N., Leese, M., &amp; INDIGO Study Group. (2009). Global pattern of experienced and anticipated discrimination against people with schizophrenia: a cross-sectional survey. The Lancet, 373(9661), 408.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marL="457200" lvl="1" indent="0">
              <a:buNone/>
            </a:pPr>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VectorStock (2022). </a:t>
            </a:r>
            <a:r>
              <a:rPr lang="en-GB" b="1" i="1" dirty="0">
                <a:latin typeface="Arial" panose="020B0604020202020204" pitchFamily="34" charset="0"/>
                <a:cs typeface="Arial" panose="020B0604020202020204" pitchFamily="34" charset="0"/>
              </a:rPr>
              <a:t>Mental health and psychology concept icon or logo vector image on VectorStock. </a:t>
            </a:r>
            <a:r>
              <a:rPr lang="en-GB" b="1" dirty="0">
                <a:latin typeface="Arial" panose="020B0604020202020204" pitchFamily="34" charset="0"/>
                <a:cs typeface="Arial" panose="020B0604020202020204" pitchFamily="34" charset="0"/>
              </a:rPr>
              <a:t>Retrieved 11 February 2022, from </a:t>
            </a:r>
            <a:r>
              <a:rPr lang="en-GB" b="1" dirty="0">
                <a:latin typeface="Arial" panose="020B0604020202020204" pitchFamily="34" charset="0"/>
                <a:cs typeface="Arial" panose="020B0604020202020204" pitchFamily="34" charset="0"/>
                <a:hlinkClick r:id="rId2"/>
              </a:rPr>
              <a:t>https://www.vectorstock.com/royalty-free-vector/mental-health-and-psychology-concept-icon-or-logo-vector-27392222</a:t>
            </a:r>
            <a:r>
              <a:rPr lang="en-GB" b="1" dirty="0">
                <a:latin typeface="Arial" panose="020B0604020202020204" pitchFamily="34" charset="0"/>
                <a:cs typeface="Arial" panose="020B0604020202020204" pitchFamily="34" charset="0"/>
              </a:rPr>
              <a:t>.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lvl="1"/>
            <a:endParaRPr lang="en-GB" b="1" dirty="0">
              <a:latin typeface="Arial" panose="020B0604020202020204" pitchFamily="34" charset="0"/>
              <a:cs typeface="Arial" panose="020B0604020202020204" pitchFamily="34" charset="0"/>
            </a:endParaRPr>
          </a:p>
          <a:p>
            <a:pPr lvl="1"/>
            <a:r>
              <a:rPr lang="en-GB" b="1" dirty="0">
                <a:latin typeface="Arial" panose="020B0604020202020204" pitchFamily="34" charset="0"/>
                <a:cs typeface="Arial" panose="020B0604020202020204" pitchFamily="34" charset="0"/>
              </a:rPr>
              <a:t>Zahid, A., Best, MW. (2021). </a:t>
            </a:r>
            <a:r>
              <a:rPr lang="en-GB" b="1" i="1" dirty="0">
                <a:latin typeface="Arial" panose="020B0604020202020204" pitchFamily="34" charset="0"/>
                <a:cs typeface="Arial" panose="020B0604020202020204" pitchFamily="34" charset="0"/>
              </a:rPr>
              <a:t>Stigma towards individuals with schizophrenia: Examining the effects of negative symptoms and diagnosis awareness on preference for social distance. </a:t>
            </a:r>
            <a:r>
              <a:rPr lang="en-GB" b="1" dirty="0">
                <a:latin typeface="Arial" panose="020B0604020202020204" pitchFamily="34" charset="0"/>
                <a:cs typeface="Arial" panose="020B0604020202020204" pitchFamily="34" charset="0"/>
              </a:rPr>
              <a:t>Psychiatry Res. 2021 Mar;297:113724. doi: 10.1016/j.psychres.2021.113724. Epub 2021 Jan 15. PMID: 33486270. (Accessed 11</a:t>
            </a:r>
            <a:r>
              <a:rPr lang="en-GB" b="1" baseline="30000" dirty="0">
                <a:latin typeface="Arial" panose="020B0604020202020204" pitchFamily="34" charset="0"/>
                <a:cs typeface="Arial" panose="020B0604020202020204" pitchFamily="34" charset="0"/>
              </a:rPr>
              <a:t>th</a:t>
            </a:r>
            <a:r>
              <a:rPr lang="en-GB" b="1" dirty="0">
                <a:latin typeface="Arial" panose="020B0604020202020204" pitchFamily="34" charset="0"/>
                <a:cs typeface="Arial" panose="020B0604020202020204" pitchFamily="34" charset="0"/>
              </a:rPr>
              <a:t> February 2021)</a:t>
            </a:r>
          </a:p>
          <a:p>
            <a:pPr lvl="1"/>
            <a:endParaRPr lang="en-GB" b="1" dirty="0">
              <a:latin typeface="Arial" panose="020B0604020202020204" pitchFamily="34" charset="0"/>
              <a:cs typeface="Arial" panose="020B0604020202020204" pitchFamily="34" charset="0"/>
            </a:endParaRPr>
          </a:p>
          <a:p>
            <a:endParaRPr lang="en-GB" dirty="0"/>
          </a:p>
        </p:txBody>
      </p:sp>
      <p:pic>
        <p:nvPicPr>
          <p:cNvPr id="4" name="Picture 3"/>
          <p:cNvPicPr>
            <a:picLocks noChangeAspect="1"/>
          </p:cNvPicPr>
          <p:nvPr/>
        </p:nvPicPr>
        <p:blipFill>
          <a:blip r:embed="rId3"/>
          <a:stretch>
            <a:fillRect/>
          </a:stretch>
        </p:blipFill>
        <p:spPr>
          <a:xfrm>
            <a:off x="211137" y="233492"/>
            <a:ext cx="2143125" cy="2133600"/>
          </a:xfrm>
          <a:prstGeom prst="rect">
            <a:avLst/>
          </a:prstGeom>
        </p:spPr>
      </p:pic>
    </p:spTree>
    <p:extLst>
      <p:ext uri="{BB962C8B-B14F-4D97-AF65-F5344CB8AC3E}">
        <p14:creationId xmlns:p14="http://schemas.microsoft.com/office/powerpoint/2010/main" val="11817738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1726</TotalTime>
  <Words>1644</Words>
  <Application>Microsoft Office PowerPoint</Application>
  <PresentationFormat>Widescreen</PresentationFormat>
  <Paragraphs>114</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Century Gothic</vt:lpstr>
      <vt:lpstr>Wingdings 3</vt:lpstr>
      <vt:lpstr>Ion Boardroom</vt:lpstr>
      <vt:lpstr>Raising awareness of the impact of a diagnosis of schizophrenia upon an individual</vt:lpstr>
      <vt:lpstr>What is Schizophrenia? </vt:lpstr>
      <vt:lpstr>Possible Causes of Schizophrenia</vt:lpstr>
      <vt:lpstr>What to look out for? Symptoms of Schizophrenia</vt:lpstr>
      <vt:lpstr>How to look after yourself</vt:lpstr>
      <vt:lpstr>How to look after yourself – Continued….</vt:lpstr>
      <vt:lpstr>Stigma</vt:lpstr>
      <vt:lpstr>Stigma continued…</vt:lpstr>
      <vt:lpstr>Discrimination</vt:lpstr>
      <vt:lpstr>Discrimination continued…. Outcomes</vt:lpstr>
      <vt:lpstr>Consequences</vt:lpstr>
      <vt:lpstr>Consequences continued….</vt:lpstr>
      <vt:lpstr>What we can do to change  Attitudes and Stigma</vt:lpstr>
      <vt:lpstr>References</vt:lpstr>
      <vt:lpstr>References continued…</vt:lpstr>
      <vt:lpstr>References continued…</vt:lpstr>
      <vt:lpstr>References continued…</vt:lpstr>
    </vt:vector>
  </TitlesOfParts>
  <Company>Hywel Dda University Health Board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Dom Sheppard (1902308)</dc:creator>
  <cp:lastModifiedBy>Dom Sheppard</cp:lastModifiedBy>
  <cp:revision>107</cp:revision>
  <dcterms:created xsi:type="dcterms:W3CDTF">2022-02-08T15:16:34Z</dcterms:created>
  <dcterms:modified xsi:type="dcterms:W3CDTF">2022-02-13T18:27:29Z</dcterms:modified>
</cp:coreProperties>
</file>