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549" r:id="rId1"/>
  </p:sldMasterIdLst>
  <p:notesMasterIdLst>
    <p:notesMasterId r:id="rId13"/>
  </p:notesMasterIdLst>
  <p:handoutMasterIdLst>
    <p:handoutMasterId r:id="rId14"/>
  </p:handoutMasterIdLst>
  <p:sldIdLst>
    <p:sldId id="256" r:id="rId2"/>
    <p:sldId id="262" r:id="rId3"/>
    <p:sldId id="257" r:id="rId4"/>
    <p:sldId id="258" r:id="rId5"/>
    <p:sldId id="259" r:id="rId6"/>
    <p:sldId id="261" r:id="rId7"/>
    <p:sldId id="267" r:id="rId8"/>
    <p:sldId id="268" r:id="rId9"/>
    <p:sldId id="269"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009"/>
    <p:restoredTop sz="64225"/>
  </p:normalViewPr>
  <p:slideViewPr>
    <p:cSldViewPr snapToGrid="0" snapToObjects="1">
      <p:cViewPr varScale="1">
        <p:scale>
          <a:sx n="77" d="100"/>
          <a:sy n="77" d="100"/>
        </p:scale>
        <p:origin x="1136" y="17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96" d="100"/>
          <a:sy n="96" d="100"/>
        </p:scale>
        <p:origin x="3440" y="16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968EFE-DAF5-184F-B5E6-FF726B04E6D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CD49F4C-4426-6140-AB81-55A1C51D5E3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25FF360-BBFF-3249-87C6-9316AEDC0CAD}" type="datetimeFigureOut">
              <a:rPr lang="en-GB" smtClean="0"/>
              <a:t>15/03/2018</a:t>
            </a:fld>
            <a:endParaRPr lang="en-GB"/>
          </a:p>
        </p:txBody>
      </p:sp>
      <p:sp>
        <p:nvSpPr>
          <p:cNvPr id="4" name="Footer Placeholder 3">
            <a:extLst>
              <a:ext uri="{FF2B5EF4-FFF2-40B4-BE49-F238E27FC236}">
                <a16:creationId xmlns:a16="http://schemas.microsoft.com/office/drawing/2014/main" id="{868DD20D-9DC6-2540-AEB9-02B9D1A0B7A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8D902B8-F1CC-3647-9B72-09C32082DEC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7F937A1-8281-D442-B5A7-051539122443}" type="slidenum">
              <a:rPr lang="en-GB" smtClean="0"/>
              <a:t>‹#›</a:t>
            </a:fld>
            <a:endParaRPr lang="en-GB"/>
          </a:p>
        </p:txBody>
      </p:sp>
    </p:spTree>
    <p:extLst>
      <p:ext uri="{BB962C8B-B14F-4D97-AF65-F5344CB8AC3E}">
        <p14:creationId xmlns:p14="http://schemas.microsoft.com/office/powerpoint/2010/main" val="30227749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162209-91A1-B94D-A3E2-843A4531603F}" type="datetimeFigureOut">
              <a:rPr lang="en-US" smtClean="0"/>
              <a:t>3/15/18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0C2127-4EDB-1F4D-B9A2-BAE8E2FE5F6C}" type="slidenum">
              <a:rPr lang="en-US" smtClean="0"/>
              <a:t>‹#›</a:t>
            </a:fld>
            <a:endParaRPr lang="en-US"/>
          </a:p>
        </p:txBody>
      </p:sp>
    </p:spTree>
    <p:extLst>
      <p:ext uri="{BB962C8B-B14F-4D97-AF65-F5344CB8AC3E}">
        <p14:creationId xmlns:p14="http://schemas.microsoft.com/office/powerpoint/2010/main" val="266256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afternoon, my name is Jordan Pritchard and today I am going to talk about GIS and its application into the built environment.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First of all, lets establish what GIS is.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GIS or a geographic information system, is a system that allows for the manipulation, exploration and display of information that has a geographic component </a:t>
            </a:r>
            <a:r>
              <a:rPr lang="en-GB" dirty="0"/>
              <a:t>(University Library, 2018)</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GIS begins with maps.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60C2127-4EDB-1F4D-B9A2-BAE8E2FE5F6C}" type="slidenum">
              <a:rPr lang="en-US" smtClean="0"/>
              <a:t>1</a:t>
            </a:fld>
            <a:endParaRPr lang="en-US"/>
          </a:p>
        </p:txBody>
      </p:sp>
    </p:spTree>
    <p:extLst>
      <p:ext uri="{BB962C8B-B14F-4D97-AF65-F5344CB8AC3E}">
        <p14:creationId xmlns:p14="http://schemas.microsoft.com/office/powerpoint/2010/main" val="25771758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I’m sure you all know, a map is a visual representation of real things from the real world.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Maps have the ability to show the world in more than one way, for instance:</a:t>
            </a: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topographic map shows physical surface characteristics such as, roads, rivers and buildings.</a:t>
            </a:r>
            <a:r>
              <a:rPr lang="en-GB" dirty="0"/>
              <a:t> (Ordnance Survey, 2018)</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 contour map shows lines which connect at points of equal height above sea level.</a:t>
            </a:r>
            <a:r>
              <a:rPr lang="en-GB" dirty="0"/>
              <a:t> (Ordnance Survey, 2018)</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GIS allows for multiple layers of these different geographical data sets  to be combined and merged with additional forms of information which in turn allows them to be presented and interpreted easily.</a:t>
            </a:r>
            <a:r>
              <a:rPr lang="en-GB" dirty="0"/>
              <a:t> (University Library, 2018)</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60C2127-4EDB-1F4D-B9A2-BAE8E2FE5F6C}" type="slidenum">
              <a:rPr lang="en-US" smtClean="0"/>
              <a:t>2</a:t>
            </a:fld>
            <a:endParaRPr lang="en-US"/>
          </a:p>
        </p:txBody>
      </p:sp>
    </p:spTree>
    <p:extLst>
      <p:ext uri="{BB962C8B-B14F-4D97-AF65-F5344CB8AC3E}">
        <p14:creationId xmlns:p14="http://schemas.microsoft.com/office/powerpoint/2010/main" val="492653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So, who uses it?</a:t>
            </a:r>
          </a:p>
          <a:p>
            <a:pPr algn="just"/>
            <a:endParaRPr lang="en-GB" dirty="0"/>
          </a:p>
          <a:p>
            <a:pPr algn="just"/>
            <a:r>
              <a:rPr lang="en-GB" dirty="0"/>
              <a:t>Many different people and groups around the world use GIS as a core part of their activities and the range of applications for GIS is forever expanding(Ordnance Survey, </a:t>
            </a:r>
            <a:r>
              <a:rPr lang="en-GB" dirty="0" err="1"/>
              <a:t>n.d.</a:t>
            </a:r>
            <a:r>
              <a:rPr lang="en-GB" dirty="0"/>
              <a:t>)</a:t>
            </a:r>
          </a:p>
          <a:p>
            <a:pPr algn="just"/>
            <a:endParaRPr lang="en-GB" dirty="0"/>
          </a:p>
          <a:p>
            <a:pPr algn="just"/>
            <a:r>
              <a:rPr lang="en-GB" dirty="0"/>
              <a:t>F</a:t>
            </a:r>
            <a:r>
              <a:rPr lang="en-US" dirty="0"/>
              <a:t>or example GIS is used by:</a:t>
            </a:r>
          </a:p>
          <a:p>
            <a:pPr algn="just"/>
            <a:endParaRPr lang="en-GB" dirty="0"/>
          </a:p>
          <a:p>
            <a:pPr algn="just"/>
            <a:r>
              <a:rPr lang="en-GB" dirty="0"/>
              <a:t>	-Conservation organisations</a:t>
            </a:r>
          </a:p>
          <a:p>
            <a:pPr algn="just"/>
            <a:r>
              <a:rPr lang="en-GB" dirty="0"/>
              <a:t>	-Emergency Services</a:t>
            </a:r>
          </a:p>
          <a:p>
            <a:pPr algn="just"/>
            <a:r>
              <a:rPr lang="en-GB" dirty="0"/>
              <a:t>	-Supermarkets</a:t>
            </a:r>
          </a:p>
          <a:p>
            <a:pPr algn="just"/>
            <a:r>
              <a:rPr lang="en-GB" dirty="0"/>
              <a:t>	-Estate Agents</a:t>
            </a:r>
          </a:p>
          <a:p>
            <a:pPr algn="just"/>
            <a:r>
              <a:rPr lang="en-GB" dirty="0"/>
              <a:t>	-Airports</a:t>
            </a:r>
          </a:p>
          <a:p>
            <a:pPr algn="just"/>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How GIS used however can vary massively between users, For Instance.</a:t>
            </a:r>
          </a:p>
          <a:p>
            <a:pPr algn="just"/>
            <a:endParaRPr lang="en-GB" dirty="0"/>
          </a:p>
        </p:txBody>
      </p:sp>
      <p:sp>
        <p:nvSpPr>
          <p:cNvPr id="4" name="Slide Number Placeholder 3"/>
          <p:cNvSpPr>
            <a:spLocks noGrp="1"/>
          </p:cNvSpPr>
          <p:nvPr>
            <p:ph type="sldNum" sz="quarter" idx="10"/>
          </p:nvPr>
        </p:nvSpPr>
        <p:spPr/>
        <p:txBody>
          <a:bodyPr/>
          <a:lstStyle/>
          <a:p>
            <a:fld id="{360C2127-4EDB-1F4D-B9A2-BAE8E2FE5F6C}" type="slidenum">
              <a:rPr lang="en-US" smtClean="0"/>
              <a:t>3</a:t>
            </a:fld>
            <a:endParaRPr lang="en-US"/>
          </a:p>
        </p:txBody>
      </p:sp>
    </p:spTree>
    <p:extLst>
      <p:ext uri="{BB962C8B-B14F-4D97-AF65-F5344CB8AC3E}">
        <p14:creationId xmlns:p14="http://schemas.microsoft.com/office/powerpoint/2010/main" val="1404876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emergency services uses GIS as a computerised Map, operators of police vehicles and ambulances can instantly call up a detailed map of an area surrounding an incident (Ordnance Survey, </a:t>
            </a:r>
            <a:r>
              <a:rPr lang="en-GB" dirty="0" err="1"/>
              <a:t>n.d.</a:t>
            </a:r>
            <a:r>
              <a:rPr lang="en-GB" dirty="0"/>
              <a:t>)</a:t>
            </a:r>
          </a:p>
          <a:p>
            <a:pPr algn="just"/>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It is also used to track emergency services vehicles in real time and by using route finding GIS functions they can identify the best located vehicle to sent to the incident and then give directions for the fastest way to get there (Ordnance Survey, </a:t>
            </a:r>
            <a:r>
              <a:rPr lang="en-GB" dirty="0" err="1"/>
              <a:t>n.d.</a:t>
            </a:r>
            <a:r>
              <a:rPr lang="en-GB" dirty="0"/>
              <a:t>)</a:t>
            </a:r>
          </a:p>
          <a:p>
            <a:pPr algn="just"/>
            <a:endParaRPr lang="en-GB" dirty="0"/>
          </a:p>
          <a:p>
            <a:pPr algn="just"/>
            <a:endParaRPr lang="en-GB" dirty="0">
              <a:solidFill>
                <a:srgbClr val="C00000"/>
              </a:solidFill>
            </a:endParaRPr>
          </a:p>
          <a:p>
            <a:endParaRPr lang="en-US" dirty="0"/>
          </a:p>
        </p:txBody>
      </p:sp>
      <p:sp>
        <p:nvSpPr>
          <p:cNvPr id="4" name="Slide Number Placeholder 3"/>
          <p:cNvSpPr>
            <a:spLocks noGrp="1"/>
          </p:cNvSpPr>
          <p:nvPr>
            <p:ph type="sldNum" sz="quarter" idx="10"/>
          </p:nvPr>
        </p:nvSpPr>
        <p:spPr/>
        <p:txBody>
          <a:bodyPr/>
          <a:lstStyle/>
          <a:p>
            <a:fld id="{360C2127-4EDB-1F4D-B9A2-BAE8E2FE5F6C}" type="slidenum">
              <a:rPr lang="en-US" smtClean="0"/>
              <a:t>4</a:t>
            </a:fld>
            <a:endParaRPr lang="en-US"/>
          </a:p>
        </p:txBody>
      </p:sp>
    </p:spTree>
    <p:extLst>
      <p:ext uri="{BB962C8B-B14F-4D97-AF65-F5344CB8AC3E}">
        <p14:creationId xmlns:p14="http://schemas.microsoft.com/office/powerpoint/2010/main" val="3347753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Supermarkets use GIS  to help choose the best location for new stores, and best plan their distribution networks. The do this by comparing how many people live within 15-minute drive time of a particular location with the number of supermarkets already trading within that same area. The GIS can then identify suitable store locations within that area (Ordnance Survey, </a:t>
            </a:r>
            <a:r>
              <a:rPr lang="en-GB" dirty="0" err="1"/>
              <a:t>n.d.</a:t>
            </a:r>
            <a:r>
              <a:rPr lang="en-GB" dirty="0"/>
              <a:t>)</a:t>
            </a:r>
          </a:p>
          <a:p>
            <a:pPr algn="just"/>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Supermarkets also use GIS to collate data of the people in their catchment areas to help them understand which location may prove successful for future stores (Ordnance Survey, </a:t>
            </a:r>
            <a:r>
              <a:rPr lang="en-GB" dirty="0" err="1"/>
              <a:t>n.d.</a:t>
            </a:r>
            <a:r>
              <a:rPr lang="en-GB" dirty="0"/>
              <a:t>)</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360C2127-4EDB-1F4D-B9A2-BAE8E2FE5F6C}" type="slidenum">
              <a:rPr lang="en-US" smtClean="0"/>
              <a:t>5</a:t>
            </a:fld>
            <a:endParaRPr lang="en-US"/>
          </a:p>
        </p:txBody>
      </p:sp>
    </p:spTree>
    <p:extLst>
      <p:ext uri="{BB962C8B-B14F-4D97-AF65-F5344CB8AC3E}">
        <p14:creationId xmlns:p14="http://schemas.microsoft.com/office/powerpoint/2010/main" val="4183323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Conservation organisations use GIS is many different ways.</a:t>
            </a:r>
          </a:p>
          <a:p>
            <a:endParaRPr lang="en-GB" dirty="0"/>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GIS can be used during nature conservation projects. It gives instant access to information stored about the spread of sightings or planting locations so patterns can be detected. </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Conservation </a:t>
            </a:r>
            <a:r>
              <a:rPr lang="en-GB" sz="1200" kern="1200" dirty="0">
                <a:solidFill>
                  <a:schemeClr val="tx1"/>
                </a:solidFill>
                <a:effectLst/>
                <a:latin typeface="+mn-lt"/>
                <a:ea typeface="+mn-ea"/>
                <a:cs typeface="+mn-cs"/>
              </a:rPr>
              <a:t>organisations also use GIS to monitor changing water levels. </a:t>
            </a:r>
            <a:r>
              <a:rPr lang="en-GB" sz="1200" b="0" i="0" kern="1200" dirty="0">
                <a:solidFill>
                  <a:schemeClr val="tx1"/>
                </a:solidFill>
                <a:effectLst/>
                <a:latin typeface="+mn-lt"/>
                <a:ea typeface="+mn-ea"/>
                <a:cs typeface="+mn-cs"/>
              </a:rPr>
              <a:t>Using 3D height data and map data for rivers, They build a computer model of changing water levels; this is then used for predicting flood patterns and identifying areas and potential habitats that are in danger. </a:t>
            </a:r>
            <a:r>
              <a:rPr lang="en-GB" dirty="0"/>
              <a:t>(Ordnance Survey, </a:t>
            </a:r>
            <a:r>
              <a:rPr lang="en-GB" dirty="0" err="1"/>
              <a:t>n.d.</a:t>
            </a:r>
            <a:r>
              <a:rPr lang="en-GB" dirty="0"/>
              <a:t>)</a:t>
            </a:r>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60C2127-4EDB-1F4D-B9A2-BAE8E2FE5F6C}" type="slidenum">
              <a:rPr lang="en-US" smtClean="0"/>
              <a:t>6</a:t>
            </a:fld>
            <a:endParaRPr lang="en-US"/>
          </a:p>
        </p:txBody>
      </p:sp>
    </p:spTree>
    <p:extLst>
      <p:ext uri="{BB962C8B-B14F-4D97-AF65-F5344CB8AC3E}">
        <p14:creationId xmlns:p14="http://schemas.microsoft.com/office/powerpoint/2010/main" val="1765698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In addition to the previously mentioned organisations that use GIS. </a:t>
            </a:r>
          </a:p>
          <a:p>
            <a:pPr algn="just"/>
            <a:endParaRPr lang="en-GB" dirty="0"/>
          </a:p>
          <a:p>
            <a:pPr algn="just"/>
            <a:r>
              <a:rPr lang="en-GB" dirty="0"/>
              <a:t>GIS is also used extensively in the construction industry and is utilised from pre planning and feasibility stages right through to construction and handover.</a:t>
            </a:r>
          </a:p>
          <a:p>
            <a:pPr algn="just"/>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Long before construction begins in the preliminary stages of a construction project, GIS is used to gain a better understanding of a potential project. </a:t>
            </a:r>
          </a:p>
          <a:p>
            <a:pPr algn="just"/>
            <a:endParaRPr lang="en-GB" dirty="0"/>
          </a:p>
        </p:txBody>
      </p:sp>
      <p:sp>
        <p:nvSpPr>
          <p:cNvPr id="4" name="Slide Number Placeholder 3"/>
          <p:cNvSpPr>
            <a:spLocks noGrp="1"/>
          </p:cNvSpPr>
          <p:nvPr>
            <p:ph type="sldNum" sz="quarter" idx="10"/>
          </p:nvPr>
        </p:nvSpPr>
        <p:spPr/>
        <p:txBody>
          <a:bodyPr/>
          <a:lstStyle/>
          <a:p>
            <a:fld id="{360C2127-4EDB-1F4D-B9A2-BAE8E2FE5F6C}" type="slidenum">
              <a:rPr lang="en-US" smtClean="0"/>
              <a:t>7</a:t>
            </a:fld>
            <a:endParaRPr lang="en-US"/>
          </a:p>
        </p:txBody>
      </p:sp>
    </p:spTree>
    <p:extLst>
      <p:ext uri="{BB962C8B-B14F-4D97-AF65-F5344CB8AC3E}">
        <p14:creationId xmlns:p14="http://schemas.microsoft.com/office/powerpoint/2010/main" val="3809227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3D models of preliminary designs can be produced and combined with various geographic data  for a chosen location, which can be used to provide key preliminary information as to whether the potential project will prove viable before commitments are made for a detailed design (</a:t>
            </a:r>
            <a:r>
              <a:rPr lang="en-GB" dirty="0" err="1"/>
              <a:t>Esri</a:t>
            </a:r>
            <a:r>
              <a:rPr lang="en-GB" dirty="0"/>
              <a:t> UK, </a:t>
            </a:r>
            <a:r>
              <a:rPr lang="en-GB" dirty="0" err="1"/>
              <a:t>n.d.</a:t>
            </a:r>
            <a:r>
              <a:rPr lang="en-GB" dirty="0"/>
              <a:t>)</a:t>
            </a:r>
          </a:p>
        </p:txBody>
      </p:sp>
      <p:sp>
        <p:nvSpPr>
          <p:cNvPr id="4" name="Slide Number Placeholder 3"/>
          <p:cNvSpPr>
            <a:spLocks noGrp="1"/>
          </p:cNvSpPr>
          <p:nvPr>
            <p:ph type="sldNum" sz="quarter" idx="10"/>
          </p:nvPr>
        </p:nvSpPr>
        <p:spPr/>
        <p:txBody>
          <a:bodyPr/>
          <a:lstStyle/>
          <a:p>
            <a:fld id="{360C2127-4EDB-1F4D-B9A2-BAE8E2FE5F6C}" type="slidenum">
              <a:rPr lang="en-US" smtClean="0"/>
              <a:t>8</a:t>
            </a:fld>
            <a:endParaRPr lang="en-US"/>
          </a:p>
        </p:txBody>
      </p:sp>
    </p:spTree>
    <p:extLst>
      <p:ext uri="{BB962C8B-B14F-4D97-AF65-F5344CB8AC3E}">
        <p14:creationId xmlns:p14="http://schemas.microsoft.com/office/powerpoint/2010/main" val="5029625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Designers with the help of GIS are able to simulate the impact of a design in almost real time, During the design phase of a construction project this is fundamental as is enables key design decision to be made prior to construction. (</a:t>
            </a:r>
            <a:r>
              <a:rPr lang="en-GB" dirty="0" err="1"/>
              <a:t>Esri</a:t>
            </a:r>
            <a:r>
              <a:rPr lang="en-GB" dirty="0"/>
              <a:t> UK, 2014)</a:t>
            </a:r>
          </a:p>
          <a:p>
            <a:pPr algn="just"/>
            <a:endParaRPr lang="en-GB" dirty="0"/>
          </a:p>
          <a:p>
            <a:pPr algn="just"/>
            <a:r>
              <a:rPr lang="en-GB" dirty="0"/>
              <a:t>This enables project goals to be met such as, Key sustainability benefits, Building regulation compliance and most importantly Cost reduction. (</a:t>
            </a:r>
            <a:r>
              <a:rPr lang="en-GB" dirty="0" err="1"/>
              <a:t>Esri</a:t>
            </a:r>
            <a:r>
              <a:rPr lang="en-GB" dirty="0"/>
              <a:t> UK, 2014)</a:t>
            </a:r>
          </a:p>
          <a:p>
            <a:pPr algn="just"/>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When its time to construct, GIS is focussed to guide site workers to utilise site resources efficiently, while adhering to the timescales and budget that has been set. (Designing Buildings Wiki, 2017)</a:t>
            </a:r>
          </a:p>
          <a:p>
            <a:pPr algn="just"/>
            <a:endParaRPr lang="en-GB" dirty="0"/>
          </a:p>
        </p:txBody>
      </p:sp>
      <p:sp>
        <p:nvSpPr>
          <p:cNvPr id="4" name="Slide Number Placeholder 3"/>
          <p:cNvSpPr>
            <a:spLocks noGrp="1"/>
          </p:cNvSpPr>
          <p:nvPr>
            <p:ph type="sldNum" sz="quarter" idx="10"/>
          </p:nvPr>
        </p:nvSpPr>
        <p:spPr/>
        <p:txBody>
          <a:bodyPr/>
          <a:lstStyle/>
          <a:p>
            <a:fld id="{360C2127-4EDB-1F4D-B9A2-BAE8E2FE5F6C}" type="slidenum">
              <a:rPr lang="en-US" smtClean="0"/>
              <a:t>9</a:t>
            </a:fld>
            <a:endParaRPr lang="en-US"/>
          </a:p>
        </p:txBody>
      </p:sp>
    </p:spTree>
    <p:extLst>
      <p:ext uri="{BB962C8B-B14F-4D97-AF65-F5344CB8AC3E}">
        <p14:creationId xmlns:p14="http://schemas.microsoft.com/office/powerpoint/2010/main" val="42362535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So, as you can tell GIS is a fairly important tool for many organisations and industries.</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And I’m sure that many of us have used GIS in some form and haven’t even realised it.</a:t>
            </a:r>
          </a:p>
          <a:p>
            <a:pPr lvl="0"/>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you all for listening.</a:t>
            </a:r>
          </a:p>
          <a:p>
            <a:endParaRPr lang="en-GB" dirty="0"/>
          </a:p>
        </p:txBody>
      </p:sp>
      <p:sp>
        <p:nvSpPr>
          <p:cNvPr id="4" name="Slide Number Placeholder 3"/>
          <p:cNvSpPr>
            <a:spLocks noGrp="1"/>
          </p:cNvSpPr>
          <p:nvPr>
            <p:ph type="sldNum" sz="quarter" idx="10"/>
          </p:nvPr>
        </p:nvSpPr>
        <p:spPr/>
        <p:txBody>
          <a:bodyPr/>
          <a:lstStyle/>
          <a:p>
            <a:fld id="{360C2127-4EDB-1F4D-B9A2-BAE8E2FE5F6C}" type="slidenum">
              <a:rPr lang="en-US" smtClean="0"/>
              <a:t>10</a:t>
            </a:fld>
            <a:endParaRPr lang="en-US"/>
          </a:p>
        </p:txBody>
      </p:sp>
    </p:spTree>
    <p:extLst>
      <p:ext uri="{BB962C8B-B14F-4D97-AF65-F5344CB8AC3E}">
        <p14:creationId xmlns:p14="http://schemas.microsoft.com/office/powerpoint/2010/main" val="21162409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0C2127-4EDB-1F4D-B9A2-BAE8E2FE5F6C}" type="slidenum">
              <a:rPr lang="en-US" smtClean="0"/>
              <a:t>11</a:t>
            </a:fld>
            <a:endParaRPr lang="en-US"/>
          </a:p>
        </p:txBody>
      </p:sp>
    </p:spTree>
    <p:extLst>
      <p:ext uri="{BB962C8B-B14F-4D97-AF65-F5344CB8AC3E}">
        <p14:creationId xmlns:p14="http://schemas.microsoft.com/office/powerpoint/2010/main" val="25881163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smtClean="0"/>
              <a:pPr/>
              <a:t>3/15/18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1462475"/>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3/15/18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706539"/>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3/15/18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48699515"/>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3/15/18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1772102"/>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3/15/18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5235981"/>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3/15/18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6552794"/>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3/15/18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621300"/>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3/15/18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70598521"/>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3/15/18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81158708"/>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3/15/18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39441934"/>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3/15/18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0180723"/>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3/15/18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5575025"/>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3/15/18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8446294"/>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BE451C3-0FF4-47C4-B829-773ADF60F88C}" type="datetimeFigureOut">
              <a:rPr lang="en-US" smtClean="0"/>
              <a:t>3/15/18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82783334"/>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BE451C3-0FF4-47C4-B829-773ADF60F88C}" type="datetimeFigureOut">
              <a:rPr lang="en-US" smtClean="0"/>
              <a:t>3/15/18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5512827"/>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smtClean="0"/>
              <a:t>3/15/18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49727567"/>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smtClean="0"/>
              <a:t>3/15/18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2860250"/>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smtClean="0"/>
              <a:t>3/15/18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37190559"/>
      </p:ext>
    </p:extLst>
  </p:cSld>
  <p:clrMap bg1="lt1" tx1="dk1" bg2="lt2" tx2="dk2" accent1="accent1" accent2="accent2" accent3="accent3" accent4="accent4" accent5="accent5" accent6="accent6" hlink="hlink" folHlink="folHlink"/>
  <p:sldLayoutIdLst>
    <p:sldLayoutId id="2147484550" r:id="rId1"/>
    <p:sldLayoutId id="2147484551" r:id="rId2"/>
    <p:sldLayoutId id="2147484552" r:id="rId3"/>
    <p:sldLayoutId id="2147484553" r:id="rId4"/>
    <p:sldLayoutId id="2147484554" r:id="rId5"/>
    <p:sldLayoutId id="2147484555" r:id="rId6"/>
    <p:sldLayoutId id="2147484556" r:id="rId7"/>
    <p:sldLayoutId id="2147484557" r:id="rId8"/>
    <p:sldLayoutId id="2147484558" r:id="rId9"/>
    <p:sldLayoutId id="2147484559" r:id="rId10"/>
    <p:sldLayoutId id="2147484560" r:id="rId11"/>
    <p:sldLayoutId id="2147484561" r:id="rId12"/>
    <p:sldLayoutId id="2147484562" r:id="rId13"/>
    <p:sldLayoutId id="2147484563" r:id="rId14"/>
    <p:sldLayoutId id="2147484564" r:id="rId15"/>
    <p:sldLayoutId id="2147484565" r:id="rId16"/>
    <p:sldLayoutId id="2147484566" r:id="rId17"/>
  </p:sldLayoutIdLst>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8" Type="http://schemas.openxmlformats.org/officeDocument/2006/relationships/image" Target="../media/image7.tiff"/><Relationship Id="rId3" Type="http://schemas.openxmlformats.org/officeDocument/2006/relationships/image" Target="../media/image4.png"/><Relationship Id="rId7" Type="http://schemas.microsoft.com/office/2007/relationships/hdphoto" Target="../media/hdphoto3.wdp"/><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tiff"/><Relationship Id="rId10" Type="http://schemas.microsoft.com/office/2007/relationships/hdphoto" Target="../media/hdphoto4.wdp"/><Relationship Id="rId4" Type="http://schemas.microsoft.com/office/2007/relationships/hdphoto" Target="../media/hdphoto2.wdp"/><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1.tiff"/><Relationship Id="rId4" Type="http://schemas.openxmlformats.org/officeDocument/2006/relationships/image" Target="../media/image10.tiff"/></Relationships>
</file>

<file path=ppt/slides/_rels/slide5.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5.tiff"/><Relationship Id="rId5" Type="http://schemas.openxmlformats.org/officeDocument/2006/relationships/image" Target="../media/image14.tiff"/><Relationship Id="rId4" Type="http://schemas.openxmlformats.org/officeDocument/2006/relationships/image" Target="../media/image13.tiff"/></Relationships>
</file>

<file path=ppt/slides/_rels/slide6.xml.rels><?xml version="1.0" encoding="UTF-8" standalone="yes"?>
<Relationships xmlns="http://schemas.openxmlformats.org/package/2006/relationships"><Relationship Id="rId3" Type="http://schemas.openxmlformats.org/officeDocument/2006/relationships/image" Target="../media/image16.tiff"/><Relationship Id="rId7" Type="http://schemas.openxmlformats.org/officeDocument/2006/relationships/image" Target="../media/image19.tiff"/><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microsoft.com/office/2007/relationships/hdphoto" Target="../media/hdphoto5.wdp"/><Relationship Id="rId5" Type="http://schemas.openxmlformats.org/officeDocument/2006/relationships/image" Target="../media/image18.png"/><Relationship Id="rId4" Type="http://schemas.openxmlformats.org/officeDocument/2006/relationships/image" Target="../media/image17.tiff"/></Relationships>
</file>

<file path=ppt/slides/_rels/slide7.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21.tiff"/></Relationships>
</file>

<file path=ppt/slides/_rels/slide8.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24.tiff"/><Relationship Id="rId4" Type="http://schemas.openxmlformats.org/officeDocument/2006/relationships/image" Target="../media/image23.tiff"/></Relationships>
</file>

<file path=ppt/slides/_rels/slide9.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7.tiff"/><Relationship Id="rId4" Type="http://schemas.openxmlformats.org/officeDocument/2006/relationships/image" Target="../media/image26.tiff"/></Relationships>
</file>

<file path=ppt/slides/_rels/slide10.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28CC911-7342-ED47-B338-F50FE74605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92579" y="232756"/>
            <a:ext cx="6492243" cy="6492243"/>
          </a:xfrm>
          <a:prstGeom prst="rect">
            <a:avLst/>
          </a:prstGeom>
        </p:spPr>
      </p:pic>
      <p:sp>
        <p:nvSpPr>
          <p:cNvPr id="12" name="TextBox 11">
            <a:extLst>
              <a:ext uri="{FF2B5EF4-FFF2-40B4-BE49-F238E27FC236}">
                <a16:creationId xmlns:a16="http://schemas.microsoft.com/office/drawing/2014/main" id="{6DB5B318-D74E-004E-A4F4-F877376035F1}"/>
              </a:ext>
            </a:extLst>
          </p:cNvPr>
          <p:cNvSpPr txBox="1"/>
          <p:nvPr/>
        </p:nvSpPr>
        <p:spPr>
          <a:xfrm>
            <a:off x="11451771" y="152400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180938635"/>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55CD291-4988-A34B-9E2E-1795973E9168}"/>
              </a:ext>
            </a:extLst>
          </p:cNvPr>
          <p:cNvPicPr>
            <a:picLocks noChangeAspect="1"/>
          </p:cNvPicPr>
          <p:nvPr/>
        </p:nvPicPr>
        <p:blipFill>
          <a:blip r:embed="rId3">
            <a:alphaModFix/>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781395" y="-293642"/>
            <a:ext cx="10706793" cy="7151642"/>
          </a:xfrm>
          <a:prstGeom prst="rect">
            <a:avLst/>
          </a:prstGeom>
          <a:ln>
            <a:noFill/>
          </a:ln>
          <a:effectLst>
            <a:glow rad="228600">
              <a:srgbClr val="92D050">
                <a:alpha val="40000"/>
              </a:srgbClr>
            </a:glow>
            <a:outerShdw blurRad="190500" algn="tl" rotWithShape="0">
              <a:srgbClr val="000000">
                <a:alpha val="70000"/>
              </a:srgbClr>
            </a:outerShdw>
          </a:effectLst>
        </p:spPr>
      </p:pic>
    </p:spTree>
    <p:extLst>
      <p:ext uri="{BB962C8B-B14F-4D97-AF65-F5344CB8AC3E}">
        <p14:creationId xmlns:p14="http://schemas.microsoft.com/office/powerpoint/2010/main" val="3112902787"/>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6F760D5-F329-3F4C-8CA0-4009737DD4C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8500" b="96500" l="9923" r="89820">
                        <a14:foregroundMark x1="33119" y1="27500" x2="37629" y2="35500"/>
                        <a14:foregroundMark x1="37629" y1="35500" x2="38015" y2="16500"/>
                        <a14:foregroundMark x1="38015" y1="16500" x2="32861" y2="8500"/>
                        <a14:foregroundMark x1="32861" y1="8500" x2="27835" y2="8500"/>
                        <a14:foregroundMark x1="27835" y1="8500" x2="22938" y2="14000"/>
                        <a14:foregroundMark x1="22938" y1="14000" x2="22938" y2="33000"/>
                        <a14:foregroundMark x1="22938" y1="33000" x2="27320" y2="23500"/>
                        <a14:foregroundMark x1="27320" y1="23500" x2="32345" y2="25500"/>
                        <a14:foregroundMark x1="32345" y1="25500" x2="32603" y2="26500"/>
                        <a14:foregroundMark x1="24227" y1="76000" x2="28995" y2="83500"/>
                        <a14:foregroundMark x1="28995" y1="83500" x2="33763" y2="79500"/>
                        <a14:foregroundMark x1="33763" y1="79500" x2="34536" y2="61000"/>
                        <a14:foregroundMark x1="34536" y1="61000" x2="38531" y2="50500"/>
                        <a14:foregroundMark x1="38531" y1="50500" x2="39820" y2="69000"/>
                        <a14:foregroundMark x1="39820" y1="69000" x2="37887" y2="86500"/>
                        <a14:foregroundMark x1="37887" y1="86500" x2="33247" y2="94500"/>
                        <a14:foregroundMark x1="33247" y1="94500" x2="28093" y2="96500"/>
                        <a14:foregroundMark x1="28093" y1="96500" x2="23582" y2="89500"/>
                        <a14:foregroundMark x1="23582" y1="89500" x2="23969" y2="75000"/>
                        <a14:foregroundMark x1="46005" y1="10500" x2="47552" y2="44000"/>
                        <a14:foregroundMark x1="71907" y1="20000" x2="67010" y2="15500"/>
                        <a14:foregroundMark x1="67010" y1="15500" x2="62500" y2="19500"/>
                        <a14:foregroundMark x1="48325" y1="76500" x2="46907" y2="58500"/>
                        <a14:foregroundMark x1="46907" y1="58500" x2="46907" y2="58500"/>
                        <a14:foregroundMark x1="58892" y1="75500" x2="58892" y2="75500"/>
                        <a14:foregroundMark x1="60052" y1="80000" x2="58505" y2="72500"/>
                        <a14:foregroundMark x1="60696" y1="76500" x2="59149" y2="71500"/>
                        <a14:foregroundMark x1="61469" y1="73500" x2="59278" y2="68500"/>
                      </a14:backgroundRemoval>
                    </a14:imgEffect>
                  </a14:imgLayer>
                </a14:imgProps>
              </a:ext>
            </a:extLst>
          </a:blip>
          <a:stretch>
            <a:fillRect/>
          </a:stretch>
        </p:blipFill>
        <p:spPr>
          <a:xfrm>
            <a:off x="1139371" y="2206926"/>
            <a:ext cx="9993085" cy="2575537"/>
          </a:xfrm>
          <a:prstGeom prst="rect">
            <a:avLst/>
          </a:prstGeom>
          <a:effectLst>
            <a:glow rad="63500">
              <a:schemeClr val="bg1">
                <a:alpha val="40000"/>
              </a:schemeClr>
            </a:glow>
          </a:effectLst>
        </p:spPr>
      </p:pic>
      <p:pic>
        <p:nvPicPr>
          <p:cNvPr id="10" name="Picture 9">
            <a:extLst>
              <a:ext uri="{FF2B5EF4-FFF2-40B4-BE49-F238E27FC236}">
                <a16:creationId xmlns:a16="http://schemas.microsoft.com/office/drawing/2014/main" id="{A9E7E6AA-9AE2-1049-8C1C-894C507E36E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20685429">
            <a:off x="396171" y="734594"/>
            <a:ext cx="4433210" cy="1773284"/>
          </a:xfrm>
          <a:prstGeom prst="rect">
            <a:avLst/>
          </a:prstGeom>
          <a:effectLst>
            <a:glow rad="101600">
              <a:schemeClr val="bg1">
                <a:alpha val="40000"/>
              </a:schemeClr>
            </a:glow>
          </a:effectLst>
        </p:spPr>
      </p:pic>
      <p:pic>
        <p:nvPicPr>
          <p:cNvPr id="12" name="Picture 11">
            <a:extLst>
              <a:ext uri="{FF2B5EF4-FFF2-40B4-BE49-F238E27FC236}">
                <a16:creationId xmlns:a16="http://schemas.microsoft.com/office/drawing/2014/main" id="{0DAA1A97-8E25-F245-98A3-A7200D113DE0}"/>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8678" b="89256" l="10000" r="90000">
                        <a14:foregroundMark x1="23000" y1="32645" x2="21333" y2="27686"/>
                        <a14:foregroundMark x1="88333" y1="82231" x2="89333" y2="77686"/>
                        <a14:foregroundMark x1="88333" y1="80992" x2="88000" y2="78512"/>
                        <a14:foregroundMark x1="86333" y1="77273" x2="77667" y2="63636"/>
                        <a14:foregroundMark x1="68333" y1="60331" x2="68333" y2="56198"/>
                        <a14:foregroundMark x1="66667" y1="49587" x2="66667" y2="49587"/>
                        <a14:foregroundMark x1="57000" y1="9091" x2="57000" y2="9091"/>
                        <a14:foregroundMark x1="22333" y1="8678" x2="22333" y2="8678"/>
                      </a14:backgroundRemoval>
                    </a14:imgEffect>
                  </a14:imgLayer>
                </a14:imgProps>
              </a:ext>
            </a:extLst>
          </a:blip>
          <a:stretch>
            <a:fillRect/>
          </a:stretch>
        </p:blipFill>
        <p:spPr>
          <a:xfrm>
            <a:off x="9185761" y="4194186"/>
            <a:ext cx="2563415" cy="2067822"/>
          </a:xfrm>
          <a:prstGeom prst="rect">
            <a:avLst/>
          </a:prstGeom>
          <a:effectLst>
            <a:glow rad="101600">
              <a:schemeClr val="bg1">
                <a:alpha val="40000"/>
              </a:schemeClr>
            </a:glow>
          </a:effectLst>
        </p:spPr>
      </p:pic>
      <p:pic>
        <p:nvPicPr>
          <p:cNvPr id="16" name="Picture 15">
            <a:extLst>
              <a:ext uri="{FF2B5EF4-FFF2-40B4-BE49-F238E27FC236}">
                <a16:creationId xmlns:a16="http://schemas.microsoft.com/office/drawing/2014/main" id="{420DE2BE-F568-0347-8835-9ADD855B4275}"/>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712718" y="4905749"/>
            <a:ext cx="3800115" cy="1331169"/>
          </a:xfrm>
          <a:prstGeom prst="rect">
            <a:avLst/>
          </a:prstGeom>
          <a:effectLst>
            <a:glow rad="101600">
              <a:schemeClr val="bg1">
                <a:alpha val="40000"/>
              </a:schemeClr>
            </a:glow>
          </a:effectLst>
        </p:spPr>
      </p:pic>
      <p:pic>
        <p:nvPicPr>
          <p:cNvPr id="22" name="Picture 21">
            <a:extLst>
              <a:ext uri="{FF2B5EF4-FFF2-40B4-BE49-F238E27FC236}">
                <a16:creationId xmlns:a16="http://schemas.microsoft.com/office/drawing/2014/main" id="{2DDCEBC2-D014-4C41-B7C5-BF2F24BF8DD4}"/>
              </a:ext>
            </a:extLst>
          </p:cNvPr>
          <p:cNvPicPr>
            <a:picLocks noChangeAspect="1"/>
          </p:cNvPicPr>
          <p:nvPr/>
        </p:nvPicPr>
        <p:blipFill>
          <a:blip r:embed="rId9" cstate="screen">
            <a:extLst>
              <a:ext uri="{BEBA8EAE-BF5A-486C-A8C5-ECC9F3942E4B}">
                <a14:imgProps xmlns:a14="http://schemas.microsoft.com/office/drawing/2010/main">
                  <a14:imgLayer r:embed="rId10">
                    <a14:imgEffect>
                      <a14:backgroundRemoval t="10000" b="90000" l="10000" r="90000">
                        <a14:foregroundMark x1="23500" y1="47304" x2="19500" y2="53309"/>
                        <a14:foregroundMark x1="19500" y1="53309" x2="20500" y2="68505"/>
                        <a14:foregroundMark x1="20500" y1="68505" x2="26375" y2="72917"/>
                        <a14:foregroundMark x1="26375" y1="72917" x2="42375" y2="74632"/>
                        <a14:foregroundMark x1="61500" y1="73775" x2="61500" y2="73775"/>
                        <a14:foregroundMark x1="80500" y1="55392" x2="80500" y2="55392"/>
                        <a14:foregroundMark x1="87500" y1="66667" x2="83000" y2="72917"/>
                        <a14:foregroundMark x1="62375" y1="19853" x2="62250" y2="27328"/>
                        <a14:foregroundMark x1="62250" y1="27328" x2="63250" y2="20343"/>
                        <a14:foregroundMark x1="63250" y1="20343" x2="63000" y2="19975"/>
                      </a14:backgroundRemoval>
                    </a14:imgEffect>
                  </a14:imgLayer>
                </a14:imgProps>
              </a:ext>
              <a:ext uri="{28A0092B-C50C-407E-A947-70E740481C1C}">
                <a14:useLocalDpi xmlns:a14="http://schemas.microsoft.com/office/drawing/2010/main"/>
              </a:ext>
            </a:extLst>
          </a:blip>
          <a:stretch>
            <a:fillRect/>
          </a:stretch>
        </p:blipFill>
        <p:spPr>
          <a:xfrm>
            <a:off x="9337986" y="1153431"/>
            <a:ext cx="2258964" cy="2304143"/>
          </a:xfrm>
          <a:prstGeom prst="rect">
            <a:avLst/>
          </a:prstGeom>
          <a:effectLst>
            <a:glow rad="101600">
              <a:schemeClr val="bg1">
                <a:alpha val="40000"/>
              </a:schemeClr>
            </a:glow>
          </a:effectLst>
        </p:spPr>
      </p:pic>
    </p:spTree>
    <p:extLst>
      <p:ext uri="{BB962C8B-B14F-4D97-AF65-F5344CB8AC3E}">
        <p14:creationId xmlns:p14="http://schemas.microsoft.com/office/powerpoint/2010/main" val="1234986406"/>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08DEA0-CB93-DB41-BCC8-3198070F828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043824" y="1256241"/>
            <a:ext cx="4508143" cy="2535830"/>
          </a:xfrm>
          <a:prstGeom prst="rect">
            <a:avLst/>
          </a:prstGeom>
          <a:effectLst>
            <a:glow rad="139700">
              <a:schemeClr val="accent6">
                <a:satMod val="175000"/>
                <a:alpha val="40000"/>
              </a:schemeClr>
            </a:glow>
          </a:effectLst>
        </p:spPr>
      </p:pic>
      <p:pic>
        <p:nvPicPr>
          <p:cNvPr id="5" name="Picture 4">
            <a:extLst>
              <a:ext uri="{FF2B5EF4-FFF2-40B4-BE49-F238E27FC236}">
                <a16:creationId xmlns:a16="http://schemas.microsoft.com/office/drawing/2014/main" id="{0A95EFE8-1FA5-B746-A6CA-9EF01270BC0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45458" y="623442"/>
            <a:ext cx="6051177" cy="3329992"/>
          </a:xfrm>
          <a:prstGeom prst="rect">
            <a:avLst/>
          </a:prstGeom>
          <a:effectLst>
            <a:glow rad="139700">
              <a:schemeClr val="accent6">
                <a:satMod val="175000"/>
                <a:alpha val="40000"/>
              </a:schemeClr>
            </a:glow>
          </a:effectLst>
        </p:spPr>
      </p:pic>
      <p:pic>
        <p:nvPicPr>
          <p:cNvPr id="10" name="Picture 9">
            <a:extLst>
              <a:ext uri="{FF2B5EF4-FFF2-40B4-BE49-F238E27FC236}">
                <a16:creationId xmlns:a16="http://schemas.microsoft.com/office/drawing/2014/main" id="{FE6310F3-D9A3-B74E-8F0F-3968EDB98FB1}"/>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190379" y="4211761"/>
            <a:ext cx="7342094" cy="2001476"/>
          </a:xfrm>
          <a:prstGeom prst="rect">
            <a:avLst/>
          </a:prstGeom>
          <a:effectLst>
            <a:glow rad="139700">
              <a:schemeClr val="accent6">
                <a:satMod val="175000"/>
                <a:alpha val="40000"/>
              </a:schemeClr>
            </a:glow>
          </a:effectLst>
        </p:spPr>
      </p:pic>
    </p:spTree>
    <p:extLst>
      <p:ext uri="{BB962C8B-B14F-4D97-AF65-F5344CB8AC3E}">
        <p14:creationId xmlns:p14="http://schemas.microsoft.com/office/powerpoint/2010/main" val="3861247074"/>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6E01B88-410B-4043-AE69-1BDF20F0172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25636" y="727953"/>
            <a:ext cx="6054436" cy="2477352"/>
          </a:xfrm>
          <a:prstGeom prst="rect">
            <a:avLst/>
          </a:prstGeom>
          <a:effectLst>
            <a:glow rad="139700">
              <a:srgbClr val="00B050">
                <a:alpha val="40000"/>
              </a:srgbClr>
            </a:glow>
          </a:effectLst>
        </p:spPr>
      </p:pic>
      <p:pic>
        <p:nvPicPr>
          <p:cNvPr id="11" name="Picture 10">
            <a:extLst>
              <a:ext uri="{FF2B5EF4-FFF2-40B4-BE49-F238E27FC236}">
                <a16:creationId xmlns:a16="http://schemas.microsoft.com/office/drawing/2014/main" id="{5FD794C0-EB5A-3B4E-B9E1-F70D1EB1EA7E}"/>
              </a:ext>
            </a:extLst>
          </p:cNvPr>
          <p:cNvPicPr>
            <a:picLocks noChangeAspect="1"/>
          </p:cNvPicPr>
          <p:nvPr/>
        </p:nvPicPr>
        <p:blipFill>
          <a:blip r:embed="rId4"/>
          <a:stretch>
            <a:fillRect/>
          </a:stretch>
        </p:blipFill>
        <p:spPr>
          <a:xfrm>
            <a:off x="900546" y="3449782"/>
            <a:ext cx="4795323" cy="2678987"/>
          </a:xfrm>
          <a:prstGeom prst="rect">
            <a:avLst/>
          </a:prstGeom>
          <a:effectLst>
            <a:glow rad="139700">
              <a:srgbClr val="00B050">
                <a:alpha val="40000"/>
              </a:srgbClr>
            </a:glow>
          </a:effectLst>
        </p:spPr>
      </p:pic>
      <p:pic>
        <p:nvPicPr>
          <p:cNvPr id="12" name="Picture 11">
            <a:extLst>
              <a:ext uri="{FF2B5EF4-FFF2-40B4-BE49-F238E27FC236}">
                <a16:creationId xmlns:a16="http://schemas.microsoft.com/office/drawing/2014/main" id="{438D095C-B995-A544-9B70-24329502BB29}"/>
              </a:ext>
            </a:extLst>
          </p:cNvPr>
          <p:cNvPicPr>
            <a:picLocks noChangeAspect="1"/>
          </p:cNvPicPr>
          <p:nvPr/>
        </p:nvPicPr>
        <p:blipFill>
          <a:blip r:embed="rId5"/>
          <a:stretch>
            <a:fillRect/>
          </a:stretch>
        </p:blipFill>
        <p:spPr>
          <a:xfrm>
            <a:off x="6539344" y="3449782"/>
            <a:ext cx="4765965" cy="2662586"/>
          </a:xfrm>
          <a:prstGeom prst="rect">
            <a:avLst/>
          </a:prstGeom>
          <a:effectLst>
            <a:glow rad="139700">
              <a:srgbClr val="00B050">
                <a:alpha val="40000"/>
              </a:srgbClr>
            </a:glow>
          </a:effectLst>
        </p:spPr>
      </p:pic>
      <p:pic>
        <p:nvPicPr>
          <p:cNvPr id="15" name="Picture 14">
            <a:extLst>
              <a:ext uri="{FF2B5EF4-FFF2-40B4-BE49-F238E27FC236}">
                <a16:creationId xmlns:a16="http://schemas.microsoft.com/office/drawing/2014/main" id="{3AB8EE4B-ACAE-314B-B6F7-1AA4F095123F}"/>
              </a:ext>
            </a:extLst>
          </p:cNvPr>
          <p:cNvPicPr>
            <a:picLocks noChangeAspect="1"/>
          </p:cNvPicPr>
          <p:nvPr/>
        </p:nvPicPr>
        <p:blipFill>
          <a:blip r:embed="rId6"/>
          <a:stretch>
            <a:fillRect/>
          </a:stretch>
        </p:blipFill>
        <p:spPr>
          <a:xfrm>
            <a:off x="799452" y="1074315"/>
            <a:ext cx="3035718" cy="1710447"/>
          </a:xfrm>
          <a:prstGeom prst="rect">
            <a:avLst/>
          </a:prstGeom>
          <a:effectLst>
            <a:glow rad="139700">
              <a:srgbClr val="00B050">
                <a:alpha val="40000"/>
              </a:srgbClr>
            </a:glow>
          </a:effectLst>
        </p:spPr>
      </p:pic>
    </p:spTree>
    <p:extLst>
      <p:ext uri="{BB962C8B-B14F-4D97-AF65-F5344CB8AC3E}">
        <p14:creationId xmlns:p14="http://schemas.microsoft.com/office/powerpoint/2010/main" val="841304196"/>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074EAC6-67A4-8A4F-A96A-4DED84EFA65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417880" y="4227615"/>
            <a:ext cx="1657279" cy="1748338"/>
          </a:xfrm>
          <a:prstGeom prst="rect">
            <a:avLst/>
          </a:prstGeom>
          <a:effectLst>
            <a:glow rad="139700">
              <a:srgbClr val="92D050">
                <a:alpha val="40000"/>
              </a:srgbClr>
            </a:glow>
          </a:effectLst>
        </p:spPr>
      </p:pic>
      <p:pic>
        <p:nvPicPr>
          <p:cNvPr id="3" name="Picture 2">
            <a:extLst>
              <a:ext uri="{FF2B5EF4-FFF2-40B4-BE49-F238E27FC236}">
                <a16:creationId xmlns:a16="http://schemas.microsoft.com/office/drawing/2014/main" id="{87AB757F-4AFD-0245-8748-809671EDBDC1}"/>
              </a:ext>
            </a:extLst>
          </p:cNvPr>
          <p:cNvPicPr>
            <a:picLocks noChangeAspect="1"/>
          </p:cNvPicPr>
          <p:nvPr/>
        </p:nvPicPr>
        <p:blipFill>
          <a:blip r:embed="rId4"/>
          <a:stretch>
            <a:fillRect/>
          </a:stretch>
        </p:blipFill>
        <p:spPr>
          <a:xfrm>
            <a:off x="1568117" y="748145"/>
            <a:ext cx="4333013" cy="3069217"/>
          </a:xfrm>
          <a:prstGeom prst="rect">
            <a:avLst/>
          </a:prstGeom>
          <a:effectLst>
            <a:glow rad="139700">
              <a:srgbClr val="92D050">
                <a:alpha val="40000"/>
              </a:srgbClr>
            </a:glow>
          </a:effectLst>
        </p:spPr>
      </p:pic>
      <p:pic>
        <p:nvPicPr>
          <p:cNvPr id="6" name="Picture 5">
            <a:extLst>
              <a:ext uri="{FF2B5EF4-FFF2-40B4-BE49-F238E27FC236}">
                <a16:creationId xmlns:a16="http://schemas.microsoft.com/office/drawing/2014/main" id="{C04B05C6-98A6-B54D-BB62-C13BE22D2159}"/>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1429" l="1750" r="96125">
                        <a14:foregroundMark x1="60000" y1="91429" x2="60000" y2="91429"/>
                        <a14:foregroundMark x1="91750" y1="28163" x2="91750" y2="28163"/>
                        <a14:foregroundMark x1="96125" y1="20816" x2="96125" y2="20816"/>
                        <a14:foregroundMark x1="7625" y1="58776" x2="7625" y2="58776"/>
                        <a14:foregroundMark x1="1750" y1="61224" x2="1750" y2="61224"/>
                      </a14:backgroundRemoval>
                    </a14:imgEffect>
                  </a14:imgLayer>
                </a14:imgProps>
              </a:ext>
            </a:extLst>
          </a:blip>
          <a:stretch>
            <a:fillRect/>
          </a:stretch>
        </p:blipFill>
        <p:spPr>
          <a:xfrm>
            <a:off x="4286992" y="3511849"/>
            <a:ext cx="6725098" cy="2680198"/>
          </a:xfrm>
          <a:prstGeom prst="rect">
            <a:avLst/>
          </a:prstGeom>
          <a:effectLst>
            <a:glow rad="139700">
              <a:srgbClr val="92D050">
                <a:alpha val="40000"/>
              </a:srgbClr>
            </a:glow>
          </a:effectLst>
        </p:spPr>
      </p:pic>
      <p:pic>
        <p:nvPicPr>
          <p:cNvPr id="7" name="Picture 6">
            <a:extLst>
              <a:ext uri="{FF2B5EF4-FFF2-40B4-BE49-F238E27FC236}">
                <a16:creationId xmlns:a16="http://schemas.microsoft.com/office/drawing/2014/main" id="{F47F4AD2-76D5-B649-89FE-96EFC187AD20}"/>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396315" y="748145"/>
            <a:ext cx="3857105" cy="2410691"/>
          </a:xfrm>
          <a:prstGeom prst="rect">
            <a:avLst/>
          </a:prstGeom>
          <a:effectLst>
            <a:glow rad="139700">
              <a:srgbClr val="92D050">
                <a:alpha val="40000"/>
              </a:srgbClr>
            </a:glow>
          </a:effectLst>
        </p:spPr>
      </p:pic>
    </p:spTree>
    <p:extLst>
      <p:ext uri="{BB962C8B-B14F-4D97-AF65-F5344CB8AC3E}">
        <p14:creationId xmlns:p14="http://schemas.microsoft.com/office/powerpoint/2010/main" val="3770431545"/>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D8CBDFF-5000-C64F-89AA-490BA07FF820}"/>
              </a:ext>
            </a:extLst>
          </p:cNvPr>
          <p:cNvPicPr>
            <a:picLocks noChangeAspect="1"/>
          </p:cNvPicPr>
          <p:nvPr/>
        </p:nvPicPr>
        <p:blipFill>
          <a:blip r:embed="rId3"/>
          <a:stretch>
            <a:fillRect/>
          </a:stretch>
        </p:blipFill>
        <p:spPr>
          <a:xfrm>
            <a:off x="776316" y="695153"/>
            <a:ext cx="3790237" cy="2524298"/>
          </a:xfrm>
          <a:prstGeom prst="rect">
            <a:avLst/>
          </a:prstGeom>
          <a:effectLst>
            <a:glow rad="139700">
              <a:srgbClr val="FFFD00">
                <a:alpha val="40000"/>
              </a:srgbClr>
            </a:glow>
          </a:effectLst>
        </p:spPr>
      </p:pic>
      <p:pic>
        <p:nvPicPr>
          <p:cNvPr id="5" name="Picture 4">
            <a:extLst>
              <a:ext uri="{FF2B5EF4-FFF2-40B4-BE49-F238E27FC236}">
                <a16:creationId xmlns:a16="http://schemas.microsoft.com/office/drawing/2014/main" id="{FEB49A81-F420-AD4F-84EF-49DA2A89A1A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33174" y="2307822"/>
            <a:ext cx="6572135" cy="3696826"/>
          </a:xfrm>
          <a:prstGeom prst="rect">
            <a:avLst/>
          </a:prstGeom>
          <a:effectLst>
            <a:glow rad="139700">
              <a:srgbClr val="FFFD00">
                <a:alpha val="41176"/>
              </a:srgbClr>
            </a:glow>
          </a:effectLst>
        </p:spPr>
      </p:pic>
    </p:spTree>
    <p:extLst>
      <p:ext uri="{BB962C8B-B14F-4D97-AF65-F5344CB8AC3E}">
        <p14:creationId xmlns:p14="http://schemas.microsoft.com/office/powerpoint/2010/main" val="2468680409"/>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5DD02DC-00EA-D441-81CC-F825D8B4AB9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64276" y="648393"/>
            <a:ext cx="4638503" cy="2814549"/>
          </a:xfrm>
          <a:prstGeom prst="rect">
            <a:avLst/>
          </a:prstGeom>
          <a:effectLst>
            <a:glow rad="139700">
              <a:schemeClr val="tx1">
                <a:alpha val="40000"/>
              </a:schemeClr>
            </a:glow>
          </a:effectLst>
        </p:spPr>
      </p:pic>
      <p:pic>
        <p:nvPicPr>
          <p:cNvPr id="8" name="Picture 7">
            <a:extLst>
              <a:ext uri="{FF2B5EF4-FFF2-40B4-BE49-F238E27FC236}">
                <a16:creationId xmlns:a16="http://schemas.microsoft.com/office/drawing/2014/main" id="{98AD7A96-8B97-CE4A-A6DE-1495D4473CD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28757" y="1806633"/>
            <a:ext cx="4810298" cy="3006436"/>
          </a:xfrm>
          <a:prstGeom prst="rect">
            <a:avLst/>
          </a:prstGeom>
          <a:effectLst>
            <a:glow rad="139700">
              <a:schemeClr val="tx1">
                <a:alpha val="40000"/>
              </a:schemeClr>
            </a:glow>
          </a:effectLst>
        </p:spPr>
      </p:pic>
      <p:pic>
        <p:nvPicPr>
          <p:cNvPr id="9" name="Picture 8">
            <a:extLst>
              <a:ext uri="{FF2B5EF4-FFF2-40B4-BE49-F238E27FC236}">
                <a16:creationId xmlns:a16="http://schemas.microsoft.com/office/drawing/2014/main" id="{A0F258A7-C74B-9747-9423-706FC4D3BB1A}"/>
              </a:ext>
            </a:extLst>
          </p:cNvPr>
          <p:cNvPicPr>
            <a:picLocks noChangeAspect="1"/>
          </p:cNvPicPr>
          <p:nvPr/>
        </p:nvPicPr>
        <p:blipFill>
          <a:blip r:embed="rId5"/>
          <a:stretch>
            <a:fillRect/>
          </a:stretch>
        </p:blipFill>
        <p:spPr>
          <a:xfrm>
            <a:off x="2397529" y="3686369"/>
            <a:ext cx="3537758" cy="2528318"/>
          </a:xfrm>
          <a:prstGeom prst="rect">
            <a:avLst/>
          </a:prstGeom>
          <a:effectLst>
            <a:glow rad="139700">
              <a:schemeClr val="tx1">
                <a:alpha val="40000"/>
              </a:schemeClr>
            </a:glow>
          </a:effectLst>
        </p:spPr>
      </p:pic>
    </p:spTree>
    <p:extLst>
      <p:ext uri="{BB962C8B-B14F-4D97-AF65-F5344CB8AC3E}">
        <p14:creationId xmlns:p14="http://schemas.microsoft.com/office/powerpoint/2010/main" val="3796157624"/>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2667CAF-BC7E-484F-AB04-73BC74F6C67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12273" y="3568236"/>
            <a:ext cx="4523509" cy="2643739"/>
          </a:xfrm>
          <a:prstGeom prst="rect">
            <a:avLst/>
          </a:prstGeom>
          <a:effectLst>
            <a:glow rad="139700">
              <a:srgbClr val="002060">
                <a:alpha val="40000"/>
              </a:srgbClr>
            </a:glow>
          </a:effectLst>
        </p:spPr>
      </p:pic>
      <p:pic>
        <p:nvPicPr>
          <p:cNvPr id="3" name="Picture 2">
            <a:extLst>
              <a:ext uri="{FF2B5EF4-FFF2-40B4-BE49-F238E27FC236}">
                <a16:creationId xmlns:a16="http://schemas.microsoft.com/office/drawing/2014/main" id="{1FCAD2E6-38DF-A342-AA73-A143F363FC9D}"/>
              </a:ext>
            </a:extLst>
          </p:cNvPr>
          <p:cNvPicPr>
            <a:picLocks noChangeAspect="1"/>
          </p:cNvPicPr>
          <p:nvPr/>
        </p:nvPicPr>
        <p:blipFill>
          <a:blip r:embed="rId4"/>
          <a:stretch>
            <a:fillRect/>
          </a:stretch>
        </p:blipFill>
        <p:spPr>
          <a:xfrm>
            <a:off x="6451027" y="3568236"/>
            <a:ext cx="4840540" cy="2596179"/>
          </a:xfrm>
          <a:prstGeom prst="rect">
            <a:avLst/>
          </a:prstGeom>
          <a:effectLst>
            <a:glow rad="139700">
              <a:srgbClr val="002060">
                <a:alpha val="40000"/>
              </a:srgbClr>
            </a:glow>
          </a:effectLst>
        </p:spPr>
      </p:pic>
      <p:pic>
        <p:nvPicPr>
          <p:cNvPr id="4" name="Picture 3">
            <a:extLst>
              <a:ext uri="{FF2B5EF4-FFF2-40B4-BE49-F238E27FC236}">
                <a16:creationId xmlns:a16="http://schemas.microsoft.com/office/drawing/2014/main" id="{95A2141E-E1C0-7843-94DD-8A366951F509}"/>
              </a:ext>
            </a:extLst>
          </p:cNvPr>
          <p:cNvPicPr>
            <a:picLocks noChangeAspect="1"/>
          </p:cNvPicPr>
          <p:nvPr/>
        </p:nvPicPr>
        <p:blipFill>
          <a:blip r:embed="rId5"/>
          <a:stretch>
            <a:fillRect/>
          </a:stretch>
        </p:blipFill>
        <p:spPr>
          <a:xfrm>
            <a:off x="3069469" y="656706"/>
            <a:ext cx="5801828" cy="2717800"/>
          </a:xfrm>
          <a:prstGeom prst="rect">
            <a:avLst/>
          </a:prstGeom>
          <a:effectLst>
            <a:glow rad="139700">
              <a:srgbClr val="002060">
                <a:alpha val="40000"/>
              </a:srgbClr>
            </a:glow>
          </a:effectLst>
        </p:spPr>
      </p:pic>
    </p:spTree>
    <p:extLst>
      <p:ext uri="{BB962C8B-B14F-4D97-AF65-F5344CB8AC3E}">
        <p14:creationId xmlns:p14="http://schemas.microsoft.com/office/powerpoint/2010/main" val="255446110"/>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993A22B-B1B8-664A-8AAF-6FF5EDF781AE}"/>
              </a:ext>
            </a:extLst>
          </p:cNvPr>
          <p:cNvPicPr>
            <a:picLocks noChangeAspect="1"/>
          </p:cNvPicPr>
          <p:nvPr/>
        </p:nvPicPr>
        <p:blipFill>
          <a:blip r:embed="rId3"/>
          <a:stretch>
            <a:fillRect/>
          </a:stretch>
        </p:blipFill>
        <p:spPr>
          <a:xfrm>
            <a:off x="2472267" y="1282700"/>
            <a:ext cx="7044265" cy="4473107"/>
          </a:xfrm>
          <a:prstGeom prst="rect">
            <a:avLst/>
          </a:prstGeom>
          <a:effectLst>
            <a:glow rad="228600">
              <a:srgbClr val="00B0F0">
                <a:alpha val="40000"/>
              </a:srgbClr>
            </a:glow>
          </a:effectLst>
        </p:spPr>
      </p:pic>
    </p:spTree>
    <p:extLst>
      <p:ext uri="{BB962C8B-B14F-4D97-AF65-F5344CB8AC3E}">
        <p14:creationId xmlns:p14="http://schemas.microsoft.com/office/powerpoint/2010/main" val="4052059621"/>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593CE-02BE-7348-B4DE-32C2FE473CDA}"/>
              </a:ext>
            </a:extLst>
          </p:cNvPr>
          <p:cNvSpPr>
            <a:spLocks noGrp="1"/>
          </p:cNvSpPr>
          <p:nvPr>
            <p:ph type="ctrTitle"/>
          </p:nvPr>
        </p:nvSpPr>
        <p:spPr>
          <a:xfrm>
            <a:off x="1154955" y="134475"/>
            <a:ext cx="8825658" cy="985310"/>
          </a:xfrm>
        </p:spPr>
        <p:txBody>
          <a:bodyPr/>
          <a:lstStyle/>
          <a:p>
            <a:r>
              <a:rPr lang="en-GB" sz="2500" u="sng" dirty="0"/>
              <a:t>REFERENCES</a:t>
            </a:r>
            <a:r>
              <a:rPr lang="en-GB" u="sng" dirty="0"/>
              <a:t> </a:t>
            </a:r>
            <a:endParaRPr lang="en-US" u="sng" dirty="0"/>
          </a:p>
        </p:txBody>
      </p:sp>
      <p:sp>
        <p:nvSpPr>
          <p:cNvPr id="3" name="Subtitle 2">
            <a:extLst>
              <a:ext uri="{FF2B5EF4-FFF2-40B4-BE49-F238E27FC236}">
                <a16:creationId xmlns:a16="http://schemas.microsoft.com/office/drawing/2014/main" id="{9A232F86-81BC-9247-9A9C-57443CD04213}"/>
              </a:ext>
            </a:extLst>
          </p:cNvPr>
          <p:cNvSpPr>
            <a:spLocks noGrp="1"/>
          </p:cNvSpPr>
          <p:nvPr>
            <p:ph type="subTitle" idx="1"/>
          </p:nvPr>
        </p:nvSpPr>
        <p:spPr>
          <a:xfrm>
            <a:off x="1154955" y="1119785"/>
            <a:ext cx="8825658" cy="5405718"/>
          </a:xfrm>
        </p:spPr>
        <p:txBody>
          <a:bodyPr>
            <a:normAutofit/>
          </a:bodyPr>
          <a:lstStyle/>
          <a:p>
            <a:r>
              <a:rPr lang="en-GB" sz="1100" dirty="0"/>
              <a:t>University Library. (2018). </a:t>
            </a:r>
            <a:r>
              <a:rPr lang="en-GB" sz="1100" i="1" dirty="0" err="1"/>
              <a:t>LibGuides</a:t>
            </a:r>
            <a:r>
              <a:rPr lang="en-GB" sz="1100" i="1" dirty="0"/>
              <a:t>: GIS &amp; Geospatial Data: What is GIS?</a:t>
            </a:r>
            <a:r>
              <a:rPr lang="en-GB" sz="1100" dirty="0"/>
              <a:t>. [online] Available at: http://</a:t>
            </a:r>
            <a:r>
              <a:rPr lang="en-GB" sz="1100" dirty="0" err="1"/>
              <a:t>libguides.library.arizona.edu</a:t>
            </a:r>
            <a:r>
              <a:rPr lang="en-GB" sz="1100" dirty="0"/>
              <a:t>/GIS/about-</a:t>
            </a:r>
            <a:r>
              <a:rPr lang="en-GB" sz="1100" dirty="0" err="1"/>
              <a:t>gis</a:t>
            </a:r>
            <a:r>
              <a:rPr lang="en-GB" sz="1100" dirty="0"/>
              <a:t> [Accessed 11 Mar. 2018].</a:t>
            </a:r>
          </a:p>
          <a:p>
            <a:endParaRPr lang="en-GB" sz="1100" dirty="0"/>
          </a:p>
          <a:p>
            <a:r>
              <a:rPr lang="en-GB" sz="1100" dirty="0"/>
              <a:t>Ordnance Survey. (2018). </a:t>
            </a:r>
            <a:r>
              <a:rPr lang="en-GB" sz="1100" i="1" dirty="0"/>
              <a:t>About GIS</a:t>
            </a:r>
            <a:r>
              <a:rPr lang="en-GB" sz="1100" dirty="0"/>
              <a:t>. [online] Available at: https://</a:t>
            </a:r>
            <a:r>
              <a:rPr lang="en-GB" sz="1100" dirty="0" err="1"/>
              <a:t>www.ordnancesurvey.co.uk</a:t>
            </a:r>
            <a:r>
              <a:rPr lang="en-GB" sz="1100" dirty="0"/>
              <a:t>/business-and-government/public-sector/data-use/</a:t>
            </a:r>
            <a:r>
              <a:rPr lang="en-GB" sz="1100" dirty="0" err="1"/>
              <a:t>gis-about.html</a:t>
            </a:r>
            <a:r>
              <a:rPr lang="en-GB" sz="1100" dirty="0"/>
              <a:t> [Accessed 11 Mar. 2018].</a:t>
            </a:r>
          </a:p>
          <a:p>
            <a:endParaRPr lang="en-GB" sz="1100" dirty="0"/>
          </a:p>
          <a:p>
            <a:r>
              <a:rPr lang="en-GB" sz="1100" dirty="0"/>
              <a:t>Ordnance Survey. (</a:t>
            </a:r>
            <a:r>
              <a:rPr lang="en-GB" sz="1100" dirty="0" err="1"/>
              <a:t>n.d.</a:t>
            </a:r>
            <a:r>
              <a:rPr lang="en-GB" sz="1100" dirty="0"/>
              <a:t>). </a:t>
            </a:r>
            <a:r>
              <a:rPr lang="en-GB" sz="1100" i="1" dirty="0"/>
              <a:t>GIS in use | Support | Ordnance Survey</a:t>
            </a:r>
            <a:r>
              <a:rPr lang="en-GB" sz="1100" dirty="0"/>
              <a:t>. [online] Available at: https://</a:t>
            </a:r>
            <a:r>
              <a:rPr lang="en-GB" sz="1100" dirty="0" err="1"/>
              <a:t>www.ordnancesurvey.co.uk</a:t>
            </a:r>
            <a:r>
              <a:rPr lang="en-GB" sz="1100" dirty="0"/>
              <a:t>/support/understanding-</a:t>
            </a:r>
            <a:r>
              <a:rPr lang="en-GB" sz="1100" dirty="0" err="1"/>
              <a:t>gis</a:t>
            </a:r>
            <a:r>
              <a:rPr lang="en-GB" sz="1100" dirty="0"/>
              <a:t>/</a:t>
            </a:r>
            <a:r>
              <a:rPr lang="en-GB" sz="1100" dirty="0" err="1"/>
              <a:t>gis</a:t>
            </a:r>
            <a:r>
              <a:rPr lang="en-GB" sz="1100" dirty="0"/>
              <a:t>-in-</a:t>
            </a:r>
            <a:r>
              <a:rPr lang="en-GB" sz="1100" dirty="0" err="1"/>
              <a:t>use.html</a:t>
            </a:r>
            <a:r>
              <a:rPr lang="en-GB" sz="1100" dirty="0"/>
              <a:t> [Accessed 11 Mar. 2018].</a:t>
            </a:r>
            <a:endParaRPr lang="en-US" sz="1100" dirty="0"/>
          </a:p>
          <a:p>
            <a:endParaRPr lang="en-GB" sz="1100" dirty="0"/>
          </a:p>
          <a:p>
            <a:r>
              <a:rPr lang="en-GB" sz="1100" dirty="0" err="1"/>
              <a:t>Esri</a:t>
            </a:r>
            <a:r>
              <a:rPr lang="en-GB" sz="1100" dirty="0"/>
              <a:t> UK. (</a:t>
            </a:r>
            <a:r>
              <a:rPr lang="en-GB" sz="1100" dirty="0" err="1"/>
              <a:t>n.d.</a:t>
            </a:r>
            <a:r>
              <a:rPr lang="en-GB" sz="1100" dirty="0"/>
              <a:t>). </a:t>
            </a:r>
            <a:r>
              <a:rPr lang="en-GB" sz="1100" i="1" dirty="0"/>
              <a:t>GIS Plan for Architecture, Engineering &amp; Construction (AEC)</a:t>
            </a:r>
            <a:r>
              <a:rPr lang="en-GB" sz="1100" dirty="0"/>
              <a:t>. [online] Available at: http://</a:t>
            </a:r>
            <a:r>
              <a:rPr lang="en-GB" sz="1100" dirty="0" err="1"/>
              <a:t>www.esriuk.com</a:t>
            </a:r>
            <a:r>
              <a:rPr lang="en-GB" sz="1100" dirty="0"/>
              <a:t>/industries/AEC/plan [Accessed 12 Mar. 2018].</a:t>
            </a:r>
          </a:p>
          <a:p>
            <a:endParaRPr lang="en-GB" sz="1100" dirty="0"/>
          </a:p>
          <a:p>
            <a:r>
              <a:rPr lang="en-GB" sz="1100" dirty="0" err="1"/>
              <a:t>Esri</a:t>
            </a:r>
            <a:r>
              <a:rPr lang="en-GB" sz="1100" dirty="0"/>
              <a:t> UK. (2014). </a:t>
            </a:r>
            <a:r>
              <a:rPr lang="en-GB" sz="1100" i="1" dirty="0"/>
              <a:t>Redlands Redevelopment</a:t>
            </a:r>
            <a:r>
              <a:rPr lang="en-GB" sz="1100" dirty="0"/>
              <a:t>. [online] Available at: http://</a:t>
            </a:r>
            <a:r>
              <a:rPr lang="en-GB" sz="1100" dirty="0" err="1"/>
              <a:t>www.esriuk.com</a:t>
            </a:r>
            <a:r>
              <a:rPr lang="en-GB" sz="1100" dirty="0"/>
              <a:t>/software/</a:t>
            </a:r>
            <a:r>
              <a:rPr lang="en-GB" sz="1100" dirty="0" err="1"/>
              <a:t>cityengine</a:t>
            </a:r>
            <a:r>
              <a:rPr lang="en-GB" sz="1100" dirty="0"/>
              <a:t>/industries/</a:t>
            </a:r>
            <a:r>
              <a:rPr lang="en-GB" sz="1100" dirty="0" err="1"/>
              <a:t>redlands</a:t>
            </a:r>
            <a:r>
              <a:rPr lang="en-GB" sz="1100" dirty="0"/>
              <a:t>-redevelopment [Accessed 12 Mar. 2018].</a:t>
            </a:r>
          </a:p>
          <a:p>
            <a:r>
              <a:rPr lang="en-GB" sz="1100" dirty="0"/>
              <a:t>Designing Buildings Wiki. (2017). </a:t>
            </a:r>
            <a:r>
              <a:rPr lang="en-GB" sz="1100" i="1" dirty="0"/>
              <a:t>Geographic information system GIS - Designing Buildings Wiki</a:t>
            </a:r>
            <a:r>
              <a:rPr lang="en-GB" sz="1100" dirty="0"/>
              <a:t>. [online] Available at: https://</a:t>
            </a:r>
            <a:r>
              <a:rPr lang="en-GB" sz="1100" dirty="0" err="1"/>
              <a:t>www.designingbuildings.co.uk</a:t>
            </a:r>
            <a:r>
              <a:rPr lang="en-GB" sz="1100" dirty="0"/>
              <a:t>/wiki/</a:t>
            </a:r>
            <a:r>
              <a:rPr lang="en-GB" sz="1100" dirty="0" err="1"/>
              <a:t>Geographic_information_system_GIS</a:t>
            </a:r>
            <a:r>
              <a:rPr lang="en-GB" sz="1100" dirty="0"/>
              <a:t> [Accessed 12 Mar. 2018].</a:t>
            </a:r>
            <a:endParaRPr lang="en-US" sz="1100" dirty="0"/>
          </a:p>
        </p:txBody>
      </p:sp>
    </p:spTree>
    <p:extLst>
      <p:ext uri="{BB962C8B-B14F-4D97-AF65-F5344CB8AC3E}">
        <p14:creationId xmlns:p14="http://schemas.microsoft.com/office/powerpoint/2010/main" val="942439349"/>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{94DD9B6E-BF5C-8143-BFFD-3E1BF2F1463A}tf10001076</Template>
  <TotalTime>2564</TotalTime>
  <Words>946</Words>
  <Application>Microsoft Macintosh PowerPoint</Application>
  <PresentationFormat>Widescreen</PresentationFormat>
  <Paragraphs>79</Paragraphs>
  <Slides>11</Slides>
  <Notes>11</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 Boardroom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Company/>
  <LinksUpToDate>false</LinksUpToDate>
  <SharedDoc>false</SharedDoc>
  <HyperlinksChanged>false</HyperlinksChanged>
  <AppVersion>16.0011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Pritchard (P148193)</dc:creator>
  <cp:lastModifiedBy>Jordan Pritchard (P148193)</cp:lastModifiedBy>
  <cp:revision>84</cp:revision>
  <cp:lastPrinted>2018-03-14T20:21:03Z</cp:lastPrinted>
  <dcterms:created xsi:type="dcterms:W3CDTF">2018-03-01T12:01:15Z</dcterms:created>
  <dcterms:modified xsi:type="dcterms:W3CDTF">2018-03-15T10:28:13Z</dcterms:modified>
</cp:coreProperties>
</file>