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20009" autoAdjust="0"/>
    <p:restoredTop sz="94660"/>
  </p:normalViewPr>
  <p:slideViewPr>
    <p:cSldViewPr snapToGrid="0">
      <p:cViewPr varScale="1">
        <p:scale>
          <a:sx n="87" d="100"/>
          <a:sy n="87" d="100"/>
        </p:scale>
        <p:origin x="60" y="66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4212" y="685799"/>
            <a:ext cx="8001000" cy="2971801"/>
          </a:xfrm>
        </p:spPr>
        <p:txBody>
          <a:bodyPr anchor="b">
            <a:normAutofit/>
          </a:bodyPr>
          <a:lstStyle>
            <a:lvl1pPr algn="l">
              <a:defRPr sz="4800">
                <a:effectLst/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4212" y="3843867"/>
            <a:ext cx="6400800" cy="1947333"/>
          </a:xfrm>
        </p:spPr>
        <p:txBody>
          <a:bodyPr anchor="t">
            <a:normAutofit/>
          </a:bodyPr>
          <a:lstStyle>
            <a:lvl1pPr marL="0" indent="0" algn="l">
              <a:buNone/>
              <a:defRPr sz="21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1/7/2019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16" name="Straight Connector 15"/>
          <p:cNvCxnSpPr/>
          <p:nvPr/>
        </p:nvCxnSpPr>
        <p:spPr>
          <a:xfrm flipH="1">
            <a:off x="8228012" y="8467"/>
            <a:ext cx="3810000" cy="381000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7" name="Straight Connector 16"/>
          <p:cNvCxnSpPr/>
          <p:nvPr/>
        </p:nvCxnSpPr>
        <p:spPr>
          <a:xfrm flipH="1">
            <a:off x="6108170" y="91545"/>
            <a:ext cx="6080655" cy="6080655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9" name="Straight Connector 18"/>
          <p:cNvCxnSpPr/>
          <p:nvPr/>
        </p:nvCxnSpPr>
        <p:spPr>
          <a:xfrm flipH="1">
            <a:off x="7235825" y="228600"/>
            <a:ext cx="4953000" cy="495300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1" name="Straight Connector 20"/>
          <p:cNvCxnSpPr/>
          <p:nvPr/>
        </p:nvCxnSpPr>
        <p:spPr>
          <a:xfrm flipH="1">
            <a:off x="7335837" y="32278"/>
            <a:ext cx="4852989" cy="4852989"/>
          </a:xfrm>
          <a:prstGeom prst="line">
            <a:avLst/>
          </a:prstGeom>
          <a:ln w="3175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3" name="Straight Connector 22"/>
          <p:cNvCxnSpPr/>
          <p:nvPr/>
        </p:nvCxnSpPr>
        <p:spPr>
          <a:xfrm flipH="1">
            <a:off x="7845426" y="609601"/>
            <a:ext cx="4343399" cy="4343399"/>
          </a:xfrm>
          <a:prstGeom prst="line">
            <a:avLst/>
          </a:prstGeom>
          <a:ln w="3175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ctr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1/7/2019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1" y="2006600"/>
            <a:ext cx="8534401" cy="2281600"/>
          </a:xfrm>
        </p:spPr>
        <p:txBody>
          <a:bodyPr anchor="b">
            <a:normAutofit/>
          </a:bodyPr>
          <a:lstStyle>
            <a:lvl1pPr algn="l">
              <a:defRPr sz="3600" b="0" cap="all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3" y="4495800"/>
            <a:ext cx="8534400" cy="14986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1/7/2019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84211" y="685800"/>
            <a:ext cx="4937655" cy="3615267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808133" y="685801"/>
            <a:ext cx="4934479" cy="3615266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1/7/2019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72080" y="685800"/>
            <a:ext cx="4649787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84211" y="1270529"/>
            <a:ext cx="4937655" cy="3030538"/>
          </a:xfrm>
        </p:spPr>
        <p:txBody>
          <a:bodyPr anchor="t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079066" y="685800"/>
            <a:ext cx="4665134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806545" y="1262062"/>
            <a:ext cx="4929188" cy="3030538"/>
          </a:xfrm>
        </p:spPr>
        <p:txBody>
          <a:bodyPr anchor="t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1/7/2019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1/7/2019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1/7/2019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085012" y="685800"/>
            <a:ext cx="3657600" cy="1371600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84212" y="685800"/>
            <a:ext cx="5943601" cy="5308600"/>
          </a:xfrm>
        </p:spPr>
        <p:txBody>
          <a:bodyPr anchor="ctr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085012" y="2209799"/>
            <a:ext cx="3657600" cy="2091267"/>
          </a:xfrm>
        </p:spPr>
        <p:txBody>
          <a:bodyPr anchor="t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1/7/2019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22812" y="1447800"/>
            <a:ext cx="6019800" cy="1143000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4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989012" y="914400"/>
            <a:ext cx="3280974" cy="4572000"/>
          </a:xfrm>
          <a:prstGeom prst="snip2DiagRect">
            <a:avLst>
              <a:gd name="adj1" fmla="val 10815"/>
              <a:gd name="adj2" fmla="val 0"/>
            </a:avLst>
          </a:prstGeom>
          <a:ln w="15875">
            <a:solidFill>
              <a:schemeClr val="tx1">
                <a:alpha val="40000"/>
              </a:schemeClr>
            </a:soli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22812" y="2777066"/>
            <a:ext cx="6021388" cy="2048933"/>
          </a:xfrm>
        </p:spPr>
        <p:txBody>
          <a:bodyPr anchor="t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1/7/2019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7" name="Picture Placeholder 2"/>
          <p:cNvSpPr>
            <a:spLocks noGrp="1" noChangeAspect="1"/>
          </p:cNvSpPr>
          <p:nvPr>
            <p:ph type="pic" idx="13"/>
          </p:nvPr>
        </p:nvSpPr>
        <p:spPr>
          <a:xfrm>
            <a:off x="685800" y="533400"/>
            <a:ext cx="10818812" cy="3124200"/>
          </a:xfrm>
          <a:prstGeom prst="snip2DiagRect">
            <a:avLst>
              <a:gd name="adj1" fmla="val 10815"/>
              <a:gd name="adj2" fmla="val 0"/>
            </a:avLst>
          </a:prstGeom>
          <a:ln w="15875">
            <a:solidFill>
              <a:schemeClr val="tx1">
                <a:alpha val="40000"/>
              </a:schemeClr>
            </a:soli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16" name="Text Placeholder 9"/>
          <p:cNvSpPr>
            <a:spLocks noGrp="1"/>
          </p:cNvSpPr>
          <p:nvPr>
            <p:ph type="body" sz="quarter" idx="14"/>
          </p:nvPr>
        </p:nvSpPr>
        <p:spPr>
          <a:xfrm>
            <a:off x="914402" y="3843867"/>
            <a:ext cx="8304210" cy="457200"/>
          </a:xfrm>
        </p:spPr>
        <p:txBody>
          <a:bodyPr anchor="t">
            <a:normAutofit/>
          </a:bodyPr>
          <a:lstStyle>
            <a:lvl1pPr marL="0" indent="0">
              <a:buFontTx/>
              <a:buNone/>
              <a:defRPr sz="1600"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1/7/2019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3" y="685800"/>
            <a:ext cx="10058400" cy="2743200"/>
          </a:xfrm>
        </p:spPr>
        <p:txBody>
          <a:bodyPr anchor="ctr">
            <a:normAutofit/>
          </a:bodyPr>
          <a:lstStyle>
            <a:lvl1pPr algn="l">
              <a:defRPr sz="3200" b="0" cap="all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2" y="4114800"/>
            <a:ext cx="8535988" cy="1879600"/>
          </a:xfrm>
        </p:spPr>
        <p:txBody>
          <a:bodyPr anchor="ctr">
            <a:normAutofit/>
          </a:bodyPr>
          <a:lstStyle>
            <a:lvl1pPr marL="0" indent="0" algn="l">
              <a:buNone/>
              <a:defRPr sz="20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1/7/2019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1" y="685800"/>
            <a:ext cx="9144001" cy="2743200"/>
          </a:xfrm>
        </p:spPr>
        <p:txBody>
          <a:bodyPr anchor="ctr">
            <a:normAutofit/>
          </a:bodyPr>
          <a:lstStyle>
            <a:lvl1pPr algn="l">
              <a:defRPr sz="3200" b="0" cap="all">
                <a:solidFill>
                  <a:schemeClr val="tx1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446212" y="3429000"/>
            <a:ext cx="8534400" cy="381000"/>
          </a:xfrm>
        </p:spPr>
        <p:txBody>
          <a:bodyPr anchor="ctr"/>
          <a:lstStyle>
            <a:lvl1pPr marL="0" indent="0">
              <a:buFontTx/>
              <a:buNone/>
              <a:defRPr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3" y="4301067"/>
            <a:ext cx="8534400" cy="1684865"/>
          </a:xfrm>
        </p:spPr>
        <p:txBody>
          <a:bodyPr anchor="ctr">
            <a:normAutofit/>
          </a:bodyPr>
          <a:lstStyle>
            <a:lvl1pPr marL="0" indent="0" algn="l">
              <a:buNone/>
              <a:defRPr sz="20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1/7/2019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14" name="TextBox 13"/>
          <p:cNvSpPr txBox="1"/>
          <p:nvPr/>
        </p:nvSpPr>
        <p:spPr>
          <a:xfrm>
            <a:off x="531812" y="812222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285412" y="276860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2" y="3429000"/>
            <a:ext cx="8534400" cy="1697400"/>
          </a:xfrm>
        </p:spPr>
        <p:txBody>
          <a:bodyPr anchor="b">
            <a:normAutofit/>
          </a:bodyPr>
          <a:lstStyle>
            <a:lvl1pPr algn="l">
              <a:defRPr sz="3200" b="0" cap="all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1" y="5132981"/>
            <a:ext cx="8535990" cy="86040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1/7/2019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3" y="685800"/>
            <a:ext cx="9144000" cy="2743200"/>
          </a:xfrm>
        </p:spPr>
        <p:txBody>
          <a:bodyPr anchor="ctr">
            <a:normAutofit/>
          </a:bodyPr>
          <a:lstStyle>
            <a:lvl1pPr algn="l">
              <a:defRPr sz="3200" b="0" cap="all">
                <a:solidFill>
                  <a:schemeClr val="tx1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84212" y="3928534"/>
            <a:ext cx="8534401" cy="1049866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400" b="0" cap="all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 smtClean="0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1" y="4978400"/>
            <a:ext cx="8534401" cy="10160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1/7/2019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11" name="TextBox 10"/>
          <p:cNvSpPr txBox="1"/>
          <p:nvPr/>
        </p:nvSpPr>
        <p:spPr>
          <a:xfrm>
            <a:off x="531812" y="812222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2" name="TextBox 11"/>
          <p:cNvSpPr txBox="1"/>
          <p:nvPr/>
        </p:nvSpPr>
        <p:spPr>
          <a:xfrm>
            <a:off x="10285412" y="276860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3" y="685800"/>
            <a:ext cx="10058400" cy="2743200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b="0" dirty="0"/>
            </a:lvl1pPr>
          </a:lstStyle>
          <a:p>
            <a:pPr marL="0" lvl="0"/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84212" y="3928534"/>
            <a:ext cx="8534400" cy="838200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400" b="0" cap="all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 smtClean="0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1" y="4766732"/>
            <a:ext cx="8534401" cy="1227667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1/7/2019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l">
              <a:defRPr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1/7/2019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685212" y="685800"/>
            <a:ext cx="2057400" cy="4572000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85800" y="685800"/>
            <a:ext cx="7823200" cy="5308600"/>
          </a:xfrm>
        </p:spPr>
        <p:txBody>
          <a:bodyPr vert="eaVert" anchor="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1/7/2019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9206969" y="2963333"/>
            <a:ext cx="2981858" cy="3208867"/>
            <a:chOff x="9206969" y="2963333"/>
            <a:chExt cx="2981858" cy="3208867"/>
          </a:xfrm>
        </p:grpSpPr>
        <p:cxnSp>
          <p:nvCxnSpPr>
            <p:cNvPr id="8" name="Straight Connector 7"/>
            <p:cNvCxnSpPr/>
            <p:nvPr/>
          </p:nvCxnSpPr>
          <p:spPr>
            <a:xfrm flipH="1">
              <a:off x="11276012" y="2963333"/>
              <a:ext cx="912814" cy="912812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Straight Connector 8"/>
            <p:cNvCxnSpPr/>
            <p:nvPr/>
          </p:nvCxnSpPr>
          <p:spPr>
            <a:xfrm flipH="1">
              <a:off x="9206969" y="3190344"/>
              <a:ext cx="2981857" cy="2981856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Straight Connector 9"/>
            <p:cNvCxnSpPr/>
            <p:nvPr/>
          </p:nvCxnSpPr>
          <p:spPr>
            <a:xfrm flipH="1">
              <a:off x="10292292" y="3285067"/>
              <a:ext cx="1896534" cy="1896533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/>
            <p:cNvCxnSpPr/>
            <p:nvPr/>
          </p:nvCxnSpPr>
          <p:spPr>
            <a:xfrm flipH="1">
              <a:off x="10443103" y="3131080"/>
              <a:ext cx="1745722" cy="1745720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Straight Connector 11"/>
            <p:cNvCxnSpPr/>
            <p:nvPr/>
          </p:nvCxnSpPr>
          <p:spPr>
            <a:xfrm flipH="1">
              <a:off x="10918826" y="3683001"/>
              <a:ext cx="1270001" cy="1269999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84212" y="4487332"/>
            <a:ext cx="8534400" cy="1507067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2" y="685800"/>
            <a:ext cx="8534400" cy="361526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9904412" y="6172200"/>
            <a:ext cx="1600200" cy="36512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r">
              <a:defRPr sz="1000" b="0" i="0">
                <a:solidFill>
                  <a:schemeClr val="bg2">
                    <a:lumMod val="50000"/>
                  </a:schemeClr>
                </a:solidFill>
                <a:effectLst/>
                <a:latin typeface="+mn-lt"/>
              </a:defRPr>
            </a:lvl1pPr>
          </a:lstStyle>
          <a:p>
            <a:fld id="{B61BEF0D-F0BB-DE4B-95CE-6DB70DBA9567}" type="datetimeFigureOut">
              <a:rPr lang="en-US" dirty="0"/>
              <a:pPr/>
              <a:t>1/7/2019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84212" y="6172200"/>
            <a:ext cx="7543800" cy="36512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000" b="0" i="0">
                <a:solidFill>
                  <a:schemeClr val="bg2">
                    <a:lumMod val="50000"/>
                  </a:schemeClr>
                </a:solidFill>
                <a:effectLst/>
                <a:latin typeface="+mn-lt"/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363200" y="5578475"/>
            <a:ext cx="1142245" cy="6699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3200" b="0" i="0">
                <a:solidFill>
                  <a:schemeClr val="bg2">
                    <a:lumMod val="50000"/>
                  </a:schemeClr>
                </a:solidFill>
                <a:effectLst/>
                <a:latin typeface="+mn-lt"/>
              </a:defRPr>
            </a:lvl1pPr>
          </a:lstStyle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60" r:id="rId9"/>
    <p:sldLayoutId id="2147483668" r:id="rId10"/>
    <p:sldLayoutId id="2147483663" r:id="rId11"/>
    <p:sldLayoutId id="2147483664" r:id="rId12"/>
    <p:sldLayoutId id="2147483665" r:id="rId13"/>
    <p:sldLayoutId id="2147483666" r:id="rId14"/>
    <p:sldLayoutId id="2147483667" r:id="rId15"/>
    <p:sldLayoutId id="2147483658" r:id="rId16"/>
    <p:sldLayoutId id="2147483659" r:id="rId17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 cap="all">
          <a:ln w="3175" cmpd="sng">
            <a:noFill/>
          </a:ln>
          <a:solidFill>
            <a:schemeClr val="tx1"/>
          </a:solidFill>
          <a:effectLst/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857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20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8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2pPr>
      <a:lvl3pPr marL="12001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6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3pPr>
      <a:lvl4pPr marL="15430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4pPr>
      <a:lvl5pPr marL="20002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Discuss the concept of </a:t>
            </a:r>
            <a:r>
              <a:rPr lang="en-GB" dirty="0" smtClean="0"/>
              <a:t>Poverty referring </a:t>
            </a:r>
            <a:r>
              <a:rPr lang="en-GB" dirty="0"/>
              <a:t>to theory, policy and </a:t>
            </a:r>
            <a:br>
              <a:rPr lang="en-GB" dirty="0"/>
            </a:br>
            <a:r>
              <a:rPr lang="en-GB" dirty="0" smtClean="0"/>
              <a:t>practice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endParaRPr lang="en-GB" dirty="0" smtClean="0"/>
          </a:p>
          <a:p>
            <a:r>
              <a:rPr lang="en-GB" dirty="0" smtClean="0"/>
              <a:t>Abi-Marie Grace</a:t>
            </a:r>
          </a:p>
          <a:p>
            <a:r>
              <a:rPr lang="en-GB" dirty="0" smtClean="0"/>
              <a:t>Module Code: SJS1 </a:t>
            </a:r>
            <a:r>
              <a:rPr lang="en-GB" dirty="0"/>
              <a:t>4012 (Ass 2)</a:t>
            </a:r>
            <a:endParaRPr lang="en-GB" dirty="0" smtClean="0"/>
          </a:p>
          <a:p>
            <a:r>
              <a:rPr lang="en-GB" dirty="0" smtClean="0"/>
              <a:t>Student Number: 1806352</a:t>
            </a:r>
          </a:p>
          <a:p>
            <a:endParaRPr lang="en-GB" dirty="0" smtClean="0"/>
          </a:p>
        </p:txBody>
      </p:sp>
    </p:spTree>
    <p:extLst>
      <p:ext uri="{BB962C8B-B14F-4D97-AF65-F5344CB8AC3E}">
        <p14:creationId xmlns:p14="http://schemas.microsoft.com/office/powerpoint/2010/main" val="302795094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2" y="0"/>
            <a:ext cx="8534400" cy="1507067"/>
          </a:xfrm>
        </p:spPr>
        <p:txBody>
          <a:bodyPr/>
          <a:lstStyle/>
          <a:p>
            <a:r>
              <a:rPr lang="en-GB" dirty="0" smtClean="0"/>
              <a:t>Introduction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84212" y="1695297"/>
            <a:ext cx="8534400" cy="3615267"/>
          </a:xfrm>
        </p:spPr>
        <p:txBody>
          <a:bodyPr/>
          <a:lstStyle/>
          <a:p>
            <a:pPr marL="0" indent="0">
              <a:buNone/>
            </a:pPr>
            <a:r>
              <a:rPr lang="en-GB" dirty="0"/>
              <a:t>In this presentation I will be </a:t>
            </a:r>
            <a:r>
              <a:rPr lang="en-GB" dirty="0" smtClean="0"/>
              <a:t>discussing;</a:t>
            </a:r>
          </a:p>
          <a:p>
            <a:r>
              <a:rPr lang="en-GB" dirty="0"/>
              <a:t>The prominent poverty issues in the UK</a:t>
            </a:r>
          </a:p>
          <a:p>
            <a:r>
              <a:rPr lang="en-GB" dirty="0"/>
              <a:t>Two ways of defining poverty</a:t>
            </a:r>
          </a:p>
          <a:p>
            <a:r>
              <a:rPr lang="en-GB" dirty="0" smtClean="0"/>
              <a:t>Issues caused by poverty </a:t>
            </a:r>
          </a:p>
          <a:p>
            <a:r>
              <a:rPr lang="en-GB" dirty="0" smtClean="0"/>
              <a:t>General policies and schemes</a:t>
            </a:r>
          </a:p>
          <a:p>
            <a:r>
              <a:rPr lang="en-GB" dirty="0" smtClean="0"/>
              <a:t>Schemes and policies relating directly to children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1600978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2" y="0"/>
            <a:ext cx="8534400" cy="1507067"/>
          </a:xfrm>
        </p:spPr>
        <p:txBody>
          <a:bodyPr/>
          <a:lstStyle/>
          <a:p>
            <a:r>
              <a:rPr lang="en-GB" dirty="0" smtClean="0"/>
              <a:t>Statistics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84212" y="1658721"/>
            <a:ext cx="8534400" cy="3615267"/>
          </a:xfrm>
        </p:spPr>
        <p:txBody>
          <a:bodyPr/>
          <a:lstStyle/>
          <a:p>
            <a:r>
              <a:rPr lang="en-GB" dirty="0" smtClean="0"/>
              <a:t>Child Poverty has risen by 3.1 percent</a:t>
            </a:r>
          </a:p>
          <a:p>
            <a:r>
              <a:rPr lang="en-GB" dirty="0" smtClean="0"/>
              <a:t>There are 500,000 more children in poverty since 2011</a:t>
            </a:r>
          </a:p>
          <a:p>
            <a:r>
              <a:rPr lang="en-GB" dirty="0" smtClean="0"/>
              <a:t>The official poverty rate has risen to 23.3 percent</a:t>
            </a:r>
          </a:p>
          <a:p>
            <a:r>
              <a:rPr lang="en-GB" dirty="0" smtClean="0"/>
              <a:t>Those considered most at risk are children and adults</a:t>
            </a:r>
          </a:p>
          <a:p>
            <a:r>
              <a:rPr lang="en-GB" dirty="0" smtClean="0"/>
              <a:t>Measures previously put in place are no longer working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526247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33006" y="0"/>
            <a:ext cx="8534400" cy="1507067"/>
          </a:xfrm>
        </p:spPr>
        <p:txBody>
          <a:bodyPr/>
          <a:lstStyle/>
          <a:p>
            <a:r>
              <a:rPr lang="en-GB" dirty="0" smtClean="0"/>
              <a:t>3 ways to define poverty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33006" y="1673352"/>
            <a:ext cx="8534400" cy="3615267"/>
          </a:xfrm>
        </p:spPr>
        <p:txBody>
          <a:bodyPr>
            <a:normAutofit lnSpcReduction="10000"/>
          </a:bodyPr>
          <a:lstStyle/>
          <a:p>
            <a:r>
              <a:rPr lang="en-GB" dirty="0" smtClean="0"/>
              <a:t>Absolute Poverty</a:t>
            </a:r>
          </a:p>
          <a:p>
            <a:pPr marL="0" indent="0">
              <a:buNone/>
            </a:pPr>
            <a:r>
              <a:rPr lang="en-GB" dirty="0" smtClean="0"/>
              <a:t>This is not used as a definition in the United Kingdom. It is defined as being unable to afford life essentials</a:t>
            </a:r>
          </a:p>
          <a:p>
            <a:r>
              <a:rPr lang="en-GB" dirty="0" smtClean="0"/>
              <a:t>Persistent Poverty </a:t>
            </a:r>
          </a:p>
          <a:p>
            <a:pPr marL="0" indent="0">
              <a:buNone/>
            </a:pPr>
            <a:r>
              <a:rPr lang="en-GB" dirty="0" smtClean="0"/>
              <a:t>This is being in poverty for the current year and two to three years previously</a:t>
            </a:r>
          </a:p>
          <a:p>
            <a:r>
              <a:rPr lang="en-GB" dirty="0" smtClean="0"/>
              <a:t>Relative Income Poverty</a:t>
            </a:r>
          </a:p>
          <a:p>
            <a:pPr marL="0" indent="0">
              <a:buNone/>
            </a:pPr>
            <a:r>
              <a:rPr lang="en-GB" dirty="0" smtClean="0"/>
              <a:t>This is the main definition used in the United Kingdom. It is defined as the median household income being less and 60 percent of the average in the UK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8126931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2" y="0"/>
            <a:ext cx="8534400" cy="1507067"/>
          </a:xfrm>
        </p:spPr>
        <p:txBody>
          <a:bodyPr/>
          <a:lstStyle/>
          <a:p>
            <a:r>
              <a:rPr lang="en-GB" dirty="0" smtClean="0"/>
              <a:t>Issues caused by poverty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84212" y="1680667"/>
            <a:ext cx="8534400" cy="3615267"/>
          </a:xfrm>
        </p:spPr>
        <p:txBody>
          <a:bodyPr/>
          <a:lstStyle/>
          <a:p>
            <a:r>
              <a:rPr lang="en-GB" dirty="0" smtClean="0"/>
              <a:t>It forces people to compromise on their education</a:t>
            </a:r>
          </a:p>
          <a:p>
            <a:r>
              <a:rPr lang="en-GB" dirty="0" smtClean="0"/>
              <a:t>Effects peoples health and wellbeing</a:t>
            </a:r>
          </a:p>
          <a:p>
            <a:r>
              <a:rPr lang="en-GB" dirty="0" smtClean="0"/>
              <a:t>Some studies suggest that stress can contribute to a shorter life expectancy</a:t>
            </a:r>
          </a:p>
          <a:p>
            <a:r>
              <a:rPr lang="en-GB" dirty="0" smtClean="0"/>
              <a:t>Having a lack of money causes constant strain</a:t>
            </a:r>
          </a:p>
          <a:p>
            <a:r>
              <a:rPr lang="en-GB" dirty="0" smtClean="0"/>
              <a:t>People are continually judged for receiving benefits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7054123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2" y="0"/>
            <a:ext cx="8534400" cy="1507067"/>
          </a:xfrm>
        </p:spPr>
        <p:txBody>
          <a:bodyPr/>
          <a:lstStyle/>
          <a:p>
            <a:r>
              <a:rPr lang="en-GB" dirty="0" smtClean="0"/>
              <a:t>Policies, Schemes and Practises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84212" y="1739189"/>
            <a:ext cx="8534400" cy="3615267"/>
          </a:xfrm>
        </p:spPr>
        <p:txBody>
          <a:bodyPr>
            <a:normAutofit lnSpcReduction="10000"/>
          </a:bodyPr>
          <a:lstStyle/>
          <a:p>
            <a:r>
              <a:rPr lang="en-GB" dirty="0"/>
              <a:t>Means tested benefits such as Universal Credit which encompasses six benefits in one</a:t>
            </a:r>
          </a:p>
          <a:p>
            <a:r>
              <a:rPr lang="en-GB" dirty="0"/>
              <a:t>Places to go for food resources such as soup kitchens and food banks </a:t>
            </a:r>
            <a:endParaRPr lang="en-GB" dirty="0" smtClean="0"/>
          </a:p>
          <a:p>
            <a:r>
              <a:rPr lang="en-GB" dirty="0"/>
              <a:t>Nest was established in 2011 and helps any people with home heating issues free of charge or with a small deposit.</a:t>
            </a:r>
          </a:p>
          <a:p>
            <a:r>
              <a:rPr lang="en-GB" dirty="0"/>
              <a:t>The Warm Home discount scheme pays £!40 towards heating charges directly to the suppliers</a:t>
            </a:r>
          </a:p>
          <a:p>
            <a:r>
              <a:rPr lang="en-GB" dirty="0"/>
              <a:t>Cold weather payment scheme which allows a £25 payment after seven consecutive days or weather below 0 degrees.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8474384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2" y="0"/>
            <a:ext cx="8534400" cy="1507067"/>
          </a:xfrm>
        </p:spPr>
        <p:txBody>
          <a:bodyPr/>
          <a:lstStyle/>
          <a:p>
            <a:r>
              <a:rPr lang="en-GB" dirty="0" smtClean="0"/>
              <a:t>Child and family policies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84212" y="1507067"/>
            <a:ext cx="8534400" cy="3615267"/>
          </a:xfrm>
        </p:spPr>
        <p:txBody>
          <a:bodyPr>
            <a:normAutofit lnSpcReduction="10000"/>
          </a:bodyPr>
          <a:lstStyle/>
          <a:p>
            <a:r>
              <a:rPr lang="en-GB" dirty="0"/>
              <a:t>Universal Credit includes Child Tax </a:t>
            </a:r>
            <a:r>
              <a:rPr lang="en-GB" dirty="0" smtClean="0"/>
              <a:t>Credit</a:t>
            </a:r>
          </a:p>
          <a:p>
            <a:pPr marL="0" indent="0">
              <a:buNone/>
            </a:pPr>
            <a:r>
              <a:rPr lang="en-GB" dirty="0"/>
              <a:t>Child tax credit is a payment that provides monetary support to help with raising </a:t>
            </a:r>
            <a:r>
              <a:rPr lang="en-GB" dirty="0" smtClean="0"/>
              <a:t>children</a:t>
            </a:r>
          </a:p>
          <a:p>
            <a:r>
              <a:rPr lang="en-GB" dirty="0" smtClean="0"/>
              <a:t>Free meals in schools</a:t>
            </a:r>
          </a:p>
          <a:p>
            <a:pPr marL="0" indent="0">
              <a:buNone/>
            </a:pPr>
            <a:r>
              <a:rPr lang="en-GB" dirty="0" smtClean="0"/>
              <a:t>This entitles the child to a free meal every school day</a:t>
            </a:r>
          </a:p>
          <a:p>
            <a:r>
              <a:rPr lang="en-GB" dirty="0" smtClean="0"/>
              <a:t>Pupil Development Grant</a:t>
            </a:r>
          </a:p>
          <a:p>
            <a:pPr marL="0" indent="0">
              <a:buNone/>
            </a:pPr>
            <a:r>
              <a:rPr lang="en-GB" dirty="0" smtClean="0"/>
              <a:t>A £125 grant towards uniforms and equipment</a:t>
            </a:r>
          </a:p>
          <a:p>
            <a:r>
              <a:rPr lang="en-GB" dirty="0" smtClean="0"/>
              <a:t>Healthy Start</a:t>
            </a:r>
          </a:p>
          <a:p>
            <a:pPr marL="0" indent="0">
              <a:buNone/>
            </a:pPr>
            <a:r>
              <a:rPr lang="en-GB" dirty="0" smtClean="0"/>
              <a:t>Vouchers towards free milk, fruit, vegetables and vitamins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6249482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2" y="0"/>
            <a:ext cx="8534400" cy="1507067"/>
          </a:xfrm>
        </p:spPr>
        <p:txBody>
          <a:bodyPr/>
          <a:lstStyle/>
          <a:p>
            <a:r>
              <a:rPr lang="en-GB" dirty="0" smtClean="0"/>
              <a:t>Conclusion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84212" y="1153973"/>
            <a:ext cx="8534400" cy="3615267"/>
          </a:xfrm>
        </p:spPr>
        <p:txBody>
          <a:bodyPr/>
          <a:lstStyle/>
          <a:p>
            <a:r>
              <a:rPr lang="en-GB" dirty="0" smtClean="0"/>
              <a:t>The government and charities are working towards helping those in poverty</a:t>
            </a:r>
          </a:p>
          <a:p>
            <a:r>
              <a:rPr lang="en-GB" dirty="0" smtClean="0"/>
              <a:t>There are many policies and schemes but the application processes are lengthy and arduous. </a:t>
            </a:r>
          </a:p>
          <a:p>
            <a:r>
              <a:rPr lang="en-GB" dirty="0" smtClean="0"/>
              <a:t>There is still a lot of progress needed in helping eradicate poverty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9995967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2" y="54321"/>
            <a:ext cx="8534400" cy="1507067"/>
          </a:xfrm>
        </p:spPr>
        <p:txBody>
          <a:bodyPr/>
          <a:lstStyle/>
          <a:p>
            <a:r>
              <a:rPr lang="en-GB" dirty="0" smtClean="0"/>
              <a:t>References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84212" y="1322222"/>
            <a:ext cx="8534400" cy="4742079"/>
          </a:xfrm>
        </p:spPr>
        <p:txBody>
          <a:bodyPr>
            <a:normAutofit fontScale="85000" lnSpcReduction="20000"/>
          </a:bodyPr>
          <a:lstStyle/>
          <a:p>
            <a:r>
              <a:rPr lang="en-GB" dirty="0" err="1"/>
              <a:t>beta.gov.wales</a:t>
            </a:r>
            <a:r>
              <a:rPr lang="en-GB" dirty="0"/>
              <a:t>. (2019). </a:t>
            </a:r>
            <a:r>
              <a:rPr lang="en-GB" i="1" dirty="0"/>
              <a:t>Pupil Development Grant - Access | </a:t>
            </a:r>
            <a:r>
              <a:rPr lang="en-GB" i="1" dirty="0" err="1"/>
              <a:t>beta.gov.wales</a:t>
            </a:r>
            <a:r>
              <a:rPr lang="en-GB" dirty="0"/>
              <a:t>. [online] Available at: https://beta.gov.wales/pupil-development-grant-access [Accessed 1 Jan. 2019].</a:t>
            </a:r>
          </a:p>
          <a:p>
            <a:r>
              <a:rPr lang="en-GB" dirty="0" err="1"/>
              <a:t>Beta.gov.wales</a:t>
            </a:r>
            <a:r>
              <a:rPr lang="en-GB" dirty="0"/>
              <a:t>. (2019). [online] Available at: https://beta.gov.wales/sites/default/files/publications/2018-03/frequently-asked-questions-free-school-meals.pdf [Accessed 1 Jan. 2019].</a:t>
            </a:r>
          </a:p>
          <a:p>
            <a:r>
              <a:rPr lang="en-GB" dirty="0"/>
              <a:t>Economicshelp.org. (</a:t>
            </a:r>
            <a:r>
              <a:rPr lang="en-GB" dirty="0" err="1"/>
              <a:t>n.d.</a:t>
            </a:r>
            <a:r>
              <a:rPr lang="en-GB" dirty="0"/>
              <a:t>). [online] Available at: https://www.economicshelp.org/macroeconomics/inequality/policies_reduce_poverty/ [Accessed 4 Jan. 2019].</a:t>
            </a:r>
          </a:p>
          <a:p>
            <a:r>
              <a:rPr lang="en-GB" dirty="0"/>
              <a:t>GOV.UK. (2019). </a:t>
            </a:r>
            <a:r>
              <a:rPr lang="en-GB" i="1" dirty="0"/>
              <a:t>Cold Weather Payment</a:t>
            </a:r>
            <a:r>
              <a:rPr lang="en-GB" dirty="0"/>
              <a:t>. [online] Available at: https://www.gov.uk/cold-weather-payment/eligibility [Accessed 1 Jan. 2019].</a:t>
            </a:r>
          </a:p>
          <a:p>
            <a:r>
              <a:rPr lang="en-GB" dirty="0"/>
              <a:t>GOV.UK. (2019). </a:t>
            </a:r>
            <a:r>
              <a:rPr lang="en-GB" i="1" dirty="0"/>
              <a:t>Universal Credit</a:t>
            </a:r>
            <a:r>
              <a:rPr lang="en-GB" dirty="0"/>
              <a:t>. [online] Available at: https://www.gov.uk/universal-credit [Accessed 4 Jan. 2019].</a:t>
            </a:r>
          </a:p>
          <a:p>
            <a:r>
              <a:rPr lang="en-GB" dirty="0"/>
              <a:t>GOV.UK. (2019). </a:t>
            </a:r>
            <a:r>
              <a:rPr lang="en-GB" i="1" dirty="0"/>
              <a:t>Universal Credit introduced</a:t>
            </a:r>
            <a:r>
              <a:rPr lang="en-GB" dirty="0"/>
              <a:t>. [online] Available at: https://www.gov.uk/government/news/universal-credit-introduced [Accessed 4 Jan. 2019].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6764423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2" y="0"/>
            <a:ext cx="8534400" cy="1507067"/>
          </a:xfrm>
        </p:spPr>
        <p:txBody>
          <a:bodyPr/>
          <a:lstStyle/>
          <a:p>
            <a:r>
              <a:rPr lang="en-GB" dirty="0" smtClean="0"/>
              <a:t>references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84212" y="1241755"/>
            <a:ext cx="8534400" cy="5137099"/>
          </a:xfrm>
        </p:spPr>
        <p:txBody>
          <a:bodyPr>
            <a:normAutofit fontScale="62500" lnSpcReduction="20000"/>
          </a:bodyPr>
          <a:lstStyle/>
          <a:p>
            <a:r>
              <a:rPr lang="en-GB" dirty="0" err="1"/>
              <a:t>Gov.wales</a:t>
            </a:r>
            <a:r>
              <a:rPr lang="en-GB" dirty="0"/>
              <a:t>. (2019). </a:t>
            </a:r>
            <a:r>
              <a:rPr lang="en-GB" i="1" dirty="0"/>
              <a:t>Welsh </a:t>
            </a:r>
            <a:r>
              <a:rPr lang="en-GB" i="1" dirty="0" err="1"/>
              <a:t>Government|Fuel</a:t>
            </a:r>
            <a:r>
              <a:rPr lang="en-GB" i="1" dirty="0"/>
              <a:t> poverty</a:t>
            </a:r>
            <a:r>
              <a:rPr lang="en-GB" dirty="0"/>
              <a:t>. [online] Available at: https://gov.wales/topics/environmentcountryside/energy/fuelpoverty/?lang=en [Accessed 1 Jan. 2019].</a:t>
            </a:r>
          </a:p>
          <a:p>
            <a:r>
              <a:rPr lang="en-GB" dirty="0" err="1"/>
              <a:t>Gov.wales</a:t>
            </a:r>
            <a:r>
              <a:rPr lang="en-GB" dirty="0"/>
              <a:t>. (2019). </a:t>
            </a:r>
            <a:r>
              <a:rPr lang="en-GB" i="1" dirty="0"/>
              <a:t>Welsh </a:t>
            </a:r>
            <a:r>
              <a:rPr lang="en-GB" i="1" dirty="0" err="1"/>
              <a:t>Government|Fuel</a:t>
            </a:r>
            <a:r>
              <a:rPr lang="en-GB" i="1" dirty="0"/>
              <a:t> poverty strategy</a:t>
            </a:r>
            <a:r>
              <a:rPr lang="en-GB" dirty="0"/>
              <a:t>. [online] Available at: https://gov.wales/topics/environmentcountryside/energy/fuelpoverty/strategy/?lang=en [Accessed 7 Jan. 2019].</a:t>
            </a:r>
          </a:p>
          <a:p>
            <a:r>
              <a:rPr lang="en-GB" dirty="0"/>
              <a:t>Healthystart.nhs.uk. (2019). </a:t>
            </a:r>
            <a:r>
              <a:rPr lang="en-GB" i="1" dirty="0"/>
              <a:t>Healthy Start » About Healthy Start</a:t>
            </a:r>
            <a:r>
              <a:rPr lang="en-GB" dirty="0"/>
              <a:t>. [online] Available at: https://www.healthystart.nhs.uk/healthy-start-vouchers/ [Accessed 1 Jan. 2019].</a:t>
            </a:r>
          </a:p>
          <a:p>
            <a:r>
              <a:rPr lang="en-GB" dirty="0"/>
              <a:t>JRF. (2019). </a:t>
            </a:r>
            <a:r>
              <a:rPr lang="en-GB" i="1" dirty="0"/>
              <a:t>UK Poverty 2018</a:t>
            </a:r>
            <a:r>
              <a:rPr lang="en-GB" dirty="0"/>
              <a:t>. [online] Available at: https://www.jrf.org.uk/report/uk-poverty-2018 [Accessed 5 Jan. 2019].</a:t>
            </a:r>
          </a:p>
          <a:p>
            <a:r>
              <a:rPr lang="en-GB" dirty="0"/>
              <a:t>Moneyadviceservice.org.uk. (2019). </a:t>
            </a:r>
            <a:r>
              <a:rPr lang="en-GB" i="1" dirty="0"/>
              <a:t>Child Tax Credit</a:t>
            </a:r>
            <a:r>
              <a:rPr lang="en-GB" dirty="0"/>
              <a:t>. [online] Available at: https://www.moneyadviceservice.org.uk/en/articles/child-tax-credit#what-is-child-tax-credit [Accessed 5 Jan. 2019].</a:t>
            </a:r>
          </a:p>
          <a:p>
            <a:r>
              <a:rPr lang="en-GB" dirty="0"/>
              <a:t>Navigator.health.org.uk. (2019). </a:t>
            </a:r>
            <a:r>
              <a:rPr lang="en-GB" i="1" dirty="0"/>
              <a:t>The Education (Provision of Meals) Act 1906 was passed | Policy Navigator</a:t>
            </a:r>
            <a:r>
              <a:rPr lang="en-GB" dirty="0"/>
              <a:t>. [online] Available at: https://navigator.health.org.uk/content/education-provision-meals-act-1906-was-passed [Accessed 1 Jan. 2019].</a:t>
            </a:r>
          </a:p>
          <a:p>
            <a:r>
              <a:rPr lang="en-GB" dirty="0" err="1"/>
              <a:t>Spicker</a:t>
            </a:r>
            <a:r>
              <a:rPr lang="en-GB" dirty="0"/>
              <a:t>, P. (2019). </a:t>
            </a:r>
            <a:r>
              <a:rPr lang="en-GB" i="1" dirty="0"/>
              <a:t>Poverty</a:t>
            </a:r>
            <a:r>
              <a:rPr lang="en-GB" dirty="0"/>
              <a:t>. [online] Spicker.uk. Available at: http://www.spicker.uk/social-policy/poverty.htm [Accessed 4 Jan. 2019].</a:t>
            </a:r>
          </a:p>
          <a:p>
            <a:r>
              <a:rPr lang="en-GB" dirty="0"/>
              <a:t>The Independent. (2019). </a:t>
            </a:r>
            <a:r>
              <a:rPr lang="en-GB" i="1" dirty="0"/>
              <a:t>Biggest rise in UK poverty since Margaret Thatcher was in power, experts claim</a:t>
            </a:r>
            <a:r>
              <a:rPr lang="en-GB" dirty="0"/>
              <a:t>. [online] Available at: https://www.independent.co.uk/news/business/news/uk-poverty-levels-income-living-standards-child-1998-audit-resolution-foundation-a8460291.html [Accessed 3 Jan. 2019].</a:t>
            </a:r>
          </a:p>
          <a:p>
            <a:r>
              <a:rPr lang="en-GB" dirty="0"/>
              <a:t>The Independent. (2019). </a:t>
            </a:r>
            <a:r>
              <a:rPr lang="en-GB" i="1" dirty="0"/>
              <a:t>Number of children in poverty surges by 100,000 in one year</a:t>
            </a:r>
            <a:r>
              <a:rPr lang="en-GB" dirty="0"/>
              <a:t>. [online] Available at: https://www.independent.co.uk/news/uk/home-news/child-poverty-increase-children-family-benefit-households-a8268191.html [Accessed 5 Jan. 2019].</a:t>
            </a:r>
          </a:p>
        </p:txBody>
      </p:sp>
    </p:spTree>
    <p:extLst>
      <p:ext uri="{BB962C8B-B14F-4D97-AF65-F5344CB8AC3E}">
        <p14:creationId xmlns:p14="http://schemas.microsoft.com/office/powerpoint/2010/main" val="3622091712"/>
      </p:ext>
    </p:extLst>
  </p:cSld>
  <p:clrMapOvr>
    <a:masterClrMapping/>
  </p:clrMapOvr>
</p:sld>
</file>

<file path=ppt/theme/theme1.xml><?xml version="1.0" encoding="utf-8"?>
<a:theme xmlns:a="http://schemas.openxmlformats.org/drawingml/2006/main" name="Slice">
  <a:themeElements>
    <a:clrScheme name="Slice">
      <a:dk1>
        <a:sysClr val="windowText" lastClr="000000"/>
      </a:dk1>
      <a:lt1>
        <a:sysClr val="window" lastClr="FFFFFF"/>
      </a:lt1>
      <a:dk2>
        <a:srgbClr val="146194"/>
      </a:dk2>
      <a:lt2>
        <a:srgbClr val="76DBF4"/>
      </a:lt2>
      <a:accent1>
        <a:srgbClr val="052F61"/>
      </a:accent1>
      <a:accent2>
        <a:srgbClr val="A50E82"/>
      </a:accent2>
      <a:accent3>
        <a:srgbClr val="14967C"/>
      </a:accent3>
      <a:accent4>
        <a:srgbClr val="6A9E1F"/>
      </a:accent4>
      <a:accent5>
        <a:srgbClr val="E87D37"/>
      </a:accent5>
      <a:accent6>
        <a:srgbClr val="C62324"/>
      </a:accent6>
      <a:hlink>
        <a:srgbClr val="0D2E46"/>
      </a:hlink>
      <a:folHlink>
        <a:srgbClr val="356A95"/>
      </a:folHlink>
    </a:clrScheme>
    <a:fontScheme name="Slice">
      <a:maj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Slice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hueMod val="94000"/>
                <a:satMod val="140000"/>
                <a:lumMod val="110000"/>
              </a:schemeClr>
            </a:gs>
            <a:gs pos="100000">
              <a:schemeClr val="phClr">
                <a:tint val="84000"/>
                <a:satMod val="16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hueMod val="94000"/>
                <a:satMod val="130000"/>
                <a:lumMod val="128000"/>
              </a:schemeClr>
            </a:gs>
            <a:gs pos="100000">
              <a:schemeClr val="phClr">
                <a:shade val="94000"/>
                <a:lumMod val="88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>
              <a:tint val="76000"/>
              <a:alpha val="60000"/>
              <a:hueMod val="94000"/>
            </a:schemeClr>
          </a:solidFill>
          <a:prstDash val="solid"/>
        </a:ln>
        <a:ln w="15875" cap="rnd" cmpd="sng" algn="ctr">
          <a:solidFill>
            <a:schemeClr val="phClr">
              <a:hueMod val="94000"/>
            </a:schemeClr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innerShdw blurRad="25400" dist="12700" dir="13500000">
              <a:srgbClr val="000000">
                <a:alpha val="45000"/>
              </a:srgbClr>
            </a:innerShdw>
          </a:effectLst>
        </a:effectStyle>
        <a:effectStyle>
          <a:effectLst>
            <a:outerShdw blurRad="50800" dist="38100" dir="5400000" rotWithShape="0">
              <a:srgbClr val="000000">
                <a:alpha val="46000"/>
              </a:srgbClr>
            </a:outerShdw>
          </a:effectLst>
          <a:scene3d>
            <a:camera prst="orthographicFront">
              <a:rot lat="0" lon="0" rev="0"/>
            </a:camera>
            <a:lightRig rig="threePt" dir="t"/>
          </a:scene3d>
          <a:sp3d prstMaterial="plastic">
            <a:bevelT w="25400" h="25400"/>
          </a:sp3d>
        </a:effectStyle>
      </a:effectStyleLst>
      <a:bgFillStyleLst>
        <a:solidFill>
          <a:schemeClr val="phClr"/>
        </a:solidFill>
        <a:gradFill rotWithShape="1">
          <a:gsLst>
            <a:gs pos="10000">
              <a:schemeClr val="phClr">
                <a:tint val="97000"/>
                <a:hueMod val="92000"/>
                <a:satMod val="169000"/>
                <a:lumMod val="164000"/>
              </a:schemeClr>
            </a:gs>
            <a:gs pos="100000">
              <a:schemeClr val="phClr">
                <a:shade val="96000"/>
                <a:satMod val="120000"/>
                <a:lumMod val="90000"/>
              </a:schemeClr>
            </a:gs>
          </a:gsLst>
          <a:lin ang="6120000" scaled="1"/>
        </a:gradFill>
        <a:gradFill rotWithShape="1">
          <a:gsLst>
            <a:gs pos="0">
              <a:schemeClr val="phClr">
                <a:tint val="97000"/>
                <a:hueMod val="92000"/>
                <a:satMod val="169000"/>
                <a:lumMod val="164000"/>
              </a:schemeClr>
            </a:gs>
            <a:gs pos="100000">
              <a:schemeClr val="phClr">
                <a:shade val="96000"/>
                <a:satMod val="120000"/>
                <a:lumMod val="90000"/>
              </a:schemeClr>
            </a:gs>
          </a:gsLst>
          <a:path path="circle">
            <a:fillToRect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Slice" id="{0507925B-6AC9-4358-8E18-C330545D08F8}" vid="{13FEC7C6-62A9-40C4-99D2-581AACACAA2F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Slice</Template>
  <TotalTime>61</TotalTime>
  <Words>431</Words>
  <Application>Microsoft Office PowerPoint</Application>
  <PresentationFormat>Widescreen</PresentationFormat>
  <Paragraphs>67</Paragraphs>
  <Slides>10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3" baseType="lpstr">
      <vt:lpstr>Century Gothic</vt:lpstr>
      <vt:lpstr>Wingdings 3</vt:lpstr>
      <vt:lpstr>Slice</vt:lpstr>
      <vt:lpstr>Discuss the concept of Poverty referring to theory, policy and  practice</vt:lpstr>
      <vt:lpstr>Introduction</vt:lpstr>
      <vt:lpstr>Statistics</vt:lpstr>
      <vt:lpstr>3 ways to define poverty</vt:lpstr>
      <vt:lpstr>Issues caused by poverty</vt:lpstr>
      <vt:lpstr>Policies, Schemes and Practises</vt:lpstr>
      <vt:lpstr>Child and family policies</vt:lpstr>
      <vt:lpstr>Conclusion</vt:lpstr>
      <vt:lpstr>References</vt:lpstr>
      <vt:lpstr>references</vt:lpstr>
    </vt:vector>
  </TitlesOfParts>
  <Company/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Abi-Marie Grace</dc:creator>
  <cp:lastModifiedBy>Abi-Marie Grace</cp:lastModifiedBy>
  <cp:revision>10</cp:revision>
  <dcterms:created xsi:type="dcterms:W3CDTF">2019-01-07T19:12:15Z</dcterms:created>
  <dcterms:modified xsi:type="dcterms:W3CDTF">2019-01-07T20:13:29Z</dcterms:modified>
</cp:coreProperties>
</file>