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3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82" d="100"/>
          <a:sy n="82" d="100"/>
        </p:scale>
        <p:origin x="715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9346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0683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9787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7/16/23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3701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7/16/23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8883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7/16/23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5121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7/16/23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28509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7/16/23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96031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7/16/23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79743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33336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450909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7/16/23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58108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7/16/23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633316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7/16/23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64599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3074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0801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3D3D1B-F11A-414A-86E4-23C50BA76442}" type="datetimeFigureOut">
              <a:rPr lang="en-US" smtClean="0"/>
              <a:t>7/16/23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87303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E9FC5-56FF-A83C-AF5B-9A98628B09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1390261"/>
            <a:ext cx="9205222" cy="4513401"/>
          </a:xfrm>
        </p:spPr>
        <p:txBody>
          <a:bodyPr>
            <a:normAutofit fontScale="90000"/>
          </a:bodyPr>
          <a:lstStyle/>
          <a:p>
            <a:pPr algn="ctr"/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r>
              <a:rPr lang="en-US" sz="4000" b="1" dirty="0"/>
              <a:t>Knowledge and Information Management Re in Amazon and eBay</a:t>
            </a:r>
            <a:br>
              <a:rPr lang="en-US" sz="4000" b="1" dirty="0"/>
            </a:br>
            <a:br>
              <a:rPr lang="en-US" sz="4000" b="1" dirty="0"/>
            </a:br>
            <a:b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b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b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b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b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b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b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r>
              <a:rPr lang="en-US" sz="2000" dirty="0"/>
              <a:t>Name of Student Cristina Anton</a:t>
            </a:r>
            <a:br>
              <a:rPr lang="en-US" sz="2000" dirty="0"/>
            </a:br>
            <a:r>
              <a:rPr lang="en-US" sz="2000" dirty="0"/>
              <a:t>Student ID: 2110293</a:t>
            </a:r>
            <a:br>
              <a:rPr lang="en-US" sz="2000" dirty="0"/>
            </a:br>
            <a:endParaRPr lang="en-US" sz="2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CBE31F-EF2E-E2C7-4E59-CFF0CA9284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65883" y="173181"/>
            <a:ext cx="3205097" cy="781157"/>
          </a:xfrm>
        </p:spPr>
        <p:txBody>
          <a:bodyPr/>
          <a:lstStyle/>
          <a:p>
            <a:r>
              <a:rPr lang="en-US" b="1" dirty="0"/>
              <a:t>INDIVIDUAL PRESENTATION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8A9C98F-96B5-4149-889C-9D893079A0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2662" y="2722026"/>
            <a:ext cx="4230343" cy="2193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15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DBE74-6FD4-408F-AD44-4A4E0BFB3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28829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                     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6AF13-7370-B4DA-9B64-EA4555D2659B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r>
              <a:rPr lang="en-GB" dirty="0"/>
              <a:t>The aim of this presentation is to discuss knowledge management systems for two companies which operate in ecommerce sector.</a:t>
            </a:r>
          </a:p>
          <a:p>
            <a:r>
              <a:rPr lang="en-GB" dirty="0"/>
              <a:t>The two companies to analyse are Amazon and eBay </a:t>
            </a:r>
          </a:p>
          <a:p>
            <a:pPr marL="0" indent="0">
              <a:buNone/>
            </a:pPr>
            <a:r>
              <a:rPr lang="en-GB" dirty="0"/>
              <a:t>            During the presentation will be discussed as follow:</a:t>
            </a:r>
          </a:p>
          <a:p>
            <a:r>
              <a:rPr lang="en-GB" dirty="0"/>
              <a:t>Companies background</a:t>
            </a:r>
          </a:p>
          <a:p>
            <a:r>
              <a:rPr lang="en-GB" dirty="0"/>
              <a:t>Strengths, Weaknesses, Opportunities and Threats of Amazon and eBay in relation to their Knowledge Management System.</a:t>
            </a:r>
          </a:p>
          <a:p>
            <a:r>
              <a:rPr lang="en-GB" dirty="0"/>
              <a:t>Similarity and differences between companies</a:t>
            </a:r>
          </a:p>
          <a:p>
            <a:r>
              <a:rPr lang="en-GB" dirty="0"/>
              <a:t>Knowledge management value chain</a:t>
            </a:r>
          </a:p>
          <a:p>
            <a:r>
              <a:rPr lang="en-GB" dirty="0"/>
              <a:t>At the end will be provided some recommendation for Amazon and eBay with areas for development in their Knowledge Management System.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70161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72880-12EF-47B3-BF46-FE6370D6E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714262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800" b="1" dirty="0"/>
              <a:t>                      Company overview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5D6CE8-8D59-116E-53FE-1EF12B9EDF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53000" y="2809121"/>
            <a:ext cx="4338673" cy="576262"/>
          </a:xfrm>
          <a:solidFill>
            <a:srgbClr val="FFC000"/>
          </a:solidFill>
        </p:spPr>
        <p:txBody>
          <a:bodyPr/>
          <a:lstStyle/>
          <a:p>
            <a:r>
              <a:rPr lang="en-GB" b="1" dirty="0"/>
              <a:t>Amazon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9EEFD-46B7-452A-A7AC-746BBBE42D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653001" y="3375749"/>
            <a:ext cx="4342893" cy="335406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85000" lnSpcReduction="20000"/>
          </a:bodyPr>
          <a:lstStyle/>
          <a:p>
            <a:r>
              <a:rPr lang="en-US" dirty="0"/>
              <a:t>Found in 1994 in Seattle by Jeff Bezos. Operate around 50 countries</a:t>
            </a:r>
          </a:p>
          <a:p>
            <a:pPr marL="0" indent="0">
              <a:buNone/>
            </a:pPr>
            <a:r>
              <a:rPr lang="en-US" dirty="0"/>
              <a:t>                </a:t>
            </a:r>
            <a:r>
              <a:rPr lang="en-GB" b="1" dirty="0"/>
              <a:t>Organisational</a:t>
            </a:r>
            <a:r>
              <a:rPr lang="en-US" b="1" dirty="0"/>
              <a:t> activities</a:t>
            </a:r>
          </a:p>
          <a:p>
            <a:r>
              <a:rPr lang="en-US" dirty="0"/>
              <a:t>E-commerce, biggest online retailer in the world.</a:t>
            </a:r>
          </a:p>
          <a:p>
            <a:r>
              <a:rPr lang="en-US" dirty="0"/>
              <a:t> Cloud computing through Amazon Web services</a:t>
            </a:r>
          </a:p>
          <a:p>
            <a:r>
              <a:rPr lang="en-US" dirty="0"/>
              <a:t>Digital streaming services through Amazon Prime Video.</a:t>
            </a:r>
          </a:p>
          <a:p>
            <a:r>
              <a:rPr lang="en-US" dirty="0"/>
              <a:t>Artificial intelligence. Leader in using artificial intelligence to power products such as Alexa, and Amazon recognition (Bernstein, 2015)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D241EB9-E94B-25AF-045C-FB5454B279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161715" y="2799487"/>
            <a:ext cx="4338673" cy="576262"/>
          </a:xfrm>
          <a:solidFill>
            <a:srgbClr val="FFC000"/>
          </a:solidFill>
        </p:spPr>
        <p:txBody>
          <a:bodyPr/>
          <a:lstStyle/>
          <a:p>
            <a:r>
              <a:rPr lang="en-GB" b="1" dirty="0"/>
              <a:t>eBay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4F10054-3175-28E6-A53F-BE0DB5932C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165937" y="3375749"/>
            <a:ext cx="4338674" cy="335406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85000" lnSpcReduction="20000"/>
          </a:bodyPr>
          <a:lstStyle/>
          <a:p>
            <a:r>
              <a:rPr lang="en-GB" dirty="0"/>
              <a:t>Found in 1995, in California by Pierre </a:t>
            </a:r>
            <a:r>
              <a:rPr lang="en-GB" dirty="0" err="1"/>
              <a:t>Omydiar</a:t>
            </a:r>
            <a:r>
              <a:rPr lang="en-GB" dirty="0"/>
              <a:t>. Operate around 20 countries.</a:t>
            </a:r>
          </a:p>
          <a:p>
            <a:pPr marL="0" indent="0">
              <a:buNone/>
            </a:pPr>
            <a:r>
              <a:rPr lang="en-GB" dirty="0"/>
              <a:t>             </a:t>
            </a:r>
            <a:r>
              <a:rPr lang="en-GB" b="1" dirty="0"/>
              <a:t>Organisational activities</a:t>
            </a:r>
          </a:p>
          <a:p>
            <a:r>
              <a:rPr lang="en-GB" dirty="0"/>
              <a:t>Online marketplaces, where people buy or sells products</a:t>
            </a:r>
          </a:p>
          <a:p>
            <a:r>
              <a:rPr lang="en-GB" dirty="0"/>
              <a:t>Online bidding and trading of goods</a:t>
            </a:r>
          </a:p>
          <a:p>
            <a:r>
              <a:rPr lang="en-GB" dirty="0"/>
              <a:t>Payment processing between sellers and customers through PayPal (Clausen et al., 2010)</a:t>
            </a:r>
          </a:p>
          <a:p>
            <a:r>
              <a:rPr lang="en-GB" dirty="0"/>
              <a:t>Auto-trading</a:t>
            </a:r>
          </a:p>
          <a:p>
            <a:r>
              <a:rPr lang="en-GB" dirty="0"/>
              <a:t>Customer services for buyers and sellers through different channels, phone, email or </a:t>
            </a:r>
            <a:r>
              <a:rPr lang="en-GB" dirty="0" err="1"/>
              <a:t>livechat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BFCD56-C272-43D0-B8C3-99812E3B4D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868" y="2550433"/>
            <a:ext cx="1904082" cy="167233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FE84E27-9566-3AE3-87DA-9A0AE50E51C0}"/>
              </a:ext>
            </a:extLst>
          </p:cNvPr>
          <p:cNvSpPr txBox="1"/>
          <p:nvPr/>
        </p:nvSpPr>
        <p:spPr>
          <a:xfrm>
            <a:off x="2653002" y="1533257"/>
            <a:ext cx="9019594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Online retail giants Amazon and eBay have been operating for over two decades. Both have experienced immense success in their respective areas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50937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2FE20-9049-4698-A07F-7A9D3D5FB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2336" y="256939"/>
            <a:ext cx="9065104" cy="943433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3100" b="1" dirty="0"/>
              <a:t>Amazon Strengths and Weaknesses, in Relation to Their Knowledge Management System</a:t>
            </a:r>
            <a:br>
              <a:rPr lang="en-US" b="1" dirty="0"/>
            </a:b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DD25AA-5057-6042-7E66-5DB4C3B14E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61721" y="1462772"/>
            <a:ext cx="4342892" cy="576262"/>
          </a:xfrm>
          <a:solidFill>
            <a:srgbClr val="FFC000"/>
          </a:solidFill>
        </p:spPr>
        <p:txBody>
          <a:bodyPr/>
          <a:lstStyle/>
          <a:p>
            <a:r>
              <a:rPr lang="en-GB" dirty="0"/>
              <a:t>                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4AE26-8B5A-456B-B49F-375E73ABCF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361721" y="2062252"/>
            <a:ext cx="4342893" cy="335406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Market dominance in many of its categories (Wu and </a:t>
            </a:r>
            <a:r>
              <a:rPr lang="en-US" dirty="0" err="1"/>
              <a:t>Gereffi</a:t>
            </a:r>
            <a:r>
              <a:rPr lang="en-US" dirty="0"/>
              <a:t>, 2018)</a:t>
            </a:r>
          </a:p>
          <a:p>
            <a:r>
              <a:rPr lang="en-US" dirty="0"/>
              <a:t>Strong technology infrastructure and an experienced team</a:t>
            </a:r>
          </a:p>
          <a:p>
            <a:r>
              <a:rPr lang="en-US" dirty="0"/>
              <a:t>Multi-faceted pricing and product offering</a:t>
            </a:r>
          </a:p>
          <a:p>
            <a:r>
              <a:rPr lang="en-US" dirty="0"/>
              <a:t>High volume of customer data </a:t>
            </a:r>
          </a:p>
          <a:p>
            <a:r>
              <a:rPr lang="en-US" dirty="0"/>
              <a:t>Existing customer base, loyalty and relationships</a:t>
            </a:r>
          </a:p>
          <a:p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C75400E-D905-7C72-0125-2F44CF6D1E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048766" y="1485990"/>
            <a:ext cx="4338674" cy="576262"/>
          </a:xfrm>
          <a:solidFill>
            <a:srgbClr val="FFC000"/>
          </a:solidFill>
        </p:spPr>
        <p:txBody>
          <a:bodyPr/>
          <a:lstStyle/>
          <a:p>
            <a:r>
              <a:rPr lang="en-GB" dirty="0"/>
              <a:t>             Weaknesses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77EC149-79D5-E191-02FF-C0CCF2DB0F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048766" y="2062252"/>
            <a:ext cx="4338674" cy="335406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dirty="0"/>
              <a:t>Lack of understanding of customer preferences</a:t>
            </a:r>
          </a:p>
          <a:p>
            <a:r>
              <a:rPr lang="en-GB" dirty="0"/>
              <a:t>Limited access to customer data outside of Amazon</a:t>
            </a:r>
          </a:p>
          <a:p>
            <a:r>
              <a:rPr lang="en-GB" dirty="0"/>
              <a:t>Data privacy and security concerns (Amazon, 2021)</a:t>
            </a:r>
          </a:p>
          <a:p>
            <a:r>
              <a:rPr lang="en-GB" dirty="0"/>
              <a:t>Clinical purchasing experience</a:t>
            </a:r>
          </a:p>
          <a:p>
            <a:r>
              <a:rPr lang="en-GB" dirty="0"/>
              <a:t>Cannot generate customer loyalty through a user-friendly and personal experience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3848C8-7329-4E41-89F7-790701099B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8526" y="5548774"/>
            <a:ext cx="3379305" cy="1075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08785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52947-8293-400D-970E-C80B506BDFC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en-US" sz="2800" b="1" dirty="0"/>
              <a:t>Amazon Opportunities and Threats in Relation to Their Knowledge Management System Cont.</a:t>
            </a:r>
            <a:br>
              <a:rPr lang="en-US" sz="2800" b="1" dirty="0"/>
            </a:br>
            <a:endParaRPr lang="en-US" sz="28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8255E9-13A6-92F8-111D-4A8C6C0460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3" y="1969475"/>
            <a:ext cx="4342892" cy="576262"/>
          </a:xfrm>
          <a:solidFill>
            <a:srgbClr val="FFC000"/>
          </a:solidFill>
        </p:spPr>
        <p:txBody>
          <a:bodyPr/>
          <a:lstStyle/>
          <a:p>
            <a:r>
              <a:rPr lang="en-GB" dirty="0"/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7012F-1A62-47F3-A793-39D30CFEAF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dirty="0"/>
              <a:t>Expanding technology infrastructure </a:t>
            </a:r>
          </a:p>
          <a:p>
            <a:r>
              <a:rPr lang="en-US" dirty="0"/>
              <a:t>Combining existing customer base</a:t>
            </a:r>
          </a:p>
          <a:p>
            <a:r>
              <a:rPr lang="en-US" dirty="0"/>
              <a:t>Creating partnerships with retailers and other brands.</a:t>
            </a:r>
          </a:p>
          <a:p>
            <a:r>
              <a:rPr lang="en-US" dirty="0"/>
              <a:t>Continuous innovation (Robert et al., 2017)</a:t>
            </a:r>
          </a:p>
          <a:p>
            <a:r>
              <a:rPr lang="en-US" dirty="0"/>
              <a:t>Developing stronger understanding of customer preferences</a:t>
            </a:r>
          </a:p>
          <a:p>
            <a:pPr marL="0" indent="0">
              <a:buNone/>
            </a:pPr>
            <a:endParaRPr lang="en-US" b="1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48A03F-A348-31F9-B9A0-813D141E1C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166957" y="1969475"/>
            <a:ext cx="4337654" cy="576262"/>
          </a:xfrm>
          <a:solidFill>
            <a:srgbClr val="FFC000"/>
          </a:solidFill>
        </p:spPr>
        <p:txBody>
          <a:bodyPr/>
          <a:lstStyle/>
          <a:p>
            <a:r>
              <a:rPr lang="en-GB" dirty="0"/>
              <a:t>Threats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08CCD5-2231-0AFB-6DA4-95094591FC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dirty="0"/>
              <a:t>Increased government regulation of data usage</a:t>
            </a:r>
          </a:p>
          <a:p>
            <a:r>
              <a:rPr lang="en-GB" dirty="0"/>
              <a:t>Potential reputational damage due to security breaches or data privacy violations (Amazon, 2021)</a:t>
            </a:r>
          </a:p>
          <a:p>
            <a:r>
              <a:rPr lang="en-GB" dirty="0"/>
              <a:t>Threats from new technologies such as blockchain</a:t>
            </a:r>
          </a:p>
          <a:p>
            <a:r>
              <a:rPr lang="en-GB" dirty="0"/>
              <a:t>Intense competition from products offered by other companies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2998ED3-5EAF-45B0-9946-07D21CE92F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114" y="6052676"/>
            <a:ext cx="3377477" cy="782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6529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1A35E-EA53-478D-959E-0DA2D28AE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839" y="168643"/>
            <a:ext cx="8193264" cy="934102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en-US" sz="2800" b="1" dirty="0"/>
              <a:t>eBay Strengths and Weaknesses in Relation to Their Knowledge Management System Cont.</a:t>
            </a:r>
            <a:br>
              <a:rPr lang="en-US" sz="2800" b="1" dirty="0"/>
            </a:br>
            <a:endParaRPr lang="en-US" sz="28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34F052-ECE7-8AC3-537D-D7C5C51708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1" y="1969475"/>
            <a:ext cx="4338674" cy="576262"/>
          </a:xfrm>
          <a:solidFill>
            <a:srgbClr val="FFC000"/>
          </a:solidFill>
        </p:spPr>
        <p:txBody>
          <a:bodyPr/>
          <a:lstStyle/>
          <a:p>
            <a:r>
              <a:rPr lang="en-GB" dirty="0"/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7C7CB-9EE9-431C-89EE-FF239ECC0E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    </a:t>
            </a:r>
          </a:p>
          <a:p>
            <a:r>
              <a:rPr lang="en-GB" dirty="0"/>
              <a:t>Strong customer service support</a:t>
            </a:r>
          </a:p>
          <a:p>
            <a:r>
              <a:rPr lang="en-GB" dirty="0"/>
              <a:t>Comprehensive platform and convenient marketplace</a:t>
            </a:r>
          </a:p>
          <a:p>
            <a:r>
              <a:rPr lang="en-GB" dirty="0"/>
              <a:t>Access to a wide range of products and services (eBay, 2021)</a:t>
            </a:r>
          </a:p>
          <a:p>
            <a:r>
              <a:rPr lang="en-GB" dirty="0"/>
              <a:t>Highly successful in targeting customers due to personalization features</a:t>
            </a:r>
          </a:p>
          <a:p>
            <a:r>
              <a:rPr lang="en-GB" dirty="0"/>
              <a:t>Strong relationship with customers (</a:t>
            </a:r>
            <a:r>
              <a:rPr lang="en-GB" dirty="0" err="1"/>
              <a:t>Comberg</a:t>
            </a:r>
            <a:r>
              <a:rPr lang="en-GB" dirty="0"/>
              <a:t> and </a:t>
            </a:r>
            <a:r>
              <a:rPr lang="en-GB" dirty="0" err="1"/>
              <a:t>Velamuri</a:t>
            </a:r>
            <a:r>
              <a:rPr lang="en-GB" dirty="0"/>
              <a:t>, 2017)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80F4DEA-18DB-D870-FD4B-BC6AE0DD28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162737" y="1969475"/>
            <a:ext cx="4342893" cy="576262"/>
          </a:xfrm>
          <a:solidFill>
            <a:srgbClr val="FFC000"/>
          </a:solidFill>
        </p:spPr>
        <p:txBody>
          <a:bodyPr/>
          <a:lstStyle/>
          <a:p>
            <a:r>
              <a:rPr lang="en-GB" dirty="0"/>
              <a:t>Weaknesses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E31366F-6F07-DD1C-C918-4BB798CE40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en-GB" dirty="0"/>
              <a:t>Weak mobile presence</a:t>
            </a:r>
          </a:p>
          <a:p>
            <a:r>
              <a:rPr lang="en-GB" dirty="0"/>
              <a:t>Fragmented customer experience because of multiple platforms</a:t>
            </a:r>
          </a:p>
          <a:p>
            <a:r>
              <a:rPr lang="en-GB" dirty="0"/>
              <a:t>Low rate of converting visitors to customers (eBay, 2021)</a:t>
            </a:r>
          </a:p>
          <a:p>
            <a:r>
              <a:rPr lang="en-GB" dirty="0"/>
              <a:t>Limited selection of products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2A4EEF-BF23-4A59-ADA6-8D83D30978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8442" y="140962"/>
            <a:ext cx="1961322" cy="163448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35AA6B3-88FE-866C-8B6B-5318BD27F6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4379" y="5906255"/>
            <a:ext cx="3377477" cy="871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2637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673B8-8692-4EE1-9AA9-A7171EB3B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3943" y="314529"/>
            <a:ext cx="8911687" cy="128089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en-US" sz="2800" b="1" dirty="0"/>
              <a:t>eBay Opportunities and Threats in Relation to Their Knowledge Management System Cont.</a:t>
            </a:r>
            <a:br>
              <a:rPr lang="en-US" sz="2800" b="1" dirty="0"/>
            </a:br>
            <a:endParaRPr lang="en-US" sz="28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047238-CD8C-871E-C1A9-7C23E66F80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1" y="1782447"/>
            <a:ext cx="4342893" cy="576262"/>
          </a:xfrm>
          <a:solidFill>
            <a:srgbClr val="FFC000"/>
          </a:solidFill>
        </p:spPr>
        <p:txBody>
          <a:bodyPr/>
          <a:lstStyle/>
          <a:p>
            <a:r>
              <a:rPr lang="en-GB" b="1" dirty="0"/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5BE5E-DA79-4750-92CA-293F2D51CD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89211" y="2358709"/>
            <a:ext cx="4342893" cy="3468403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b="1" dirty="0"/>
          </a:p>
          <a:p>
            <a:pPr lvl="0"/>
            <a:r>
              <a:rPr lang="en-US" dirty="0"/>
              <a:t>Increasing customer engagement with social media</a:t>
            </a:r>
          </a:p>
          <a:p>
            <a:r>
              <a:rPr lang="en-US" dirty="0"/>
              <a:t>Expanding the use of analytics</a:t>
            </a:r>
          </a:p>
          <a:p>
            <a:r>
              <a:rPr lang="en-US" dirty="0"/>
              <a:t>Developing a mobile presence</a:t>
            </a:r>
          </a:p>
          <a:p>
            <a:r>
              <a:rPr lang="en-US" dirty="0"/>
              <a:t>Collaborating with third-party partners</a:t>
            </a:r>
          </a:p>
          <a:p>
            <a:r>
              <a:rPr lang="en-US" dirty="0"/>
              <a:t>Using technology and artificial intelligence</a:t>
            </a: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E29825-C768-B525-7DB6-117D6232D0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162739" y="1782447"/>
            <a:ext cx="4342892" cy="576262"/>
          </a:xfrm>
          <a:solidFill>
            <a:srgbClr val="FFC000"/>
          </a:solidFill>
        </p:spPr>
        <p:txBody>
          <a:bodyPr/>
          <a:lstStyle/>
          <a:p>
            <a:r>
              <a:rPr lang="en-GB" b="1" dirty="0"/>
              <a:t>Threats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84C9B3-681B-D136-0AFF-F06B3A58E0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166956" y="2357189"/>
            <a:ext cx="4338674" cy="3468403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en-GB" dirty="0"/>
              <a:t>Data security risks and customer privacy concerns</a:t>
            </a:r>
          </a:p>
          <a:p>
            <a:r>
              <a:rPr lang="en-GB" dirty="0"/>
              <a:t>Intense competition from other ecommerce platforms such as Amazon</a:t>
            </a:r>
          </a:p>
          <a:p>
            <a:r>
              <a:rPr lang="en-GB" dirty="0"/>
              <a:t>Government regulations related to data usage (Sharma, and Trivedi, 2014)</a:t>
            </a:r>
          </a:p>
          <a:p>
            <a:r>
              <a:rPr lang="en-GB" dirty="0"/>
              <a:t>Rising costs of shipping and storing goods</a:t>
            </a:r>
          </a:p>
          <a:p>
            <a:r>
              <a:rPr lang="en-GB" dirty="0"/>
              <a:t>Changes in consumer behaviour and preferences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00F5709-76E3-4926-8541-D88900CBD5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7052" y="5941456"/>
            <a:ext cx="3381375" cy="870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9342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84DBC-9216-4816-B35D-90936322B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9471" y="250697"/>
            <a:ext cx="9787778" cy="576262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3100" b="1" dirty="0"/>
              <a:t>Similarities and Differences between Amazon and eBay</a:t>
            </a:r>
            <a:br>
              <a:rPr lang="en-US" b="1" dirty="0"/>
            </a:b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FF5715-389B-A3FC-5D76-82792C1473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63282" y="2056157"/>
            <a:ext cx="4468823" cy="576262"/>
          </a:xfrm>
          <a:solidFill>
            <a:srgbClr val="FFC000"/>
          </a:solidFill>
        </p:spPr>
        <p:txBody>
          <a:bodyPr/>
          <a:lstStyle/>
          <a:p>
            <a:r>
              <a:rPr lang="en-GB" dirty="0"/>
              <a:t>Similarities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D9F26A-94A5-424E-8AF6-045B6A493A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463282" y="2632419"/>
            <a:ext cx="4468823" cy="335406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 b="1" dirty="0"/>
          </a:p>
          <a:p>
            <a:r>
              <a:rPr lang="en-US" dirty="0"/>
              <a:t>Both organizations use advanced technologies and automated tools for their operations (Baker El-</a:t>
            </a:r>
            <a:r>
              <a:rPr lang="en-US" dirty="0" err="1"/>
              <a:t>Ebiary</a:t>
            </a:r>
            <a:r>
              <a:rPr lang="en-US" dirty="0"/>
              <a:t> et al., 2021</a:t>
            </a:r>
          </a:p>
          <a:p>
            <a:r>
              <a:rPr lang="en-US" dirty="0"/>
              <a:t>Both companies offer a wide variety of products and services to their customers</a:t>
            </a:r>
          </a:p>
          <a:p>
            <a:r>
              <a:rPr lang="en-US" dirty="0"/>
              <a:t>Both Amazon and eBay are online e-commerce companies, and both are well-established in the industry, having been in business for over 20 years. </a:t>
            </a:r>
          </a:p>
          <a:p>
            <a:r>
              <a:rPr lang="en-US" dirty="0"/>
              <a:t>Both companies provide a secure online shopping experience with various payment and delivery options</a:t>
            </a:r>
          </a:p>
          <a:p>
            <a:r>
              <a:rPr lang="en-US" dirty="0"/>
              <a:t>Both company continue innovate and expand their offering</a:t>
            </a:r>
          </a:p>
          <a:p>
            <a:pPr marL="0" indent="0">
              <a:buNone/>
            </a:pPr>
            <a:endParaRPr lang="en-US" b="1" dirty="0"/>
          </a:p>
          <a:p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C713684-8BB8-AB04-C1BF-35CDB64496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506629" y="2056157"/>
            <a:ext cx="4361910" cy="566128"/>
          </a:xfrm>
          <a:solidFill>
            <a:srgbClr val="FFC000"/>
          </a:solidFill>
        </p:spPr>
        <p:txBody>
          <a:bodyPr/>
          <a:lstStyle/>
          <a:p>
            <a:r>
              <a:rPr lang="en-GB" dirty="0"/>
              <a:t>Differences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2607A1B-1297-5222-6507-942798AE8F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506628" y="2622285"/>
            <a:ext cx="4361909" cy="335406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70000" lnSpcReduction="20000"/>
          </a:bodyPr>
          <a:lstStyle/>
          <a:p>
            <a:r>
              <a:rPr lang="en-GB" dirty="0"/>
              <a:t>Amazon and eBay differ in terms of their pricing structures</a:t>
            </a:r>
          </a:p>
          <a:p>
            <a:r>
              <a:rPr lang="en-GB" dirty="0"/>
              <a:t>Amazon has a larger presence around the world, 50 countries, while eBay is mainly focused on only 20 countries (Wang et al., 2012). </a:t>
            </a:r>
          </a:p>
          <a:p>
            <a:r>
              <a:rPr lang="en-GB" dirty="0"/>
              <a:t>Amazon is a larger company than eBay, with a much more extensive inventory, while eBay presents smaller sellers and buyers through an auction and classifieds website</a:t>
            </a:r>
          </a:p>
          <a:p>
            <a:r>
              <a:rPr lang="en-GB" dirty="0"/>
              <a:t>Amazon offers both free and paid Prime memberships, while eBay offers only free membership</a:t>
            </a:r>
          </a:p>
          <a:p>
            <a:r>
              <a:rPr lang="en-GB" dirty="0"/>
              <a:t>Amazon focuses primarily on retail sales, while eBay also offers services such as job postings, apartments and cars for sale, and other services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A8DB98-644F-422A-8B3C-56E92C48C5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3932" y="923688"/>
            <a:ext cx="2279373" cy="1035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7491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88219-C47F-4C3D-9A04-B3B78E472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9221" y="714095"/>
            <a:ext cx="3738056" cy="626192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800" b="1" dirty="0"/>
              <a:t>  KM Value Chain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F425E0-5C60-458A-BA6F-05AEEF012F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9221" y="2314162"/>
            <a:ext cx="10224591" cy="4464225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85000" lnSpcReduction="10000"/>
          </a:bodyPr>
          <a:lstStyle/>
          <a:p>
            <a:r>
              <a:rPr lang="en-US" dirty="0"/>
              <a:t>Knowledge management systems (KMSs) are used by organizations for gaining a competitive edge </a:t>
            </a:r>
          </a:p>
          <a:p>
            <a:r>
              <a:rPr lang="en-US" dirty="0"/>
              <a:t>Data is converted into knowledge through assimilation, correlation and amalgamation of information </a:t>
            </a:r>
          </a:p>
          <a:p>
            <a:r>
              <a:rPr lang="en-US" dirty="0"/>
              <a:t>Essential components of KMS include Administration, preservation and propagation of knowledge (Ju et al., 2006)</a:t>
            </a:r>
          </a:p>
          <a:p>
            <a:pPr marL="0" indent="0">
              <a:buNone/>
            </a:pPr>
            <a:r>
              <a:rPr lang="en-US" b="1" dirty="0"/>
              <a:t>Supporting Systems. Important parts of Knowledge management systems are:</a:t>
            </a:r>
          </a:p>
          <a:p>
            <a:r>
              <a:rPr lang="en-US" dirty="0"/>
              <a:t>Knowledge collection</a:t>
            </a:r>
          </a:p>
          <a:p>
            <a:r>
              <a:rPr lang="en-US" dirty="0"/>
              <a:t>Knowledge processing and aggregation</a:t>
            </a:r>
          </a:p>
          <a:p>
            <a:r>
              <a:rPr lang="en-US" dirty="0"/>
              <a:t>Knowledge administration</a:t>
            </a:r>
          </a:p>
          <a:p>
            <a:r>
              <a:rPr lang="en-US" dirty="0"/>
              <a:t>Knowledge storage </a:t>
            </a:r>
          </a:p>
          <a:p>
            <a:r>
              <a:rPr lang="en-US" dirty="0"/>
              <a:t>Knowledge creation</a:t>
            </a:r>
          </a:p>
          <a:p>
            <a:pPr marL="0" indent="0">
              <a:buNone/>
            </a:pPr>
            <a:r>
              <a:rPr lang="en-US" b="1" dirty="0"/>
              <a:t>Deploying Knowledge Management Systems by Amazon and eBay</a:t>
            </a:r>
            <a:endParaRPr lang="en-US" dirty="0"/>
          </a:p>
          <a:p>
            <a:r>
              <a:rPr lang="en-US" dirty="0"/>
              <a:t>Amazon has automated processes (Amazon, 2021)</a:t>
            </a:r>
          </a:p>
          <a:p>
            <a:r>
              <a:rPr lang="en-US" dirty="0"/>
              <a:t>The knowledge management system (KMS) at eBay is similarly robust, consisting of a wide range of features (eBay, 2021)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E3959F-32A3-4D0F-A110-96B8B218BC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2889" y="0"/>
            <a:ext cx="6062196" cy="2314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6974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4374D-11E8-4DD5-8634-9B9D683E2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3444" y="707192"/>
            <a:ext cx="5878287" cy="495563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2800" b="1" dirty="0"/>
              <a:t>Conclusion and Recommendations </a:t>
            </a:r>
            <a:br>
              <a:rPr lang="en-US" sz="2800" b="1" dirty="0"/>
            </a:br>
            <a:endParaRPr lang="en-US" sz="28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41E995-DAE8-35ED-330A-1A3A6D3188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781F2-0F70-43F9-B7A1-27E99BBFAB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39373" y="2548966"/>
            <a:ext cx="3992732" cy="335406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62500" lnSpcReduction="20000"/>
          </a:bodyPr>
          <a:lstStyle/>
          <a:p>
            <a:pPr marL="0" lvl="0" indent="0">
              <a:buNone/>
            </a:pPr>
            <a:r>
              <a:rPr lang="en-US" sz="2300" b="1" dirty="0"/>
              <a:t>Conclusion</a:t>
            </a:r>
          </a:p>
          <a:p>
            <a:r>
              <a:rPr lang="en-US" sz="2100" dirty="0"/>
              <a:t>Knowledge Management Systems (KMSs) are essential for today’s competitive business climate  </a:t>
            </a:r>
          </a:p>
          <a:p>
            <a:r>
              <a:rPr lang="en-US" sz="2100" dirty="0"/>
              <a:t>KMSs encompass processes such as knowledge acquisition, processing, aggregation, and administration </a:t>
            </a:r>
          </a:p>
          <a:p>
            <a:r>
              <a:rPr lang="en-US" sz="2100" dirty="0"/>
              <a:t>KMSs should integrate cutting-edge technology like artificial intelligence and machine learning </a:t>
            </a:r>
          </a:p>
          <a:p>
            <a:r>
              <a:rPr lang="en-US" sz="2100" dirty="0"/>
              <a:t>Cultural challenges should be taken into consideration to ensure employee participation </a:t>
            </a:r>
            <a:endParaRPr lang="en-US" sz="2300" b="1" dirty="0"/>
          </a:p>
          <a:p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4C29561-7596-7970-5166-5657737F89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05A1E13-8478-DD21-50DC-20E64F080A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506629" y="2545738"/>
            <a:ext cx="3999002" cy="335406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62500" lnSpcReduction="20000"/>
          </a:bodyPr>
          <a:lstStyle/>
          <a:p>
            <a:r>
              <a:rPr lang="en-GB" dirty="0"/>
              <a:t>Increase customer engagement through social media platforms. </a:t>
            </a:r>
          </a:p>
          <a:p>
            <a:r>
              <a:rPr lang="en-GB" dirty="0"/>
              <a:t>Invest in secure storage and data protection systems such as blockchain technology.</a:t>
            </a:r>
          </a:p>
          <a:p>
            <a:r>
              <a:rPr lang="en-GB" dirty="0"/>
              <a:t>Expand the impact of knowledge management by creating collaborations and partnerships with other organizations.</a:t>
            </a:r>
          </a:p>
          <a:p>
            <a:r>
              <a:rPr lang="en-GB" dirty="0"/>
              <a:t>Increase customer engagement through social media platforms. </a:t>
            </a:r>
          </a:p>
          <a:p>
            <a:r>
              <a:rPr lang="en-GB" dirty="0"/>
              <a:t>Improve customer preferences and knowledge through the use of predictive analytics.</a:t>
            </a:r>
          </a:p>
          <a:p>
            <a:r>
              <a:rPr lang="en-GB" dirty="0"/>
              <a:t>Develop a mobile presence to reach more customers.</a:t>
            </a:r>
          </a:p>
          <a:p>
            <a:r>
              <a:rPr lang="en-GB" dirty="0"/>
              <a:t>Analyse customer data to personalize customer experiences and improve customer loyalty.</a:t>
            </a:r>
          </a:p>
          <a:p>
            <a:r>
              <a:rPr lang="en-GB" dirty="0"/>
              <a:t>Create comprehensive customer segmentation models to better understand customer behaviour.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D10C77-0824-49A7-9E4D-FB1229C456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9815" y="553389"/>
            <a:ext cx="3101008" cy="80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4412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A9209-2BAD-4455-8F26-95DA3E088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0" y="147032"/>
            <a:ext cx="8911687" cy="1280890"/>
          </a:xfrm>
        </p:spPr>
        <p:txBody>
          <a:bodyPr/>
          <a:lstStyle/>
          <a:p>
            <a:r>
              <a:rPr lang="en-US" b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81755-853A-4DBA-9131-571E832F3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3200" y="874643"/>
            <a:ext cx="9448800" cy="5983357"/>
          </a:xfrm>
        </p:spPr>
        <p:txBody>
          <a:bodyPr>
            <a:noAutofit/>
          </a:bodyPr>
          <a:lstStyle/>
          <a:p>
            <a:r>
              <a:rPr lang="en-US" sz="1200" dirty="0"/>
              <a:t>Amazon. (2021). About Amazon. https://www.amazon.com/p/node/1653283011 </a:t>
            </a:r>
          </a:p>
          <a:p>
            <a:r>
              <a:rPr lang="en-US" sz="1200" dirty="0"/>
              <a:t>Baker El-</a:t>
            </a:r>
            <a:r>
              <a:rPr lang="en-US" sz="1200" dirty="0" err="1"/>
              <a:t>Ebiary</a:t>
            </a:r>
            <a:r>
              <a:rPr lang="en-US" sz="1200" dirty="0"/>
              <a:t>, Y.A., Ghanem, W.A.H.M., </a:t>
            </a:r>
            <a:r>
              <a:rPr lang="en-US" sz="1200" dirty="0" err="1"/>
              <a:t>Saany</a:t>
            </a:r>
            <a:r>
              <a:rPr lang="en-US" sz="1200" dirty="0"/>
              <a:t>, S.I.A., Rose, A.N.M., </a:t>
            </a:r>
            <a:r>
              <a:rPr lang="en-US" sz="1200" dirty="0" err="1"/>
              <a:t>Jusoh</a:t>
            </a:r>
            <a:r>
              <a:rPr lang="en-US" sz="1200" dirty="0"/>
              <a:t>, J.A. and Hassan, H. (2021) ‘A Comparative Study of eBay and Amazon Electronic Commerce Platforms’. </a:t>
            </a:r>
            <a:r>
              <a:rPr lang="en-US" sz="1200" i="1" dirty="0"/>
              <a:t>Proceedings of International Conference on Emerging Technologies and Intelligent Systems</a:t>
            </a:r>
            <a:r>
              <a:rPr lang="en-US" sz="1200" dirty="0"/>
              <a:t> 299, pp. 371–380. </a:t>
            </a:r>
            <a:r>
              <a:rPr lang="en-US" sz="1200" dirty="0" err="1"/>
              <a:t>doi</a:t>
            </a:r>
            <a:r>
              <a:rPr lang="en-US" sz="1200" dirty="0"/>
              <a:t>: https://doi.org/10.1007/978-3-030-82616-1_32.</a:t>
            </a:r>
          </a:p>
          <a:p>
            <a:r>
              <a:rPr lang="en-US" sz="1200" dirty="0"/>
              <a:t>Bernstein, D. (2015) ‘Is Amazon Becoming the New Cool Software Company for Developers?’ </a:t>
            </a:r>
            <a:r>
              <a:rPr lang="en-US" sz="1200" i="1" dirty="0"/>
              <a:t>IEEE Cloud Computing</a:t>
            </a:r>
            <a:r>
              <a:rPr lang="en-US" sz="1200" dirty="0"/>
              <a:t> 2(1), pp. 69–71. </a:t>
            </a:r>
            <a:r>
              <a:rPr lang="en-US" sz="1200" dirty="0" err="1"/>
              <a:t>doi</a:t>
            </a:r>
            <a:r>
              <a:rPr lang="en-US" sz="1200" dirty="0"/>
              <a:t>: https://doi.org/10.1109/mcc.2015.10.</a:t>
            </a:r>
          </a:p>
          <a:p>
            <a:r>
              <a:rPr lang="en-US" sz="1200" dirty="0"/>
              <a:t>Clausen, J., </a:t>
            </a:r>
            <a:r>
              <a:rPr lang="en-US" sz="1200" dirty="0" err="1"/>
              <a:t>Blättel</a:t>
            </a:r>
            <a:r>
              <a:rPr lang="en-US" sz="1200" dirty="0"/>
              <a:t>-Mink, B., Erdmann, L. and </a:t>
            </a:r>
            <a:r>
              <a:rPr lang="en-US" sz="1200" dirty="0" err="1"/>
              <a:t>Henseling</a:t>
            </a:r>
            <a:r>
              <a:rPr lang="en-US" sz="1200" dirty="0"/>
              <a:t>, C. (2010) ‘Contribution of Online Trading of Used Goods to Resource Efficiency: An Empirical Study of eBay Users’. </a:t>
            </a:r>
            <a:r>
              <a:rPr lang="en-US" sz="1200" i="1" dirty="0"/>
              <a:t>Sustainability</a:t>
            </a:r>
            <a:r>
              <a:rPr lang="en-US" sz="1200" dirty="0"/>
              <a:t> 2(6), pp. 1810–1830. Available at: https://www.mdpi.com/2071-1050/2/6/1810 (Accessed: 16 April 2020).</a:t>
            </a:r>
          </a:p>
          <a:p>
            <a:r>
              <a:rPr lang="en-US" sz="1200" dirty="0" err="1"/>
              <a:t>Comberg</a:t>
            </a:r>
            <a:r>
              <a:rPr lang="en-US" sz="1200" dirty="0"/>
              <a:t>, C. and </a:t>
            </a:r>
            <a:r>
              <a:rPr lang="en-US" sz="1200" dirty="0" err="1"/>
              <a:t>Velamuri</a:t>
            </a:r>
            <a:r>
              <a:rPr lang="en-US" sz="1200" dirty="0"/>
              <a:t>, V.K. (2017) ‘The introduction of a competing business model: the case of eBay’. </a:t>
            </a:r>
            <a:r>
              <a:rPr lang="en-US" sz="1200" i="1" dirty="0"/>
              <a:t>International Journal of Technology Management</a:t>
            </a:r>
            <a:r>
              <a:rPr lang="en-US" sz="1200" dirty="0"/>
              <a:t> 73(1/2/3), p. 39. </a:t>
            </a:r>
            <a:r>
              <a:rPr lang="en-US" sz="1200" dirty="0" err="1"/>
              <a:t>doi</a:t>
            </a:r>
            <a:r>
              <a:rPr lang="en-US" sz="1200" dirty="0"/>
              <a:t>: https://doi.org/10.1504/ijtm.2017.082356.</a:t>
            </a:r>
          </a:p>
          <a:p>
            <a:r>
              <a:rPr lang="en-US" sz="1200" dirty="0"/>
              <a:t>eBay. (2021). About eBay. http://www.ebay.com/aboutebay/</a:t>
            </a:r>
          </a:p>
          <a:p>
            <a:r>
              <a:rPr lang="en-US" sz="1200" dirty="0"/>
              <a:t>Ju, T.L., Lin, B., Lin, C. and </a:t>
            </a:r>
            <a:r>
              <a:rPr lang="en-US" sz="1200" dirty="0" err="1"/>
              <a:t>Kuo</a:t>
            </a:r>
            <a:r>
              <a:rPr lang="en-US" sz="1200" dirty="0"/>
              <a:t>, H. (2006) ‘TQM critical factors and KM value chain activities. </a:t>
            </a:r>
            <a:r>
              <a:rPr lang="en-US" sz="1200" i="1" dirty="0"/>
              <a:t>Total Quality Management &amp; Business Excellence</a:t>
            </a:r>
            <a:r>
              <a:rPr lang="en-US" sz="1200" dirty="0"/>
              <a:t> 17(3), pp. 373–393. </a:t>
            </a:r>
            <a:r>
              <a:rPr lang="en-US" sz="1200" dirty="0" err="1"/>
              <a:t>doi</a:t>
            </a:r>
            <a:r>
              <a:rPr lang="en-US" sz="1200" dirty="0"/>
              <a:t>: https://doi.org/10.1080/14783360500451614.</a:t>
            </a:r>
          </a:p>
          <a:p>
            <a:r>
              <a:rPr lang="en-US" sz="1200" dirty="0"/>
              <a:t>Robert, D.F., </a:t>
            </a:r>
            <a:r>
              <a:rPr lang="en-US" sz="1200" dirty="0" err="1"/>
              <a:t>Schurr</a:t>
            </a:r>
            <a:r>
              <a:rPr lang="en-US" sz="1200" dirty="0"/>
              <a:t>, P.H. and Oh, S. (2017) ‘Developing Buyer-Seller Relationships’. </a:t>
            </a:r>
            <a:r>
              <a:rPr lang="en-US" sz="1200" i="1" dirty="0"/>
              <a:t>Journal of Marketing</a:t>
            </a:r>
            <a:r>
              <a:rPr lang="en-US" sz="1200" dirty="0"/>
              <a:t> 51(2), pp. 11–27. Available at: https://www.jstor.org/stable/1251126?seq=13#metadata_info_tab_contents.</a:t>
            </a:r>
          </a:p>
          <a:p>
            <a:r>
              <a:rPr lang="en-US" sz="1200" dirty="0"/>
              <a:t>Sharma, R. and Trivedi, R.K. (2014) ‘Literature review: Cloud Computing –Security Issues, Solution and Technologies’. </a:t>
            </a:r>
            <a:r>
              <a:rPr lang="en-US" sz="1200" i="1" dirty="0"/>
              <a:t>International Journal of Engineering Research</a:t>
            </a:r>
            <a:r>
              <a:rPr lang="en-US" sz="1200" dirty="0"/>
              <a:t> 3(4), pp. 221–225. </a:t>
            </a:r>
            <a:r>
              <a:rPr lang="en-US" sz="1200" dirty="0" err="1"/>
              <a:t>doi</a:t>
            </a:r>
            <a:r>
              <a:rPr lang="en-US" sz="1200" dirty="0"/>
              <a:t>: https://doi.org/10.17950/ijer/v3s4/408.</a:t>
            </a:r>
          </a:p>
          <a:p>
            <a:r>
              <a:rPr lang="en-US" sz="1200" dirty="0"/>
              <a:t>Wang, Q., Ren, K. and Meng, X. (2012) ‘When cloud meets eBay: Towards effective pricing for cloud computing’. </a:t>
            </a:r>
            <a:r>
              <a:rPr lang="en-US" sz="1200" i="1" dirty="0"/>
              <a:t>2012 Proceedings IEEE INFOCOM</a:t>
            </a:r>
            <a:r>
              <a:rPr lang="en-US" sz="1200" dirty="0"/>
              <a:t>. </a:t>
            </a:r>
            <a:r>
              <a:rPr lang="en-US" sz="1200" dirty="0" err="1"/>
              <a:t>doi</a:t>
            </a:r>
            <a:r>
              <a:rPr lang="en-US" sz="1200" dirty="0"/>
              <a:t>: https://doi.org/10.1109/infcom.2012.6195844.</a:t>
            </a:r>
          </a:p>
          <a:p>
            <a:r>
              <a:rPr lang="en-US" sz="1200" dirty="0"/>
              <a:t>Wu, X. and </a:t>
            </a:r>
            <a:r>
              <a:rPr lang="en-US" sz="1200" dirty="0" err="1"/>
              <a:t>Gereffi</a:t>
            </a:r>
            <a:r>
              <a:rPr lang="en-US" sz="1200" dirty="0"/>
              <a:t>, G. (2018) ‘Amazon and Alibaba: Internet Governance, Business Models, and Internationalization Strategies’. </a:t>
            </a:r>
            <a:r>
              <a:rPr lang="en-US" sz="1200" i="1" dirty="0"/>
              <a:t>Progress in International Business Research</a:t>
            </a:r>
            <a:r>
              <a:rPr lang="en-US" sz="1200" dirty="0"/>
              <a:t> 13(1), pp. 327–356. </a:t>
            </a:r>
            <a:r>
              <a:rPr lang="en-US" sz="1200" dirty="0" err="1"/>
              <a:t>doi</a:t>
            </a:r>
            <a:r>
              <a:rPr lang="en-US" sz="1200" dirty="0"/>
              <a:t>: https://doi.org/10.1108/s1745-886220180000013014.</a:t>
            </a:r>
          </a:p>
        </p:txBody>
      </p:sp>
    </p:spTree>
    <p:extLst>
      <p:ext uri="{BB962C8B-B14F-4D97-AF65-F5344CB8AC3E}">
        <p14:creationId xmlns:p14="http://schemas.microsoft.com/office/powerpoint/2010/main" val="291102290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6681</TotalTime>
  <Words>1637</Words>
  <Application>Microsoft Office PowerPoint</Application>
  <PresentationFormat>Widescreen</PresentationFormat>
  <Paragraphs>137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      Knowledge and Information Management Re in Amazon and eBay         Name of Student Cristina Anton Student ID: 2110293 </vt:lpstr>
      <vt:lpstr>                      Introduction</vt:lpstr>
      <vt:lpstr>                      Company overview</vt:lpstr>
      <vt:lpstr>Amazon Strengths and Weaknesses, in Relation to Their Knowledge Management System </vt:lpstr>
      <vt:lpstr>Amazon Opportunities and Threats in Relation to Their Knowledge Management System Cont. </vt:lpstr>
      <vt:lpstr>eBay Strengths and Weaknesses in Relation to Their Knowledge Management System Cont. </vt:lpstr>
      <vt:lpstr>eBay Opportunities and Threats in Relation to Their Knowledge Management System Cont. </vt:lpstr>
      <vt:lpstr>Similarities and Differences between Amazon and eBay </vt:lpstr>
      <vt:lpstr>  KM Value Chain</vt:lpstr>
      <vt:lpstr>Conclusion and Recommendations 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the Political Significance of the 'Recovered Company Movement’     Author’s Name  Institution Affiliation  Instructor’s Name  Due Date</dc:title>
  <dc:creator>Niff</dc:creator>
  <cp:lastModifiedBy>Cristina Anton (2110293)</cp:lastModifiedBy>
  <cp:revision>30</cp:revision>
  <dcterms:created xsi:type="dcterms:W3CDTF">2023-02-19T13:50:55Z</dcterms:created>
  <dcterms:modified xsi:type="dcterms:W3CDTF">2023-07-16T08:15:22Z</dcterms:modified>
</cp:coreProperties>
</file>