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71" r:id="rId2"/>
    <p:sldId id="471" r:id="rId3"/>
    <p:sldId id="473" r:id="rId4"/>
    <p:sldId id="474" r:id="rId5"/>
    <p:sldId id="475" r:id="rId6"/>
    <p:sldId id="477" r:id="rId7"/>
    <p:sldId id="478" r:id="rId8"/>
    <p:sldId id="479" r:id="rId9"/>
    <p:sldId id="480" r:id="rId10"/>
    <p:sldId id="482" r:id="rId11"/>
    <p:sldId id="488" r:id="rId12"/>
    <p:sldId id="481" r:id="rId13"/>
    <p:sldId id="476" r:id="rId14"/>
    <p:sldId id="483" r:id="rId15"/>
    <p:sldId id="484" r:id="rId16"/>
    <p:sldId id="487" r:id="rId17"/>
    <p:sldId id="485" r:id="rId18"/>
    <p:sldId id="486" r:id="rId19"/>
    <p:sldId id="279" r:id="rId20"/>
    <p:sldId id="367" r:id="rId21"/>
    <p:sldId id="356" r:id="rId22"/>
    <p:sldId id="270" r:id="rId23"/>
    <p:sldId id="368" r:id="rId24"/>
    <p:sldId id="374" r:id="rId25"/>
    <p:sldId id="340" r:id="rId26"/>
    <p:sldId id="341" r:id="rId27"/>
    <p:sldId id="369" r:id="rId28"/>
    <p:sldId id="290" r:id="rId29"/>
    <p:sldId id="336" r:id="rId30"/>
    <p:sldId id="342" r:id="rId31"/>
    <p:sldId id="350" r:id="rId32"/>
    <p:sldId id="649" r:id="rId33"/>
    <p:sldId id="650" r:id="rId34"/>
    <p:sldId id="370" r:id="rId35"/>
    <p:sldId id="417" r:id="rId36"/>
    <p:sldId id="47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009277-9464-4651-BE44-4112C32F6C6A}" v="4" dt="2026-02-04T13:03:18.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67756" autoAdjust="0"/>
  </p:normalViewPr>
  <p:slideViewPr>
    <p:cSldViewPr snapToGrid="0">
      <p:cViewPr varScale="1">
        <p:scale>
          <a:sx n="75" d="100"/>
          <a:sy n="75" d="100"/>
        </p:scale>
        <p:origin x="16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2-04T13:06:07.026" v="1223" actId="255"/>
      <pc:docMkLst>
        <pc:docMk/>
      </pc:docMkLst>
      <pc:sldChg chg="modSp add mod">
        <pc:chgData name="Rhiannon Akers" userId="fb3c9d12-5c8c-42d7-8dc7-d872d7a3d202" providerId="ADAL" clId="{80AABDCA-A693-4F09-99FD-F26609E442FC}" dt="2026-02-04T13:04:04.892" v="1212" actId="255"/>
        <pc:sldMkLst>
          <pc:docMk/>
          <pc:sldMk cId="4257807791" sldId="270"/>
        </pc:sldMkLst>
        <pc:spChg chg="mod">
          <ac:chgData name="Rhiannon Akers" userId="fb3c9d12-5c8c-42d7-8dc7-d872d7a3d202" providerId="ADAL" clId="{80AABDCA-A693-4F09-99FD-F26609E442FC}" dt="2026-02-04T13:04:04.892" v="1212" actId="255"/>
          <ac:spMkLst>
            <pc:docMk/>
            <pc:sldMk cId="4257807791" sldId="270"/>
            <ac:spMk id="3" creationId="{F302C818-8E7F-47DB-9908-134F01B7FE1B}"/>
          </ac:spMkLst>
        </pc:spChg>
      </pc:sldChg>
      <pc:sldChg chg="modSp mod">
        <pc:chgData name="Rhiannon Akers" userId="fb3c9d12-5c8c-42d7-8dc7-d872d7a3d202" providerId="ADAL" clId="{80AABDCA-A693-4F09-99FD-F26609E442FC}" dt="2026-02-04T12:51:33.566" v="16" actId="20577"/>
        <pc:sldMkLst>
          <pc:docMk/>
          <pc:sldMk cId="1930633656" sldId="271"/>
        </pc:sldMkLst>
        <pc:spChg chg="mod">
          <ac:chgData name="Rhiannon Akers" userId="fb3c9d12-5c8c-42d7-8dc7-d872d7a3d202" providerId="ADAL" clId="{80AABDCA-A693-4F09-99FD-F26609E442FC}" dt="2026-02-04T12:51:33.566" v="16" actId="20577"/>
          <ac:spMkLst>
            <pc:docMk/>
            <pc:sldMk cId="1930633656" sldId="271"/>
            <ac:spMk id="3" creationId="{00000000-0000-0000-0000-000000000000}"/>
          </ac:spMkLst>
        </pc:spChg>
      </pc:sldChg>
      <pc:sldChg chg="modSp add mod">
        <pc:chgData name="Rhiannon Akers" userId="fb3c9d12-5c8c-42d7-8dc7-d872d7a3d202" providerId="ADAL" clId="{80AABDCA-A693-4F09-99FD-F26609E442FC}" dt="2026-02-04T13:03:29.824" v="1205" actId="6549"/>
        <pc:sldMkLst>
          <pc:docMk/>
          <pc:sldMk cId="746998582" sldId="279"/>
        </pc:sldMkLst>
        <pc:spChg chg="mod">
          <ac:chgData name="Rhiannon Akers" userId="fb3c9d12-5c8c-42d7-8dc7-d872d7a3d202" providerId="ADAL" clId="{80AABDCA-A693-4F09-99FD-F26609E442FC}" dt="2026-02-04T13:03:27.797" v="1204" actId="6549"/>
          <ac:spMkLst>
            <pc:docMk/>
            <pc:sldMk cId="746998582" sldId="279"/>
            <ac:spMk id="3" creationId="{F754C7BD-7E6E-44BA-8B0C-4FA2ACA66C8C}"/>
          </ac:spMkLst>
        </pc:spChg>
        <pc:spChg chg="mod">
          <ac:chgData name="Rhiannon Akers" userId="fb3c9d12-5c8c-42d7-8dc7-d872d7a3d202" providerId="ADAL" clId="{80AABDCA-A693-4F09-99FD-F26609E442FC}" dt="2026-02-04T13:03:29.824" v="1205" actId="6549"/>
          <ac:spMkLst>
            <pc:docMk/>
            <pc:sldMk cId="746998582" sldId="279"/>
            <ac:spMk id="4" creationId="{5BE0D3B0-4959-40C8-8717-15CE6A44019A}"/>
          </ac:spMkLst>
        </pc:spChg>
      </pc:sldChg>
      <pc:sldChg chg="add">
        <pc:chgData name="Rhiannon Akers" userId="fb3c9d12-5c8c-42d7-8dc7-d872d7a3d202" providerId="ADAL" clId="{80AABDCA-A693-4F09-99FD-F26609E442FC}" dt="2026-02-04T13:03:18.688" v="1200"/>
        <pc:sldMkLst>
          <pc:docMk/>
          <pc:sldMk cId="1163914146" sldId="290"/>
        </pc:sldMkLst>
      </pc:sldChg>
      <pc:sldChg chg="add">
        <pc:chgData name="Rhiannon Akers" userId="fb3c9d12-5c8c-42d7-8dc7-d872d7a3d202" providerId="ADAL" clId="{80AABDCA-A693-4F09-99FD-F26609E442FC}" dt="2026-02-04T13:03:18.688" v="1200"/>
        <pc:sldMkLst>
          <pc:docMk/>
          <pc:sldMk cId="2319437447" sldId="336"/>
        </pc:sldMkLst>
      </pc:sldChg>
      <pc:sldChg chg="add">
        <pc:chgData name="Rhiannon Akers" userId="fb3c9d12-5c8c-42d7-8dc7-d872d7a3d202" providerId="ADAL" clId="{80AABDCA-A693-4F09-99FD-F26609E442FC}" dt="2026-02-04T13:03:18.688" v="1200"/>
        <pc:sldMkLst>
          <pc:docMk/>
          <pc:sldMk cId="1932977481" sldId="340"/>
        </pc:sldMkLst>
      </pc:sldChg>
      <pc:sldChg chg="add">
        <pc:chgData name="Rhiannon Akers" userId="fb3c9d12-5c8c-42d7-8dc7-d872d7a3d202" providerId="ADAL" clId="{80AABDCA-A693-4F09-99FD-F26609E442FC}" dt="2026-02-04T13:03:18.688" v="1200"/>
        <pc:sldMkLst>
          <pc:docMk/>
          <pc:sldMk cId="422390967" sldId="341"/>
        </pc:sldMkLst>
      </pc:sldChg>
      <pc:sldChg chg="modSp add mod">
        <pc:chgData name="Rhiannon Akers" userId="fb3c9d12-5c8c-42d7-8dc7-d872d7a3d202" providerId="ADAL" clId="{80AABDCA-A693-4F09-99FD-F26609E442FC}" dt="2026-02-04T13:05:42.731" v="1219" actId="255"/>
        <pc:sldMkLst>
          <pc:docMk/>
          <pc:sldMk cId="3373878331" sldId="342"/>
        </pc:sldMkLst>
        <pc:spChg chg="mod">
          <ac:chgData name="Rhiannon Akers" userId="fb3c9d12-5c8c-42d7-8dc7-d872d7a3d202" providerId="ADAL" clId="{80AABDCA-A693-4F09-99FD-F26609E442FC}" dt="2026-02-04T13:05:42.731" v="1219" actId="255"/>
          <ac:spMkLst>
            <pc:docMk/>
            <pc:sldMk cId="3373878331" sldId="342"/>
            <ac:spMk id="3" creationId="{F1FA9088-0F3D-7397-5A45-B2E078A179F5}"/>
          </ac:spMkLst>
        </pc:spChg>
      </pc:sldChg>
      <pc:sldChg chg="modSp add mod">
        <pc:chgData name="Rhiannon Akers" userId="fb3c9d12-5c8c-42d7-8dc7-d872d7a3d202" providerId="ADAL" clId="{80AABDCA-A693-4F09-99FD-F26609E442FC}" dt="2026-02-04T13:06:07.026" v="1223" actId="255"/>
        <pc:sldMkLst>
          <pc:docMk/>
          <pc:sldMk cId="2252581453" sldId="350"/>
        </pc:sldMkLst>
        <pc:spChg chg="mod">
          <ac:chgData name="Rhiannon Akers" userId="fb3c9d12-5c8c-42d7-8dc7-d872d7a3d202" providerId="ADAL" clId="{80AABDCA-A693-4F09-99FD-F26609E442FC}" dt="2026-02-04T13:06:07.026" v="1223" actId="255"/>
          <ac:spMkLst>
            <pc:docMk/>
            <pc:sldMk cId="2252581453" sldId="350"/>
            <ac:spMk id="3" creationId="{2EFE927D-8B72-AA51-30F4-E2DAE0E6A586}"/>
          </ac:spMkLst>
        </pc:spChg>
        <pc:spChg chg="mod">
          <ac:chgData name="Rhiannon Akers" userId="fb3c9d12-5c8c-42d7-8dc7-d872d7a3d202" providerId="ADAL" clId="{80AABDCA-A693-4F09-99FD-F26609E442FC}" dt="2026-02-04T13:05:56.562" v="1222" actId="1076"/>
          <ac:spMkLst>
            <pc:docMk/>
            <pc:sldMk cId="2252581453" sldId="350"/>
            <ac:spMk id="5" creationId="{006FC38A-A5D5-F61C-B0FD-F4B0BA29A769}"/>
          </ac:spMkLst>
        </pc:spChg>
      </pc:sldChg>
      <pc:sldChg chg="delSp modSp add del mod">
        <pc:chgData name="Rhiannon Akers" userId="fb3c9d12-5c8c-42d7-8dc7-d872d7a3d202" providerId="ADAL" clId="{80AABDCA-A693-4F09-99FD-F26609E442FC}" dt="2026-02-04T13:03:51.971" v="1211"/>
        <pc:sldMkLst>
          <pc:docMk/>
          <pc:sldMk cId="1821477962" sldId="356"/>
        </pc:sldMkLst>
        <pc:spChg chg="del mod">
          <ac:chgData name="Rhiannon Akers" userId="fb3c9d12-5c8c-42d7-8dc7-d872d7a3d202" providerId="ADAL" clId="{80AABDCA-A693-4F09-99FD-F26609E442FC}" dt="2026-02-04T13:03:51.971" v="1211"/>
          <ac:spMkLst>
            <pc:docMk/>
            <pc:sldMk cId="1821477962" sldId="356"/>
            <ac:spMk id="3" creationId="{2C8D9480-1D0F-3347-546F-3B8F99D354BE}"/>
          </ac:spMkLst>
        </pc:spChg>
        <pc:spChg chg="mod">
          <ac:chgData name="Rhiannon Akers" userId="fb3c9d12-5c8c-42d7-8dc7-d872d7a3d202" providerId="ADAL" clId="{80AABDCA-A693-4F09-99FD-F26609E442FC}" dt="2026-02-04T13:03:35.202" v="1206" actId="1076"/>
          <ac:spMkLst>
            <pc:docMk/>
            <pc:sldMk cId="1821477962" sldId="356"/>
            <ac:spMk id="6" creationId="{809C76F5-B3A7-0277-60FF-8DFDC81DF58D}"/>
          </ac:spMkLst>
        </pc:spChg>
        <pc:spChg chg="mod">
          <ac:chgData name="Rhiannon Akers" userId="fb3c9d12-5c8c-42d7-8dc7-d872d7a3d202" providerId="ADAL" clId="{80AABDCA-A693-4F09-99FD-F26609E442FC}" dt="2026-02-04T13:03:40.756" v="1207" actId="1076"/>
          <ac:spMkLst>
            <pc:docMk/>
            <pc:sldMk cId="1821477962" sldId="356"/>
            <ac:spMk id="7" creationId="{E9263A83-88D9-C0E8-447E-DBC322D90293}"/>
          </ac:spMkLst>
        </pc:spChg>
        <pc:picChg chg="mod">
          <ac:chgData name="Rhiannon Akers" userId="fb3c9d12-5c8c-42d7-8dc7-d872d7a3d202" providerId="ADAL" clId="{80AABDCA-A693-4F09-99FD-F26609E442FC}" dt="2026-02-04T13:03:43.507" v="1208" actId="1076"/>
          <ac:picMkLst>
            <pc:docMk/>
            <pc:sldMk cId="1821477962" sldId="356"/>
            <ac:picMk id="2" creationId="{E45278CE-0014-9905-891A-7C91057E4AA3}"/>
          </ac:picMkLst>
        </pc:picChg>
      </pc:sldChg>
      <pc:sldChg chg="add">
        <pc:chgData name="Rhiannon Akers" userId="fb3c9d12-5c8c-42d7-8dc7-d872d7a3d202" providerId="ADAL" clId="{80AABDCA-A693-4F09-99FD-F26609E442FC}" dt="2026-02-04T13:03:18.688" v="1200"/>
        <pc:sldMkLst>
          <pc:docMk/>
          <pc:sldMk cId="3393567144" sldId="367"/>
        </pc:sldMkLst>
      </pc:sldChg>
      <pc:sldChg chg="modSp add mod">
        <pc:chgData name="Rhiannon Akers" userId="fb3c9d12-5c8c-42d7-8dc7-d872d7a3d202" providerId="ADAL" clId="{80AABDCA-A693-4F09-99FD-F26609E442FC}" dt="2026-02-04T13:03:18.868" v="1201" actId="27636"/>
        <pc:sldMkLst>
          <pc:docMk/>
          <pc:sldMk cId="3462620407" sldId="368"/>
        </pc:sldMkLst>
        <pc:spChg chg="mod">
          <ac:chgData name="Rhiannon Akers" userId="fb3c9d12-5c8c-42d7-8dc7-d872d7a3d202" providerId="ADAL" clId="{80AABDCA-A693-4F09-99FD-F26609E442FC}" dt="2026-02-04T13:03:18.868" v="1201" actId="27636"/>
          <ac:spMkLst>
            <pc:docMk/>
            <pc:sldMk cId="3462620407" sldId="368"/>
            <ac:spMk id="3" creationId="{7E8E6BF9-21AE-8960-A0B4-9AB730964DDF}"/>
          </ac:spMkLst>
        </pc:spChg>
      </pc:sldChg>
      <pc:sldChg chg="add">
        <pc:chgData name="Rhiannon Akers" userId="fb3c9d12-5c8c-42d7-8dc7-d872d7a3d202" providerId="ADAL" clId="{80AABDCA-A693-4F09-99FD-F26609E442FC}" dt="2026-02-04T13:03:18.688" v="1200"/>
        <pc:sldMkLst>
          <pc:docMk/>
          <pc:sldMk cId="1000716135" sldId="369"/>
        </pc:sldMkLst>
      </pc:sldChg>
      <pc:sldChg chg="modSp add mod">
        <pc:chgData name="Rhiannon Akers" userId="fb3c9d12-5c8c-42d7-8dc7-d872d7a3d202" providerId="ADAL" clId="{80AABDCA-A693-4F09-99FD-F26609E442FC}" dt="2026-02-04T13:03:18.956" v="1203" actId="27636"/>
        <pc:sldMkLst>
          <pc:docMk/>
          <pc:sldMk cId="2088584478" sldId="370"/>
        </pc:sldMkLst>
        <pc:spChg chg="mod">
          <ac:chgData name="Rhiannon Akers" userId="fb3c9d12-5c8c-42d7-8dc7-d872d7a3d202" providerId="ADAL" clId="{80AABDCA-A693-4F09-99FD-F26609E442FC}" dt="2026-02-04T13:03:18.956" v="1203" actId="27636"/>
          <ac:spMkLst>
            <pc:docMk/>
            <pc:sldMk cId="2088584478" sldId="370"/>
            <ac:spMk id="3" creationId="{31522894-BA80-FDD4-1E72-72F4825DC926}"/>
          </ac:spMkLst>
        </pc:spChg>
      </pc:sldChg>
      <pc:sldChg chg="modSp add mod">
        <pc:chgData name="Rhiannon Akers" userId="fb3c9d12-5c8c-42d7-8dc7-d872d7a3d202" providerId="ADAL" clId="{80AABDCA-A693-4F09-99FD-F26609E442FC}" dt="2026-02-04T13:03:18.898" v="1202" actId="27636"/>
        <pc:sldMkLst>
          <pc:docMk/>
          <pc:sldMk cId="1859885837" sldId="374"/>
        </pc:sldMkLst>
        <pc:spChg chg="mod">
          <ac:chgData name="Rhiannon Akers" userId="fb3c9d12-5c8c-42d7-8dc7-d872d7a3d202" providerId="ADAL" clId="{80AABDCA-A693-4F09-99FD-F26609E442FC}" dt="2026-02-04T13:03:18.898" v="1202" actId="27636"/>
          <ac:spMkLst>
            <pc:docMk/>
            <pc:sldMk cId="1859885837" sldId="374"/>
            <ac:spMk id="3" creationId="{3281ABDE-8F63-E779-1834-BCCC273D66EA}"/>
          </ac:spMkLst>
        </pc:spChg>
      </pc:sldChg>
      <pc:sldChg chg="delSp mod delAnim">
        <pc:chgData name="Rhiannon Akers" userId="fb3c9d12-5c8c-42d7-8dc7-d872d7a3d202" providerId="ADAL" clId="{80AABDCA-A693-4F09-99FD-F26609E442FC}" dt="2026-02-04T12:59:15.294" v="985" actId="478"/>
        <pc:sldMkLst>
          <pc:docMk/>
          <pc:sldMk cId="354430379" sldId="482"/>
        </pc:sldMkLst>
        <pc:picChg chg="del">
          <ac:chgData name="Rhiannon Akers" userId="fb3c9d12-5c8c-42d7-8dc7-d872d7a3d202" providerId="ADAL" clId="{80AABDCA-A693-4F09-99FD-F26609E442FC}" dt="2026-02-04T12:59:15.294" v="985" actId="478"/>
          <ac:picMkLst>
            <pc:docMk/>
            <pc:sldMk cId="354430379" sldId="482"/>
            <ac:picMk id="5" creationId="{B701C6A9-C124-CACF-32BD-A5B112B96737}"/>
          </ac:picMkLst>
        </pc:picChg>
      </pc:sldChg>
      <pc:sldChg chg="modSp new mod">
        <pc:chgData name="Rhiannon Akers" userId="fb3c9d12-5c8c-42d7-8dc7-d872d7a3d202" providerId="ADAL" clId="{80AABDCA-A693-4F09-99FD-F26609E442FC}" dt="2026-02-04T13:01:42.373" v="1197" actId="27636"/>
        <pc:sldMkLst>
          <pc:docMk/>
          <pc:sldMk cId="2814835640" sldId="485"/>
        </pc:sldMkLst>
        <pc:spChg chg="mod">
          <ac:chgData name="Rhiannon Akers" userId="fb3c9d12-5c8c-42d7-8dc7-d872d7a3d202" providerId="ADAL" clId="{80AABDCA-A693-4F09-99FD-F26609E442FC}" dt="2026-02-04T12:51:42.862" v="21" actId="20577"/>
          <ac:spMkLst>
            <pc:docMk/>
            <pc:sldMk cId="2814835640" sldId="485"/>
            <ac:spMk id="2" creationId="{6D2DFEF0-10D4-4545-F2F5-FD90FD2ADD00}"/>
          </ac:spMkLst>
        </pc:spChg>
        <pc:spChg chg="mod">
          <ac:chgData name="Rhiannon Akers" userId="fb3c9d12-5c8c-42d7-8dc7-d872d7a3d202" providerId="ADAL" clId="{80AABDCA-A693-4F09-99FD-F26609E442FC}" dt="2026-02-04T13:01:42.373" v="1197" actId="27636"/>
          <ac:spMkLst>
            <pc:docMk/>
            <pc:sldMk cId="2814835640" sldId="485"/>
            <ac:spMk id="3" creationId="{9D60BED3-B048-1297-C7FF-9BD3E026E578}"/>
          </ac:spMkLst>
        </pc:spChg>
      </pc:sldChg>
      <pc:sldChg chg="modSp new mod">
        <pc:chgData name="Rhiannon Akers" userId="fb3c9d12-5c8c-42d7-8dc7-d872d7a3d202" providerId="ADAL" clId="{80AABDCA-A693-4F09-99FD-F26609E442FC}" dt="2026-02-04T12:54:25.673" v="735" actId="20577"/>
        <pc:sldMkLst>
          <pc:docMk/>
          <pc:sldMk cId="194929761" sldId="486"/>
        </pc:sldMkLst>
        <pc:spChg chg="mod">
          <ac:chgData name="Rhiannon Akers" userId="fb3c9d12-5c8c-42d7-8dc7-d872d7a3d202" providerId="ADAL" clId="{80AABDCA-A693-4F09-99FD-F26609E442FC}" dt="2026-02-04T12:54:25.673" v="735" actId="20577"/>
          <ac:spMkLst>
            <pc:docMk/>
            <pc:sldMk cId="194929761" sldId="486"/>
            <ac:spMk id="2" creationId="{7E7764B4-43DE-3AA7-A0AB-E17FFA98F22E}"/>
          </ac:spMkLst>
        </pc:spChg>
      </pc:sldChg>
      <pc:sldChg chg="modSp new mod">
        <pc:chgData name="Rhiannon Akers" userId="fb3c9d12-5c8c-42d7-8dc7-d872d7a3d202" providerId="ADAL" clId="{80AABDCA-A693-4F09-99FD-F26609E442FC}" dt="2026-02-04T12:58:57.170" v="984" actId="20577"/>
        <pc:sldMkLst>
          <pc:docMk/>
          <pc:sldMk cId="2484773848" sldId="487"/>
        </pc:sldMkLst>
        <pc:spChg chg="mod">
          <ac:chgData name="Rhiannon Akers" userId="fb3c9d12-5c8c-42d7-8dc7-d872d7a3d202" providerId="ADAL" clId="{80AABDCA-A693-4F09-99FD-F26609E442FC}" dt="2026-02-04T12:54:38.992" v="762" actId="20577"/>
          <ac:spMkLst>
            <pc:docMk/>
            <pc:sldMk cId="2484773848" sldId="487"/>
            <ac:spMk id="2" creationId="{D9B10943-925B-7809-8423-838FEF21E546}"/>
          </ac:spMkLst>
        </pc:spChg>
        <pc:spChg chg="mod">
          <ac:chgData name="Rhiannon Akers" userId="fb3c9d12-5c8c-42d7-8dc7-d872d7a3d202" providerId="ADAL" clId="{80AABDCA-A693-4F09-99FD-F26609E442FC}" dt="2026-02-04T12:58:57.170" v="984" actId="20577"/>
          <ac:spMkLst>
            <pc:docMk/>
            <pc:sldMk cId="2484773848" sldId="487"/>
            <ac:spMk id="3" creationId="{FA1D27B0-0E31-5FED-E850-F8981C3F05CE}"/>
          </ac:spMkLst>
        </pc:spChg>
      </pc:sldChg>
      <pc:sldChg chg="modSp new mod">
        <pc:chgData name="Rhiannon Akers" userId="fb3c9d12-5c8c-42d7-8dc7-d872d7a3d202" providerId="ADAL" clId="{80AABDCA-A693-4F09-99FD-F26609E442FC}" dt="2026-02-04T13:01:15.770" v="1189" actId="20577"/>
        <pc:sldMkLst>
          <pc:docMk/>
          <pc:sldMk cId="1928322463" sldId="488"/>
        </pc:sldMkLst>
        <pc:spChg chg="mod">
          <ac:chgData name="Rhiannon Akers" userId="fb3c9d12-5c8c-42d7-8dc7-d872d7a3d202" providerId="ADAL" clId="{80AABDCA-A693-4F09-99FD-F26609E442FC}" dt="2026-02-04T12:59:28.500" v="1027" actId="20577"/>
          <ac:spMkLst>
            <pc:docMk/>
            <pc:sldMk cId="1928322463" sldId="488"/>
            <ac:spMk id="2" creationId="{BFABC134-BCA7-87FF-68B6-165023DA9463}"/>
          </ac:spMkLst>
        </pc:spChg>
        <pc:spChg chg="mod">
          <ac:chgData name="Rhiannon Akers" userId="fb3c9d12-5c8c-42d7-8dc7-d872d7a3d202" providerId="ADAL" clId="{80AABDCA-A693-4F09-99FD-F26609E442FC}" dt="2026-02-04T13:01:15.770" v="1189" actId="20577"/>
          <ac:spMkLst>
            <pc:docMk/>
            <pc:sldMk cId="1928322463" sldId="488"/>
            <ac:spMk id="3" creationId="{C7A650A7-415D-15E7-9785-278CD3B3B1C4}"/>
          </ac:spMkLst>
        </pc:spChg>
      </pc:sldChg>
      <pc:sldChg chg="modSp add mod">
        <pc:chgData name="Rhiannon Akers" userId="fb3c9d12-5c8c-42d7-8dc7-d872d7a3d202" providerId="ADAL" clId="{80AABDCA-A693-4F09-99FD-F26609E442FC}" dt="2026-02-04T13:05:05.192" v="1217" actId="1076"/>
        <pc:sldMkLst>
          <pc:docMk/>
          <pc:sldMk cId="1957245243" sldId="649"/>
        </pc:sldMkLst>
        <pc:spChg chg="mod">
          <ac:chgData name="Rhiannon Akers" userId="fb3c9d12-5c8c-42d7-8dc7-d872d7a3d202" providerId="ADAL" clId="{80AABDCA-A693-4F09-99FD-F26609E442FC}" dt="2026-02-04T13:05:05.192" v="1217" actId="1076"/>
          <ac:spMkLst>
            <pc:docMk/>
            <pc:sldMk cId="1957245243" sldId="649"/>
            <ac:spMk id="4" creationId="{A50A4EBE-6258-4268-E58D-9386C79C5792}"/>
          </ac:spMkLst>
        </pc:spChg>
      </pc:sldChg>
      <pc:sldChg chg="modSp add mod">
        <pc:chgData name="Rhiannon Akers" userId="fb3c9d12-5c8c-42d7-8dc7-d872d7a3d202" providerId="ADAL" clId="{80AABDCA-A693-4F09-99FD-F26609E442FC}" dt="2026-02-04T13:04:51.545" v="1215" actId="14100"/>
        <pc:sldMkLst>
          <pc:docMk/>
          <pc:sldMk cId="514610108" sldId="650"/>
        </pc:sldMkLst>
        <pc:spChg chg="mod">
          <ac:chgData name="Rhiannon Akers" userId="fb3c9d12-5c8c-42d7-8dc7-d872d7a3d202" providerId="ADAL" clId="{80AABDCA-A693-4F09-99FD-F26609E442FC}" dt="2026-02-04T13:04:51.545" v="1215" actId="14100"/>
          <ac:spMkLst>
            <pc:docMk/>
            <pc:sldMk cId="514610108" sldId="650"/>
            <ac:spMk id="4" creationId="{17F0A07A-C09F-B430-55E1-0D2CE9F2351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a:p>
        </p:txBody>
      </p:sp>
    </p:spTree>
    <p:extLst>
      <p:ext uri="{BB962C8B-B14F-4D97-AF65-F5344CB8AC3E}">
        <p14:creationId xmlns:p14="http://schemas.microsoft.com/office/powerpoint/2010/main" val="1369322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brief</a:t>
            </a:r>
          </a:p>
          <a:p>
            <a:r>
              <a:rPr lang="en-GB" dirty="0"/>
              <a:t>Consider the different audiences outlined in the Task descriptions, you will need to demonstrate your ability to communicate in different styles.</a:t>
            </a:r>
          </a:p>
          <a:p>
            <a:r>
              <a:rPr lang="en-GB" dirty="0"/>
              <a:t>Take note of the word counts.</a:t>
            </a:r>
          </a:p>
          <a:p>
            <a:r>
              <a:rPr lang="en-GB" dirty="0"/>
              <a:t>Submission formats.</a:t>
            </a:r>
          </a:p>
          <a:p>
            <a:r>
              <a:rPr lang="en-GB" dirty="0"/>
              <a:t>Harvard referencing.</a:t>
            </a:r>
          </a:p>
          <a:p>
            <a:r>
              <a:rPr lang="en-GB" dirty="0"/>
              <a:t>Need for up-to date research and internal documents</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2793501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is fairly rewarded  </a:t>
            </a:r>
          </a:p>
          <a:p>
            <a:pPr lvl="0"/>
            <a:r>
              <a:rPr lang="en-GB" sz="1200" kern="1200" dirty="0">
                <a:solidFill>
                  <a:schemeClr val="tx1"/>
                </a:solidFill>
                <a:effectLst/>
                <a:latin typeface="+mn-lt"/>
                <a:ea typeface="+mn-ea"/>
                <a:cs typeface="+mn-cs"/>
              </a:rPr>
              <a:t>gives people the means to securely make a living  </a:t>
            </a:r>
          </a:p>
          <a:p>
            <a:pPr lvl="0"/>
            <a:r>
              <a:rPr lang="en-GB" sz="1200" kern="1200" dirty="0">
                <a:solidFill>
                  <a:schemeClr val="tx1"/>
                </a:solidFill>
                <a:effectLst/>
                <a:latin typeface="+mn-lt"/>
                <a:ea typeface="+mn-ea"/>
                <a:cs typeface="+mn-cs"/>
              </a:rPr>
              <a:t>provides opportunities to develop skills and a career and gives a sense of fulfilment  </a:t>
            </a:r>
          </a:p>
          <a:p>
            <a:pPr lvl="0"/>
            <a:r>
              <a:rPr lang="en-GB" sz="1200" kern="1200" dirty="0">
                <a:solidFill>
                  <a:schemeClr val="tx1"/>
                </a:solidFill>
                <a:effectLst/>
                <a:latin typeface="+mn-lt"/>
                <a:ea typeface="+mn-ea"/>
                <a:cs typeface="+mn-cs"/>
              </a:rPr>
              <a:t>delivers a supportive environment with constructive relationships  </a:t>
            </a:r>
          </a:p>
          <a:p>
            <a:pPr lvl="0"/>
            <a:r>
              <a:rPr lang="en-GB" sz="1200" kern="1200" dirty="0">
                <a:solidFill>
                  <a:schemeClr val="tx1"/>
                </a:solidFill>
                <a:effectLst/>
                <a:latin typeface="+mn-lt"/>
                <a:ea typeface="+mn-ea"/>
                <a:cs typeface="+mn-cs"/>
              </a:rPr>
              <a:t>allows for work–life balance  </a:t>
            </a:r>
          </a:p>
          <a:p>
            <a:pPr lvl="0"/>
            <a:r>
              <a:rPr lang="en-GB" sz="1200" kern="1200" dirty="0">
                <a:solidFill>
                  <a:schemeClr val="tx1"/>
                </a:solidFill>
                <a:effectLst/>
                <a:latin typeface="+mn-lt"/>
                <a:ea typeface="+mn-ea"/>
                <a:cs typeface="+mn-cs"/>
              </a:rPr>
              <a:t>is physically and mentally healthy for people  </a:t>
            </a:r>
          </a:p>
          <a:p>
            <a:pPr lvl="0"/>
            <a:r>
              <a:rPr lang="en-GB" sz="1200" kern="1200" dirty="0">
                <a:solidFill>
                  <a:schemeClr val="tx1"/>
                </a:solidFill>
                <a:effectLst/>
                <a:latin typeface="+mn-lt"/>
                <a:ea typeface="+mn-ea"/>
                <a:cs typeface="+mn-cs"/>
              </a:rPr>
              <a:t>gives people the voice and choice they need to shape their working lives  </a:t>
            </a:r>
          </a:p>
          <a:p>
            <a:pPr lvl="0"/>
            <a:r>
              <a:rPr lang="en-GB" sz="1200" kern="1200" dirty="0">
                <a:solidFill>
                  <a:schemeClr val="tx1"/>
                </a:solidFill>
                <a:effectLst/>
                <a:latin typeface="+mn-lt"/>
                <a:ea typeface="+mn-ea"/>
                <a:cs typeface="+mn-cs"/>
              </a:rPr>
              <a:t>is accessible to all</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608106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133062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Handy's four culture types are: Power Culture (centralized control), Role Culture (bureaucratic structures), Task Culture (project-focused teams), and Person Culture (individual-centric organizations), each requiring different management approaches.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SCARF model, introduced by Dr. David Rock in 2008, offers a straightforward psychological theory of motivation that’s easy to remember, inspired by neuroscience. Put simply, Rock argues we have strong drives to seek out five key things: status, certainty, autonomy, relatedness and fairness.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Herzberg’s two-factor theory suggests that job satisfaction is influenced by two factors: motivators and hygiene factors.</a:t>
            </a:r>
          </a:p>
          <a:p>
            <a:r>
              <a:rPr lang="en-GB" sz="1200" b="0" i="0" kern="1200" dirty="0">
                <a:solidFill>
                  <a:schemeClr val="tx1"/>
                </a:solidFill>
                <a:effectLst/>
                <a:latin typeface="+mn-lt"/>
                <a:ea typeface="+mn-ea"/>
                <a:cs typeface="+mn-cs"/>
              </a:rPr>
              <a:t>Motivators, like recognition and achievement, lead to higher satisfaction and motivation.</a:t>
            </a:r>
          </a:p>
          <a:p>
            <a:r>
              <a:rPr lang="en-GB" sz="1200" b="0" i="0" kern="1200" dirty="0">
                <a:solidFill>
                  <a:schemeClr val="tx1"/>
                </a:solidFill>
                <a:effectLst/>
                <a:latin typeface="+mn-lt"/>
                <a:ea typeface="+mn-ea"/>
                <a:cs typeface="+mn-cs"/>
              </a:rPr>
              <a:t>Hygiene factors, such as salary and working conditions, prevent dissatisfaction but don’t necessarily motivate.</a:t>
            </a:r>
          </a:p>
          <a:p>
            <a:r>
              <a:rPr lang="en-GB" sz="1200" b="0" i="0" kern="1200" dirty="0">
                <a:solidFill>
                  <a:schemeClr val="tx1"/>
                </a:solidFill>
                <a:effectLst/>
                <a:latin typeface="+mn-lt"/>
                <a:ea typeface="+mn-ea"/>
                <a:cs typeface="+mn-cs"/>
              </a:rPr>
              <a:t>According to Herzberg, both sets of factors are needed to create a productive work environment.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2932404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 could link your cultural analysis directly to job quality outcomes and organisational benefits (for example retention, productivity, reputation)</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1671989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1 - start with a definition (for example Schein) plus one or two sentences linking culture to performance and good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2 – you could use Schein (or another model) plus CIPD Good Work Index data and internal sources (for example surveys, HR metrics).</a:t>
            </a:r>
          </a:p>
          <a:p>
            <a:r>
              <a:rPr lang="en-GB" dirty="0"/>
              <a:t>Point 3 - </a:t>
            </a:r>
            <a:r>
              <a:rPr lang="en-GB" sz="1200" b="0" i="0" kern="1200" dirty="0">
                <a:solidFill>
                  <a:schemeClr val="tx1"/>
                </a:solidFill>
                <a:effectLst/>
                <a:latin typeface="+mn-lt"/>
                <a:ea typeface="+mn-ea"/>
                <a:cs typeface="+mn-cs"/>
              </a:rPr>
              <a:t>Is there a clear people strategy or good work strategy?</a:t>
            </a:r>
          </a:p>
          <a:p>
            <a:r>
              <a:rPr lang="en-GB" sz="1200" b="0" i="0" kern="1200" dirty="0">
                <a:solidFill>
                  <a:schemeClr val="tx1"/>
                </a:solidFill>
                <a:effectLst/>
                <a:latin typeface="+mn-lt"/>
                <a:ea typeface="+mn-ea"/>
                <a:cs typeface="+mn-cs"/>
              </a:rPr>
              <a:t>Are initiatives reactive or long-term and evidence-based?</a:t>
            </a:r>
          </a:p>
          <a:p>
            <a:r>
              <a:rPr lang="en-GB" sz="1200" b="0" i="0" kern="1200" dirty="0">
                <a:solidFill>
                  <a:schemeClr val="tx1"/>
                </a:solidFill>
                <a:effectLst/>
                <a:latin typeface="+mn-lt"/>
                <a:ea typeface="+mn-ea"/>
                <a:cs typeface="+mn-cs"/>
              </a:rPr>
              <a:t>What are the gaps compared with CIPD benchmarks or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601899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Integrate evidence, not just describe it, and always reference in Harvard style</a:t>
            </a:r>
          </a:p>
          <a:p>
            <a:pPr lvl="1"/>
            <a:r>
              <a:rPr lang="en-GB" sz="1200" b="0" i="0" kern="1200" dirty="0">
                <a:solidFill>
                  <a:schemeClr val="tx1"/>
                </a:solidFill>
                <a:effectLst/>
                <a:latin typeface="+mn-lt"/>
                <a:ea typeface="+mn-ea"/>
                <a:cs typeface="+mn-cs"/>
              </a:rPr>
              <a:t>Compare stated policies with lived experience (for example survey results).</a:t>
            </a:r>
          </a:p>
          <a:p>
            <a:pPr lvl="1"/>
            <a:r>
              <a:rPr lang="en-GB" sz="1200" b="0" i="0" kern="1200" dirty="0">
                <a:solidFill>
                  <a:schemeClr val="tx1"/>
                </a:solidFill>
                <a:effectLst/>
                <a:latin typeface="+mn-lt"/>
                <a:ea typeface="+mn-ea"/>
                <a:cs typeface="+mn-cs"/>
              </a:rPr>
              <a:t>Acknowledge strengths and weaknesses.</a:t>
            </a:r>
          </a:p>
          <a:p>
            <a:pPr lvl="1"/>
            <a:r>
              <a:rPr lang="en-GB" sz="1200" b="0" i="0" kern="1200" dirty="0">
                <a:solidFill>
                  <a:schemeClr val="tx1"/>
                </a:solidFill>
                <a:effectLst/>
                <a:latin typeface="+mn-lt"/>
                <a:ea typeface="+mn-ea"/>
                <a:cs typeface="+mn-cs"/>
              </a:rPr>
              <a:t>Consider different stakeholder perspectives (employees, line managers, senior leaders, unions, customers).​</a:t>
            </a:r>
          </a:p>
          <a:p>
            <a:r>
              <a:rPr lang="en-GB" sz="1200" b="0" i="0" kern="1200" dirty="0">
                <a:solidFill>
                  <a:schemeClr val="tx1"/>
                </a:solidFill>
                <a:effectLst/>
                <a:latin typeface="+mn-lt"/>
                <a:ea typeface="+mn-ea"/>
                <a:cs typeface="+mn-cs"/>
              </a:rPr>
              <a:t>Balanced evaluation that leads logically to the recommendations.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1266898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1708357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Recommendations should be </a:t>
            </a:r>
            <a:r>
              <a:rPr lang="en-GB" sz="1200" b="0" i="0" kern="1200" dirty="0">
                <a:solidFill>
                  <a:schemeClr val="tx1"/>
                </a:solidFill>
                <a:effectLst/>
                <a:latin typeface="+mn-lt"/>
                <a:ea typeface="+mn-ea"/>
                <a:cs typeface="+mn-cs"/>
              </a:rPr>
              <a:t>strategic, realistic, and persuasive.</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2410403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Purpose and audience</a:t>
            </a:r>
          </a:p>
          <a:p>
            <a:pPr lvl="1"/>
            <a:r>
              <a:rPr lang="en-GB" sz="1200" b="0" i="0" kern="1200" dirty="0">
                <a:solidFill>
                  <a:schemeClr val="tx1"/>
                </a:solidFill>
                <a:effectLst/>
                <a:latin typeface="+mn-lt"/>
                <a:ea typeface="+mn-ea"/>
                <a:cs typeface="+mn-cs"/>
              </a:rPr>
              <a:t>Clarify that the poster is for line managers and focuses on implementing the recommendations from Task 1.</a:t>
            </a:r>
          </a:p>
          <a:p>
            <a:pPr lvl="1"/>
            <a:r>
              <a:rPr lang="en-GB" sz="1200" b="0" i="0" kern="1200" dirty="0">
                <a:solidFill>
                  <a:schemeClr val="tx1"/>
                </a:solidFill>
                <a:effectLst/>
                <a:latin typeface="+mn-lt"/>
                <a:ea typeface="+mn-ea"/>
                <a:cs typeface="+mn-cs"/>
              </a:rPr>
              <a:t>It should translate the briefing paper into a visually engaging, practical tool (for example “3 priorities for better work in our teams”).​</a:t>
            </a:r>
          </a:p>
          <a:p>
            <a:r>
              <a:rPr lang="en-GB" sz="1200" b="0" i="0" kern="1200" dirty="0">
                <a:solidFill>
                  <a:schemeClr val="tx1"/>
                </a:solidFill>
                <a:effectLst/>
                <a:latin typeface="+mn-lt"/>
                <a:ea typeface="+mn-ea"/>
                <a:cs typeface="+mn-cs"/>
              </a:rPr>
              <a:t>Content and structure for the poster</a:t>
            </a:r>
          </a:p>
          <a:p>
            <a:pPr lvl="1"/>
            <a:r>
              <a:rPr lang="en-GB" sz="1200" b="0" i="0" kern="1200" dirty="0">
                <a:solidFill>
                  <a:schemeClr val="tx1"/>
                </a:solidFill>
                <a:effectLst/>
                <a:latin typeface="+mn-lt"/>
                <a:ea typeface="+mn-ea"/>
                <a:cs typeface="+mn-cs"/>
              </a:rPr>
              <a:t>Suggested sections:</a:t>
            </a:r>
          </a:p>
          <a:p>
            <a:pPr lvl="2"/>
            <a:r>
              <a:rPr lang="en-GB" sz="1200" b="0" i="0" kern="1200" dirty="0">
                <a:solidFill>
                  <a:schemeClr val="tx1"/>
                </a:solidFill>
                <a:effectLst/>
                <a:latin typeface="+mn-lt"/>
                <a:ea typeface="+mn-ea"/>
                <a:cs typeface="+mn-cs"/>
              </a:rPr>
              <a:t>Title and short hook (for example “Creating Good Work in Our Team”).</a:t>
            </a:r>
          </a:p>
          <a:p>
            <a:pPr lvl="2"/>
            <a:r>
              <a:rPr lang="en-GB" sz="1200" b="0" i="0" kern="1200" dirty="0">
                <a:solidFill>
                  <a:schemeClr val="tx1"/>
                </a:solidFill>
                <a:effectLst/>
                <a:latin typeface="+mn-lt"/>
                <a:ea typeface="+mn-ea"/>
                <a:cs typeface="+mn-cs"/>
              </a:rPr>
              <a:t>3 priority actions (aligned with the three recommendations).</a:t>
            </a:r>
          </a:p>
          <a:p>
            <a:pPr lvl="2"/>
            <a:r>
              <a:rPr lang="en-GB" sz="1200" b="0" i="0" kern="1200" dirty="0">
                <a:solidFill>
                  <a:schemeClr val="tx1"/>
                </a:solidFill>
                <a:effectLst/>
                <a:latin typeface="+mn-lt"/>
                <a:ea typeface="+mn-ea"/>
                <a:cs typeface="+mn-cs"/>
              </a:rPr>
              <a:t>Brief rationale for each (why it matters for people and performance).</a:t>
            </a:r>
          </a:p>
          <a:p>
            <a:pPr lvl="2"/>
            <a:r>
              <a:rPr lang="en-GB" sz="1200" b="0" i="0" kern="1200" dirty="0">
                <a:solidFill>
                  <a:schemeClr val="tx1"/>
                </a:solidFill>
                <a:effectLst/>
                <a:latin typeface="+mn-lt"/>
                <a:ea typeface="+mn-ea"/>
                <a:cs typeface="+mn-cs"/>
              </a:rPr>
              <a:t>Simple “what managers can do this month” bullet list.</a:t>
            </a:r>
          </a:p>
          <a:p>
            <a:pPr lvl="2"/>
            <a:r>
              <a:rPr lang="en-GB" sz="1200" b="0" i="0" kern="1200" dirty="0">
                <a:solidFill>
                  <a:schemeClr val="tx1"/>
                </a:solidFill>
                <a:effectLst/>
                <a:latin typeface="+mn-lt"/>
                <a:ea typeface="+mn-ea"/>
                <a:cs typeface="+mn-cs"/>
              </a:rPr>
              <a:t>References (small section at the bottom in Harvard style).​</a:t>
            </a:r>
          </a:p>
          <a:p>
            <a:pPr lvl="1"/>
            <a:r>
              <a:rPr lang="en-GB" sz="1200" b="0" i="0" kern="1200" dirty="0">
                <a:solidFill>
                  <a:schemeClr val="tx1"/>
                </a:solidFill>
                <a:effectLst/>
                <a:latin typeface="+mn-lt"/>
                <a:ea typeface="+mn-ea"/>
                <a:cs typeface="+mn-cs"/>
              </a:rPr>
              <a:t>Remind them that even though it is visual and creative, it is still an academic piece with evidence and references.​</a:t>
            </a:r>
          </a:p>
          <a:p>
            <a:r>
              <a:rPr lang="en-GB" sz="1200" b="0" i="0" kern="1200" dirty="0">
                <a:solidFill>
                  <a:schemeClr val="tx1"/>
                </a:solidFill>
                <a:effectLst/>
                <a:latin typeface="+mn-lt"/>
                <a:ea typeface="+mn-ea"/>
                <a:cs typeface="+mn-cs"/>
              </a:rPr>
              <a:t>Design tips</a:t>
            </a:r>
          </a:p>
          <a:p>
            <a:pPr lvl="1"/>
            <a:r>
              <a:rPr lang="en-GB" sz="1200" b="0" i="0" kern="1200" dirty="0">
                <a:solidFill>
                  <a:schemeClr val="tx1"/>
                </a:solidFill>
                <a:effectLst/>
                <a:latin typeface="+mn-lt"/>
                <a:ea typeface="+mn-ea"/>
                <a:cs typeface="+mn-cs"/>
              </a:rPr>
              <a:t>Use clear hierarchy (headings, subheadings, icons) and minimal text; aim for </a:t>
            </a:r>
            <a:r>
              <a:rPr lang="en-GB" sz="1200" b="0" i="0" kern="1200" dirty="0" err="1">
                <a:solidFill>
                  <a:schemeClr val="tx1"/>
                </a:solidFill>
                <a:effectLst/>
                <a:latin typeface="+mn-lt"/>
                <a:ea typeface="+mn-ea"/>
                <a:cs typeface="+mn-cs"/>
              </a:rPr>
              <a:t>skimmability</a:t>
            </a:r>
            <a:r>
              <a:rPr lang="en-GB" sz="1200" b="0" i="0" kern="1200" dirty="0">
                <a:solidFill>
                  <a:schemeClr val="tx1"/>
                </a:solidFill>
                <a:effectLst/>
                <a:latin typeface="+mn-lt"/>
                <a:ea typeface="+mn-ea"/>
                <a:cs typeface="+mn-cs"/>
              </a:rPr>
              <a:t> for busy line managers.​</a:t>
            </a:r>
          </a:p>
          <a:p>
            <a:pPr lvl="1"/>
            <a:r>
              <a:rPr lang="en-GB" sz="1200" b="0" i="0" kern="1200" dirty="0">
                <a:solidFill>
                  <a:schemeClr val="tx1"/>
                </a:solidFill>
                <a:effectLst/>
                <a:latin typeface="+mn-lt"/>
                <a:ea typeface="+mn-ea"/>
                <a:cs typeface="+mn-cs"/>
              </a:rPr>
              <a:t>Use purposeful images or icons to reinforce key messages (for example wellbeing, collaboration, development), not just decoration.</a:t>
            </a:r>
          </a:p>
          <a:p>
            <a:pPr lvl="1"/>
            <a:r>
              <a:rPr lang="en-GB" sz="1200" b="0" i="0" kern="1200" dirty="0">
                <a:solidFill>
                  <a:schemeClr val="tx1"/>
                </a:solidFill>
                <a:effectLst/>
                <a:latin typeface="+mn-lt"/>
                <a:ea typeface="+mn-ea"/>
                <a:cs typeface="+mn-cs"/>
              </a:rPr>
              <a:t>Ensure branding/tone are consistent with the organisation.</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273711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687025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widely and assimilate information from different sources, such as lectures, </a:t>
            </a:r>
            <a:r>
              <a:rPr lang="en-US" dirty="0" err="1">
                <a:cs typeface="Calibri"/>
              </a:rPr>
              <a:t>moodle</a:t>
            </a:r>
            <a:r>
              <a:rPr lang="en-US" dirty="0">
                <a:cs typeface="Calibri"/>
              </a:rPr>
              <a:t>, web,</a:t>
            </a:r>
            <a:r>
              <a:rPr lang="en-GB" dirty="0">
                <a:cs typeface="Calibri"/>
              </a:rPr>
              <a:t> books, journals, tv, newspapers and more. </a:t>
            </a:r>
          </a:p>
          <a:p>
            <a:endParaRPr lang="en-US" dirty="0">
              <a:cs typeface="Calibri"/>
            </a:endParaRPr>
          </a:p>
          <a:p>
            <a:r>
              <a:rPr lang="en-US" dirty="0">
                <a:cs typeface="Calibri"/>
              </a:rPr>
              <a:t>Take notes as you go along, making sure to highlight any quotes, paraphrasing, where you got the idea / words/ information from.</a:t>
            </a:r>
            <a:endParaRPr lang="en-GB" dirty="0">
              <a:cs typeface="Calibri"/>
            </a:endParaRPr>
          </a:p>
          <a:p>
            <a:endParaRPr lang="en-US" dirty="0">
              <a:cs typeface="Calibri"/>
            </a:endParaRPr>
          </a:p>
          <a:p>
            <a:r>
              <a:rPr lang="en-US" dirty="0">
                <a:cs typeface="Calibri"/>
              </a:rPr>
              <a:t>Keep asking yourself,  How do you know this information? </a:t>
            </a:r>
            <a:r>
              <a:rPr lang="en-US" dirty="0"/>
              <a:t>Whose idea is it? </a:t>
            </a:r>
            <a:endParaRPr lang="en-US" dirty="0">
              <a:cs typeface="Calibri"/>
            </a:endParaRPr>
          </a:p>
          <a:p>
            <a:endParaRPr lang="en-US" dirty="0">
              <a:cs typeface="Calibri"/>
            </a:endParaRPr>
          </a:p>
          <a:p>
            <a:r>
              <a:rPr lang="en-US" dirty="0">
                <a:cs typeface="Calibri"/>
              </a:rPr>
              <a:t>Draw your own conclusions based on your understanding of the evidence and information you have found, acknowledge your sources, also known as attribution. </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19</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i="0" dirty="0">
                <a:solidFill>
                  <a:srgbClr val="333333"/>
                </a:solidFill>
                <a:effectLst/>
                <a:latin typeface="avenir-regular-class"/>
              </a:rPr>
              <a:t>Harvard uses an author-date format. You can see from this example, there are brief acknowledgement of your source in the body of your work at the begin or the end of the sentence, providing just the author and year. At the end of the work, there is a list of the sources with full information that you have used in your work form the ‘reference list’. It is compiled alphabetically by author’s surname.  </a:t>
            </a:r>
          </a:p>
          <a:p>
            <a:pPr marL="0" indent="0">
              <a:buFontTx/>
              <a:buNone/>
            </a:pPr>
            <a:endParaRPr lang="en-GB" b="0" i="0" dirty="0">
              <a:solidFill>
                <a:srgbClr val="333333"/>
              </a:solidFill>
              <a:effectLst/>
              <a:latin typeface="avenir-regular-class"/>
            </a:endParaRPr>
          </a:p>
          <a:p>
            <a:pPr marL="0" indent="0">
              <a:buFontTx/>
              <a:buNone/>
            </a:pPr>
            <a:r>
              <a:rPr lang="en-GB" b="0" i="0" dirty="0">
                <a:solidFill>
                  <a:srgbClr val="333333"/>
                </a:solidFill>
                <a:effectLst/>
                <a:latin typeface="avenir-regular-class"/>
              </a:rPr>
              <a:t>In this example, you can see there are </a:t>
            </a:r>
            <a:r>
              <a:rPr lang="en-GB" b="0" i="0" dirty="0" err="1">
                <a:solidFill>
                  <a:srgbClr val="333333"/>
                </a:solidFill>
                <a:effectLst/>
                <a:latin typeface="avenir-regular-class"/>
              </a:rPr>
              <a:t>parensitical</a:t>
            </a:r>
            <a:r>
              <a:rPr lang="en-GB" b="0" i="0" dirty="0">
                <a:solidFill>
                  <a:srgbClr val="333333"/>
                </a:solidFill>
                <a:effectLst/>
                <a:latin typeface="avenir-regular-class"/>
              </a:rPr>
              <a:t> citation and narrative citation. Which one to use depending on your writing style. We will look this in details later on. </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 used to integrate sources into your work, to let your reader know when you have used other scholar or expert’s idea or words. </a:t>
            </a:r>
          </a:p>
          <a:p>
            <a:endParaRPr lang="en-US" dirty="0">
              <a:cs typeface="Calibri"/>
            </a:endParaRPr>
          </a:p>
          <a:p>
            <a:r>
              <a:rPr lang="en-US" dirty="0">
                <a:cs typeface="Calibri"/>
              </a:rPr>
              <a:t>You can “Quote, paraphrase or </a:t>
            </a:r>
            <a:r>
              <a:rPr lang="en-US" dirty="0" err="1">
                <a:cs typeface="Calibri"/>
              </a:rPr>
              <a:t>Summarise</a:t>
            </a:r>
            <a:r>
              <a:rPr lang="en-US" dirty="0">
                <a:cs typeface="Calibri"/>
              </a:rPr>
              <a:t>”. Intext citation forms part of your word count, it should be brief. It’s only contains: Author, Year and Page number when you quote or refer to a specific part or idea)</a:t>
            </a:r>
          </a:p>
        </p:txBody>
      </p:sp>
      <p:sp>
        <p:nvSpPr>
          <p:cNvPr id="4" name="Slide Number Placeholder 3"/>
          <p:cNvSpPr>
            <a:spLocks noGrp="1"/>
          </p:cNvSpPr>
          <p:nvPr>
            <p:ph type="sldNum" sz="quarter" idx="5"/>
          </p:nvPr>
        </p:nvSpPr>
        <p:spPr/>
        <p:txBody>
          <a:bodyPr/>
          <a:lstStyle/>
          <a:p>
            <a:fld id="{CFA13A40-97AA-4A84-B7E5-B46BB067ED7D}" type="slidenum">
              <a:rPr lang="en-GB"/>
              <a:t>22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difference between Quoting and Paraphrasing. </a:t>
            </a:r>
          </a:p>
          <a:p>
            <a:endParaRPr lang="en-GB" dirty="0"/>
          </a:p>
          <a:p>
            <a:r>
              <a:rPr lang="en-GB" dirty="0"/>
              <a:t>Paraphrasing is using someone else’s idea and putting it into your own words. Summarising is providing a brief overview of someone else’s idea. </a:t>
            </a:r>
          </a:p>
          <a:p>
            <a:r>
              <a:rPr lang="en-GB" b="1" i="0" dirty="0">
                <a:solidFill>
                  <a:srgbClr val="333333"/>
                </a:solidFill>
                <a:effectLst/>
                <a:latin typeface="avenir-regular-class"/>
              </a:rPr>
              <a:t>summarise</a:t>
            </a:r>
            <a:r>
              <a:rPr lang="en-GB" b="0" i="0" dirty="0">
                <a:solidFill>
                  <a:srgbClr val="333333"/>
                </a:solidFill>
                <a:effectLst/>
                <a:latin typeface="avenir-regular-class"/>
              </a:rPr>
              <a:t>, you provide a brief statement of the main points of an article, </a:t>
            </a:r>
            <a:r>
              <a:rPr lang="en-GB" b="1" i="0" dirty="0">
                <a:solidFill>
                  <a:srgbClr val="333333"/>
                </a:solidFill>
                <a:effectLst/>
                <a:latin typeface="avenir-regular-class"/>
              </a:rPr>
              <a:t>web page</a:t>
            </a:r>
            <a:r>
              <a:rPr lang="en-GB" b="0" i="0" dirty="0">
                <a:solidFill>
                  <a:srgbClr val="333333"/>
                </a:solidFill>
                <a:effectLst/>
                <a:latin typeface="avenir-regular-class"/>
              </a:rPr>
              <a:t>, chapter or book</a:t>
            </a:r>
          </a:p>
          <a:p>
            <a:r>
              <a:rPr lang="en-GB" b="1" i="0" dirty="0">
                <a:solidFill>
                  <a:srgbClr val="333333"/>
                </a:solidFill>
                <a:effectLst/>
                <a:latin typeface="avenir-regular-class"/>
              </a:rPr>
              <a:t>paraphrasing</a:t>
            </a:r>
            <a:r>
              <a:rPr lang="en-GB" b="0" i="0" dirty="0">
                <a:solidFill>
                  <a:srgbClr val="333333"/>
                </a:solidFill>
                <a:effectLst/>
                <a:latin typeface="avenir-regular-class"/>
              </a:rPr>
              <a:t> as it only lists the main topics or headings</a:t>
            </a:r>
          </a:p>
          <a:p>
            <a:endParaRPr lang="en-GB" b="0" i="0" dirty="0">
              <a:solidFill>
                <a:srgbClr val="333333"/>
              </a:solidFill>
              <a:effectLst/>
              <a:latin typeface="avenir-regular-class"/>
            </a:endParaRPr>
          </a:p>
          <a:p>
            <a:r>
              <a:rPr lang="en-GB" b="0" i="0" dirty="0">
                <a:solidFill>
                  <a:srgbClr val="333333"/>
                </a:solidFill>
                <a:effectLst/>
                <a:latin typeface="avenir-regular-class"/>
              </a:rPr>
              <a:t>When you quote someone’s exact word, you must use “ quotation marks”. In our referencing handbook, it state; “double quotation” mark, however, ‘single quotation’ marks also acceptable by some lecturers or department. But you must be consistent.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a:t>
            </a:r>
            <a:r>
              <a:rPr lang="en-GB"/>
              <a:t>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Parenthetical citation focuses on the idea itself rather than the author. The emphasis is on the content being cited, making it useful when integrating multiple sources or summarizing general knowledge.</a:t>
            </a:r>
          </a:p>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25</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Narrative citation places ore emphasis on the author’s perspective, research or contribution. This is useful when discussing a specific researcher’s viewpoint or when contrasting different studies. So parenthetical citations priorities the information, while narrative citations highlight the author’s role in the discussion. </a:t>
            </a:r>
          </a:p>
        </p:txBody>
      </p:sp>
      <p:sp>
        <p:nvSpPr>
          <p:cNvPr id="4" name="Slide Number Placeholder 3"/>
          <p:cNvSpPr>
            <a:spLocks noGrp="1"/>
          </p:cNvSpPr>
          <p:nvPr>
            <p:ph type="sldNum" sz="quarter" idx="5"/>
          </p:nvPr>
        </p:nvSpPr>
        <p:spPr/>
        <p:txBody>
          <a:bodyPr/>
          <a:lstStyle/>
          <a:p>
            <a:fld id="{CFA13A40-97AA-4A84-B7E5-B46BB067ED7D}" type="slidenum">
              <a:rPr lang="en-GB"/>
              <a:t>26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27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Use of quotation marks and page numbers show your reader, you have used the exact words of the author cited in the sentence. </a:t>
            </a:r>
          </a:p>
          <a:p>
            <a:endParaRPr lang="en-GB" dirty="0"/>
          </a:p>
        </p:txBody>
      </p:sp>
      <p:sp>
        <p:nvSpPr>
          <p:cNvPr id="4" name="Slide Number Placeholder 3"/>
          <p:cNvSpPr>
            <a:spLocks noGrp="1"/>
          </p:cNvSpPr>
          <p:nvPr>
            <p:ph type="sldNum" sz="quarter" idx="5"/>
          </p:nvPr>
        </p:nvSpPr>
        <p:spPr/>
        <p:txBody>
          <a:bodyPr/>
          <a:lstStyle/>
          <a:p>
            <a:fld id="{8236E5D3-2D1D-4335-8033-F314E4E9B495}" type="slidenum">
              <a:rPr lang="en-GB" smtClean="0"/>
              <a:t>29</a:t>
            </a:fld>
            <a:endParaRPr lang="en-GB"/>
          </a:p>
        </p:txBody>
      </p:sp>
    </p:spTree>
    <p:extLst>
      <p:ext uri="{BB962C8B-B14F-4D97-AF65-F5344CB8AC3E}">
        <p14:creationId xmlns:p14="http://schemas.microsoft.com/office/powerpoint/2010/main" val="39495817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33</a:t>
            </a:fld>
            <a:endParaRPr lang="en-GB" dirty="0"/>
          </a:p>
        </p:txBody>
      </p:sp>
    </p:spTree>
    <p:extLst>
      <p:ext uri="{BB962C8B-B14F-4D97-AF65-F5344CB8AC3E}">
        <p14:creationId xmlns:p14="http://schemas.microsoft.com/office/powerpoint/2010/main" val="12120630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29048836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5D394-F666-D3FD-A917-C9E456F6B3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488837-7620-3763-43B3-EA12EE6946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6926A2-C2C8-90A3-9FEA-C61283086E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86BED3-87A2-0497-EFFF-4378F03F732D}"/>
              </a:ext>
            </a:extLst>
          </p:cNvPr>
          <p:cNvSpPr>
            <a:spLocks noGrp="1"/>
          </p:cNvSpPr>
          <p:nvPr>
            <p:ph type="sldNum" sz="quarter" idx="10"/>
          </p:nvPr>
        </p:nvSpPr>
        <p:spPr/>
        <p:txBody>
          <a:bodyPr/>
          <a:lstStyle/>
          <a:p>
            <a:fld id="{887325CA-BFF4-44AA-A03D-8098CD61DEBF}" type="slidenum">
              <a:rPr lang="en-GB" smtClean="0"/>
              <a:t>36</a:t>
            </a:fld>
            <a:endParaRPr lang="en-GB" dirty="0"/>
          </a:p>
        </p:txBody>
      </p:sp>
    </p:spTree>
    <p:extLst>
      <p:ext uri="{BB962C8B-B14F-4D97-AF65-F5344CB8AC3E}">
        <p14:creationId xmlns:p14="http://schemas.microsoft.com/office/powerpoint/2010/main" val="576740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04/02/2026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04/02/2026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04/02/2026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04/02/2026</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04/02/2026</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04/02/2026</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04/02/2026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04/02/2026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04/02/2026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04/02/2026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38879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46973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75397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83013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26816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42124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6480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872523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16536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077539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871660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374345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50491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59546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3573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04/02/2026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notesSlide" Target="../notesSlides/notesSlide4.xml"/><Relationship Id="rId7"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27.sv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3.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26.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moodle.uwtsd.ac.uk/mod/page/view.php?id=475604"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Shaping Cultures and </a:t>
            </a:r>
            <a:r>
              <a:rPr lang="en-US" dirty="0" err="1">
                <a:solidFill>
                  <a:schemeClr val="bg1"/>
                </a:solidFill>
              </a:rPr>
              <a:t>Behaviours</a:t>
            </a: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fontScale="85000" lnSpcReduction="20000"/>
          </a:bodyPr>
          <a:lstStyle/>
          <a:p>
            <a:endParaRPr lang="en-US" b="1" dirty="0">
              <a:solidFill>
                <a:schemeClr val="bg1"/>
              </a:solidFill>
            </a:endParaRPr>
          </a:p>
          <a:p>
            <a:r>
              <a:rPr lang="en-US" b="1" dirty="0">
                <a:solidFill>
                  <a:schemeClr val="bg1"/>
                </a:solidFill>
              </a:rPr>
              <a:t>February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mc:AlternateContent xmlns:mc="http://schemas.openxmlformats.org/markup-compatibility/2006" xmlns:p14="http://schemas.microsoft.com/office/powerpoint/2010/main">
    <mc:Choice Requires="p14">
      <p:transition spd="slow" p14:dur="2000" advTm="30888"/>
    </mc:Choice>
    <mc:Fallback xmlns="">
      <p:transition spd="slow" advTm="3088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E14B4-00FE-D14A-2642-31E8A67D0259}"/>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3A6806A8-4049-E20B-FEEA-4A282AB45991}"/>
              </a:ext>
            </a:extLst>
          </p:cNvPr>
          <p:cNvSpPr>
            <a:spLocks noGrp="1"/>
          </p:cNvSpPr>
          <p:nvPr>
            <p:ph idx="1"/>
          </p:nvPr>
        </p:nvSpPr>
        <p:spPr/>
        <p:txBody>
          <a:bodyPr>
            <a:normAutofit/>
          </a:bodyPr>
          <a:lstStyle/>
          <a:p>
            <a:r>
              <a:rPr lang="en-GB" dirty="0"/>
              <a:t>To introduce the assignment brief for Shaping Cultures and Behaviours</a:t>
            </a:r>
          </a:p>
          <a:p>
            <a:r>
              <a:rPr lang="en-GB" dirty="0"/>
              <a:t>To clarify expectations for both tasks</a:t>
            </a:r>
          </a:p>
          <a:p>
            <a:r>
              <a:rPr lang="en-GB" dirty="0"/>
              <a:t>To highlight key themes from the CIPD Good Work Index</a:t>
            </a:r>
          </a:p>
          <a:p>
            <a:r>
              <a:rPr lang="en-GB" dirty="0"/>
              <a:t>To introduce  models of culture and behaviour that will be explored throughout the module</a:t>
            </a:r>
          </a:p>
          <a:p>
            <a:pPr marL="0" indent="0">
              <a:buNone/>
            </a:pPr>
            <a:endParaRPr lang="en-GB" dirty="0"/>
          </a:p>
          <a:p>
            <a:pPr marL="0" indent="0">
              <a:buNone/>
            </a:pPr>
            <a:endParaRPr lang="en-GB" dirty="0"/>
          </a:p>
        </p:txBody>
      </p:sp>
    </p:spTree>
    <p:custDataLst>
      <p:tags r:id="rId1"/>
    </p:custDataLst>
    <p:extLst>
      <p:ext uri="{BB962C8B-B14F-4D97-AF65-F5344CB8AC3E}">
        <p14:creationId xmlns:p14="http://schemas.microsoft.com/office/powerpoint/2010/main" val="1062971111"/>
      </p:ext>
    </p:extLst>
  </p:cSld>
  <p:clrMapOvr>
    <a:masterClrMapping/>
  </p:clrMapOvr>
  <mc:AlternateContent xmlns:mc="http://schemas.openxmlformats.org/markup-compatibility/2006" xmlns:p14="http://schemas.microsoft.com/office/powerpoint/2010/main">
    <mc:Choice Requires="p14">
      <p:transition spd="slow" p14:dur="2000" advTm="42009"/>
    </mc:Choice>
    <mc:Fallback xmlns="">
      <p:transition spd="slow" advTm="420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886E8-05F6-357D-8588-399551286374}"/>
              </a:ext>
            </a:extLst>
          </p:cNvPr>
          <p:cNvSpPr>
            <a:spLocks noGrp="1"/>
          </p:cNvSpPr>
          <p:nvPr>
            <p:ph type="title"/>
          </p:nvPr>
        </p:nvSpPr>
        <p:spPr/>
        <p:txBody>
          <a:bodyPr/>
          <a:lstStyle/>
          <a:p>
            <a:r>
              <a:rPr lang="en-GB" dirty="0"/>
              <a:t>Assignment at a glance</a:t>
            </a:r>
          </a:p>
        </p:txBody>
      </p:sp>
      <p:sp>
        <p:nvSpPr>
          <p:cNvPr id="3" name="Content Placeholder 2">
            <a:extLst>
              <a:ext uri="{FF2B5EF4-FFF2-40B4-BE49-F238E27FC236}">
                <a16:creationId xmlns:a16="http://schemas.microsoft.com/office/drawing/2014/main" id="{7E5A54AC-7CD9-E8F3-C526-D4DF86AA5CB5}"/>
              </a:ext>
            </a:extLst>
          </p:cNvPr>
          <p:cNvSpPr>
            <a:spLocks noGrp="1"/>
          </p:cNvSpPr>
          <p:nvPr>
            <p:ph idx="1"/>
          </p:nvPr>
        </p:nvSpPr>
        <p:spPr/>
        <p:txBody>
          <a:bodyPr/>
          <a:lstStyle/>
          <a:p>
            <a:r>
              <a:rPr lang="en-GB" dirty="0"/>
              <a:t>Full brief can be found on Moodle under Course Information</a:t>
            </a:r>
          </a:p>
          <a:p>
            <a:r>
              <a:rPr lang="en-GB" dirty="0"/>
              <a:t>Task 1 </a:t>
            </a:r>
          </a:p>
          <a:p>
            <a:pPr lvl="1"/>
            <a:r>
              <a:rPr lang="en-GB" dirty="0"/>
              <a:t>3,500 word briefing paper to senior management</a:t>
            </a:r>
          </a:p>
          <a:p>
            <a:r>
              <a:rPr lang="en-GB" dirty="0"/>
              <a:t>Task 2</a:t>
            </a:r>
          </a:p>
          <a:p>
            <a:pPr lvl="1"/>
            <a:r>
              <a:rPr lang="en-GB" dirty="0"/>
              <a:t>1,000 word electronic poster for line managers</a:t>
            </a:r>
          </a:p>
          <a:p>
            <a:pPr marL="457200" lvl="1" indent="0">
              <a:buNone/>
            </a:pPr>
            <a:endParaRPr lang="en-GB" dirty="0"/>
          </a:p>
        </p:txBody>
      </p:sp>
    </p:spTree>
    <p:custDataLst>
      <p:tags r:id="rId1"/>
    </p:custDataLst>
    <p:extLst>
      <p:ext uri="{BB962C8B-B14F-4D97-AF65-F5344CB8AC3E}">
        <p14:creationId xmlns:p14="http://schemas.microsoft.com/office/powerpoint/2010/main" val="1512243462"/>
      </p:ext>
    </p:extLst>
  </p:cSld>
  <p:clrMapOvr>
    <a:masterClrMapping/>
  </p:clrMapOvr>
  <mc:AlternateContent xmlns:mc="http://schemas.openxmlformats.org/markup-compatibility/2006" xmlns:p14="http://schemas.microsoft.com/office/powerpoint/2010/main">
    <mc:Choice Requires="p14">
      <p:transition spd="slow" p14:dur="2000" advTm="226846"/>
    </mc:Choice>
    <mc:Fallback xmlns="">
      <p:transition spd="slow" advTm="22684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4DB70-30E4-5626-5EC6-B9E6D6DE07D6}"/>
              </a:ext>
            </a:extLst>
          </p:cNvPr>
          <p:cNvSpPr>
            <a:spLocks noGrp="1"/>
          </p:cNvSpPr>
          <p:nvPr>
            <p:ph type="title"/>
          </p:nvPr>
        </p:nvSpPr>
        <p:spPr/>
        <p:txBody>
          <a:bodyPr/>
          <a:lstStyle/>
          <a:p>
            <a:r>
              <a:rPr lang="en-GB" dirty="0"/>
              <a:t>What is ‘good work’? </a:t>
            </a:r>
          </a:p>
        </p:txBody>
      </p:sp>
      <p:sp>
        <p:nvSpPr>
          <p:cNvPr id="3" name="Content Placeholder 2">
            <a:extLst>
              <a:ext uri="{FF2B5EF4-FFF2-40B4-BE49-F238E27FC236}">
                <a16:creationId xmlns:a16="http://schemas.microsoft.com/office/drawing/2014/main" id="{C24A05FE-A4B4-9EAA-2EC8-799A2E236031}"/>
              </a:ext>
            </a:extLst>
          </p:cNvPr>
          <p:cNvSpPr>
            <a:spLocks noGrp="1"/>
          </p:cNvSpPr>
          <p:nvPr>
            <p:ph idx="1"/>
          </p:nvPr>
        </p:nvSpPr>
        <p:spPr/>
        <p:txBody>
          <a:bodyPr/>
          <a:lstStyle/>
          <a:p>
            <a:r>
              <a:rPr lang="en-GB" dirty="0"/>
              <a:t>CIPD (2025) define this as quality work that supports wellbeing, fairness and organisational performance.</a:t>
            </a:r>
          </a:p>
          <a:p>
            <a:pPr marL="0" indent="0">
              <a:buNone/>
            </a:pPr>
            <a:r>
              <a:rPr lang="en-GB" dirty="0"/>
              <a:t> </a:t>
            </a:r>
          </a:p>
        </p:txBody>
      </p:sp>
      <p:pic>
        <p:nvPicPr>
          <p:cNvPr id="1028" name="Picture 4" descr="Fair' Reward ...">
            <a:extLst>
              <a:ext uri="{FF2B5EF4-FFF2-40B4-BE49-F238E27FC236}">
                <a16:creationId xmlns:a16="http://schemas.microsoft.com/office/drawing/2014/main" id="{34A0A381-3D73-3D2E-0024-B7E9A9AA31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3249" y="2962160"/>
            <a:ext cx="1960954" cy="13049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Job Security">
            <a:extLst>
              <a:ext uri="{FF2B5EF4-FFF2-40B4-BE49-F238E27FC236}">
                <a16:creationId xmlns:a16="http://schemas.microsoft.com/office/drawing/2014/main" id="{4E7137CB-02DE-B434-98D9-5718EF681C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40849" y="2959010"/>
            <a:ext cx="1963771" cy="13068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he Whys of Career Development: A Guide ...">
            <a:extLst>
              <a:ext uri="{FF2B5EF4-FFF2-40B4-BE49-F238E27FC236}">
                <a16:creationId xmlns:a16="http://schemas.microsoft.com/office/drawing/2014/main" id="{A7C510DD-3047-5377-C3E4-2AF61D53F9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12068" y="2959010"/>
            <a:ext cx="1962000" cy="129698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orkplace Well-being in 2025: Create ...">
            <a:extLst>
              <a:ext uri="{FF2B5EF4-FFF2-40B4-BE49-F238E27FC236}">
                <a16:creationId xmlns:a16="http://schemas.microsoft.com/office/drawing/2014/main" id="{7613BA0D-64B4-EFFC-0730-22EF22BB02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1516" y="2915321"/>
            <a:ext cx="1963771" cy="1304852"/>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Work-Life Balance in the Digital ...">
            <a:extLst>
              <a:ext uri="{FF2B5EF4-FFF2-40B4-BE49-F238E27FC236}">
                <a16:creationId xmlns:a16="http://schemas.microsoft.com/office/drawing/2014/main" id="{37FF16FC-CCB8-D259-CCD0-AEEB09D784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3249" y="4342583"/>
            <a:ext cx="1960954" cy="130492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Mental Health and Physical Health">
            <a:extLst>
              <a:ext uri="{FF2B5EF4-FFF2-40B4-BE49-F238E27FC236}">
                <a16:creationId xmlns:a16="http://schemas.microsoft.com/office/drawing/2014/main" id="{415F7768-8EF0-2CEB-D9AD-00CBFDBE2BA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40849" y="4342583"/>
            <a:ext cx="1960955" cy="1304925"/>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Employee Voice: Building EO Culture ...">
            <a:extLst>
              <a:ext uri="{FF2B5EF4-FFF2-40B4-BE49-F238E27FC236}">
                <a16:creationId xmlns:a16="http://schemas.microsoft.com/office/drawing/2014/main" id="{CA9901F3-255A-2B86-3C0A-838C0A62B0C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12068" y="4347279"/>
            <a:ext cx="1968809" cy="1300229"/>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Accessibility issues: Sharing expertise ...">
            <a:extLst>
              <a:ext uri="{FF2B5EF4-FFF2-40B4-BE49-F238E27FC236}">
                <a16:creationId xmlns:a16="http://schemas.microsoft.com/office/drawing/2014/main" id="{62A2E2F3-2B67-847A-30AA-3128600E20D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581516" y="4342583"/>
            <a:ext cx="1960955" cy="130492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1098362"/>
      </p:ext>
    </p:extLst>
  </p:cSld>
  <p:clrMapOvr>
    <a:masterClrMapping/>
  </p:clrMapOvr>
  <mc:AlternateContent xmlns:mc="http://schemas.openxmlformats.org/markup-compatibility/2006" xmlns:p14="http://schemas.microsoft.com/office/powerpoint/2010/main">
    <mc:Choice Requires="p14">
      <p:transition spd="slow" p14:dur="2000" advTm="187172"/>
    </mc:Choice>
    <mc:Fallback xmlns="">
      <p:transition spd="slow" advTm="1871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4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4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19134-BC8B-F33D-99F8-6298E5A961EA}"/>
              </a:ext>
            </a:extLst>
          </p:cNvPr>
          <p:cNvSpPr>
            <a:spLocks noGrp="1"/>
          </p:cNvSpPr>
          <p:nvPr>
            <p:ph type="title"/>
          </p:nvPr>
        </p:nvSpPr>
        <p:spPr/>
        <p:txBody>
          <a:bodyPr/>
          <a:lstStyle/>
          <a:p>
            <a:r>
              <a:rPr lang="en-GB" dirty="0"/>
              <a:t>CIPD Good Work Index dimensions</a:t>
            </a:r>
          </a:p>
        </p:txBody>
      </p:sp>
      <p:pic>
        <p:nvPicPr>
          <p:cNvPr id="5" name="Content Placeholder 4">
            <a:extLst>
              <a:ext uri="{FF2B5EF4-FFF2-40B4-BE49-F238E27FC236}">
                <a16:creationId xmlns:a16="http://schemas.microsoft.com/office/drawing/2014/main" id="{D0A16779-A51E-7A77-0B35-DD1445D1C891}"/>
              </a:ext>
            </a:extLst>
          </p:cNvPr>
          <p:cNvPicPr>
            <a:picLocks noGrp="1" noChangeAspect="1"/>
          </p:cNvPicPr>
          <p:nvPr>
            <p:ph idx="1"/>
          </p:nvPr>
        </p:nvPicPr>
        <p:blipFill>
          <a:blip r:embed="rId3"/>
          <a:stretch>
            <a:fillRect/>
          </a:stretch>
        </p:blipFill>
        <p:spPr>
          <a:xfrm>
            <a:off x="3157537" y="1739106"/>
            <a:ext cx="5876925" cy="3638550"/>
          </a:xfrm>
          <a:prstGeom prst="rect">
            <a:avLst/>
          </a:prstGeom>
        </p:spPr>
      </p:pic>
    </p:spTree>
    <p:extLst>
      <p:ext uri="{BB962C8B-B14F-4D97-AF65-F5344CB8AC3E}">
        <p14:creationId xmlns:p14="http://schemas.microsoft.com/office/powerpoint/2010/main" val="790689650"/>
      </p:ext>
    </p:extLst>
  </p:cSld>
  <p:clrMapOvr>
    <a:masterClrMapping/>
  </p:clrMapOvr>
  <mc:AlternateContent xmlns:mc="http://schemas.openxmlformats.org/markup-compatibility/2006" xmlns:p14="http://schemas.microsoft.com/office/powerpoint/2010/main">
    <mc:Choice Requires="p14">
      <p:transition spd="slow" p14:dur="2000" advTm="647378"/>
    </mc:Choice>
    <mc:Fallback xmlns="">
      <p:transition spd="slow" advTm="6473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48ED3-60E2-B1BC-F544-D7A4FAA27965}"/>
              </a:ext>
            </a:extLst>
          </p:cNvPr>
          <p:cNvSpPr>
            <a:spLocks noGrp="1"/>
          </p:cNvSpPr>
          <p:nvPr>
            <p:ph type="title"/>
          </p:nvPr>
        </p:nvSpPr>
        <p:spPr/>
        <p:txBody>
          <a:bodyPr/>
          <a:lstStyle/>
          <a:p>
            <a:r>
              <a:rPr lang="en-GB" dirty="0"/>
              <a:t>Organisational culture</a:t>
            </a:r>
          </a:p>
        </p:txBody>
      </p:sp>
      <p:sp>
        <p:nvSpPr>
          <p:cNvPr id="3" name="Content Placeholder 2">
            <a:extLst>
              <a:ext uri="{FF2B5EF4-FFF2-40B4-BE49-F238E27FC236}">
                <a16:creationId xmlns:a16="http://schemas.microsoft.com/office/drawing/2014/main" id="{EEC082E2-134D-1D6D-662B-27F4EC3BD90F}"/>
              </a:ext>
            </a:extLst>
          </p:cNvPr>
          <p:cNvSpPr>
            <a:spLocks noGrp="1"/>
          </p:cNvSpPr>
          <p:nvPr>
            <p:ph idx="1"/>
          </p:nvPr>
        </p:nvSpPr>
        <p:spPr/>
        <p:txBody>
          <a:bodyPr/>
          <a:lstStyle/>
          <a:p>
            <a:r>
              <a:rPr lang="en-GB" dirty="0"/>
              <a:t>Several models and theories will be explored throughout the module such as:</a:t>
            </a:r>
          </a:p>
          <a:p>
            <a:pPr lvl="1"/>
            <a:r>
              <a:rPr lang="en-GB" dirty="0"/>
              <a:t>Schein’s 3 layers</a:t>
            </a:r>
          </a:p>
          <a:p>
            <a:pPr lvl="1"/>
            <a:r>
              <a:rPr lang="en-GB" dirty="0"/>
              <a:t>Handy’s model of culture</a:t>
            </a:r>
          </a:p>
          <a:p>
            <a:pPr lvl="1"/>
            <a:r>
              <a:rPr lang="en-GB" dirty="0"/>
              <a:t>SCARF theory</a:t>
            </a:r>
          </a:p>
          <a:p>
            <a:pPr lvl="1"/>
            <a:r>
              <a:rPr lang="en-GB" dirty="0"/>
              <a:t>Herzberg’s two-factor theory</a:t>
            </a:r>
          </a:p>
        </p:txBody>
      </p:sp>
      <p:pic>
        <p:nvPicPr>
          <p:cNvPr id="2052" name="Picture 4" descr="Improvement Method Olympics Day 7 – NHS ...">
            <a:extLst>
              <a:ext uri="{FF2B5EF4-FFF2-40B4-BE49-F238E27FC236}">
                <a16:creationId xmlns:a16="http://schemas.microsoft.com/office/drawing/2014/main" id="{2C6FBA39-0B64-0274-71AE-2D699835A9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5401" y="2153458"/>
            <a:ext cx="2865438" cy="33637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486181539"/>
      </p:ext>
    </p:extLst>
  </p:cSld>
  <p:clrMapOvr>
    <a:masterClrMapping/>
  </p:clrMapOvr>
  <mc:AlternateContent xmlns:mc="http://schemas.openxmlformats.org/markup-compatibility/2006" xmlns:p14="http://schemas.microsoft.com/office/powerpoint/2010/main">
    <mc:Choice Requires="p14">
      <p:transition spd="slow" p14:dur="2000" advTm="231689"/>
    </mc:Choice>
    <mc:Fallback xmlns="">
      <p:transition spd="slow" advTm="23168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D732-1BCE-4CB1-60F2-E8ED753F36A1}"/>
              </a:ext>
            </a:extLst>
          </p:cNvPr>
          <p:cNvSpPr>
            <a:spLocks noGrp="1"/>
          </p:cNvSpPr>
          <p:nvPr>
            <p:ph type="title"/>
          </p:nvPr>
        </p:nvSpPr>
        <p:spPr/>
        <p:txBody>
          <a:bodyPr/>
          <a:lstStyle/>
          <a:p>
            <a:r>
              <a:rPr lang="en-GB" dirty="0"/>
              <a:t>Culture and ‘good work’</a:t>
            </a:r>
          </a:p>
        </p:txBody>
      </p:sp>
      <p:sp>
        <p:nvSpPr>
          <p:cNvPr id="3" name="Content Placeholder 2">
            <a:extLst>
              <a:ext uri="{FF2B5EF4-FFF2-40B4-BE49-F238E27FC236}">
                <a16:creationId xmlns:a16="http://schemas.microsoft.com/office/drawing/2014/main" id="{6439E675-F805-E1B5-45DF-04953DCD094A}"/>
              </a:ext>
            </a:extLst>
          </p:cNvPr>
          <p:cNvSpPr>
            <a:spLocks noGrp="1"/>
          </p:cNvSpPr>
          <p:nvPr>
            <p:ph idx="1"/>
          </p:nvPr>
        </p:nvSpPr>
        <p:spPr/>
        <p:txBody>
          <a:bodyPr/>
          <a:lstStyle/>
          <a:p>
            <a:r>
              <a:rPr lang="en-GB" dirty="0"/>
              <a:t>How do artifacts (for example office layout, policies, communications) signal whether good work is valued?</a:t>
            </a:r>
          </a:p>
          <a:p>
            <a:r>
              <a:rPr lang="en-GB" dirty="0"/>
              <a:t>Are espoused values aligned with the CIPD definition of good work?</a:t>
            </a:r>
          </a:p>
          <a:p>
            <a:r>
              <a:rPr lang="en-GB" dirty="0"/>
              <a:t>Do basic assumptions support or undermine elements such as work–life balance or employee voice?</a:t>
            </a:r>
          </a:p>
          <a:p>
            <a:pPr marL="0" indent="0">
              <a:buNone/>
            </a:pPr>
            <a:endParaRPr lang="en-GB" dirty="0"/>
          </a:p>
        </p:txBody>
      </p:sp>
    </p:spTree>
    <p:extLst>
      <p:ext uri="{BB962C8B-B14F-4D97-AF65-F5344CB8AC3E}">
        <p14:creationId xmlns:p14="http://schemas.microsoft.com/office/powerpoint/2010/main" val="3893081676"/>
      </p:ext>
    </p:extLst>
  </p:cSld>
  <p:clrMapOvr>
    <a:masterClrMapping/>
  </p:clrMapOvr>
  <mc:AlternateContent xmlns:mc="http://schemas.openxmlformats.org/markup-compatibility/2006" xmlns:p14="http://schemas.microsoft.com/office/powerpoint/2010/main">
    <mc:Choice Requires="p14">
      <p:transition spd="slow" p14:dur="2000" advTm="104981"/>
    </mc:Choice>
    <mc:Fallback xmlns="">
      <p:transition spd="slow" advTm="10498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6B9F-B4B2-0AC0-9D27-4662E9C08F7A}"/>
              </a:ext>
            </a:extLst>
          </p:cNvPr>
          <p:cNvSpPr>
            <a:spLocks noGrp="1"/>
          </p:cNvSpPr>
          <p:nvPr>
            <p:ph type="title"/>
          </p:nvPr>
        </p:nvSpPr>
        <p:spPr/>
        <p:txBody>
          <a:bodyPr/>
          <a:lstStyle/>
          <a:p>
            <a:r>
              <a:rPr lang="en-GB" dirty="0"/>
              <a:t>Structuring your work (1)</a:t>
            </a:r>
          </a:p>
        </p:txBody>
      </p:sp>
      <p:sp>
        <p:nvSpPr>
          <p:cNvPr id="3" name="Content Placeholder 2">
            <a:extLst>
              <a:ext uri="{FF2B5EF4-FFF2-40B4-BE49-F238E27FC236}">
                <a16:creationId xmlns:a16="http://schemas.microsoft.com/office/drawing/2014/main" id="{97614D34-BE46-287C-C579-8166D2410593}"/>
              </a:ext>
            </a:extLst>
          </p:cNvPr>
          <p:cNvSpPr>
            <a:spLocks noGrp="1"/>
          </p:cNvSpPr>
          <p:nvPr>
            <p:ph idx="1"/>
          </p:nvPr>
        </p:nvSpPr>
        <p:spPr/>
        <p:txBody>
          <a:bodyPr/>
          <a:lstStyle/>
          <a:p>
            <a:r>
              <a:rPr lang="en-GB" dirty="0"/>
              <a:t>Title page requirements: name, student number, word count, originality statement.</a:t>
            </a:r>
          </a:p>
          <a:p>
            <a:r>
              <a:rPr lang="en-GB" dirty="0"/>
              <a:t>Sections: organisation overview, introduction, main findings, conclusion, recommendations, reference list.​</a:t>
            </a:r>
          </a:p>
          <a:p>
            <a:endParaRPr lang="en-GB" dirty="0"/>
          </a:p>
        </p:txBody>
      </p:sp>
    </p:spTree>
    <p:extLst>
      <p:ext uri="{BB962C8B-B14F-4D97-AF65-F5344CB8AC3E}">
        <p14:creationId xmlns:p14="http://schemas.microsoft.com/office/powerpoint/2010/main" val="1879925292"/>
      </p:ext>
    </p:extLst>
  </p:cSld>
  <p:clrMapOvr>
    <a:masterClrMapping/>
  </p:clrMapOvr>
  <mc:AlternateContent xmlns:mc="http://schemas.openxmlformats.org/markup-compatibility/2006" xmlns:p14="http://schemas.microsoft.com/office/powerpoint/2010/main">
    <mc:Choice Requires="p14">
      <p:transition spd="slow" p14:dur="2000" advTm="31415"/>
    </mc:Choice>
    <mc:Fallback xmlns="">
      <p:transition spd="slow" advTm="3141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50B0F-5A55-4E31-D32F-C6BB568268C7}"/>
              </a:ext>
            </a:extLst>
          </p:cNvPr>
          <p:cNvSpPr>
            <a:spLocks noGrp="1"/>
          </p:cNvSpPr>
          <p:nvPr>
            <p:ph type="title"/>
          </p:nvPr>
        </p:nvSpPr>
        <p:spPr/>
        <p:txBody>
          <a:bodyPr/>
          <a:lstStyle/>
          <a:p>
            <a:r>
              <a:rPr lang="en-GB" dirty="0"/>
              <a:t>Structuring your work (2)</a:t>
            </a:r>
          </a:p>
        </p:txBody>
      </p:sp>
      <p:sp>
        <p:nvSpPr>
          <p:cNvPr id="3" name="Content Placeholder 2">
            <a:extLst>
              <a:ext uri="{FF2B5EF4-FFF2-40B4-BE49-F238E27FC236}">
                <a16:creationId xmlns:a16="http://schemas.microsoft.com/office/drawing/2014/main" id="{D80BCAF7-0330-D926-53A7-8DF868377D3F}"/>
              </a:ext>
            </a:extLst>
          </p:cNvPr>
          <p:cNvSpPr>
            <a:spLocks noGrp="1"/>
          </p:cNvSpPr>
          <p:nvPr>
            <p:ph idx="1"/>
          </p:nvPr>
        </p:nvSpPr>
        <p:spPr/>
        <p:txBody>
          <a:bodyPr>
            <a:normAutofit/>
          </a:bodyPr>
          <a:lstStyle/>
          <a:p>
            <a:r>
              <a:rPr lang="en-GB" dirty="0"/>
              <a:t>Point 1: Define culture and its importance.</a:t>
            </a:r>
          </a:p>
          <a:p>
            <a:r>
              <a:rPr lang="en-GB" dirty="0"/>
              <a:t>Point 2: Critically analyse culture with at least one model and assess extent of ‘good work’.</a:t>
            </a:r>
          </a:p>
          <a:p>
            <a:r>
              <a:rPr lang="en-GB" dirty="0"/>
              <a:t>Point 3: Focus on at least three elements (for example pay and benefits, work–life balance, voice and choice)</a:t>
            </a:r>
          </a:p>
          <a:p>
            <a:endParaRPr lang="en-GB" dirty="0"/>
          </a:p>
        </p:txBody>
      </p:sp>
    </p:spTree>
    <p:extLst>
      <p:ext uri="{BB962C8B-B14F-4D97-AF65-F5344CB8AC3E}">
        <p14:creationId xmlns:p14="http://schemas.microsoft.com/office/powerpoint/2010/main" val="3561842977"/>
      </p:ext>
    </p:extLst>
  </p:cSld>
  <p:clrMapOvr>
    <a:masterClrMapping/>
  </p:clrMapOvr>
  <mc:AlternateContent xmlns:mc="http://schemas.openxmlformats.org/markup-compatibility/2006" xmlns:p14="http://schemas.microsoft.com/office/powerpoint/2010/main">
    <mc:Choice Requires="p14">
      <p:transition spd="slow" p14:dur="2000" advTm="103805"/>
    </mc:Choice>
    <mc:Fallback xmlns="">
      <p:transition spd="slow" advTm="10380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C8076-D637-4ECE-0300-D1822AE1712B}"/>
              </a:ext>
            </a:extLst>
          </p:cNvPr>
          <p:cNvSpPr>
            <a:spLocks noGrp="1"/>
          </p:cNvSpPr>
          <p:nvPr>
            <p:ph type="title"/>
          </p:nvPr>
        </p:nvSpPr>
        <p:spPr/>
        <p:txBody>
          <a:bodyPr/>
          <a:lstStyle/>
          <a:p>
            <a:r>
              <a:rPr lang="en-GB" dirty="0"/>
              <a:t>Using evidence and critical analysis</a:t>
            </a:r>
          </a:p>
        </p:txBody>
      </p:sp>
      <p:sp>
        <p:nvSpPr>
          <p:cNvPr id="3" name="Content Placeholder 2">
            <a:extLst>
              <a:ext uri="{FF2B5EF4-FFF2-40B4-BE49-F238E27FC236}">
                <a16:creationId xmlns:a16="http://schemas.microsoft.com/office/drawing/2014/main" id="{76FC6AB0-1B07-75E9-8FCF-A3A924AD725F}"/>
              </a:ext>
            </a:extLst>
          </p:cNvPr>
          <p:cNvSpPr>
            <a:spLocks noGrp="1"/>
          </p:cNvSpPr>
          <p:nvPr>
            <p:ph idx="1"/>
          </p:nvPr>
        </p:nvSpPr>
        <p:spPr/>
        <p:txBody>
          <a:bodyPr/>
          <a:lstStyle/>
          <a:p>
            <a:r>
              <a:rPr lang="en-GB" dirty="0"/>
              <a:t>External sources: CIPD Good Work Index 2025, other CIPD reports, recent peer-reviewed articles on job quality, culture, wellbeing, and strategic HRM.​</a:t>
            </a:r>
          </a:p>
          <a:p>
            <a:r>
              <a:rPr lang="en-GB" dirty="0"/>
              <a:t>Internal sources: engagement surveys, turnover data, absenteeism, exit interviews, HR policies, strategy documents.</a:t>
            </a:r>
          </a:p>
          <a:p>
            <a:r>
              <a:rPr lang="en-GB" dirty="0"/>
              <a:t>Be critical, not descriptive.</a:t>
            </a:r>
          </a:p>
          <a:p>
            <a:endParaRPr lang="en-GB" dirty="0"/>
          </a:p>
        </p:txBody>
      </p:sp>
    </p:spTree>
    <p:custDataLst>
      <p:tags r:id="rId1"/>
    </p:custDataLst>
    <p:extLst>
      <p:ext uri="{BB962C8B-B14F-4D97-AF65-F5344CB8AC3E}">
        <p14:creationId xmlns:p14="http://schemas.microsoft.com/office/powerpoint/2010/main" val="354430379"/>
      </p:ext>
    </p:extLst>
  </p:cSld>
  <p:clrMapOvr>
    <a:masterClrMapping/>
  </p:clrMapOvr>
  <mc:AlternateContent xmlns:mc="http://schemas.openxmlformats.org/markup-compatibility/2006" xmlns:p14="http://schemas.microsoft.com/office/powerpoint/2010/main">
    <mc:Choice Requires="p14">
      <p:transition spd="slow" p14:dur="2000" advTm="92460"/>
    </mc:Choice>
    <mc:Fallback xmlns="">
      <p:transition spd="slow" advTm="924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C134-BCA7-87FF-68B6-165023DA9463}"/>
              </a:ext>
            </a:extLst>
          </p:cNvPr>
          <p:cNvSpPr>
            <a:spLocks noGrp="1"/>
          </p:cNvSpPr>
          <p:nvPr>
            <p:ph type="title"/>
          </p:nvPr>
        </p:nvSpPr>
        <p:spPr/>
        <p:txBody>
          <a:bodyPr/>
          <a:lstStyle/>
          <a:p>
            <a:r>
              <a:rPr lang="en-GB" dirty="0"/>
              <a:t>What do we mean by critical analysis?</a:t>
            </a:r>
          </a:p>
        </p:txBody>
      </p:sp>
      <p:sp>
        <p:nvSpPr>
          <p:cNvPr id="3" name="Content Placeholder 2">
            <a:extLst>
              <a:ext uri="{FF2B5EF4-FFF2-40B4-BE49-F238E27FC236}">
                <a16:creationId xmlns:a16="http://schemas.microsoft.com/office/drawing/2014/main" id="{C7A650A7-415D-15E7-9785-278CD3B3B1C4}"/>
              </a:ext>
            </a:extLst>
          </p:cNvPr>
          <p:cNvSpPr>
            <a:spLocks noGrp="1"/>
          </p:cNvSpPr>
          <p:nvPr>
            <p:ph idx="1"/>
          </p:nvPr>
        </p:nvSpPr>
        <p:spPr/>
        <p:txBody>
          <a:bodyPr/>
          <a:lstStyle/>
          <a:p>
            <a:r>
              <a:rPr lang="en-GB" dirty="0"/>
              <a:t>It involves questioning assumptions, identifying patterns or contradictions, and weighing alternative perspectives, rather than accepting information at face value. </a:t>
            </a:r>
          </a:p>
          <a:p>
            <a:r>
              <a:rPr lang="en-GB" dirty="0"/>
              <a:t>Synthesise multiple sources.</a:t>
            </a:r>
          </a:p>
          <a:p>
            <a:r>
              <a:rPr lang="en-GB" dirty="0"/>
              <a:t>Evaluate strengths and weaknesses.</a:t>
            </a:r>
          </a:p>
          <a:p>
            <a:r>
              <a:rPr lang="en-GB" dirty="0"/>
              <a:t>Balance perspectives.</a:t>
            </a:r>
          </a:p>
          <a:p>
            <a:r>
              <a:rPr lang="en-GB" dirty="0"/>
              <a:t>Avoid sweeping statements. </a:t>
            </a:r>
          </a:p>
        </p:txBody>
      </p:sp>
    </p:spTree>
    <p:extLst>
      <p:ext uri="{BB962C8B-B14F-4D97-AF65-F5344CB8AC3E}">
        <p14:creationId xmlns:p14="http://schemas.microsoft.com/office/powerpoint/2010/main" val="1928322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AEEFB-9F79-2B99-5B3E-EC0748308B23}"/>
              </a:ext>
            </a:extLst>
          </p:cNvPr>
          <p:cNvSpPr>
            <a:spLocks noGrp="1"/>
          </p:cNvSpPr>
          <p:nvPr>
            <p:ph type="title"/>
          </p:nvPr>
        </p:nvSpPr>
        <p:spPr/>
        <p:txBody>
          <a:bodyPr/>
          <a:lstStyle/>
          <a:p>
            <a:r>
              <a:rPr lang="en-GB" dirty="0"/>
              <a:t>Structuring your work (3)</a:t>
            </a:r>
          </a:p>
        </p:txBody>
      </p:sp>
      <p:sp>
        <p:nvSpPr>
          <p:cNvPr id="3" name="Content Placeholder 2">
            <a:extLst>
              <a:ext uri="{FF2B5EF4-FFF2-40B4-BE49-F238E27FC236}">
                <a16:creationId xmlns:a16="http://schemas.microsoft.com/office/drawing/2014/main" id="{E645F718-38EE-EF31-2179-9545DC182CF7}"/>
              </a:ext>
            </a:extLst>
          </p:cNvPr>
          <p:cNvSpPr>
            <a:spLocks noGrp="1"/>
          </p:cNvSpPr>
          <p:nvPr>
            <p:ph idx="1"/>
          </p:nvPr>
        </p:nvSpPr>
        <p:spPr/>
        <p:txBody>
          <a:bodyPr/>
          <a:lstStyle/>
          <a:p>
            <a:r>
              <a:rPr lang="en-GB" dirty="0"/>
              <a:t>Point 4: Three recommendations in order of importance with indicative costs and clear impacts.</a:t>
            </a:r>
          </a:p>
          <a:p>
            <a:pPr lvl="1"/>
            <a:r>
              <a:rPr lang="en-GB" dirty="0"/>
              <a:t>What?</a:t>
            </a:r>
          </a:p>
          <a:p>
            <a:pPr lvl="1"/>
            <a:r>
              <a:rPr lang="en-GB" dirty="0"/>
              <a:t>Why?</a:t>
            </a:r>
          </a:p>
          <a:p>
            <a:pPr lvl="1"/>
            <a:r>
              <a:rPr lang="en-GB" dirty="0"/>
              <a:t>How? </a:t>
            </a:r>
          </a:p>
          <a:p>
            <a:pPr lvl="1"/>
            <a:r>
              <a:rPr lang="en-GB" dirty="0"/>
              <a:t>When?</a:t>
            </a:r>
          </a:p>
          <a:p>
            <a:pPr marL="457200" lvl="1" indent="0">
              <a:buNone/>
            </a:pPr>
            <a:endParaRPr lang="en-GB" dirty="0"/>
          </a:p>
        </p:txBody>
      </p:sp>
    </p:spTree>
    <p:custDataLst>
      <p:tags r:id="rId1"/>
    </p:custDataLst>
    <p:extLst>
      <p:ext uri="{BB962C8B-B14F-4D97-AF65-F5344CB8AC3E}">
        <p14:creationId xmlns:p14="http://schemas.microsoft.com/office/powerpoint/2010/main" val="606077802"/>
      </p:ext>
    </p:extLst>
  </p:cSld>
  <p:clrMapOvr>
    <a:masterClrMapping/>
  </p:clrMapOvr>
  <mc:AlternateContent xmlns:mc="http://schemas.openxmlformats.org/markup-compatibility/2006" xmlns:p14="http://schemas.microsoft.com/office/powerpoint/2010/main">
    <mc:Choice Requires="p14">
      <p:transition spd="slow" p14:dur="2000" advTm="57906"/>
    </mc:Choice>
    <mc:Fallback xmlns="">
      <p:transition spd="slow" advTm="579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2DB1F-2782-DC9B-3360-289123FC9009}"/>
              </a:ext>
            </a:extLst>
          </p:cNvPr>
          <p:cNvSpPr>
            <a:spLocks noGrp="1"/>
          </p:cNvSpPr>
          <p:nvPr>
            <p:ph type="title"/>
          </p:nvPr>
        </p:nvSpPr>
        <p:spPr/>
        <p:txBody>
          <a:bodyPr/>
          <a:lstStyle/>
          <a:p>
            <a:r>
              <a:rPr lang="en-GB" dirty="0"/>
              <a:t>Individual Activities	</a:t>
            </a:r>
          </a:p>
        </p:txBody>
      </p:sp>
      <p:sp>
        <p:nvSpPr>
          <p:cNvPr id="3" name="Content Placeholder 2">
            <a:extLst>
              <a:ext uri="{FF2B5EF4-FFF2-40B4-BE49-F238E27FC236}">
                <a16:creationId xmlns:a16="http://schemas.microsoft.com/office/drawing/2014/main" id="{C25CD92C-DD69-52B3-53DD-94E0ACB0511E}"/>
              </a:ext>
            </a:extLst>
          </p:cNvPr>
          <p:cNvSpPr>
            <a:spLocks noGrp="1"/>
          </p:cNvSpPr>
          <p:nvPr>
            <p:ph idx="1"/>
          </p:nvPr>
        </p:nvSpPr>
        <p:spPr/>
        <p:txBody>
          <a:bodyPr/>
          <a:lstStyle/>
          <a:p>
            <a:r>
              <a:rPr lang="en-GB" dirty="0"/>
              <a:t>In preparation for your assignment, you could start assessing your own organisation against the seven dimensions.</a:t>
            </a:r>
          </a:p>
          <a:p>
            <a:r>
              <a:rPr lang="en-GB" dirty="0"/>
              <a:t>Familiarise yourself with the key findings from the 2025 report. </a:t>
            </a:r>
          </a:p>
        </p:txBody>
      </p:sp>
    </p:spTree>
    <p:custDataLst>
      <p:tags r:id="rId1"/>
    </p:custDataLst>
    <p:extLst>
      <p:ext uri="{BB962C8B-B14F-4D97-AF65-F5344CB8AC3E}">
        <p14:creationId xmlns:p14="http://schemas.microsoft.com/office/powerpoint/2010/main" val="4077399411"/>
      </p:ext>
    </p:extLst>
  </p:cSld>
  <p:clrMapOvr>
    <a:masterClrMapping/>
  </p:clrMapOvr>
  <mc:AlternateContent xmlns:mc="http://schemas.openxmlformats.org/markup-compatibility/2006" xmlns:p14="http://schemas.microsoft.com/office/powerpoint/2010/main">
    <mc:Choice Requires="p14">
      <p:transition spd="slow" p14:dur="2000" advTm="58610"/>
    </mc:Choice>
    <mc:Fallback xmlns="">
      <p:transition spd="slow" advTm="5861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2344B-3D53-F9A0-CFD0-C604398FC092}"/>
              </a:ext>
            </a:extLst>
          </p:cNvPr>
          <p:cNvSpPr>
            <a:spLocks noGrp="1"/>
          </p:cNvSpPr>
          <p:nvPr>
            <p:ph type="title"/>
          </p:nvPr>
        </p:nvSpPr>
        <p:spPr/>
        <p:txBody>
          <a:bodyPr/>
          <a:lstStyle/>
          <a:p>
            <a:r>
              <a:rPr lang="en-GB" dirty="0"/>
              <a:t>Electronic poster</a:t>
            </a:r>
          </a:p>
        </p:txBody>
      </p:sp>
      <p:sp>
        <p:nvSpPr>
          <p:cNvPr id="3" name="Content Placeholder 2">
            <a:extLst>
              <a:ext uri="{FF2B5EF4-FFF2-40B4-BE49-F238E27FC236}">
                <a16:creationId xmlns:a16="http://schemas.microsoft.com/office/drawing/2014/main" id="{297F8DF6-48FA-C6AD-D7B3-64ED1A7547FE}"/>
              </a:ext>
            </a:extLst>
          </p:cNvPr>
          <p:cNvSpPr>
            <a:spLocks noGrp="1"/>
          </p:cNvSpPr>
          <p:nvPr>
            <p:ph idx="1"/>
          </p:nvPr>
        </p:nvSpPr>
        <p:spPr/>
        <p:txBody>
          <a:bodyPr/>
          <a:lstStyle/>
          <a:p>
            <a:r>
              <a:rPr lang="en-GB" dirty="0"/>
              <a:t>Purpose and audience</a:t>
            </a:r>
          </a:p>
          <a:p>
            <a:r>
              <a:rPr lang="en-GB" dirty="0"/>
              <a:t>Content and structure for the poster</a:t>
            </a:r>
          </a:p>
          <a:p>
            <a:r>
              <a:rPr lang="en-GB" dirty="0"/>
              <a:t>Design tips</a:t>
            </a:r>
          </a:p>
        </p:txBody>
      </p:sp>
    </p:spTree>
    <p:custDataLst>
      <p:tags r:id="rId1"/>
    </p:custDataLst>
    <p:extLst>
      <p:ext uri="{BB962C8B-B14F-4D97-AF65-F5344CB8AC3E}">
        <p14:creationId xmlns:p14="http://schemas.microsoft.com/office/powerpoint/2010/main" val="260858869"/>
      </p:ext>
    </p:extLst>
  </p:cSld>
  <p:clrMapOvr>
    <a:masterClrMapping/>
  </p:clrMapOvr>
  <mc:AlternateContent xmlns:mc="http://schemas.openxmlformats.org/markup-compatibility/2006" xmlns:p14="http://schemas.microsoft.com/office/powerpoint/2010/main">
    <mc:Choice Requires="p14">
      <p:transition spd="slow" p14:dur="2000" advTm="176695"/>
    </mc:Choice>
    <mc:Fallback xmlns="">
      <p:transition spd="slow" advTm="1766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5D6C5-CE54-2969-82DB-3BE7BFE75AC5}"/>
              </a:ext>
            </a:extLst>
          </p:cNvPr>
          <p:cNvSpPr>
            <a:spLocks noGrp="1"/>
          </p:cNvSpPr>
          <p:nvPr>
            <p:ph type="title"/>
          </p:nvPr>
        </p:nvSpPr>
        <p:spPr/>
        <p:txBody>
          <a:bodyPr/>
          <a:lstStyle/>
          <a:p>
            <a:r>
              <a:rPr lang="en-GB" dirty="0"/>
              <a:t>Checklist</a:t>
            </a:r>
          </a:p>
        </p:txBody>
      </p:sp>
      <p:sp>
        <p:nvSpPr>
          <p:cNvPr id="3" name="Content Placeholder 2">
            <a:extLst>
              <a:ext uri="{FF2B5EF4-FFF2-40B4-BE49-F238E27FC236}">
                <a16:creationId xmlns:a16="http://schemas.microsoft.com/office/drawing/2014/main" id="{23AE863F-0BE9-BB67-1208-0CD67DD000E1}"/>
              </a:ext>
            </a:extLst>
          </p:cNvPr>
          <p:cNvSpPr>
            <a:spLocks noGrp="1"/>
          </p:cNvSpPr>
          <p:nvPr>
            <p:ph idx="1"/>
          </p:nvPr>
        </p:nvSpPr>
        <p:spPr/>
        <p:txBody>
          <a:bodyPr>
            <a:normAutofit fontScale="92500" lnSpcReduction="20000"/>
          </a:bodyPr>
          <a:lstStyle/>
          <a:p>
            <a:r>
              <a:rPr lang="en-GB" dirty="0"/>
              <a:t>Have you clearly defined culture and linked it to good work?</a:t>
            </a:r>
          </a:p>
          <a:p>
            <a:r>
              <a:rPr lang="en-GB" dirty="0"/>
              <a:t>Have you used at least one culture model and the CIPD Good Work Index evidence?</a:t>
            </a:r>
          </a:p>
          <a:p>
            <a:r>
              <a:rPr lang="en-GB" dirty="0"/>
              <a:t>Have you analysed strategy on at least three elements of good work?</a:t>
            </a:r>
          </a:p>
          <a:p>
            <a:r>
              <a:rPr lang="en-GB" dirty="0"/>
              <a:t>Are your three recommendations prioritised, costed and impact-focused?</a:t>
            </a:r>
          </a:p>
          <a:p>
            <a:r>
              <a:rPr lang="en-GB" dirty="0"/>
              <a:t>Does your poster translate the recommendations into clear, practical messages for managers?</a:t>
            </a:r>
          </a:p>
          <a:p>
            <a:endParaRPr lang="en-GB" dirty="0"/>
          </a:p>
        </p:txBody>
      </p:sp>
    </p:spTree>
    <p:custDataLst>
      <p:tags r:id="rId1"/>
    </p:custDataLst>
    <p:extLst>
      <p:ext uri="{BB962C8B-B14F-4D97-AF65-F5344CB8AC3E}">
        <p14:creationId xmlns:p14="http://schemas.microsoft.com/office/powerpoint/2010/main" val="2462630378"/>
      </p:ext>
    </p:extLst>
  </p:cSld>
  <p:clrMapOvr>
    <a:masterClrMapping/>
  </p:clrMapOvr>
  <mc:AlternateContent xmlns:mc="http://schemas.openxmlformats.org/markup-compatibility/2006" xmlns:p14="http://schemas.microsoft.com/office/powerpoint/2010/main">
    <mc:Choice Requires="p14">
      <p:transition spd="slow" p14:dur="2000" advTm="39867"/>
    </mc:Choice>
    <mc:Fallback xmlns="">
      <p:transition spd="slow" advTm="398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10943-925B-7809-8423-838FEF21E546}"/>
              </a:ext>
            </a:extLst>
          </p:cNvPr>
          <p:cNvSpPr>
            <a:spLocks noGrp="1"/>
          </p:cNvSpPr>
          <p:nvPr>
            <p:ph type="title"/>
          </p:nvPr>
        </p:nvSpPr>
        <p:spPr/>
        <p:txBody>
          <a:bodyPr/>
          <a:lstStyle/>
          <a:p>
            <a:r>
              <a:rPr lang="en-GB" dirty="0"/>
              <a:t>Analysis with Schein</a:t>
            </a:r>
          </a:p>
        </p:txBody>
      </p:sp>
      <p:sp>
        <p:nvSpPr>
          <p:cNvPr id="3" name="Content Placeholder 2">
            <a:extLst>
              <a:ext uri="{FF2B5EF4-FFF2-40B4-BE49-F238E27FC236}">
                <a16:creationId xmlns:a16="http://schemas.microsoft.com/office/drawing/2014/main" id="{FA1D27B0-0E31-5FED-E850-F8981C3F05CE}"/>
              </a:ext>
            </a:extLst>
          </p:cNvPr>
          <p:cNvSpPr>
            <a:spLocks noGrp="1"/>
          </p:cNvSpPr>
          <p:nvPr>
            <p:ph idx="1"/>
          </p:nvPr>
        </p:nvSpPr>
        <p:spPr/>
        <p:txBody>
          <a:bodyPr>
            <a:normAutofit fontScale="77500" lnSpcReduction="20000"/>
          </a:bodyPr>
          <a:lstStyle/>
          <a:p>
            <a:pPr marL="0" indent="0">
              <a:buNone/>
            </a:pPr>
            <a:r>
              <a:rPr lang="en-GB" dirty="0"/>
              <a:t>Artefacts</a:t>
            </a:r>
          </a:p>
          <a:p>
            <a:r>
              <a:rPr lang="en-GB" dirty="0"/>
              <a:t>Observe and document visible elements like layouts and rituals, mapping patterns and inconsistencies to reveal surface signals of deeper norms.</a:t>
            </a:r>
          </a:p>
          <a:p>
            <a:pPr marL="0" indent="0">
              <a:buNone/>
            </a:pPr>
            <a:r>
              <a:rPr lang="en-GB" dirty="0"/>
              <a:t>Espoused Values</a:t>
            </a:r>
          </a:p>
          <a:p>
            <a:r>
              <a:rPr lang="en-GB" dirty="0"/>
              <a:t>Examine stated values in documents and policies, comparing to practices through internal data/evidence to assess authenticity and motivational impact.</a:t>
            </a:r>
          </a:p>
          <a:p>
            <a:pPr marL="0" indent="0">
              <a:buNone/>
            </a:pPr>
            <a:r>
              <a:rPr lang="en-GB" dirty="0"/>
              <a:t>Basic Assumptions</a:t>
            </a:r>
          </a:p>
          <a:p>
            <a:r>
              <a:rPr lang="en-GB" dirty="0"/>
              <a:t>Highlight unconscious beliefs from critical incidents within the organisation and triangulation (reports, staff views and theory).</a:t>
            </a:r>
          </a:p>
        </p:txBody>
      </p:sp>
    </p:spTree>
    <p:extLst>
      <p:ext uri="{BB962C8B-B14F-4D97-AF65-F5344CB8AC3E}">
        <p14:creationId xmlns:p14="http://schemas.microsoft.com/office/powerpoint/2010/main" val="2484773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FEF0-10D4-4545-F2F5-FD90FD2ADD00}"/>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9D60BED3-B048-1297-C7FF-9BD3E026E578}"/>
              </a:ext>
            </a:extLst>
          </p:cNvPr>
          <p:cNvSpPr>
            <a:spLocks noGrp="1"/>
          </p:cNvSpPr>
          <p:nvPr>
            <p:ph idx="1"/>
          </p:nvPr>
        </p:nvSpPr>
        <p:spPr/>
        <p:txBody>
          <a:bodyPr>
            <a:normAutofit fontScale="85000" lnSpcReduction="10000"/>
          </a:bodyPr>
          <a:lstStyle/>
          <a:p>
            <a:r>
              <a:rPr lang="en-GB" dirty="0"/>
              <a:t>Make use of visual representations to support your points.</a:t>
            </a:r>
          </a:p>
          <a:p>
            <a:r>
              <a:rPr lang="en-GB" dirty="0"/>
              <a:t>Try to triangulate throughout (reports, staff views and theory).</a:t>
            </a:r>
          </a:p>
          <a:p>
            <a:r>
              <a:rPr lang="en-GB" dirty="0"/>
              <a:t>Draw conclusions throughout your work.</a:t>
            </a:r>
          </a:p>
          <a:p>
            <a:r>
              <a:rPr lang="en-GB" dirty="0"/>
              <a:t>Make clear links to strategy.</a:t>
            </a:r>
          </a:p>
          <a:p>
            <a:r>
              <a:rPr lang="en-GB" dirty="0"/>
              <a:t>Try to incorporate relevant theory from the module.</a:t>
            </a:r>
          </a:p>
          <a:p>
            <a:r>
              <a:rPr lang="en-GB" dirty="0"/>
              <a:t>Avoid contractions, writing in full to ensure your work is formal.</a:t>
            </a:r>
          </a:p>
          <a:p>
            <a:r>
              <a:rPr lang="en-GB" dirty="0"/>
              <a:t>Avoid writing in the first person to ensure an objective viewpoint.</a:t>
            </a:r>
          </a:p>
          <a:p>
            <a:r>
              <a:rPr lang="en-GB" dirty="0"/>
              <a:t>Tailor your work to the intended audience. </a:t>
            </a:r>
          </a:p>
          <a:p>
            <a:endParaRPr lang="en-GB" dirty="0"/>
          </a:p>
        </p:txBody>
      </p:sp>
    </p:spTree>
    <p:extLst>
      <p:ext uri="{BB962C8B-B14F-4D97-AF65-F5344CB8AC3E}">
        <p14:creationId xmlns:p14="http://schemas.microsoft.com/office/powerpoint/2010/main" val="2814835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764B4-43DE-3AA7-A0AB-E17FFA98F22E}"/>
              </a:ext>
            </a:extLst>
          </p:cNvPr>
          <p:cNvSpPr>
            <a:spLocks noGrp="1"/>
          </p:cNvSpPr>
          <p:nvPr>
            <p:ph type="title"/>
          </p:nvPr>
        </p:nvSpPr>
        <p:spPr/>
        <p:txBody>
          <a:bodyPr/>
          <a:lstStyle/>
          <a:p>
            <a:r>
              <a:rPr lang="en-GB" dirty="0"/>
              <a:t>Referencing refresher</a:t>
            </a:r>
          </a:p>
        </p:txBody>
      </p:sp>
      <p:sp>
        <p:nvSpPr>
          <p:cNvPr id="3" name="Content Placeholder 2">
            <a:extLst>
              <a:ext uri="{FF2B5EF4-FFF2-40B4-BE49-F238E27FC236}">
                <a16:creationId xmlns:a16="http://schemas.microsoft.com/office/drawing/2014/main" id="{128173E5-013A-BD91-4CDA-6DBFD2CC9D2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49297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dirty="0">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138758"/>
            <a:chOff x="-184786" y="3712034"/>
            <a:chExt cx="6510064" cy="2138758"/>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178322"/>
            <a:chOff x="7731143" y="3688576"/>
            <a:chExt cx="4644467" cy="2178322"/>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panose="020F0502020204030204" pitchFamily="34" charset="0"/>
                <a:ea typeface="+mn-lt"/>
                <a:cs typeface="Calibri" panose="020F0502020204030204" pitchFamily="34" charset="0"/>
              </a:endParaRP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541464" y="969993"/>
            <a:ext cx="6823535" cy="4512979"/>
          </a:xfrm>
          <a:prstGeom prst="rect">
            <a:avLst/>
          </a:prstGeom>
        </p:spPr>
      </p:pic>
      <p:sp>
        <p:nvSpPr>
          <p:cNvPr id="6" name="TextBox 5">
            <a:extLst>
              <a:ext uri="{FF2B5EF4-FFF2-40B4-BE49-F238E27FC236}">
                <a16:creationId xmlns:a16="http://schemas.microsoft.com/office/drawing/2014/main" id="{809C76F5-B3A7-0277-60FF-8DFDC81DF58D}"/>
              </a:ext>
            </a:extLst>
          </p:cNvPr>
          <p:cNvSpPr txBox="1"/>
          <p:nvPr/>
        </p:nvSpPr>
        <p:spPr>
          <a:xfrm>
            <a:off x="2464977" y="437646"/>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655085" y="387433"/>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1800" dirty="0">
                <a:latin typeface="Arial"/>
                <a:ea typeface="+mn-lt"/>
                <a:cs typeface="+mn-lt"/>
              </a:rPr>
              <a:t>Used to let your reader know when you have used the ideas or words of another. </a:t>
            </a:r>
            <a:endParaRPr lang="en-US" sz="1800" dirty="0"/>
          </a:p>
          <a:p>
            <a:pPr>
              <a:spcBef>
                <a:spcPts val="1200"/>
              </a:spcBef>
              <a:buFont typeface="Arial" panose="020B0604020202020204" pitchFamily="34" charset="0"/>
              <a:buChar char="•"/>
            </a:pPr>
            <a:r>
              <a:rPr lang="en-US" sz="1800" dirty="0">
                <a:latin typeface="Arial"/>
                <a:ea typeface="+mn-lt"/>
                <a:cs typeface="+mn-lt"/>
              </a:rPr>
              <a:t>Allows you to acknowledge and discuss their work in your text, by quoting, paraphrasing, or </a:t>
            </a:r>
            <a:r>
              <a:rPr lang="en-US" sz="1800" dirty="0" err="1">
                <a:latin typeface="Arial"/>
                <a:ea typeface="+mn-lt"/>
                <a:cs typeface="+mn-lt"/>
              </a:rPr>
              <a:t>summarising</a:t>
            </a:r>
            <a:r>
              <a:rPr lang="en-US" sz="1800" dirty="0">
                <a:latin typeface="Arial"/>
                <a:ea typeface="+mn-lt"/>
                <a:cs typeface="+mn-lt"/>
              </a:rPr>
              <a:t>.</a:t>
            </a:r>
          </a:p>
          <a:p>
            <a:pPr>
              <a:spcBef>
                <a:spcPts val="1200"/>
              </a:spcBef>
              <a:buFont typeface="Arial" panose="020B0604020202020204" pitchFamily="34" charset="0"/>
              <a:buChar char="•"/>
            </a:pPr>
            <a:r>
              <a:rPr lang="en-US" sz="1800" dirty="0">
                <a:latin typeface="Arial"/>
                <a:ea typeface="+mn-lt"/>
                <a:cs typeface="+mn-lt"/>
              </a:rPr>
              <a:t>Forms part of your word count therefore, is brief. </a:t>
            </a:r>
            <a:endParaRPr lang="en-US" sz="1800" dirty="0">
              <a:solidFill>
                <a:srgbClr val="D1428D"/>
              </a:solidFill>
              <a:latin typeface="Arial"/>
              <a:ea typeface="+mn-lt"/>
              <a:cs typeface="+mn-lt"/>
            </a:endParaRPr>
          </a:p>
          <a:p>
            <a:pPr>
              <a:spcBef>
                <a:spcPts val="1200"/>
              </a:spcBef>
              <a:buFont typeface="Arial" panose="020B0604020202020204" pitchFamily="34" charset="0"/>
              <a:buChar char="•"/>
            </a:pPr>
            <a:r>
              <a:rPr lang="en-US" sz="1800" dirty="0">
                <a:latin typeface="Arial"/>
                <a:ea typeface="+mn-lt"/>
                <a:cs typeface="+mn-lt"/>
              </a:rPr>
              <a:t>It contains the following information </a:t>
            </a:r>
            <a:r>
              <a:rPr lang="en-US" sz="1800" b="1" dirty="0">
                <a:latin typeface="Arial"/>
                <a:ea typeface="+mn-lt"/>
                <a:cs typeface="+mn-lt"/>
              </a:rPr>
              <a:t>only:</a:t>
            </a:r>
            <a:endParaRPr lang="en-US" sz="1800" dirty="0">
              <a:latin typeface="Arial"/>
              <a:ea typeface="+mn-lt"/>
              <a:cs typeface="+mn-lt"/>
            </a:endParaRPr>
          </a:p>
          <a:p>
            <a:pPr marL="0" indent="0">
              <a:spcBef>
                <a:spcPts val="1200"/>
              </a:spcBef>
              <a:buNone/>
            </a:pPr>
            <a:endParaRPr lang="en-US" sz="1800" b="1" dirty="0">
              <a:solidFill>
                <a:srgbClr val="000000"/>
              </a:solidFill>
              <a:latin typeface="Arial"/>
              <a:ea typeface="+mn-lt"/>
              <a:cs typeface="+mn-lt"/>
            </a:endParaRP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Author</a:t>
            </a:r>
            <a:r>
              <a:rPr lang="en-US" sz="1800" dirty="0">
                <a:solidFill>
                  <a:schemeClr val="accent2"/>
                </a:solidFill>
                <a:latin typeface="Arial"/>
                <a:ea typeface="+mn-lt"/>
                <a:cs typeface="+mn-lt"/>
              </a:rPr>
              <a:t> </a:t>
            </a:r>
            <a:r>
              <a:rPr lang="en-US" sz="1800" dirty="0">
                <a:latin typeface="Arial"/>
                <a:ea typeface="+mn-lt"/>
                <a:cs typeface="+mn-lt"/>
              </a:rPr>
              <a:t>/ editor’s surname.</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Year</a:t>
            </a:r>
            <a:r>
              <a:rPr lang="en-US" sz="1800" b="1" dirty="0">
                <a:latin typeface="Arial"/>
                <a:ea typeface="+mn-lt"/>
                <a:cs typeface="+mn-lt"/>
              </a:rPr>
              <a:t> </a:t>
            </a:r>
            <a:r>
              <a:rPr lang="en-US" sz="1800" dirty="0">
                <a:latin typeface="Arial"/>
                <a:ea typeface="+mn-lt"/>
                <a:cs typeface="+mn-lt"/>
              </a:rPr>
              <a:t>of publication.</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Page numbers</a:t>
            </a:r>
            <a:r>
              <a:rPr lang="en-US" sz="18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fontScale="92500"/>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a:p>
            <a:pPr>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fontScale="85000" lnSpcReduction="10000"/>
          </a:bodyPr>
          <a:lstStyle/>
          <a:p>
            <a:pPr marL="0" indent="0">
              <a:buNone/>
            </a:pPr>
            <a:r>
              <a:rPr lang="en-GB" dirty="0">
                <a:solidFill>
                  <a:srgbClr val="000000"/>
                </a:solidFill>
                <a:latin typeface="Lato"/>
                <a:ea typeface="Lato"/>
                <a:cs typeface="Lato"/>
              </a:rPr>
              <a:t>A recent study </a:t>
            </a: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228195"/>
            <a:ext cx="10795518" cy="1003916"/>
          </a:xfrm>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Author’s </a:t>
            </a:r>
            <a:r>
              <a:rPr lang="en-GB" sz="2400" dirty="0">
                <a:solidFill>
                  <a:schemeClr val="accent2"/>
                </a:solidFill>
                <a:latin typeface="Calibri"/>
                <a:ea typeface="+mn-lt"/>
                <a:cs typeface="Calibri"/>
              </a:rPr>
              <a:t>(</a:t>
            </a:r>
            <a:r>
              <a:rPr lang="en-GB" sz="2400" b="1" dirty="0">
                <a:solidFill>
                  <a:schemeClr val="accent2"/>
                </a:solidFill>
                <a:latin typeface="Calibri"/>
                <a:ea typeface="+mn-lt"/>
                <a:cs typeface="Calibri"/>
              </a:rPr>
              <a:t>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73122" y="233420"/>
            <a:ext cx="10795518" cy="1003916"/>
          </a:xfrm>
        </p:spPr>
        <p:txBody>
          <a:bodyPr anchor="ctr">
            <a:normAutofit/>
          </a:bodyPr>
          <a:lstStyle/>
          <a:p>
            <a:r>
              <a:rPr lang="en-GB" dirty="0">
                <a:cs typeface="Calibri Light"/>
              </a:rPr>
              <a:t>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Example</a:t>
            </a:r>
            <a:endParaRPr lang="en-US" dirty="0"/>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a:t>
            </a:r>
          </a:p>
          <a:p>
            <a:pPr marL="0" indent="0">
              <a:buNone/>
            </a:pPr>
            <a:r>
              <a:rPr lang="en-GB" sz="2400" dirty="0">
                <a:latin typeface="Calibri"/>
                <a:ea typeface="Calibri"/>
                <a:cs typeface="Calibri"/>
              </a:rPr>
              <a:t>Wherever possible, you should paraphrase. Whichever you do, you must </a:t>
            </a:r>
            <a:r>
              <a:rPr lang="en-GB" sz="2400" b="1" dirty="0">
                <a:solidFill>
                  <a:schemeClr val="accent2"/>
                </a:solidFill>
                <a:latin typeface="Calibri"/>
                <a:ea typeface="Calibri"/>
                <a:cs typeface="Calibri"/>
              </a:rPr>
              <a:t>give appropriate acknowledgement.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Examples: Direct (short) quote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panose="020F0502020204030204" pitchFamily="34" charset="0"/>
                <a:cs typeface="Calibri" panose="020F0502020204030204" pitchFamily="34" charset="0"/>
              </a:rPr>
              <a:t>When writing assignments, the </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aim should always be to reference reliable sources of information</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 </a:t>
            </a:r>
            <a:r>
              <a:rPr lang="en-US" sz="2800" b="1">
                <a:solidFill>
                  <a:schemeClr val="accent2"/>
                </a:solidFill>
                <a:latin typeface="Calibri" panose="020F0502020204030204" pitchFamily="34" charset="0"/>
                <a:cs typeface="Calibri" panose="020F0502020204030204" pitchFamily="34" charset="0"/>
              </a:rPr>
              <a:t>(Pears and Shields, 2016, p. 2).</a:t>
            </a:r>
          </a:p>
        </p:txBody>
      </p:sp>
      <p:sp>
        <p:nvSpPr>
          <p:cNvPr id="5" name="TextBox 4">
            <a:extLst>
              <a:ext uri="{FF2B5EF4-FFF2-40B4-BE49-F238E27FC236}">
                <a16:creationId xmlns:a16="http://schemas.microsoft.com/office/drawing/2014/main" id="{8237E3C3-1FB1-B92A-50F4-CC8EEDF42096}"/>
              </a:ext>
            </a:extLst>
          </p:cNvPr>
          <p:cNvSpPr txBox="1"/>
          <p:nvPr/>
        </p:nvSpPr>
        <p:spPr>
          <a:xfrm>
            <a:off x="553396" y="3886363"/>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p. 2) </a:t>
            </a:r>
            <a:r>
              <a:rPr lang="en-US" sz="2800" b="1">
                <a:latin typeface="Calibri"/>
                <a:ea typeface="Calibri"/>
                <a:cs typeface="Calibri"/>
              </a:rPr>
              <a:t>when writing assignments, the </a:t>
            </a:r>
            <a:r>
              <a:rPr lang="en-US" sz="2800" b="1">
                <a:solidFill>
                  <a:schemeClr val="accent2"/>
                </a:solidFill>
                <a:latin typeface="Calibri"/>
                <a:ea typeface="Calibri"/>
                <a:cs typeface="Calibri"/>
              </a:rPr>
              <a:t>“</a:t>
            </a:r>
            <a:r>
              <a:rPr lang="en-US" sz="2800" b="1">
                <a:latin typeface="Calibri"/>
                <a:ea typeface="Calibri"/>
                <a:cs typeface="Calibri"/>
              </a:rPr>
              <a:t>aim should always be to reference reliable sources of information</a:t>
            </a:r>
            <a:r>
              <a:rPr lang="en-US" sz="2800" b="1">
                <a:solidFill>
                  <a:schemeClr val="accent2"/>
                </a:solidFill>
                <a:latin typeface="Calibri"/>
                <a:ea typeface="Calibri"/>
                <a:cs typeface="Calibri"/>
              </a:rPr>
              <a:t>”.</a:t>
            </a:r>
            <a:endParaRPr lang="en-GB" sz="2800" b="1">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399503BB-573E-97D0-8541-5FC0BF50BF4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quotation.</a:t>
            </a:r>
            <a:endParaRPr lang="en-US" sz="2400" b="1">
              <a:solidFill>
                <a:schemeClr val="accent2"/>
              </a:solidFill>
              <a:latin typeface="Calibri"/>
            </a:endParaRPr>
          </a:p>
        </p:txBody>
      </p:sp>
      <p:sp>
        <p:nvSpPr>
          <p:cNvPr id="6" name="TextBox 5">
            <a:extLst>
              <a:ext uri="{FF2B5EF4-FFF2-40B4-BE49-F238E27FC236}">
                <a16:creationId xmlns:a16="http://schemas.microsoft.com/office/drawing/2014/main" id="{EBA83E38-270B-1D13-0BDE-7E4F15AE10F4}"/>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quotation.</a:t>
            </a:r>
            <a:endParaRPr lang="en-US" sz="2400" b="1">
              <a:solidFill>
                <a:schemeClr val="accent2"/>
              </a:solidFill>
              <a:latin typeface="Calibri"/>
            </a:endParaRPr>
          </a:p>
        </p:txBody>
      </p:sp>
    </p:spTree>
    <p:extLst>
      <p:ext uri="{BB962C8B-B14F-4D97-AF65-F5344CB8AC3E}">
        <p14:creationId xmlns:p14="http://schemas.microsoft.com/office/powerpoint/2010/main" val="231943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7952"/>
            <a:ext cx="8805624"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1600" dirty="0">
                <a:latin typeface="Calibri"/>
                <a:ea typeface="Calibri Light"/>
                <a:cs typeface="Calibri Light"/>
              </a:rPr>
              <a:t>(Laura Smith, 2020)</a:t>
            </a:r>
            <a:endParaRPr lang="en-US" sz="1600" dirty="0"/>
          </a:p>
          <a:p>
            <a:pPr marL="457200" indent="-457200">
              <a:buAutoNum type="arabicPeriod"/>
            </a:pPr>
            <a:endParaRPr lang="en-GB" sz="1600" dirty="0">
              <a:latin typeface="Calibri Light"/>
              <a:ea typeface="Calibri Light"/>
              <a:cs typeface="Calibri Light"/>
            </a:endParaRPr>
          </a:p>
          <a:p>
            <a:pPr marL="457200" indent="-457200">
              <a:buAutoNum type="arabicPeriod"/>
            </a:pPr>
            <a:r>
              <a:rPr lang="en-GB" sz="1600" dirty="0">
                <a:latin typeface="Calibri"/>
                <a:ea typeface="Calibri"/>
                <a:cs typeface="Calibri"/>
              </a:rPr>
              <a:t>Smith, L. (2020, p.21)</a:t>
            </a:r>
          </a:p>
          <a:p>
            <a:pPr marL="457200" indent="-457200">
              <a:buAutoNum type="arabicPeriod"/>
            </a:pPr>
            <a:endParaRPr lang="en-GB" sz="1600" dirty="0">
              <a:latin typeface="Calibri"/>
              <a:ea typeface="Calibri"/>
              <a:cs typeface="Calibri"/>
            </a:endParaRPr>
          </a:p>
          <a:p>
            <a:pPr marL="457200" indent="-457200">
              <a:buAutoNum type="arabicPeriod"/>
            </a:pPr>
            <a:r>
              <a:rPr lang="en-GB" sz="1600" dirty="0">
                <a:latin typeface="Calibri"/>
                <a:ea typeface="Calibri Light"/>
                <a:cs typeface="Calibri Light"/>
              </a:rPr>
              <a:t>Laura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L.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(How to write an essay by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1854895"/>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3921" y="1933031"/>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20" y="4575649"/>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5130800" y="1400176"/>
            <a:ext cx="6832601"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5334000" y="1467685"/>
            <a:ext cx="6783800"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et al.,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fontScale="85000"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0788-BA42-8E58-FFF4-955FA2A62D5E}"/>
              </a:ext>
            </a:extLst>
          </p:cNvPr>
          <p:cNvSpPr>
            <a:spLocks noGrp="1"/>
          </p:cNvSpPr>
          <p:nvPr>
            <p:ph type="title"/>
          </p:nvPr>
        </p:nvSpPr>
        <p:spPr/>
        <p:txBody>
          <a:bodyPr/>
          <a:lstStyle/>
          <a:p>
            <a:r>
              <a:rPr lang="en-GB" dirty="0"/>
              <a:t>Any questions? </a:t>
            </a:r>
          </a:p>
        </p:txBody>
      </p:sp>
      <p:pic>
        <p:nvPicPr>
          <p:cNvPr id="5" name="Content Placeholder 4" descr="Cup of coffee 3D pattern">
            <a:extLst>
              <a:ext uri="{FF2B5EF4-FFF2-40B4-BE49-F238E27FC236}">
                <a16:creationId xmlns:a16="http://schemas.microsoft.com/office/drawing/2014/main" id="{570FA1E5-FC0B-17FF-D7A5-800554474B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29143" y="1600201"/>
            <a:ext cx="3133714" cy="3916363"/>
          </a:xfrm>
        </p:spPr>
      </p:pic>
    </p:spTree>
    <p:extLst>
      <p:ext uri="{BB962C8B-B14F-4D97-AF65-F5344CB8AC3E}">
        <p14:creationId xmlns:p14="http://schemas.microsoft.com/office/powerpoint/2010/main" val="149248925"/>
      </p:ext>
    </p:extLst>
  </p:cSld>
  <p:clrMapOvr>
    <a:masterClrMapping/>
  </p:clrMapOvr>
  <mc:AlternateContent xmlns:mc="http://schemas.openxmlformats.org/markup-compatibility/2006" xmlns:p14="http://schemas.microsoft.com/office/powerpoint/2010/main">
    <mc:Choice Requires="p14">
      <p:transition spd="slow" p14:dur="2000" advTm="90732"/>
    </mc:Choice>
    <mc:Fallback xmlns="">
      <p:transition spd="slow" advTm="9073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1B96E-AB8D-831D-81C9-FFF2BF10A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6A2E70-F90D-A792-C5BF-FDAC671A14D0}"/>
              </a:ext>
            </a:extLst>
          </p:cNvPr>
          <p:cNvSpPr>
            <a:spLocks noGrp="1"/>
          </p:cNvSpPr>
          <p:nvPr>
            <p:ph type="ctrTitle"/>
          </p:nvPr>
        </p:nvSpPr>
        <p:spPr>
          <a:xfrm>
            <a:off x="1118458" y="1246970"/>
            <a:ext cx="10363200" cy="1470025"/>
          </a:xfrm>
        </p:spPr>
        <p:txBody>
          <a:bodyPr>
            <a:normAutofit/>
          </a:bodyPr>
          <a:lstStyle/>
          <a:p>
            <a:r>
              <a:rPr lang="en-US" dirty="0">
                <a:solidFill>
                  <a:schemeClr val="bg1"/>
                </a:solidFill>
              </a:rPr>
              <a:t>Thank you</a:t>
            </a:r>
          </a:p>
        </p:txBody>
      </p:sp>
      <p:sp>
        <p:nvSpPr>
          <p:cNvPr id="6" name="Subtitle 5">
            <a:extLst>
              <a:ext uri="{FF2B5EF4-FFF2-40B4-BE49-F238E27FC236}">
                <a16:creationId xmlns:a16="http://schemas.microsoft.com/office/drawing/2014/main" id="{89C76C2E-C590-F4F6-0BB9-9319E67B857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884269562"/>
      </p:ext>
    </p:extLst>
  </p:cSld>
  <p:clrMapOvr>
    <a:masterClrMapping/>
  </p:clrMapOvr>
  <mc:AlternateContent xmlns:mc="http://schemas.openxmlformats.org/markup-compatibility/2006" xmlns:p14="http://schemas.microsoft.com/office/powerpoint/2010/main">
    <mc:Choice Requires="p14">
      <p:transition spd="slow" p14:dur="2000" advTm="2667"/>
    </mc:Choice>
    <mc:Fallback xmlns="">
      <p:transition spd="slow" advTm="2667"/>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9|6|7.1|9.1"/>
</p:tagLst>
</file>

<file path=ppt/tags/tag2.xml><?xml version="1.0" encoding="utf-8"?>
<p:tagLst xmlns:a="http://schemas.openxmlformats.org/drawingml/2006/main" xmlns:r="http://schemas.openxmlformats.org/officeDocument/2006/relationships" xmlns:p="http://schemas.openxmlformats.org/presentationml/2006/main">
  <p:tag name="TIMING" val="|4.4|13.7|129.1"/>
</p:tagLst>
</file>

<file path=ppt/tags/tag3.xml><?xml version="1.0" encoding="utf-8"?>
<p:tagLst xmlns:a="http://schemas.openxmlformats.org/drawingml/2006/main" xmlns:r="http://schemas.openxmlformats.org/officeDocument/2006/relationships" xmlns:p="http://schemas.openxmlformats.org/presentationml/2006/main">
  <p:tag name="TIMING" val="|16.9|20|9.8|13.9|15.5|10.8|34.3|27.5"/>
</p:tagLst>
</file>

<file path=ppt/tags/tag4.xml><?xml version="1.0" encoding="utf-8"?>
<p:tagLst xmlns:a="http://schemas.openxmlformats.org/drawingml/2006/main" xmlns:r="http://schemas.openxmlformats.org/officeDocument/2006/relationships" xmlns:p="http://schemas.openxmlformats.org/presentationml/2006/main">
  <p:tag name="TIMING" val="|13.7|83.2|29.9|37.8"/>
</p:tagLst>
</file>

<file path=ppt/tags/tag5.xml><?xml version="1.0" encoding="utf-8"?>
<p:tagLst xmlns:a="http://schemas.openxmlformats.org/drawingml/2006/main" xmlns:r="http://schemas.openxmlformats.org/officeDocument/2006/relationships" xmlns:p="http://schemas.openxmlformats.org/presentationml/2006/main">
  <p:tag name="TIMING" val="|1.4|27.9|58.1"/>
</p:tagLst>
</file>

<file path=ppt/tags/tag6.xml><?xml version="1.0" encoding="utf-8"?>
<p:tagLst xmlns:a="http://schemas.openxmlformats.org/drawingml/2006/main" xmlns:r="http://schemas.openxmlformats.org/officeDocument/2006/relationships" xmlns:p="http://schemas.openxmlformats.org/presentationml/2006/main">
  <p:tag name="TIMING" val="|27.5|11.7|6.3|2.8"/>
</p:tagLst>
</file>

<file path=ppt/tags/tag7.xml><?xml version="1.0" encoding="utf-8"?>
<p:tagLst xmlns:a="http://schemas.openxmlformats.org/drawingml/2006/main" xmlns:r="http://schemas.openxmlformats.org/officeDocument/2006/relationships" xmlns:p="http://schemas.openxmlformats.org/presentationml/2006/main">
  <p:tag name="TIMING" val="|22.1|21"/>
</p:tagLst>
</file>

<file path=ppt/tags/tag8.xml><?xml version="1.0" encoding="utf-8"?>
<p:tagLst xmlns:a="http://schemas.openxmlformats.org/drawingml/2006/main" xmlns:r="http://schemas.openxmlformats.org/officeDocument/2006/relationships" xmlns:p="http://schemas.openxmlformats.org/presentationml/2006/main">
  <p:tag name="TIMING" val="|3.7|41.8|73.6"/>
</p:tagLst>
</file>

<file path=ppt/tags/tag9.xml><?xml version="1.0" encoding="utf-8"?>
<p:tagLst xmlns:a="http://schemas.openxmlformats.org/drawingml/2006/main" xmlns:r="http://schemas.openxmlformats.org/officeDocument/2006/relationships" xmlns:p="http://schemas.openxmlformats.org/presentationml/2006/main">
  <p:tag name="TIMING" val="|6.8|3.6|5.4|4.4"/>
</p:tagLst>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3227</Words>
  <Application>Microsoft Office PowerPoint</Application>
  <PresentationFormat>Widescreen</PresentationFormat>
  <Paragraphs>314</Paragraphs>
  <Slides>36</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Arial,Sans-Serif</vt:lpstr>
      <vt:lpstr>avenir-regular-class</vt:lpstr>
      <vt:lpstr>Myriad Pro</vt:lpstr>
      <vt:lpstr>Aptos</vt:lpstr>
      <vt:lpstr>Arial</vt:lpstr>
      <vt:lpstr>Calibri</vt:lpstr>
      <vt:lpstr>Calibri Light</vt:lpstr>
      <vt:lpstr>Lato</vt:lpstr>
      <vt:lpstr>ThemeUWTSD</vt:lpstr>
      <vt:lpstr>Shaping Cultures and Behaviours</vt:lpstr>
      <vt:lpstr>Session aims</vt:lpstr>
      <vt:lpstr>Assignment at a glance</vt:lpstr>
      <vt:lpstr>What is ‘good work’? </vt:lpstr>
      <vt:lpstr>CIPD Good Work Index dimensions</vt:lpstr>
      <vt:lpstr>Organisational culture</vt:lpstr>
      <vt:lpstr>Culture and ‘good work’</vt:lpstr>
      <vt:lpstr>Structuring your work (1)</vt:lpstr>
      <vt:lpstr>Structuring your work (2)</vt:lpstr>
      <vt:lpstr>Using evidence and critical analysis</vt:lpstr>
      <vt:lpstr>What do we mean by critical analysis?</vt:lpstr>
      <vt:lpstr>Structuring your work (3)</vt:lpstr>
      <vt:lpstr>Individual Activities </vt:lpstr>
      <vt:lpstr>Electronic poster</vt:lpstr>
      <vt:lpstr>Checklist</vt:lpstr>
      <vt:lpstr>Analysis with Schein</vt:lpstr>
      <vt:lpstr>Tips</vt:lpstr>
      <vt:lpstr>Referencing refresher</vt:lpstr>
      <vt:lpstr>Referencing Process</vt:lpstr>
      <vt:lpstr>Writing your references</vt:lpstr>
      <vt:lpstr>PowerPoint Presentation</vt:lpstr>
      <vt:lpstr>Integrating sources into your work</vt:lpstr>
      <vt:lpstr>Quoting v Paraphrasing</vt:lpstr>
      <vt:lpstr>Example</vt:lpstr>
      <vt:lpstr>Parenthetical Citation</vt:lpstr>
      <vt:lpstr>Narrative Citation</vt:lpstr>
      <vt:lpstr>Example</vt:lpstr>
      <vt:lpstr>Quoting</vt:lpstr>
      <vt:lpstr>Examples: Direct (short) quote</vt:lpstr>
      <vt:lpstr>Which in-text citation is correct?</vt:lpstr>
      <vt:lpstr>Which in-text citation is correct?</vt:lpstr>
      <vt:lpstr>Spot the in-text citations</vt:lpstr>
      <vt:lpstr>Spot the in-text citations</vt:lpstr>
      <vt:lpstr>Useful Resources</vt:lpstr>
      <vt:lpstr>Any questions?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44</cp:revision>
  <dcterms:created xsi:type="dcterms:W3CDTF">2017-11-30T17:31:08Z</dcterms:created>
  <dcterms:modified xsi:type="dcterms:W3CDTF">2026-02-04T13:06:12Z</dcterms:modified>
</cp:coreProperties>
</file>